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8" r:id="rId5"/>
    <p:sldId id="258" r:id="rId6"/>
    <p:sldId id="264" r:id="rId7"/>
    <p:sldId id="265" r:id="rId8"/>
    <p:sldId id="266" r:id="rId9"/>
    <p:sldId id="259" r:id="rId10"/>
    <p:sldId id="267" r:id="rId11"/>
    <p:sldId id="260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AAB4-7C01-438F-9381-1656A404170C}" type="datetimeFigureOut">
              <a:rPr lang="ko-KR" altLang="en-US" smtClean="0"/>
              <a:pPr/>
              <a:t>2019-03-11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90050-E0DB-4412-8FAF-CAD04E37974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1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8.xml"/><Relationship Id="rId7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0.png"/><Relationship Id="rId5" Type="http://schemas.openxmlformats.org/officeDocument/2006/relationships/tags" Target="../tags/tag10.xml"/><Relationship Id="rId10" Type="http://schemas.openxmlformats.org/officeDocument/2006/relationships/image" Target="../media/image9.png"/><Relationship Id="rId4" Type="http://schemas.openxmlformats.org/officeDocument/2006/relationships/tags" Target="../tags/tag9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.xml"/><Relationship Id="rId7" Type="http://schemas.openxmlformats.org/officeDocument/2006/relationships/image" Target="../media/image1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15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22.xml"/><Relationship Id="rId7" Type="http://schemas.openxmlformats.org/officeDocument/2006/relationships/image" Target="../media/image2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4.png"/><Relationship Id="rId5" Type="http://schemas.openxmlformats.org/officeDocument/2006/relationships/tags" Target="../tags/tag24.xml"/><Relationship Id="rId10" Type="http://schemas.openxmlformats.org/officeDocument/2006/relationships/image" Target="../media/image23.png"/><Relationship Id="rId4" Type="http://schemas.openxmlformats.org/officeDocument/2006/relationships/tags" Target="../tags/tag23.xml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27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Basic matrix algebra </a:t>
            </a:r>
            <a:br>
              <a:rPr lang="en-US" altLang="ko-KR" dirty="0" smtClean="0"/>
            </a:br>
            <a:r>
              <a:rPr lang="en-US" altLang="ko-KR" sz="3200" dirty="0" smtClean="0"/>
              <a:t>(random vector)</a:t>
            </a:r>
            <a:endParaRPr lang="ko-KR" alt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563888" y="4365104"/>
            <a:ext cx="2427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err="1" smtClean="0"/>
              <a:t>Woojoo</a:t>
            </a:r>
            <a:r>
              <a:rPr lang="en-US" altLang="ko-KR" sz="3200" dirty="0" smtClean="0"/>
              <a:t> Lee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57157" y="714356"/>
            <a:ext cx="7155180" cy="1369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683569" y="1964927"/>
            <a:ext cx="3471863" cy="319088"/>
          </a:xfrm>
          <a:prstGeom prst="rect">
            <a:avLst/>
          </a:prstGeom>
        </p:spPr>
      </p:pic>
      <p:pic>
        <p:nvPicPr>
          <p:cNvPr id="6" name="그림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619672" y="2540991"/>
            <a:ext cx="5186363" cy="342900"/>
          </a:xfrm>
          <a:prstGeom prst="rect">
            <a:avLst/>
          </a:prstGeom>
        </p:spPr>
      </p:pic>
      <p:pic>
        <p:nvPicPr>
          <p:cNvPr id="11" name="그림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14349" y="3357562"/>
            <a:ext cx="6005513" cy="3548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5720" y="642918"/>
            <a:ext cx="5795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relationship between a covariance matrix and PD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620688"/>
            <a:ext cx="49572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Random vector : </a:t>
            </a:r>
            <a:r>
              <a:rPr lang="en-US" altLang="ko-KR" sz="2000" dirty="0" smtClean="0"/>
              <a:t>elements are random !</a:t>
            </a:r>
            <a:endParaRPr lang="ko-KR" altLang="en-US" sz="2000" dirty="0"/>
          </a:p>
        </p:txBody>
      </p:sp>
      <p:pic>
        <p:nvPicPr>
          <p:cNvPr id="7" name="그림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87089" y="1542310"/>
            <a:ext cx="7488555" cy="234315"/>
          </a:xfrm>
          <a:prstGeom prst="rect">
            <a:avLst/>
          </a:prstGeom>
        </p:spPr>
      </p:pic>
      <p:pic>
        <p:nvPicPr>
          <p:cNvPr id="12" name="그림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347864" y="2132856"/>
            <a:ext cx="1436370" cy="1064895"/>
          </a:xfrm>
          <a:prstGeom prst="rect">
            <a:avLst/>
          </a:prstGeom>
        </p:spPr>
      </p:pic>
      <p:pic>
        <p:nvPicPr>
          <p:cNvPr id="17" name="그림 1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67543" y="3645024"/>
            <a:ext cx="4846320" cy="2552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51520" y="620688"/>
            <a:ext cx="8719185" cy="853440"/>
          </a:xfrm>
          <a:prstGeom prst="rect">
            <a:avLst/>
          </a:prstGeom>
        </p:spPr>
      </p:pic>
      <p:pic>
        <p:nvPicPr>
          <p:cNvPr id="8" name="그림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259632" y="1988840"/>
            <a:ext cx="5005388" cy="7953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1560" y="5589240"/>
            <a:ext cx="598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Remark) The key property of “expectation” is linearity !.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331640" y="1916832"/>
            <a:ext cx="5888831" cy="1331119"/>
          </a:xfrm>
          <a:prstGeom prst="rect">
            <a:avLst/>
          </a:prstGeom>
        </p:spPr>
      </p:pic>
      <p:pic>
        <p:nvPicPr>
          <p:cNvPr id="4" name="그림 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000100" y="4623496"/>
            <a:ext cx="2328863" cy="1269206"/>
          </a:xfrm>
          <a:prstGeom prst="rect">
            <a:avLst/>
          </a:prstGeom>
        </p:spPr>
      </p:pic>
      <p:pic>
        <p:nvPicPr>
          <p:cNvPr id="6" name="그림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00034" y="908720"/>
            <a:ext cx="6576060" cy="232410"/>
          </a:xfrm>
          <a:prstGeom prst="rect">
            <a:avLst/>
          </a:prstGeom>
        </p:spPr>
      </p:pic>
      <p:pic>
        <p:nvPicPr>
          <p:cNvPr id="8" name="그림 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842985" y="3766242"/>
            <a:ext cx="7915275" cy="489585"/>
          </a:xfrm>
          <a:prstGeom prst="rect">
            <a:avLst/>
          </a:prstGeom>
        </p:spPr>
      </p:pic>
      <p:pic>
        <p:nvPicPr>
          <p:cNvPr id="9" name="그림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67544" y="1340768"/>
            <a:ext cx="3669030" cy="2324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628800"/>
            <a:ext cx="205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Covariance matrix</a:t>
            </a:r>
            <a:endParaRPr lang="ko-KR" altLang="en-US" dirty="0"/>
          </a:p>
        </p:txBody>
      </p:sp>
      <p:pic>
        <p:nvPicPr>
          <p:cNvPr id="9" name="그림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43107" y="2214553"/>
            <a:ext cx="3836194" cy="273605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9592" y="692696"/>
            <a:ext cx="149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Mean vector</a:t>
            </a:r>
            <a:endParaRPr lang="ko-KR" altLang="en-US" dirty="0"/>
          </a:p>
        </p:txBody>
      </p:sp>
      <p:pic>
        <p:nvPicPr>
          <p:cNvPr id="7" name="그림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63540" y="1093688"/>
            <a:ext cx="1264444" cy="319088"/>
          </a:xfrm>
          <a:prstGeom prst="rect">
            <a:avLst/>
          </a:prstGeom>
        </p:spPr>
      </p:pic>
      <p:pic>
        <p:nvPicPr>
          <p:cNvPr id="8" name="그림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7157" y="357165"/>
            <a:ext cx="4678680" cy="234315"/>
          </a:xfrm>
          <a:prstGeom prst="rect">
            <a:avLst/>
          </a:prstGeom>
        </p:spPr>
      </p:pic>
      <p:pic>
        <p:nvPicPr>
          <p:cNvPr id="25" name="그림 24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85857" y="5500701"/>
            <a:ext cx="6372225" cy="266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48" y="642918"/>
            <a:ext cx="2066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Correlation matrix</a:t>
            </a:r>
            <a:endParaRPr lang="ko-KR" altLang="en-US" dirty="0"/>
          </a:p>
        </p:txBody>
      </p:sp>
      <p:pic>
        <p:nvPicPr>
          <p:cNvPr id="3" name="그림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010492" y="1362998"/>
            <a:ext cx="2240756" cy="669131"/>
          </a:xfrm>
          <a:prstGeom prst="rect">
            <a:avLst/>
          </a:prstGeom>
        </p:spPr>
      </p:pic>
      <p:pic>
        <p:nvPicPr>
          <p:cNvPr id="10" name="그림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14348" y="2714620"/>
            <a:ext cx="6673215" cy="501015"/>
          </a:xfrm>
          <a:prstGeom prst="rect">
            <a:avLst/>
          </a:prstGeom>
        </p:spPr>
      </p:pic>
      <p:pic>
        <p:nvPicPr>
          <p:cNvPr id="8" name="그림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43398" y="3659494"/>
            <a:ext cx="8713470" cy="491490"/>
          </a:xfrm>
          <a:prstGeom prst="rect">
            <a:avLst/>
          </a:prstGeom>
        </p:spPr>
      </p:pic>
      <p:pic>
        <p:nvPicPr>
          <p:cNvPr id="12" name="그림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39552" y="4406230"/>
            <a:ext cx="5806440" cy="154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42910" y="714356"/>
            <a:ext cx="5389245" cy="19545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2910" y="5670070"/>
            <a:ext cx="702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Remark ) Partitioning the covariance matrix and its interpretation</a:t>
            </a:r>
            <a:endParaRPr lang="ko-KR" altLang="en-US" dirty="0"/>
          </a:p>
        </p:txBody>
      </p:sp>
      <p:pic>
        <p:nvPicPr>
          <p:cNvPr id="3" name="그림 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758718" y="6174126"/>
            <a:ext cx="3952875" cy="255270"/>
          </a:xfrm>
          <a:prstGeom prst="rect">
            <a:avLst/>
          </a:prstGeom>
        </p:spPr>
      </p:pic>
      <p:pic>
        <p:nvPicPr>
          <p:cNvPr id="4" name="그림 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28596" y="571480"/>
            <a:ext cx="3806190" cy="230505"/>
          </a:xfrm>
          <a:prstGeom prst="rect">
            <a:avLst/>
          </a:prstGeom>
        </p:spPr>
      </p:pic>
      <p:pic>
        <p:nvPicPr>
          <p:cNvPr id="11" name="그림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79512" y="1252374"/>
            <a:ext cx="8707755" cy="232410"/>
          </a:xfrm>
          <a:prstGeom prst="rect">
            <a:avLst/>
          </a:prstGeom>
        </p:spPr>
      </p:pic>
      <p:pic>
        <p:nvPicPr>
          <p:cNvPr id="9" name="그림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28596" y="2000240"/>
            <a:ext cx="4914900" cy="2596515"/>
          </a:xfrm>
          <a:prstGeom prst="rect">
            <a:avLst/>
          </a:prstGeom>
        </p:spPr>
      </p:pic>
      <p:pic>
        <p:nvPicPr>
          <p:cNvPr id="12" name="그림 11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57157" y="5000635"/>
            <a:ext cx="7277100" cy="234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428604"/>
            <a:ext cx="7137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mean vector and covariance matrix for linear combinations of</a:t>
            </a:r>
            <a:br>
              <a:rPr lang="en-US" altLang="ko-KR" dirty="0" smtClean="0"/>
            </a:br>
            <a:r>
              <a:rPr lang="en-US" altLang="ko-KR" dirty="0" smtClean="0"/>
              <a:t>random variables.</a:t>
            </a:r>
            <a:endParaRPr lang="ko-KR" altLang="en-US" dirty="0"/>
          </a:p>
        </p:txBody>
      </p:sp>
      <p:pic>
        <p:nvPicPr>
          <p:cNvPr id="7" name="그림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540001" y="2204864"/>
            <a:ext cx="3019425" cy="795338"/>
          </a:xfrm>
          <a:prstGeom prst="rect">
            <a:avLst/>
          </a:prstGeom>
        </p:spPr>
      </p:pic>
      <p:pic>
        <p:nvPicPr>
          <p:cNvPr id="8" name="그림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55775" y="3813944"/>
            <a:ext cx="3829050" cy="795338"/>
          </a:xfrm>
          <a:prstGeom prst="rect">
            <a:avLst/>
          </a:prstGeom>
        </p:spPr>
      </p:pic>
      <p:pic>
        <p:nvPicPr>
          <p:cNvPr id="9" name="그림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8596" y="1785926"/>
            <a:ext cx="3152775" cy="22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noindent Suppose that $\mathbf{x}$ is a column vector&#10;consisting of $p$ random variables.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The expectation of $X$ is given as: 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Sigma&amp;=&amp;Cov(\mathbf{x})\\&#10;&amp;=&amp;E(\mathbf{x}-\mu)(\mathbf{x}-\mu)^{T}\\&#10;&amp;=&amp;E(\mathbf{x}\mathbf{x}^{T})-\mu\mu^{T}\\&#10;&amp;=&amp;\left(&#10;  \begin{array}{ccc}&#10;    \sigma_{11} &amp; \cdots &amp; \sigma_{1p} \\&#10;    \vdots &amp; \vdots &amp; \vdots \\&#10;    \sigma_{p1} &amp; \cdots &amp; \sigma_{pp} \\&#10;  \end{array}&#10;\right)&#10;\end{eqnarray*}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u=E(\mathbf{x})&#10;\end{eqnarray*}&#10;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noindent Consider a $p$-dim'l random vector $\mathbf{x}$ again.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Remark) $Cov(X_{k},X_{j})=0$ if $X_{k}$ and $X_{j}$ are independent.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rho_{ik}=\frac{\sigma_{ik}}{\sqrt{\sigma_{ii}}\sqrt{\sigma_{kk}}}&#10;\end{eqnarray*}&#10;&#10;\end{document}"/>
  <p:tag name="IGUANATEXSIZE" val="2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Remark) The correlation coefficient measures the amount of\\&#10;linear association between two random variables.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A matrix representation for the correlation matrix&#10;$\rho$ is obtained from the covariance matrix $\Sigma$.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Trick: use &#10;\begin{eqnarray*}&#10;V^{1/2}=\left(&#10;  \begin{array}{ccc}&#10;    \sqrt{\sigma_{11}} &amp; \cdots &amp; 0 \\&#10;    \vdots &amp; \vdots &amp; \vdots \\&#10;    0 &amp; \cdots &amp; \sqrt{\sigma_{pp}} \\&#10;  \end{array}&#10;\right)&#10;\end{eqnarray*}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Example) Suppose&#10;\begin{eqnarray*}&#10;\Sigma=\left(&#10;  \begin{array}{ccc}&#10;    4 &amp; 1 &amp; 2 \\&#10;    1 &amp; 9 &amp; -3 \\&#10;    2 &amp; -3 &amp; 25 \\&#10;  \end{array}&#10;\right).&#10;\end{eqnarray*}&#10;Compute the correlation matrix $\rho$.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\mathbf{x}=\left(&#10;  \begin{array}{c}&#10;    X_{1} \\&#10;   \vdots \\&#10;    X_{p} \\&#10;  \end{array}&#10;\right)&#10;\end{eqnarray*}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See the equations (2-38) and (2-40).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Partitioning the covariance matrix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We can partition the $p$ variables into two groups&#10;of size $q$ and $p-q$, respectively.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Let &#10;\begin{eqnarray*}\mathbf{x}=&#10;\left(&#10;  \begin{array}{c}&#10;    X_{1} \\&#10;    \vdots \\&#10;    X_{q} \\&#10;    X_{q+1} \\&#10;    \vdots \\&#10;       X_{p}&#10;  \end{array}&#10;\right)&#10;\end{eqnarray*}&#10;\end{document}"/>
  <p:tag name="IGUANATEXSIZE" val="2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How about the mean vector $\mu$ and the covariance matrix $\Sigma$ of &#10;$\mathbf{x}$ ?&#10;\end{document}"/>
  <p:tag name="IGUANATEXSIZE" val="2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E(C\mathbf{x})&amp;=&amp;C\mu\\&#10;Cov(C\mathbf{x})&amp;=&amp;C\Sigma C^{T}&#10;\end{eqnarray*}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E(C\mathbf{x}+B)&amp;=&amp;C\mu+B\\&#10;Cov(C\mathbf{x}+B)&amp;=&amp;C\Sigma C^{T}&#10;\end{eqnarray*}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\noindent For a non-random matrix $C$,&#10;\end{document}"/>
  <p:tag name="IGUANATEXSIZE" val="2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noindent Ex) Find mean vector and covariance matrix for the followings:&#10;\begin{eqnarray*}&#10;Z_{1}=X_{1}-X_{2} \text{~~and~~} Z_{2}=X_{1}+X_{2} &#10;\end{eqnarray*}&#10;where $\mathbf{x}=(X_{1},X_{2})$ has mean vector $\mu$ and covariance matrix $\Sigma$.&#10;\end{document}"/>
  <p:tag name="IGUANATEXSIZE" val="2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If $\Sigma=Cov(\mathbf{x})$ is not PD,&#10;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What is the mean of $\mathbf{x}$ (denoted by $E(\mathbf{x}))$ ?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ext{var}(a^{T}\mathbf{x})=a^{T}\Sigma a=0$ for some $a \neq0$.&#10;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Thus, $a^{T}\mathbf{x}=a_{1}X_{1}+\cdots+a_{p}X_{p}=$constant. &#10;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noindent Suppose that $\mathbf{x}$ and $\mathbf{y}$ are &#10;$p$-dimensional random vectors, and $A$, $B$ and $C$ \\&#10;are non-random matrices. (Assume that the following multiplications&#10;are well defined.)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&amp;1)&amp;E(A\mathbf{x}+B\mathbf{y})= AE(\mathbf{x})+BE(\mathbf{y})\\&#10;&amp;2)&amp;E(A\mathbf{x}C)=AE(\mathbf{x})C&#10;\end{eqnarray*}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E(X)=\left(&#10;  \begin{array}{cccc}&#10;    E(X_{11}) &amp; \cdots &amp;  &amp; E(X_{1p}) \\&#10;    \vdots &amp;  &amp;  &amp; \vdots \\&#10;    E(X_{n1}) &amp;  &amp; \cdots &amp; E(X_{np}) \\&#10;  \end{array}&#10;\right)&#10;\end{eqnarray*}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begin{eqnarray*}&#10;&amp;1)&amp;E(X+Y)= \\&#10;&amp;2)&amp;E(cX)=\\&#10;&amp;3)&amp;E(AXB)=&#10;\end{eqnarray*}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Let $X$ be a $n\times p$ matrix consisting of $np$ random variables. 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\noindent Suppose that $X$ and $Y$ are random matrices of same size, and $A$ and $B$ \\&#10;are non-random matrices.&#10;&#10;\end{document}"/>
  <p:tag name="IGUANATEXSIZE" val="20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57</Words>
  <Application>Microsoft Office PowerPoint</Application>
  <PresentationFormat>화면 슬라이드 쇼(4:3)</PresentationFormat>
  <Paragraphs>10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Basic matrix algebra  (random vector)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WOOJOO</dc:creator>
  <cp:lastModifiedBy>WOOJOO</cp:lastModifiedBy>
  <cp:revision>15</cp:revision>
  <dcterms:created xsi:type="dcterms:W3CDTF">2013-03-13T07:21:52Z</dcterms:created>
  <dcterms:modified xsi:type="dcterms:W3CDTF">2019-03-10T20:57:30Z</dcterms:modified>
</cp:coreProperties>
</file>