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  <p:sldMasterId id="2147483870" r:id="rId2"/>
  </p:sldMasterIdLst>
  <p:notesMasterIdLst>
    <p:notesMasterId r:id="rId35"/>
  </p:notesMasterIdLst>
  <p:sldIdLst>
    <p:sldId id="256" r:id="rId3"/>
    <p:sldId id="257" r:id="rId4"/>
    <p:sldId id="352" r:id="rId5"/>
    <p:sldId id="321" r:id="rId6"/>
    <p:sldId id="258" r:id="rId7"/>
    <p:sldId id="361" r:id="rId8"/>
    <p:sldId id="353" r:id="rId9"/>
    <p:sldId id="362" r:id="rId10"/>
    <p:sldId id="375" r:id="rId11"/>
    <p:sldId id="365" r:id="rId12"/>
    <p:sldId id="363" r:id="rId13"/>
    <p:sldId id="376" r:id="rId14"/>
    <p:sldId id="366" r:id="rId15"/>
    <p:sldId id="367" r:id="rId16"/>
    <p:sldId id="364" r:id="rId17"/>
    <p:sldId id="368" r:id="rId18"/>
    <p:sldId id="359" r:id="rId19"/>
    <p:sldId id="370" r:id="rId20"/>
    <p:sldId id="369" r:id="rId21"/>
    <p:sldId id="358" r:id="rId22"/>
    <p:sldId id="371" r:id="rId23"/>
    <p:sldId id="372" r:id="rId24"/>
    <p:sldId id="357" r:id="rId25"/>
    <p:sldId id="379" r:id="rId26"/>
    <p:sldId id="356" r:id="rId27"/>
    <p:sldId id="373" r:id="rId28"/>
    <p:sldId id="355" r:id="rId29"/>
    <p:sldId id="377" r:id="rId30"/>
    <p:sldId id="354" r:id="rId31"/>
    <p:sldId id="374" r:id="rId32"/>
    <p:sldId id="360" r:id="rId33"/>
    <p:sldId id="309" r:id="rId34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AD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9" autoAdjust="0"/>
    <p:restoredTop sz="94280" autoAdjust="0"/>
  </p:normalViewPr>
  <p:slideViewPr>
    <p:cSldViewPr>
      <p:cViewPr varScale="1">
        <p:scale>
          <a:sx n="72" d="100"/>
          <a:sy n="72" d="100"/>
        </p:scale>
        <p:origin x="145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89CCB-BEA9-4C37-B917-6F5CBB6BE809}" type="datetimeFigureOut">
              <a:rPr lang="ko-KR" altLang="en-US" smtClean="0"/>
              <a:pPr/>
              <a:t>2019-07-13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24CBA-C604-4C17-961F-9E3D6A7800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529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개별자료로는 잘 </a:t>
            </a:r>
            <a:r>
              <a:rPr lang="ko-KR" altLang="en-US" dirty="0" err="1"/>
              <a:t>알수</a:t>
            </a:r>
            <a:r>
              <a:rPr lang="ko-KR" altLang="en-US" dirty="0"/>
              <a:t> 없더라도 </a:t>
            </a:r>
            <a:r>
              <a:rPr lang="ko-KR" altLang="en-US" dirty="0" err="1"/>
              <a:t>자룔를</a:t>
            </a:r>
            <a:r>
              <a:rPr lang="ko-KR" altLang="en-US" dirty="0"/>
              <a:t> 합하여 통계를 만들어 보면 하나의 현상을 명확히 파악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24CBA-C604-4C17-961F-9E3D6A78005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701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개별자료로는 잘 </a:t>
            </a:r>
            <a:r>
              <a:rPr lang="ko-KR" altLang="en-US" dirty="0" err="1"/>
              <a:t>알수</a:t>
            </a:r>
            <a:r>
              <a:rPr lang="ko-KR" altLang="en-US" dirty="0"/>
              <a:t> 없더라도 </a:t>
            </a:r>
            <a:r>
              <a:rPr lang="ko-KR" altLang="en-US" dirty="0" err="1"/>
              <a:t>자룔를</a:t>
            </a:r>
            <a:r>
              <a:rPr lang="ko-KR" altLang="en-US" dirty="0"/>
              <a:t> 합하여 통계를 만들어 보면 하나의 현상을 명확히 파악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24CBA-C604-4C17-961F-9E3D6A78005A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747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개별자료로는 잘 </a:t>
            </a:r>
            <a:r>
              <a:rPr lang="ko-KR" altLang="en-US" dirty="0" err="1"/>
              <a:t>알수</a:t>
            </a:r>
            <a:r>
              <a:rPr lang="ko-KR" altLang="en-US" dirty="0"/>
              <a:t> 없더라도 </a:t>
            </a:r>
            <a:r>
              <a:rPr lang="ko-KR" altLang="en-US" dirty="0" err="1"/>
              <a:t>자룔를</a:t>
            </a:r>
            <a:r>
              <a:rPr lang="ko-KR" altLang="en-US" dirty="0"/>
              <a:t> 합하여 통계를 만들어 보면 하나의 현상을 명확히 파악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24CBA-C604-4C17-961F-9E3D6A78005A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69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개별자료로는 잘 </a:t>
            </a:r>
            <a:r>
              <a:rPr lang="ko-KR" altLang="en-US" dirty="0" err="1"/>
              <a:t>알수</a:t>
            </a:r>
            <a:r>
              <a:rPr lang="ko-KR" altLang="en-US" dirty="0"/>
              <a:t> 없더라도 </a:t>
            </a:r>
            <a:r>
              <a:rPr lang="ko-KR" altLang="en-US" dirty="0" err="1"/>
              <a:t>자룔를</a:t>
            </a:r>
            <a:r>
              <a:rPr lang="ko-KR" altLang="en-US" dirty="0"/>
              <a:t> 합하여 통계를 만들어 보면 하나의 현상을 명확히 파악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24CBA-C604-4C17-961F-9E3D6A78005A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638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개별자료로는 잘 </a:t>
            </a:r>
            <a:r>
              <a:rPr lang="ko-KR" altLang="en-US" dirty="0" err="1"/>
              <a:t>알수</a:t>
            </a:r>
            <a:r>
              <a:rPr lang="ko-KR" altLang="en-US" dirty="0"/>
              <a:t> 없더라도 </a:t>
            </a:r>
            <a:r>
              <a:rPr lang="ko-KR" altLang="en-US" dirty="0" err="1"/>
              <a:t>자룔를</a:t>
            </a:r>
            <a:r>
              <a:rPr lang="ko-KR" altLang="en-US" dirty="0"/>
              <a:t> 합하여 통계를 만들어 보면 하나의 현상을 명확히 파악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24CBA-C604-4C17-961F-9E3D6A78005A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421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개별자료로는 잘 </a:t>
            </a:r>
            <a:r>
              <a:rPr lang="ko-KR" altLang="en-US" dirty="0" err="1"/>
              <a:t>알수</a:t>
            </a:r>
            <a:r>
              <a:rPr lang="ko-KR" altLang="en-US" dirty="0"/>
              <a:t> 없더라도 </a:t>
            </a:r>
            <a:r>
              <a:rPr lang="ko-KR" altLang="en-US" dirty="0" err="1"/>
              <a:t>자룔를</a:t>
            </a:r>
            <a:r>
              <a:rPr lang="ko-KR" altLang="en-US" dirty="0"/>
              <a:t> 합하여 통계를 만들어 보면 하나의 현상을 명확히 파악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24CBA-C604-4C17-961F-9E3D6A78005A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912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개별자료로는 잘 </a:t>
            </a:r>
            <a:r>
              <a:rPr lang="ko-KR" altLang="en-US" dirty="0" err="1"/>
              <a:t>알수</a:t>
            </a:r>
            <a:r>
              <a:rPr lang="ko-KR" altLang="en-US" dirty="0"/>
              <a:t> 없더라도 </a:t>
            </a:r>
            <a:r>
              <a:rPr lang="ko-KR" altLang="en-US" dirty="0" err="1"/>
              <a:t>자룔를</a:t>
            </a:r>
            <a:r>
              <a:rPr lang="ko-KR" altLang="en-US" dirty="0"/>
              <a:t> 합하여 통계를 만들어 보면 하나의 현상을 명확히 파악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24CBA-C604-4C17-961F-9E3D6A78005A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0134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개별자료로는 잘 </a:t>
            </a:r>
            <a:r>
              <a:rPr lang="ko-KR" altLang="en-US" dirty="0" err="1"/>
              <a:t>알수</a:t>
            </a:r>
            <a:r>
              <a:rPr lang="ko-KR" altLang="en-US" dirty="0"/>
              <a:t> 없더라도 </a:t>
            </a:r>
            <a:r>
              <a:rPr lang="ko-KR" altLang="en-US" dirty="0" err="1"/>
              <a:t>자룔를</a:t>
            </a:r>
            <a:r>
              <a:rPr lang="ko-KR" altLang="en-US" dirty="0"/>
              <a:t> 합하여 통계를 만들어 보면 하나의 현상을 명확히 파악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24CBA-C604-4C17-961F-9E3D6A78005A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2709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개별자료로는 잘 </a:t>
            </a:r>
            <a:r>
              <a:rPr lang="ko-KR" altLang="en-US" dirty="0" err="1"/>
              <a:t>알수</a:t>
            </a:r>
            <a:r>
              <a:rPr lang="ko-KR" altLang="en-US" dirty="0"/>
              <a:t> 없더라도 </a:t>
            </a:r>
            <a:r>
              <a:rPr lang="ko-KR" altLang="en-US" dirty="0" err="1"/>
              <a:t>자룔를</a:t>
            </a:r>
            <a:r>
              <a:rPr lang="ko-KR" altLang="en-US" dirty="0"/>
              <a:t> 합하여 통계를 만들어 보면 하나의 현상을 명확히 파악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24CBA-C604-4C17-961F-9E3D6A78005A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4770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개별자료로는 잘 </a:t>
            </a:r>
            <a:r>
              <a:rPr lang="ko-KR" altLang="en-US" dirty="0" err="1"/>
              <a:t>알수</a:t>
            </a:r>
            <a:r>
              <a:rPr lang="ko-KR" altLang="en-US" dirty="0"/>
              <a:t> 없더라도 </a:t>
            </a:r>
            <a:r>
              <a:rPr lang="ko-KR" altLang="en-US" dirty="0" err="1"/>
              <a:t>자룔를</a:t>
            </a:r>
            <a:r>
              <a:rPr lang="ko-KR" altLang="en-US" dirty="0"/>
              <a:t> 합하여 통계를 만들어 보면 하나의 현상을 명확히 파악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24CBA-C604-4C17-961F-9E3D6A78005A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1897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개별자료로는 잘 </a:t>
            </a:r>
            <a:r>
              <a:rPr lang="ko-KR" altLang="en-US" dirty="0" err="1"/>
              <a:t>알수</a:t>
            </a:r>
            <a:r>
              <a:rPr lang="ko-KR" altLang="en-US" dirty="0"/>
              <a:t> 없더라도 </a:t>
            </a:r>
            <a:r>
              <a:rPr lang="ko-KR" altLang="en-US" dirty="0" err="1"/>
              <a:t>자룔를</a:t>
            </a:r>
            <a:r>
              <a:rPr lang="ko-KR" altLang="en-US" dirty="0"/>
              <a:t> 합하여 통계를 만들어 보면 하나의 현상을 명확히 파악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24CBA-C604-4C17-961F-9E3D6A78005A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701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개별자료로는 잘 </a:t>
            </a:r>
            <a:r>
              <a:rPr lang="ko-KR" altLang="en-US" dirty="0" err="1"/>
              <a:t>알수</a:t>
            </a:r>
            <a:r>
              <a:rPr lang="ko-KR" altLang="en-US" dirty="0"/>
              <a:t> 없더라도 </a:t>
            </a:r>
            <a:r>
              <a:rPr lang="ko-KR" altLang="en-US" dirty="0" err="1"/>
              <a:t>자룔를</a:t>
            </a:r>
            <a:r>
              <a:rPr lang="ko-KR" altLang="en-US" dirty="0"/>
              <a:t> 합하여 통계를 만들어 보면 하나의 현상을 명확히 파악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24CBA-C604-4C17-961F-9E3D6A78005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981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개별자료로는 잘 </a:t>
            </a:r>
            <a:r>
              <a:rPr lang="ko-KR" altLang="en-US" dirty="0" err="1"/>
              <a:t>알수</a:t>
            </a:r>
            <a:r>
              <a:rPr lang="ko-KR" altLang="en-US" dirty="0"/>
              <a:t> 없더라도 </a:t>
            </a:r>
            <a:r>
              <a:rPr lang="ko-KR" altLang="en-US" dirty="0" err="1"/>
              <a:t>자룔를</a:t>
            </a:r>
            <a:r>
              <a:rPr lang="ko-KR" altLang="en-US" dirty="0"/>
              <a:t> 합하여 통계를 만들어 보면 하나의 현상을 명확히 파악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24CBA-C604-4C17-961F-9E3D6A78005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640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개별자료로는 잘 </a:t>
            </a:r>
            <a:r>
              <a:rPr lang="ko-KR" altLang="en-US" dirty="0" err="1"/>
              <a:t>알수</a:t>
            </a:r>
            <a:r>
              <a:rPr lang="ko-KR" altLang="en-US" dirty="0"/>
              <a:t> 없더라도 </a:t>
            </a:r>
            <a:r>
              <a:rPr lang="ko-KR" altLang="en-US" dirty="0" err="1"/>
              <a:t>자룔를</a:t>
            </a:r>
            <a:r>
              <a:rPr lang="ko-KR" altLang="en-US" dirty="0"/>
              <a:t> 합하여 통계를 만들어 보면 하나의 현상을 명확히 파악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24CBA-C604-4C17-961F-9E3D6A78005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185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개별자료로는 잘 </a:t>
            </a:r>
            <a:r>
              <a:rPr lang="ko-KR" altLang="en-US" dirty="0" err="1"/>
              <a:t>알수</a:t>
            </a:r>
            <a:r>
              <a:rPr lang="ko-KR" altLang="en-US" dirty="0"/>
              <a:t> 없더라도 </a:t>
            </a:r>
            <a:r>
              <a:rPr lang="ko-KR" altLang="en-US" dirty="0" err="1"/>
              <a:t>자룔를</a:t>
            </a:r>
            <a:r>
              <a:rPr lang="ko-KR" altLang="en-US" dirty="0"/>
              <a:t> 합하여 통계를 만들어 보면 하나의 현상을 명확히 파악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24CBA-C604-4C17-961F-9E3D6A78005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626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개별자료로는 잘 </a:t>
            </a:r>
            <a:r>
              <a:rPr lang="ko-KR" altLang="en-US" dirty="0" err="1"/>
              <a:t>알수</a:t>
            </a:r>
            <a:r>
              <a:rPr lang="ko-KR" altLang="en-US" dirty="0"/>
              <a:t> 없더라도 </a:t>
            </a:r>
            <a:r>
              <a:rPr lang="ko-KR" altLang="en-US" dirty="0" err="1"/>
              <a:t>자룔를</a:t>
            </a:r>
            <a:r>
              <a:rPr lang="ko-KR" altLang="en-US" dirty="0"/>
              <a:t> 합하여 통계를 만들어 보면 하나의 현상을 명확히 파악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24CBA-C604-4C17-961F-9E3D6A78005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401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개별자료로는 잘 </a:t>
            </a:r>
            <a:r>
              <a:rPr lang="ko-KR" altLang="en-US" dirty="0" err="1"/>
              <a:t>알수</a:t>
            </a:r>
            <a:r>
              <a:rPr lang="ko-KR" altLang="en-US" dirty="0"/>
              <a:t> 없더라도 </a:t>
            </a:r>
            <a:r>
              <a:rPr lang="ko-KR" altLang="en-US" dirty="0" err="1"/>
              <a:t>자룔를</a:t>
            </a:r>
            <a:r>
              <a:rPr lang="ko-KR" altLang="en-US" dirty="0"/>
              <a:t> 합하여 통계를 만들어 보면 하나의 현상을 명확히 파악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24CBA-C604-4C17-961F-9E3D6A78005A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435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개별자료로는 잘 </a:t>
            </a:r>
            <a:r>
              <a:rPr lang="ko-KR" altLang="en-US" dirty="0" err="1"/>
              <a:t>알수</a:t>
            </a:r>
            <a:r>
              <a:rPr lang="ko-KR" altLang="en-US" dirty="0"/>
              <a:t> 없더라도 </a:t>
            </a:r>
            <a:r>
              <a:rPr lang="ko-KR" altLang="en-US" dirty="0" err="1"/>
              <a:t>자룔를</a:t>
            </a:r>
            <a:r>
              <a:rPr lang="ko-KR" altLang="en-US" dirty="0"/>
              <a:t> 합하여 통계를 만들어 보면 하나의 현상을 명확히 파악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24CBA-C604-4C17-961F-9E3D6A78005A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623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개별자료로는 잘 </a:t>
            </a:r>
            <a:r>
              <a:rPr lang="ko-KR" altLang="en-US" dirty="0" err="1"/>
              <a:t>알수</a:t>
            </a:r>
            <a:r>
              <a:rPr lang="ko-KR" altLang="en-US" dirty="0"/>
              <a:t> 없더라도 </a:t>
            </a:r>
            <a:r>
              <a:rPr lang="ko-KR" altLang="en-US" dirty="0" err="1"/>
              <a:t>자룔를</a:t>
            </a:r>
            <a:r>
              <a:rPr lang="ko-KR" altLang="en-US" dirty="0"/>
              <a:t> 합하여 통계를 만들어 보면 하나의 현상을 명확히 파악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24CBA-C604-4C17-961F-9E3D6A78005A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325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D3D84-25D5-4360-8F4A-B50A449F053B}" type="datetimeFigureOut">
              <a:rPr lang="fr-FR" altLang="ko-KR" smtClean="0"/>
              <a:pPr>
                <a:defRPr/>
              </a:pPr>
              <a:t>13/07/2019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6C2D-4A2A-4D8F-871D-D39FC29A0C2A}" type="slidenum">
              <a:rPr lang="fr-CA" altLang="ko-KR" smtClean="0"/>
              <a:pPr/>
              <a:t>‹#›</a:t>
            </a:fld>
            <a:endParaRPr lang="fr-CA" altLang="ko-KR"/>
          </a:p>
        </p:txBody>
      </p:sp>
    </p:spTree>
    <p:extLst>
      <p:ext uri="{BB962C8B-B14F-4D97-AF65-F5344CB8AC3E}">
        <p14:creationId xmlns:p14="http://schemas.microsoft.com/office/powerpoint/2010/main" val="383553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D3D84-25D5-4360-8F4A-B50A449F053B}" type="datetimeFigureOut">
              <a:rPr lang="fr-FR" altLang="ko-KR" smtClean="0"/>
              <a:pPr>
                <a:defRPr/>
              </a:pPr>
              <a:t>13/07/2019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6C2D-4A2A-4D8F-871D-D39FC29A0C2A}" type="slidenum">
              <a:rPr lang="fr-CA" altLang="ko-KR" smtClean="0"/>
              <a:pPr/>
              <a:t>‹#›</a:t>
            </a:fld>
            <a:endParaRPr lang="fr-CA" altLang="ko-KR"/>
          </a:p>
        </p:txBody>
      </p:sp>
    </p:spTree>
    <p:extLst>
      <p:ext uri="{BB962C8B-B14F-4D97-AF65-F5344CB8AC3E}">
        <p14:creationId xmlns:p14="http://schemas.microsoft.com/office/powerpoint/2010/main" val="219395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D3D84-25D5-4360-8F4A-B50A449F053B}" type="datetimeFigureOut">
              <a:rPr lang="fr-FR" altLang="ko-KR" smtClean="0"/>
              <a:pPr>
                <a:defRPr/>
              </a:pPr>
              <a:t>13/07/2019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6C2D-4A2A-4D8F-871D-D39FC29A0C2A}" type="slidenum">
              <a:rPr lang="fr-CA" altLang="ko-KR" smtClean="0"/>
              <a:pPr/>
              <a:t>‹#›</a:t>
            </a:fld>
            <a:endParaRPr lang="fr-CA" altLang="ko-KR"/>
          </a:p>
        </p:txBody>
      </p:sp>
    </p:spTree>
    <p:extLst>
      <p:ext uri="{BB962C8B-B14F-4D97-AF65-F5344CB8AC3E}">
        <p14:creationId xmlns:p14="http://schemas.microsoft.com/office/powerpoint/2010/main" val="2542158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D3D84-25D5-4360-8F4A-B50A449F053B}" type="datetimeFigureOut">
              <a:rPr lang="fr-FR" altLang="ko-KR" smtClean="0"/>
              <a:pPr>
                <a:defRPr/>
              </a:pPr>
              <a:t>13/07/2019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6C2D-4A2A-4D8F-871D-D39FC29A0C2A}" type="slidenum">
              <a:rPr lang="fr-CA" altLang="ko-KR" smtClean="0"/>
              <a:pPr/>
              <a:t>‹#›</a:t>
            </a:fld>
            <a:endParaRPr lang="fr-CA" altLang="ko-KR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5885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D3D84-25D5-4360-8F4A-B50A449F053B}" type="datetimeFigureOut">
              <a:rPr lang="fr-FR" altLang="ko-KR" smtClean="0"/>
              <a:pPr>
                <a:defRPr/>
              </a:pPr>
              <a:t>13/07/2019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6C2D-4A2A-4D8F-871D-D39FC29A0C2A}" type="slidenum">
              <a:rPr lang="fr-CA" altLang="ko-KR" smtClean="0"/>
              <a:pPr/>
              <a:t>‹#›</a:t>
            </a:fld>
            <a:endParaRPr lang="fr-CA" altLang="ko-KR"/>
          </a:p>
        </p:txBody>
      </p:sp>
    </p:spTree>
    <p:extLst>
      <p:ext uri="{BB962C8B-B14F-4D97-AF65-F5344CB8AC3E}">
        <p14:creationId xmlns:p14="http://schemas.microsoft.com/office/powerpoint/2010/main" val="1926146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D3D84-25D5-4360-8F4A-B50A449F053B}" type="datetimeFigureOut">
              <a:rPr lang="fr-FR" altLang="ko-KR" smtClean="0"/>
              <a:pPr>
                <a:defRPr/>
              </a:pPr>
              <a:t>13/07/2019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6C2D-4A2A-4D8F-871D-D39FC29A0C2A}" type="slidenum">
              <a:rPr lang="fr-CA" altLang="ko-KR" smtClean="0"/>
              <a:pPr/>
              <a:t>‹#›</a:t>
            </a:fld>
            <a:endParaRPr lang="fr-CA" altLang="ko-KR"/>
          </a:p>
        </p:txBody>
      </p:sp>
    </p:spTree>
    <p:extLst>
      <p:ext uri="{BB962C8B-B14F-4D97-AF65-F5344CB8AC3E}">
        <p14:creationId xmlns:p14="http://schemas.microsoft.com/office/powerpoint/2010/main" val="3000745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D3D84-25D5-4360-8F4A-B50A449F053B}" type="datetimeFigureOut">
              <a:rPr lang="fr-FR" altLang="ko-KR" smtClean="0"/>
              <a:pPr>
                <a:defRPr/>
              </a:pPr>
              <a:t>13/07/2019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6C2D-4A2A-4D8F-871D-D39FC29A0C2A}" type="slidenum">
              <a:rPr lang="fr-CA" altLang="ko-KR" smtClean="0"/>
              <a:pPr/>
              <a:t>‹#›</a:t>
            </a:fld>
            <a:endParaRPr lang="fr-CA" altLang="ko-KR"/>
          </a:p>
        </p:txBody>
      </p:sp>
    </p:spTree>
    <p:extLst>
      <p:ext uri="{BB962C8B-B14F-4D97-AF65-F5344CB8AC3E}">
        <p14:creationId xmlns:p14="http://schemas.microsoft.com/office/powerpoint/2010/main" val="1514690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D3D84-25D5-4360-8F4A-B50A449F053B}" type="datetimeFigureOut">
              <a:rPr lang="fr-FR" altLang="ko-KR" smtClean="0"/>
              <a:pPr>
                <a:defRPr/>
              </a:pPr>
              <a:t>13/07/2019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6C2D-4A2A-4D8F-871D-D39FC29A0C2A}" type="slidenum">
              <a:rPr lang="fr-CA" altLang="ko-KR" smtClean="0"/>
              <a:pPr/>
              <a:t>‹#›</a:t>
            </a:fld>
            <a:endParaRPr lang="fr-CA" altLang="ko-KR"/>
          </a:p>
        </p:txBody>
      </p:sp>
    </p:spTree>
    <p:extLst>
      <p:ext uri="{BB962C8B-B14F-4D97-AF65-F5344CB8AC3E}">
        <p14:creationId xmlns:p14="http://schemas.microsoft.com/office/powerpoint/2010/main" val="3990353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D3D84-25D5-4360-8F4A-B50A449F053B}" type="datetimeFigureOut">
              <a:rPr lang="fr-FR" altLang="ko-KR" smtClean="0"/>
              <a:pPr>
                <a:defRPr/>
              </a:pPr>
              <a:t>13/07/2019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6C2D-4A2A-4D8F-871D-D39FC29A0C2A}" type="slidenum">
              <a:rPr lang="fr-CA" altLang="ko-KR" smtClean="0"/>
              <a:pPr/>
              <a:t>‹#›</a:t>
            </a:fld>
            <a:endParaRPr lang="fr-CA" altLang="ko-KR"/>
          </a:p>
        </p:txBody>
      </p:sp>
    </p:spTree>
    <p:extLst>
      <p:ext uri="{BB962C8B-B14F-4D97-AF65-F5344CB8AC3E}">
        <p14:creationId xmlns:p14="http://schemas.microsoft.com/office/powerpoint/2010/main" val="17594181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2D0CE-9FF2-404D-ACD7-62986E08BE97}" type="datetimeFigureOut">
              <a:rPr lang="fr-FR" altLang="ko-KR"/>
              <a:pPr>
                <a:defRPr/>
              </a:pPr>
              <a:t>13/07/2019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 altLang="ko-K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5FCA05-8059-46BE-8670-88C36D81DBA9}" type="slidenum">
              <a:rPr lang="fr-CA" altLang="ko-KR"/>
              <a:pPr/>
              <a:t>‹#›</a:t>
            </a:fld>
            <a:endParaRPr lang="fr-CA" altLang="ko-KR"/>
          </a:p>
        </p:txBody>
      </p:sp>
    </p:spTree>
    <p:extLst>
      <p:ext uri="{BB962C8B-B14F-4D97-AF65-F5344CB8AC3E}">
        <p14:creationId xmlns:p14="http://schemas.microsoft.com/office/powerpoint/2010/main" val="31840571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60F1A-CF7A-4FF3-A63A-15B8C7F03AAE}" type="datetimeFigureOut">
              <a:rPr lang="fr-FR" altLang="ko-KR"/>
              <a:pPr>
                <a:defRPr/>
              </a:pPr>
              <a:t>13/07/2019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 altLang="ko-K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2C849B-4C61-4A6A-9504-8499FEC77811}" type="slidenum">
              <a:rPr lang="fr-CA" altLang="ko-KR"/>
              <a:pPr/>
              <a:t>‹#›</a:t>
            </a:fld>
            <a:endParaRPr lang="fr-CA" altLang="ko-KR"/>
          </a:p>
        </p:txBody>
      </p:sp>
    </p:spTree>
    <p:extLst>
      <p:ext uri="{BB962C8B-B14F-4D97-AF65-F5344CB8AC3E}">
        <p14:creationId xmlns:p14="http://schemas.microsoft.com/office/powerpoint/2010/main" val="1126308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D3D84-25D5-4360-8F4A-B50A449F053B}" type="datetimeFigureOut">
              <a:rPr lang="fr-FR" altLang="ko-KR" smtClean="0"/>
              <a:pPr>
                <a:defRPr/>
              </a:pPr>
              <a:t>13/07/2019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6C2D-4A2A-4D8F-871D-D39FC29A0C2A}" type="slidenum">
              <a:rPr lang="fr-CA" altLang="ko-KR" smtClean="0"/>
              <a:pPr/>
              <a:t>‹#›</a:t>
            </a:fld>
            <a:endParaRPr lang="fr-CA" altLang="ko-KR"/>
          </a:p>
        </p:txBody>
      </p:sp>
    </p:spTree>
    <p:extLst>
      <p:ext uri="{BB962C8B-B14F-4D97-AF65-F5344CB8AC3E}">
        <p14:creationId xmlns:p14="http://schemas.microsoft.com/office/powerpoint/2010/main" val="35958118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FE779-3B30-4785-B986-5EDFD0EBB7F7}" type="datetimeFigureOut">
              <a:rPr lang="fr-FR" altLang="ko-KR"/>
              <a:pPr>
                <a:defRPr/>
              </a:pPr>
              <a:t>13/07/2019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 altLang="ko-K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0929CE-53C6-4FA7-9EE7-E63B8E7CCF1E}" type="slidenum">
              <a:rPr lang="fr-CA" altLang="ko-KR"/>
              <a:pPr/>
              <a:t>‹#›</a:t>
            </a:fld>
            <a:endParaRPr lang="fr-CA" altLang="ko-KR"/>
          </a:p>
        </p:txBody>
      </p:sp>
    </p:spTree>
    <p:extLst>
      <p:ext uri="{BB962C8B-B14F-4D97-AF65-F5344CB8AC3E}">
        <p14:creationId xmlns:p14="http://schemas.microsoft.com/office/powerpoint/2010/main" val="1813937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F364E-B759-44DA-9F44-D27EBDE10D35}" type="datetimeFigureOut">
              <a:rPr lang="fr-FR" altLang="ko-KR"/>
              <a:pPr>
                <a:defRPr/>
              </a:pPr>
              <a:t>13/07/2019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 altLang="ko-K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7043B9-9076-4748-BA3F-732CBDB9CD21}" type="slidenum">
              <a:rPr lang="fr-CA" altLang="ko-KR"/>
              <a:pPr/>
              <a:t>‹#›</a:t>
            </a:fld>
            <a:endParaRPr lang="fr-CA" altLang="ko-KR"/>
          </a:p>
        </p:txBody>
      </p:sp>
    </p:spTree>
    <p:extLst>
      <p:ext uri="{BB962C8B-B14F-4D97-AF65-F5344CB8AC3E}">
        <p14:creationId xmlns:p14="http://schemas.microsoft.com/office/powerpoint/2010/main" val="17656450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50EC7-25CB-4095-B977-9E35ED490CED}" type="datetimeFigureOut">
              <a:rPr lang="fr-FR" altLang="ko-KR"/>
              <a:pPr>
                <a:defRPr/>
              </a:pPr>
              <a:t>13/07/2019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 altLang="ko-K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3324B0-CF9E-40D9-B640-27C36D64D92C}" type="slidenum">
              <a:rPr lang="fr-CA" altLang="ko-KR"/>
              <a:pPr/>
              <a:t>‹#›</a:t>
            </a:fld>
            <a:endParaRPr lang="fr-CA" altLang="ko-KR"/>
          </a:p>
        </p:txBody>
      </p:sp>
    </p:spTree>
    <p:extLst>
      <p:ext uri="{BB962C8B-B14F-4D97-AF65-F5344CB8AC3E}">
        <p14:creationId xmlns:p14="http://schemas.microsoft.com/office/powerpoint/2010/main" val="23895510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21FFB-9163-4F90-9475-EC6D265E914B}" type="datetimeFigureOut">
              <a:rPr lang="fr-FR" altLang="ko-KR"/>
              <a:pPr>
                <a:defRPr/>
              </a:pPr>
              <a:t>13/07/2019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 altLang="ko-K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6F967D-4536-4373-91F1-075A50A47506}" type="slidenum">
              <a:rPr lang="fr-CA" altLang="ko-KR"/>
              <a:pPr/>
              <a:t>‹#›</a:t>
            </a:fld>
            <a:endParaRPr lang="fr-CA" altLang="ko-KR"/>
          </a:p>
        </p:txBody>
      </p:sp>
    </p:spTree>
    <p:extLst>
      <p:ext uri="{BB962C8B-B14F-4D97-AF65-F5344CB8AC3E}">
        <p14:creationId xmlns:p14="http://schemas.microsoft.com/office/powerpoint/2010/main" val="38245250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3000A-8E7B-4ED7-A0DD-C42F617361D8}" type="datetimeFigureOut">
              <a:rPr lang="fr-FR" altLang="ko-KR"/>
              <a:pPr>
                <a:defRPr/>
              </a:pPr>
              <a:t>13/07/2019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 altLang="ko-K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CEDA35-CF21-474F-B1E5-F1B8C2CE0C2F}" type="slidenum">
              <a:rPr lang="fr-CA" altLang="ko-KR"/>
              <a:pPr/>
              <a:t>‹#›</a:t>
            </a:fld>
            <a:endParaRPr lang="fr-CA" altLang="ko-KR"/>
          </a:p>
        </p:txBody>
      </p:sp>
    </p:spTree>
    <p:extLst>
      <p:ext uri="{BB962C8B-B14F-4D97-AF65-F5344CB8AC3E}">
        <p14:creationId xmlns:p14="http://schemas.microsoft.com/office/powerpoint/2010/main" val="11789447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07128-D5D3-41F8-BF50-CADC488CBFA9}" type="datetimeFigureOut">
              <a:rPr lang="fr-FR" altLang="ko-KR"/>
              <a:pPr>
                <a:defRPr/>
              </a:pPr>
              <a:t>13/07/2019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 altLang="ko-K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116539-F187-4D78-9DBF-556E4B454183}" type="slidenum">
              <a:rPr lang="fr-CA" altLang="ko-KR"/>
              <a:pPr/>
              <a:t>‹#›</a:t>
            </a:fld>
            <a:endParaRPr lang="fr-CA" altLang="ko-KR"/>
          </a:p>
        </p:txBody>
      </p:sp>
    </p:spTree>
    <p:extLst>
      <p:ext uri="{BB962C8B-B14F-4D97-AF65-F5344CB8AC3E}">
        <p14:creationId xmlns:p14="http://schemas.microsoft.com/office/powerpoint/2010/main" val="38471892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998B32-DC01-4A87-A9A3-F1FE0DBFDCAF}" type="datetimeFigureOut">
              <a:rPr lang="fr-FR" altLang="ko-KR"/>
              <a:pPr>
                <a:defRPr/>
              </a:pPr>
              <a:t>13/07/2019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 altLang="ko-K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6BFCB-F542-4B91-AC28-D2F13A33CA84}" type="slidenum">
              <a:rPr lang="fr-CA" altLang="ko-KR"/>
              <a:pPr/>
              <a:t>‹#›</a:t>
            </a:fld>
            <a:endParaRPr lang="fr-CA" altLang="ko-KR"/>
          </a:p>
        </p:txBody>
      </p:sp>
    </p:spTree>
    <p:extLst>
      <p:ext uri="{BB962C8B-B14F-4D97-AF65-F5344CB8AC3E}">
        <p14:creationId xmlns:p14="http://schemas.microsoft.com/office/powerpoint/2010/main" val="9297082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82ABC-BE93-4F85-A044-73CE74A263CD}" type="datetimeFigureOut">
              <a:rPr lang="fr-FR" altLang="ko-KR"/>
              <a:pPr>
                <a:defRPr/>
              </a:pPr>
              <a:t>13/07/2019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 altLang="ko-K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7C7A9F-F522-4531-B8DB-EF19BEECFE1D}" type="slidenum">
              <a:rPr lang="fr-CA" altLang="ko-KR"/>
              <a:pPr/>
              <a:t>‹#›</a:t>
            </a:fld>
            <a:endParaRPr lang="fr-CA" altLang="ko-KR"/>
          </a:p>
        </p:txBody>
      </p:sp>
    </p:spTree>
    <p:extLst>
      <p:ext uri="{BB962C8B-B14F-4D97-AF65-F5344CB8AC3E}">
        <p14:creationId xmlns:p14="http://schemas.microsoft.com/office/powerpoint/2010/main" val="2406100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FB193-7274-4AAF-893E-09F8C2F73522}" type="datetimeFigureOut">
              <a:rPr lang="fr-FR" altLang="ko-KR"/>
              <a:pPr>
                <a:defRPr/>
              </a:pPr>
              <a:t>13/07/2019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 altLang="ko-K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930D37-37A5-4DEA-BD9C-EAEBF2110C8F}" type="slidenum">
              <a:rPr lang="fr-CA" altLang="ko-KR"/>
              <a:pPr/>
              <a:t>‹#›</a:t>
            </a:fld>
            <a:endParaRPr lang="fr-CA" altLang="ko-KR"/>
          </a:p>
        </p:txBody>
      </p:sp>
    </p:spTree>
    <p:extLst>
      <p:ext uri="{BB962C8B-B14F-4D97-AF65-F5344CB8AC3E}">
        <p14:creationId xmlns:p14="http://schemas.microsoft.com/office/powerpoint/2010/main" val="812301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D3D84-25D5-4360-8F4A-B50A449F053B}" type="datetimeFigureOut">
              <a:rPr lang="fr-FR" altLang="ko-KR" smtClean="0"/>
              <a:pPr>
                <a:defRPr/>
              </a:pPr>
              <a:t>13/07/2019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6C2D-4A2A-4D8F-871D-D39FC29A0C2A}" type="slidenum">
              <a:rPr lang="fr-CA" altLang="ko-KR" smtClean="0"/>
              <a:pPr/>
              <a:t>‹#›</a:t>
            </a:fld>
            <a:endParaRPr lang="fr-CA" altLang="ko-KR"/>
          </a:p>
        </p:txBody>
      </p:sp>
    </p:spTree>
    <p:extLst>
      <p:ext uri="{BB962C8B-B14F-4D97-AF65-F5344CB8AC3E}">
        <p14:creationId xmlns:p14="http://schemas.microsoft.com/office/powerpoint/2010/main" val="297364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D3D84-25D5-4360-8F4A-B50A449F053B}" type="datetimeFigureOut">
              <a:rPr lang="fr-FR" altLang="ko-KR" smtClean="0"/>
              <a:pPr>
                <a:defRPr/>
              </a:pPr>
              <a:t>13/07/2019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6C2D-4A2A-4D8F-871D-D39FC29A0C2A}" type="slidenum">
              <a:rPr lang="fr-CA" altLang="ko-KR" smtClean="0"/>
              <a:pPr/>
              <a:t>‹#›</a:t>
            </a:fld>
            <a:endParaRPr lang="fr-CA" altLang="ko-KR"/>
          </a:p>
        </p:txBody>
      </p:sp>
    </p:spTree>
    <p:extLst>
      <p:ext uri="{BB962C8B-B14F-4D97-AF65-F5344CB8AC3E}">
        <p14:creationId xmlns:p14="http://schemas.microsoft.com/office/powerpoint/2010/main" val="383079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D3D84-25D5-4360-8F4A-B50A449F053B}" type="datetimeFigureOut">
              <a:rPr lang="fr-FR" altLang="ko-KR" smtClean="0"/>
              <a:pPr>
                <a:defRPr/>
              </a:pPr>
              <a:t>13/07/2019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6C2D-4A2A-4D8F-871D-D39FC29A0C2A}" type="slidenum">
              <a:rPr lang="fr-CA" altLang="ko-KR" smtClean="0"/>
              <a:pPr/>
              <a:t>‹#›</a:t>
            </a:fld>
            <a:endParaRPr lang="fr-CA" altLang="ko-KR"/>
          </a:p>
        </p:txBody>
      </p:sp>
    </p:spTree>
    <p:extLst>
      <p:ext uri="{BB962C8B-B14F-4D97-AF65-F5344CB8AC3E}">
        <p14:creationId xmlns:p14="http://schemas.microsoft.com/office/powerpoint/2010/main" val="2865091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D3D84-25D5-4360-8F4A-B50A449F053B}" type="datetimeFigureOut">
              <a:rPr lang="fr-FR" altLang="ko-KR" smtClean="0"/>
              <a:pPr>
                <a:defRPr/>
              </a:pPr>
              <a:t>13/07/2019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6C2D-4A2A-4D8F-871D-D39FC29A0C2A}" type="slidenum">
              <a:rPr lang="fr-CA" altLang="ko-KR" smtClean="0"/>
              <a:pPr/>
              <a:t>‹#›</a:t>
            </a:fld>
            <a:endParaRPr lang="fr-CA" altLang="ko-KR"/>
          </a:p>
        </p:txBody>
      </p:sp>
    </p:spTree>
    <p:extLst>
      <p:ext uri="{BB962C8B-B14F-4D97-AF65-F5344CB8AC3E}">
        <p14:creationId xmlns:p14="http://schemas.microsoft.com/office/powerpoint/2010/main" val="283224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D3D84-25D5-4360-8F4A-B50A449F053B}" type="datetimeFigureOut">
              <a:rPr lang="fr-FR" altLang="ko-KR" smtClean="0"/>
              <a:pPr>
                <a:defRPr/>
              </a:pPr>
              <a:t>13/07/2019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6C2D-4A2A-4D8F-871D-D39FC29A0C2A}" type="slidenum">
              <a:rPr lang="fr-CA" altLang="ko-KR" smtClean="0"/>
              <a:pPr/>
              <a:t>‹#›</a:t>
            </a:fld>
            <a:endParaRPr lang="fr-CA" altLang="ko-KR"/>
          </a:p>
        </p:txBody>
      </p:sp>
    </p:spTree>
    <p:extLst>
      <p:ext uri="{BB962C8B-B14F-4D97-AF65-F5344CB8AC3E}">
        <p14:creationId xmlns:p14="http://schemas.microsoft.com/office/powerpoint/2010/main" val="3840967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D3D84-25D5-4360-8F4A-B50A449F053B}" type="datetimeFigureOut">
              <a:rPr lang="fr-FR" altLang="ko-KR" smtClean="0"/>
              <a:pPr>
                <a:defRPr/>
              </a:pPr>
              <a:t>13/07/2019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6C2D-4A2A-4D8F-871D-D39FC29A0C2A}" type="slidenum">
              <a:rPr lang="fr-CA" altLang="ko-KR" smtClean="0"/>
              <a:pPr/>
              <a:t>‹#›</a:t>
            </a:fld>
            <a:endParaRPr lang="fr-CA" altLang="ko-KR"/>
          </a:p>
        </p:txBody>
      </p:sp>
    </p:spTree>
    <p:extLst>
      <p:ext uri="{BB962C8B-B14F-4D97-AF65-F5344CB8AC3E}">
        <p14:creationId xmlns:p14="http://schemas.microsoft.com/office/powerpoint/2010/main" val="398775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D3D84-25D5-4360-8F4A-B50A449F053B}" type="datetimeFigureOut">
              <a:rPr lang="fr-FR" altLang="ko-KR" smtClean="0"/>
              <a:pPr>
                <a:defRPr/>
              </a:pPr>
              <a:t>13/07/2019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6C2D-4A2A-4D8F-871D-D39FC29A0C2A}" type="slidenum">
              <a:rPr lang="fr-CA" altLang="ko-KR" smtClean="0"/>
              <a:pPr/>
              <a:t>‹#›</a:t>
            </a:fld>
            <a:endParaRPr lang="fr-CA" altLang="ko-KR"/>
          </a:p>
        </p:txBody>
      </p:sp>
    </p:spTree>
    <p:extLst>
      <p:ext uri="{BB962C8B-B14F-4D97-AF65-F5344CB8AC3E}">
        <p14:creationId xmlns:p14="http://schemas.microsoft.com/office/powerpoint/2010/main" val="372180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FDD3D84-25D5-4360-8F4A-B50A449F053B}" type="datetimeFigureOut">
              <a:rPr lang="fr-FR" altLang="ko-KR" smtClean="0"/>
              <a:pPr>
                <a:defRPr/>
              </a:pPr>
              <a:t>13/07/2019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56C2D-4A2A-4D8F-871D-D39FC29A0C2A}" type="slidenum">
              <a:rPr lang="fr-CA" altLang="ko-KR" smtClean="0"/>
              <a:pPr/>
              <a:t>‹#›</a:t>
            </a:fld>
            <a:endParaRPr lang="fr-CA" altLang="ko-KR"/>
          </a:p>
        </p:txBody>
      </p:sp>
    </p:spTree>
    <p:extLst>
      <p:ext uri="{BB962C8B-B14F-4D97-AF65-F5344CB8AC3E}">
        <p14:creationId xmlns:p14="http://schemas.microsoft.com/office/powerpoint/2010/main" val="92714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ko-KR"/>
              <a:t>Cliquez pour modifier le style du titre</a:t>
            </a:r>
            <a:endParaRPr lang="fr-CA" altLang="ko-KR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ko-KR"/>
              <a:t>Cliquez pour modifier les styles du texte du masque</a:t>
            </a:r>
          </a:p>
          <a:p>
            <a:pPr lvl="1"/>
            <a:r>
              <a:rPr lang="fr-FR" altLang="ko-KR"/>
              <a:t>Deuxième niveau</a:t>
            </a:r>
          </a:p>
          <a:p>
            <a:pPr lvl="2"/>
            <a:r>
              <a:rPr lang="fr-FR" altLang="ko-KR"/>
              <a:t>Troisième niveau</a:t>
            </a:r>
          </a:p>
          <a:p>
            <a:pPr lvl="3"/>
            <a:r>
              <a:rPr lang="fr-FR" altLang="ko-KR"/>
              <a:t>Quatrième niveau</a:t>
            </a:r>
          </a:p>
          <a:p>
            <a:pPr lvl="4"/>
            <a:r>
              <a:rPr lang="fr-FR" altLang="ko-KR"/>
              <a:t>Cinquième niveau</a:t>
            </a:r>
            <a:endParaRPr lang="fr-CA" altLang="ko-K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DFDD3D84-25D5-4360-8F4A-B50A449F053B}" type="datetimeFigureOut">
              <a:rPr lang="fr-FR" altLang="ko-KR"/>
              <a:pPr>
                <a:defRPr/>
              </a:pPr>
              <a:t>13/07/2019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  <a:ea typeface="굴림" pitchFamily="50" charset="-127"/>
              </a:defRPr>
            </a:lvl1pPr>
          </a:lstStyle>
          <a:p>
            <a:endParaRPr lang="fr-CA" altLang="ko-K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ea typeface="굴림" pitchFamily="50" charset="-127"/>
              </a:defRPr>
            </a:lvl1pPr>
          </a:lstStyle>
          <a:p>
            <a:fld id="{8CA56C2D-4A2A-4D8F-871D-D39FC29A0C2A}" type="slidenum">
              <a:rPr lang="fr-CA" altLang="ko-KR"/>
              <a:pPr/>
              <a:t>‹#›</a:t>
            </a:fld>
            <a:endParaRPr lang="fr-CA" altLang="ko-KR"/>
          </a:p>
        </p:txBody>
      </p:sp>
    </p:spTree>
    <p:extLst>
      <p:ext uri="{BB962C8B-B14F-4D97-AF65-F5344CB8AC3E}">
        <p14:creationId xmlns:p14="http://schemas.microsoft.com/office/powerpoint/2010/main" val="292897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5.jpe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Biq_0xUKDp4" TargetMode="External"/><Relationship Id="rId5" Type="http://schemas.openxmlformats.org/officeDocument/2006/relationships/image" Target="../media/image10.jpg"/><Relationship Id="rId4" Type="http://schemas.openxmlformats.org/officeDocument/2006/relationships/hyperlink" Target="https://www.youtube.com/watch?v=4t5s2DvQCns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hyperlink" Target="https://www.youtube.com/watch?v=4t5s2DvQCn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Biq_0xUKDp4" TargetMode="External"/><Relationship Id="rId5" Type="http://schemas.openxmlformats.org/officeDocument/2006/relationships/hyperlink" Target="http://www.no1juicy.com/main/home" TargetMode="External"/><Relationship Id="rId4" Type="http://schemas.openxmlformats.org/officeDocument/2006/relationships/hyperlink" Target="https://thod.tistory.com/entry/Service-Blueprint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13" y="116632"/>
            <a:ext cx="914975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rgbClr val="7DAD21"/>
                </a:solidFill>
              </a:rPr>
              <a:t>오퍼레이션스</a:t>
            </a:r>
            <a:r>
              <a:rPr lang="ko-KR" altLang="en-US" sz="6000" dirty="0">
                <a:solidFill>
                  <a:srgbClr val="7DAD21"/>
                </a:solidFill>
              </a:rPr>
              <a:t> 매니지먼트</a:t>
            </a:r>
            <a:endParaRPr lang="en-US" altLang="ko-KR" sz="6000" dirty="0">
              <a:solidFill>
                <a:srgbClr val="7DAD21"/>
              </a:solidFill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</a:endParaRPr>
          </a:p>
          <a:p>
            <a:pPr algn="r"/>
            <a:r>
              <a:rPr lang="ko-KR" altLang="en-US" sz="2800" dirty="0">
                <a:solidFill>
                  <a:schemeClr val="bg1"/>
                </a:solidFill>
              </a:rPr>
              <a:t>        학번</a:t>
            </a:r>
            <a:r>
              <a:rPr lang="en-US" altLang="ko-KR" sz="2800" dirty="0">
                <a:solidFill>
                  <a:schemeClr val="bg1"/>
                </a:solidFill>
              </a:rPr>
              <a:t>: 12121774</a:t>
            </a:r>
          </a:p>
          <a:p>
            <a:pPr algn="r"/>
            <a:r>
              <a:rPr lang="ko-KR" altLang="en-US" sz="2800" dirty="0">
                <a:solidFill>
                  <a:schemeClr val="bg1"/>
                </a:solidFill>
              </a:rPr>
              <a:t>      학과</a:t>
            </a:r>
            <a:r>
              <a:rPr lang="en-US" altLang="ko-KR" sz="2800" dirty="0">
                <a:solidFill>
                  <a:schemeClr val="bg1"/>
                </a:solidFill>
              </a:rPr>
              <a:t>: </a:t>
            </a:r>
            <a:r>
              <a:rPr lang="ko-KR" altLang="en-US" sz="2800" dirty="0">
                <a:solidFill>
                  <a:schemeClr val="bg1"/>
                </a:solidFill>
              </a:rPr>
              <a:t>통계학과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algn="r"/>
            <a:r>
              <a:rPr lang="ko-KR" altLang="en-US" sz="2800" dirty="0">
                <a:solidFill>
                  <a:schemeClr val="bg1"/>
                </a:solidFill>
              </a:rPr>
              <a:t>   이름</a:t>
            </a:r>
            <a:r>
              <a:rPr lang="en-US" altLang="ko-KR" sz="2800" dirty="0">
                <a:solidFill>
                  <a:schemeClr val="bg1"/>
                </a:solidFill>
              </a:rPr>
              <a:t>: </a:t>
            </a:r>
            <a:r>
              <a:rPr lang="ko-KR" altLang="en-US" sz="2800" dirty="0">
                <a:solidFill>
                  <a:schemeClr val="bg1"/>
                </a:solidFill>
              </a:rPr>
              <a:t>오재훈</a:t>
            </a:r>
            <a:endParaRPr lang="en-US" altLang="ko-KR" sz="2800" dirty="0">
              <a:solidFill>
                <a:schemeClr val="bg1"/>
              </a:solidFill>
            </a:endParaRPr>
          </a:p>
          <a:p>
            <a:endParaRPr lang="en-US" altLang="ko-KR" sz="4800" dirty="0">
              <a:solidFill>
                <a:srgbClr val="7DAD21"/>
              </a:solidFill>
            </a:endParaRPr>
          </a:p>
          <a:p>
            <a:endParaRPr lang="ko-KR" altLang="en-US" sz="4800" dirty="0">
              <a:solidFill>
                <a:srgbClr val="7DAD2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31758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</a:rPr>
              <a:t>기업 소개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56316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자료</a:t>
            </a:r>
            <a:endParaRPr lang="ko-KR" alt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499973" y="56316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현상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4C67BC-2D3C-42D9-81BF-257CD6D25B48}"/>
              </a:ext>
            </a:extLst>
          </p:cNvPr>
          <p:cNvSpPr txBox="1"/>
          <p:nvPr/>
        </p:nvSpPr>
        <p:spPr>
          <a:xfrm>
            <a:off x="3995935" y="2151727"/>
            <a:ext cx="5063279" cy="372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b="1" dirty="0">
                <a:solidFill>
                  <a:srgbClr val="7DAD21"/>
                </a:solidFill>
              </a:rPr>
              <a:t>문제점</a:t>
            </a:r>
            <a:endParaRPr lang="en-US" altLang="ko-KR" sz="4000" b="1" dirty="0">
              <a:solidFill>
                <a:srgbClr val="7DAD21"/>
              </a:solidFill>
            </a:endParaRPr>
          </a:p>
          <a:p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bg1"/>
                </a:solidFill>
              </a:rPr>
              <a:t>홀에 식탁이 없는 곳이 대부분이다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bg1"/>
                </a:solidFill>
              </a:rPr>
              <a:t>과일양과 당도를 선택할 수 없다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bg1"/>
                </a:solidFill>
              </a:rPr>
              <a:t>혼잡 시 대기하는 공간이 부족하다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bg1"/>
                </a:solidFill>
              </a:rPr>
              <a:t>포장이 대부분이라 일회용컵 사용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bg1"/>
                </a:solidFill>
              </a:rPr>
              <a:t>환경문제 야기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bg1"/>
                </a:solidFill>
              </a:rPr>
              <a:t>믹서기 청결문제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AC4441-9D93-4B4D-A1A8-7EDFE777EA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4" y="2151727"/>
            <a:ext cx="3278859" cy="329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78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43043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</a:rPr>
              <a:t>가상기업 소개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56316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자료</a:t>
            </a:r>
            <a:endParaRPr lang="ko-KR" alt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499973" y="56316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현상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4C67BC-2D3C-42D9-81BF-257CD6D25B48}"/>
              </a:ext>
            </a:extLst>
          </p:cNvPr>
          <p:cNvSpPr txBox="1"/>
          <p:nvPr/>
        </p:nvSpPr>
        <p:spPr>
          <a:xfrm>
            <a:off x="3995935" y="2151727"/>
            <a:ext cx="5063279" cy="234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7DAD21"/>
                </a:solidFill>
              </a:rPr>
              <a:t>기업명</a:t>
            </a:r>
            <a:r>
              <a:rPr lang="en-US" altLang="ko-KR" sz="4000" b="1" dirty="0">
                <a:solidFill>
                  <a:srgbClr val="7DAD21"/>
                </a:solidFill>
              </a:rPr>
              <a:t>: </a:t>
            </a:r>
            <a:r>
              <a:rPr lang="ko-KR" altLang="en-US" sz="4000" b="1" dirty="0" err="1">
                <a:solidFill>
                  <a:srgbClr val="7DAD21"/>
                </a:solidFill>
              </a:rPr>
              <a:t>시원하쥬</a:t>
            </a:r>
            <a:endParaRPr lang="en-US" altLang="ko-KR" sz="4000" b="1" dirty="0">
              <a:solidFill>
                <a:srgbClr val="7DAD21"/>
              </a:solidFill>
            </a:endParaRPr>
          </a:p>
          <a:p>
            <a:endParaRPr lang="en-US" altLang="ko-KR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bg1"/>
                </a:solidFill>
              </a:rPr>
              <a:t>쥬씨를</a:t>
            </a:r>
            <a:r>
              <a:rPr lang="ko-KR" altLang="en-US" sz="2000" b="1" dirty="0">
                <a:solidFill>
                  <a:schemeClr val="bg1"/>
                </a:solidFill>
              </a:rPr>
              <a:t> 벤치마킹 한 기업입니다</a:t>
            </a:r>
            <a:r>
              <a:rPr lang="en-US" altLang="ko-KR" sz="2000" b="1" dirty="0">
                <a:solidFill>
                  <a:schemeClr val="bg1"/>
                </a:solidFill>
              </a:rPr>
              <a:t>. </a:t>
            </a:r>
            <a:r>
              <a:rPr lang="ko-KR" altLang="en-US" sz="2000" b="1" dirty="0">
                <a:solidFill>
                  <a:schemeClr val="bg1"/>
                </a:solidFill>
              </a:rPr>
              <a:t>우선 기업명은 </a:t>
            </a:r>
            <a:r>
              <a:rPr lang="en-US" altLang="ko-KR" sz="2000" b="1" dirty="0">
                <a:solidFill>
                  <a:schemeClr val="bg1"/>
                </a:solidFill>
              </a:rPr>
              <a:t>‘</a:t>
            </a:r>
            <a:r>
              <a:rPr lang="ko-KR" altLang="en-US" sz="2000" b="1" dirty="0">
                <a:solidFill>
                  <a:schemeClr val="bg1"/>
                </a:solidFill>
              </a:rPr>
              <a:t>시원한 주스</a:t>
            </a:r>
            <a:r>
              <a:rPr lang="en-US" altLang="ko-KR" sz="2000" b="1" dirty="0">
                <a:solidFill>
                  <a:schemeClr val="bg1"/>
                </a:solidFill>
              </a:rPr>
              <a:t>’</a:t>
            </a:r>
            <a:r>
              <a:rPr lang="ko-KR" altLang="en-US" sz="2000" b="1" dirty="0">
                <a:solidFill>
                  <a:schemeClr val="bg1"/>
                </a:solidFill>
              </a:rPr>
              <a:t>를 줄여서 만들었습니다</a:t>
            </a:r>
            <a:r>
              <a:rPr lang="en-US" altLang="ko-KR" sz="2000" b="1" dirty="0">
                <a:solidFill>
                  <a:schemeClr val="bg1"/>
                </a:solidFill>
              </a:rPr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AC4441-9D93-4B4D-A1A8-7EDFE777EA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6" y="2151727"/>
            <a:ext cx="3523050" cy="365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86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43043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</a:rPr>
              <a:t>가상기업 소개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56316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자료</a:t>
            </a:r>
            <a:endParaRPr lang="ko-KR" alt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499973" y="56316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현상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4C67BC-2D3C-42D9-81BF-257CD6D25B48}"/>
              </a:ext>
            </a:extLst>
          </p:cNvPr>
          <p:cNvSpPr txBox="1"/>
          <p:nvPr/>
        </p:nvSpPr>
        <p:spPr>
          <a:xfrm>
            <a:off x="3995935" y="2151727"/>
            <a:ext cx="5063279" cy="326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schemeClr val="bg1"/>
                </a:solidFill>
              </a:rPr>
              <a:t>쥬씨의</a:t>
            </a:r>
            <a:r>
              <a:rPr lang="ko-KR" altLang="en-US" sz="2000" b="1" dirty="0">
                <a:solidFill>
                  <a:schemeClr val="bg1"/>
                </a:solidFill>
              </a:rPr>
              <a:t> 장점인 물류와 유통시스템을 벤치마킹한다</a:t>
            </a:r>
            <a:r>
              <a:rPr lang="en-US" altLang="ko-KR" sz="2000" b="1" dirty="0">
                <a:solidFill>
                  <a:schemeClr val="bg1"/>
                </a:solidFill>
              </a:rPr>
              <a:t>. </a:t>
            </a:r>
            <a:r>
              <a:rPr lang="ko-KR" altLang="en-US" sz="2000" b="1" dirty="0">
                <a:solidFill>
                  <a:schemeClr val="bg1"/>
                </a:solidFill>
              </a:rPr>
              <a:t>그래서 과일의 신선도와 저렴한 가격을 유지할 수 있도록 한다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bg1"/>
                </a:solidFill>
              </a:rPr>
              <a:t>과일의 양과 당도를 선택할 수 있도록 한다</a:t>
            </a:r>
            <a:r>
              <a:rPr lang="en-US" altLang="ko-KR" sz="2000" b="1" dirty="0">
                <a:solidFill>
                  <a:schemeClr val="bg1"/>
                </a:solidFill>
              </a:rPr>
              <a:t>. </a:t>
            </a:r>
            <a:r>
              <a:rPr lang="ko-KR" altLang="en-US" sz="2000" b="1" dirty="0">
                <a:solidFill>
                  <a:schemeClr val="bg1"/>
                </a:solidFill>
              </a:rPr>
              <a:t>개인이 직접 선택할 수 있다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AC4441-9D93-4B4D-A1A8-7EDFE777EA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6" y="2151727"/>
            <a:ext cx="3523050" cy="365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66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43043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</a:rPr>
              <a:t>가상기업 소개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56316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자료</a:t>
            </a:r>
            <a:endParaRPr lang="ko-KR" alt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499973" y="56316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현상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4C67BC-2D3C-42D9-81BF-257CD6D25B48}"/>
              </a:ext>
            </a:extLst>
          </p:cNvPr>
          <p:cNvSpPr txBox="1"/>
          <p:nvPr/>
        </p:nvSpPr>
        <p:spPr>
          <a:xfrm>
            <a:off x="3995935" y="2151727"/>
            <a:ext cx="5063279" cy="372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bg1"/>
                </a:solidFill>
              </a:rPr>
              <a:t>일반 커피숍처럼 홀에서 드시고 갈 수 있게 테이블과 공간을 마련했습니다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bg1"/>
                </a:solidFill>
              </a:rPr>
              <a:t>인건비를 줄이기 위해 무인</a:t>
            </a:r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</a:rPr>
              <a:t>로봇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r>
              <a:rPr lang="ko-KR" altLang="en-US" sz="2000" b="1" dirty="0">
                <a:solidFill>
                  <a:schemeClr val="bg1"/>
                </a:solidFill>
              </a:rPr>
              <a:t>으로 음료 제작을 하도록 합니다</a:t>
            </a:r>
            <a:r>
              <a:rPr lang="en-US" altLang="ko-KR" sz="2000" b="1" dirty="0">
                <a:solidFill>
                  <a:schemeClr val="bg1"/>
                </a:solidFill>
              </a:rPr>
              <a:t>. </a:t>
            </a:r>
            <a:r>
              <a:rPr lang="ko-KR" altLang="en-US" sz="2000" b="1" dirty="0">
                <a:solidFill>
                  <a:schemeClr val="bg1"/>
                </a:solidFill>
              </a:rPr>
              <a:t>직원은 소수로 고용하여 홀 청소와 문제 시 도움을 주는 일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재료 손질과 충전에 전념하도록 합니다</a:t>
            </a:r>
            <a:r>
              <a:rPr lang="en-US" altLang="ko-KR" sz="2000" b="1" dirty="0">
                <a:solidFill>
                  <a:schemeClr val="bg1"/>
                </a:solidFill>
              </a:rPr>
              <a:t>. 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AC4441-9D93-4B4D-A1A8-7EDFE777EA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6" y="2151727"/>
            <a:ext cx="3523050" cy="365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28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43043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</a:rPr>
              <a:t>가상기업 소개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56316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자료</a:t>
            </a:r>
            <a:endParaRPr lang="ko-KR" alt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499973" y="56316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현상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4C67BC-2D3C-42D9-81BF-257CD6D25B48}"/>
              </a:ext>
            </a:extLst>
          </p:cNvPr>
          <p:cNvSpPr txBox="1"/>
          <p:nvPr/>
        </p:nvSpPr>
        <p:spPr>
          <a:xfrm>
            <a:off x="3995935" y="2151727"/>
            <a:ext cx="5063279" cy="372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bg1"/>
                </a:solidFill>
              </a:rPr>
              <a:t>믹서기 청결 문제는 도깨비 방망이를 이용합니다</a:t>
            </a:r>
            <a:r>
              <a:rPr lang="en-US" altLang="ko-KR" sz="2000" b="1" dirty="0">
                <a:solidFill>
                  <a:schemeClr val="bg1"/>
                </a:solidFill>
              </a:rPr>
              <a:t>. </a:t>
            </a:r>
            <a:r>
              <a:rPr lang="ko-KR" altLang="en-US" sz="2000" b="1" dirty="0">
                <a:solidFill>
                  <a:schemeClr val="bg1"/>
                </a:solidFill>
              </a:rPr>
              <a:t>도깨비 방망이라는 제품은 일반 믹서기보다 세척이 빠르고 간단합니다</a:t>
            </a:r>
            <a:r>
              <a:rPr lang="en-US" altLang="ko-KR" sz="2000" b="1" dirty="0">
                <a:solidFill>
                  <a:schemeClr val="bg1"/>
                </a:solidFill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bg1"/>
                </a:solidFill>
              </a:rPr>
              <a:t>홀에서는 </a:t>
            </a:r>
            <a:r>
              <a:rPr lang="ko-KR" altLang="en-US" sz="2000" b="1" dirty="0" err="1">
                <a:solidFill>
                  <a:schemeClr val="bg1"/>
                </a:solidFill>
              </a:rPr>
              <a:t>머그컵에</a:t>
            </a:r>
            <a:r>
              <a:rPr lang="ko-KR" altLang="en-US" sz="2000" b="1" dirty="0">
                <a:solidFill>
                  <a:schemeClr val="bg1"/>
                </a:solidFill>
              </a:rPr>
              <a:t> 나오도록 한다</a:t>
            </a:r>
            <a:r>
              <a:rPr lang="en-US" altLang="ko-KR" sz="2000" b="1" dirty="0">
                <a:solidFill>
                  <a:schemeClr val="bg1"/>
                </a:solidFill>
              </a:rPr>
              <a:t>. </a:t>
            </a:r>
            <a:r>
              <a:rPr lang="ko-KR" altLang="en-US" sz="2000" b="1" dirty="0">
                <a:solidFill>
                  <a:schemeClr val="bg1"/>
                </a:solidFill>
              </a:rPr>
              <a:t>환경 보존에 힘쓰는 기업입니다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AC4441-9D93-4B4D-A1A8-7EDFE777EA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6" y="2151727"/>
            <a:ext cx="3523050" cy="365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160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43043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</a:rPr>
              <a:t>가상기업 소개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56316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자료</a:t>
            </a:r>
            <a:endParaRPr lang="ko-KR" alt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499973" y="56316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현상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2BA476-69AA-4FDA-9AA4-8053AC2B6B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050766"/>
            <a:ext cx="3707564" cy="24030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752A6A-912A-4C39-A41E-9EA8F348041D}"/>
              </a:ext>
            </a:extLst>
          </p:cNvPr>
          <p:cNvSpPr txBox="1"/>
          <p:nvPr/>
        </p:nvSpPr>
        <p:spPr>
          <a:xfrm>
            <a:off x="5255228" y="4892967"/>
            <a:ext cx="3744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키오스크 활용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사용법 상세히 명시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주문 시 과일과 당도를 선택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대기번호 부여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빠른 주문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F84BDD6-C559-414E-B33F-9F290468E3C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17" y="2050766"/>
            <a:ext cx="3407072" cy="24030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6986EA-9E49-4B5A-AFFF-3083CDD14020}"/>
              </a:ext>
            </a:extLst>
          </p:cNvPr>
          <p:cNvSpPr txBox="1"/>
          <p:nvPr/>
        </p:nvSpPr>
        <p:spPr>
          <a:xfrm>
            <a:off x="179512" y="4892966"/>
            <a:ext cx="3744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식탁과 의자 구비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대기 시 실내에서 대기 가능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카페처럼 이야기하고 음식을 드시고 갈 수 있습니다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364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43043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</a:rPr>
              <a:t>가상기업 소개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56316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자료</a:t>
            </a:r>
            <a:endParaRPr lang="ko-KR" alt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499973" y="56316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현상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752A6A-912A-4C39-A41E-9EA8F348041D}"/>
              </a:ext>
            </a:extLst>
          </p:cNvPr>
          <p:cNvSpPr txBox="1"/>
          <p:nvPr/>
        </p:nvSpPr>
        <p:spPr>
          <a:xfrm>
            <a:off x="5255228" y="4892967"/>
            <a:ext cx="3744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도깨비 방망이 이용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세척이 간단합니다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hlinkClick r:id="rId4"/>
              </a:rPr>
              <a:t>https://www.youtube.com/watch?v=4t5s2DvQCns</a:t>
            </a:r>
            <a:endParaRPr lang="en-US" altLang="ko-KR" dirty="0"/>
          </a:p>
          <a:p>
            <a:r>
              <a:rPr lang="en-US" altLang="ko-KR" dirty="0">
                <a:solidFill>
                  <a:schemeClr val="bg1"/>
                </a:solidFill>
              </a:rPr>
              <a:t>     (</a:t>
            </a:r>
            <a:r>
              <a:rPr lang="ko-KR" altLang="en-US" dirty="0">
                <a:solidFill>
                  <a:schemeClr val="bg1"/>
                </a:solidFill>
              </a:rPr>
              <a:t>출처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유튜브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F84BDD6-C559-414E-B33F-9F290468E3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17" y="2050766"/>
            <a:ext cx="3720082" cy="24030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6986EA-9E49-4B5A-AFFF-3083CDD14020}"/>
              </a:ext>
            </a:extLst>
          </p:cNvPr>
          <p:cNvSpPr txBox="1"/>
          <p:nvPr/>
        </p:nvSpPr>
        <p:spPr>
          <a:xfrm>
            <a:off x="179512" y="4892966"/>
            <a:ext cx="3744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로봇이 음료를 제작합니다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/>
              <a:t>(</a:t>
            </a:r>
            <a:r>
              <a:rPr lang="en-US" altLang="ko-KR" u="sng" dirty="0">
                <a:hlinkClick r:id="rId6"/>
              </a:rPr>
              <a:t>https://www.youtube.com/watch?v=Biq_0xUKDp4</a:t>
            </a:r>
            <a:r>
              <a:rPr lang="en-US" altLang="ko-KR" u="sng" dirty="0"/>
              <a:t>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(</a:t>
            </a:r>
            <a:r>
              <a:rPr lang="ko-KR" altLang="en-US" dirty="0">
                <a:solidFill>
                  <a:schemeClr val="bg1"/>
                </a:solidFill>
              </a:rPr>
              <a:t>출처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유튜브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r>
              <a:rPr lang="en-US" altLang="ko-KR" dirty="0"/>
              <a:t> </a:t>
            </a:r>
            <a:r>
              <a:rPr lang="ko-KR" altLang="ko-KR" dirty="0"/>
              <a:t>출처</a:t>
            </a:r>
            <a:r>
              <a:rPr lang="en-US" altLang="ko-KR" dirty="0"/>
              <a:t>:</a:t>
            </a:r>
            <a:r>
              <a:rPr lang="ko-KR" altLang="ko-KR" dirty="0"/>
              <a:t>유튜브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7347FF-31D2-4D25-8874-408E815007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80728"/>
            <a:ext cx="2143125" cy="21431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31A33E0-EE5D-4865-B280-408A3EC4A9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5" y="2172096"/>
            <a:ext cx="2143125" cy="2143125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2570C17-0CF7-4837-9CA1-15160F923B55}"/>
              </a:ext>
            </a:extLst>
          </p:cNvPr>
          <p:cNvSpPr/>
          <p:nvPr/>
        </p:nvSpPr>
        <p:spPr>
          <a:xfrm>
            <a:off x="6588224" y="2924944"/>
            <a:ext cx="43204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398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44824"/>
            <a:ext cx="8748464" cy="2151112"/>
          </a:xfrm>
        </p:spPr>
        <p:txBody>
          <a:bodyPr/>
          <a:lstStyle/>
          <a:p>
            <a:r>
              <a:rPr lang="ko-KR" altLang="en-US" sz="8000" b="1" dirty="0">
                <a:solidFill>
                  <a:srgbClr val="7DAD21"/>
                </a:solidFill>
              </a:rPr>
              <a:t>가상경쟁사의 투입</a:t>
            </a:r>
            <a:r>
              <a:rPr lang="en-US" altLang="ko-KR" sz="8000" b="1" dirty="0">
                <a:solidFill>
                  <a:srgbClr val="7DAD21"/>
                </a:solidFill>
              </a:rPr>
              <a:t>-</a:t>
            </a:r>
            <a:r>
              <a:rPr lang="ko-KR" altLang="en-US" sz="8000" b="1" dirty="0">
                <a:solidFill>
                  <a:srgbClr val="7DAD21"/>
                </a:solidFill>
              </a:rPr>
              <a:t>전환</a:t>
            </a:r>
            <a:r>
              <a:rPr lang="en-US" altLang="ko-KR" sz="8000" b="1" dirty="0">
                <a:solidFill>
                  <a:srgbClr val="7DAD21"/>
                </a:solidFill>
              </a:rPr>
              <a:t>-</a:t>
            </a:r>
            <a:r>
              <a:rPr lang="ko-KR" altLang="en-US" sz="8000" b="1" dirty="0">
                <a:solidFill>
                  <a:srgbClr val="7DAD21"/>
                </a:solidFill>
              </a:rPr>
              <a:t>산출 설명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9116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45223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</a:rPr>
              <a:t>투입</a:t>
            </a:r>
            <a:r>
              <a:rPr lang="en-US" altLang="ko-KR" sz="4400" b="1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</a:rPr>
              <a:t>전환</a:t>
            </a:r>
            <a:r>
              <a:rPr lang="en-US" altLang="ko-KR" sz="4400" b="1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</a:rPr>
              <a:t>산출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56316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자료</a:t>
            </a:r>
            <a:endParaRPr lang="ko-KR" alt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499973" y="56316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현상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EB11CD3-B479-4531-BDD8-9CC80F088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687352"/>
              </p:ext>
            </p:extLst>
          </p:nvPr>
        </p:nvGraphicFramePr>
        <p:xfrm>
          <a:off x="467544" y="2151726"/>
          <a:ext cx="8208912" cy="2744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071654395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3352597782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633172038"/>
                    </a:ext>
                  </a:extLst>
                </a:gridCol>
              </a:tblGrid>
              <a:tr h="629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투입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전환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산출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524919"/>
                  </a:ext>
                </a:extLst>
              </a:tr>
              <a:tr h="2114801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목마른 고객</a:t>
                      </a:r>
                      <a:endParaRPr lang="en-US" altLang="ko-KR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고객의 요구사항</a:t>
                      </a:r>
                      <a:endParaRPr lang="en-US" altLang="ko-KR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신선한 과일</a:t>
                      </a:r>
                      <a:endParaRPr lang="en-US" altLang="ko-KR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음료수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로봇의 음료 제조</a:t>
                      </a:r>
                      <a:endParaRPr lang="en-US" altLang="ko-KR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직원의 매장 관리</a:t>
                      </a:r>
                      <a:endParaRPr lang="en-US" altLang="ko-KR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맛있는 음료</a:t>
                      </a:r>
                      <a:endParaRPr lang="en-US" altLang="ko-KR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고객의 갈증 해소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361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5961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45223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</a:rPr>
              <a:t>투입</a:t>
            </a:r>
            <a:r>
              <a:rPr lang="en-US" altLang="ko-KR" sz="4400" b="1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</a:rPr>
              <a:t>전환</a:t>
            </a:r>
            <a:r>
              <a:rPr lang="en-US" altLang="ko-KR" sz="4400" b="1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</a:rPr>
              <a:t>산출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56316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자료</a:t>
            </a:r>
            <a:endParaRPr lang="ko-KR" alt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499973" y="56316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현상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4C67BC-2D3C-42D9-81BF-257CD6D25B48}"/>
              </a:ext>
            </a:extLst>
          </p:cNvPr>
          <p:cNvSpPr txBox="1"/>
          <p:nvPr/>
        </p:nvSpPr>
        <p:spPr>
          <a:xfrm>
            <a:off x="31417" y="4338344"/>
            <a:ext cx="2999647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bg1"/>
                </a:solidFill>
              </a:rPr>
              <a:t>키오스크로 주문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C209D00-F5F4-4613-81E6-365F563CF7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6" y="2151727"/>
            <a:ext cx="2999647" cy="19442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3CD0CFC-7C51-463A-9A45-C9CC23043F6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2151727"/>
            <a:ext cx="3009777" cy="1944217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0A93FB57-A086-4B39-8BC5-6413AFCA41C8}"/>
              </a:ext>
            </a:extLst>
          </p:cNvPr>
          <p:cNvSpPr/>
          <p:nvPr/>
        </p:nvSpPr>
        <p:spPr>
          <a:xfrm>
            <a:off x="3144140" y="2780928"/>
            <a:ext cx="43204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305E529-AEA6-4E75-AC4D-B9AD633F4951}"/>
              </a:ext>
            </a:extLst>
          </p:cNvPr>
          <p:cNvSpPr/>
          <p:nvPr/>
        </p:nvSpPr>
        <p:spPr>
          <a:xfrm>
            <a:off x="6765088" y="2786247"/>
            <a:ext cx="43204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E9404E9-46E7-422D-9D0C-BAF7A40D16F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551" y="2146051"/>
            <a:ext cx="1827449" cy="19442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077E0DE-DE34-49FF-8793-EBE83ABB0479}"/>
              </a:ext>
            </a:extLst>
          </p:cNvPr>
          <p:cNvSpPr txBox="1"/>
          <p:nvPr/>
        </p:nvSpPr>
        <p:spPr>
          <a:xfrm>
            <a:off x="3646026" y="4338344"/>
            <a:ext cx="2999647" cy="49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bg1"/>
                </a:solidFill>
              </a:rPr>
              <a:t>음료 제조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F454A0-6524-4C64-B7A7-B4163CA9E8AB}"/>
              </a:ext>
            </a:extLst>
          </p:cNvPr>
          <p:cNvSpPr txBox="1"/>
          <p:nvPr/>
        </p:nvSpPr>
        <p:spPr>
          <a:xfrm>
            <a:off x="7316551" y="4338344"/>
            <a:ext cx="2999647" cy="49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bg1"/>
                </a:solidFill>
              </a:rPr>
              <a:t>음료 완성</a:t>
            </a:r>
          </a:p>
        </p:txBody>
      </p:sp>
    </p:spTree>
    <p:extLst>
      <p:ext uri="{BB962C8B-B14F-4D97-AF65-F5344CB8AC3E}">
        <p14:creationId xmlns:p14="http://schemas.microsoft.com/office/powerpoint/2010/main" val="200092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03835" y="1152039"/>
            <a:ext cx="6624736" cy="3672408"/>
          </a:xfrm>
        </p:spPr>
        <p:txBody>
          <a:bodyPr>
            <a:no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본인 소개</a:t>
            </a:r>
            <a:r>
              <a:rPr lang="en-US" altLang="ko-KR" sz="3600" b="1" dirty="0">
                <a:solidFill>
                  <a:schemeClr val="bg1"/>
                </a:solidFill>
              </a:rPr>
              <a:t>	</a:t>
            </a:r>
          </a:p>
          <a:p>
            <a:r>
              <a:rPr lang="ko-KR" altLang="en-US" sz="3600" b="1" dirty="0">
                <a:solidFill>
                  <a:schemeClr val="bg1"/>
                </a:solidFill>
              </a:rPr>
              <a:t>기업 소개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r>
              <a:rPr lang="ko-KR" altLang="en-US" sz="3600" b="1" dirty="0">
                <a:solidFill>
                  <a:schemeClr val="bg1"/>
                </a:solidFill>
              </a:rPr>
              <a:t>가상경쟁사의 투입</a:t>
            </a:r>
            <a:r>
              <a:rPr lang="en-US" altLang="ko-KR" sz="3600" b="1" dirty="0">
                <a:solidFill>
                  <a:schemeClr val="bg1"/>
                </a:solidFill>
              </a:rPr>
              <a:t>-</a:t>
            </a:r>
            <a:r>
              <a:rPr lang="ko-KR" altLang="en-US" sz="3600" b="1" dirty="0">
                <a:solidFill>
                  <a:schemeClr val="bg1"/>
                </a:solidFill>
              </a:rPr>
              <a:t>전환</a:t>
            </a:r>
            <a:r>
              <a:rPr lang="en-US" altLang="ko-KR" sz="3600" b="1" dirty="0">
                <a:solidFill>
                  <a:schemeClr val="bg1"/>
                </a:solidFill>
              </a:rPr>
              <a:t>-</a:t>
            </a:r>
            <a:r>
              <a:rPr lang="ko-KR" altLang="en-US" sz="3600" b="1" dirty="0">
                <a:solidFill>
                  <a:schemeClr val="bg1"/>
                </a:solidFill>
              </a:rPr>
              <a:t>산출 설명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r>
              <a:rPr lang="ko-KR" altLang="en-US" sz="3600" b="1" dirty="0">
                <a:solidFill>
                  <a:schemeClr val="bg1"/>
                </a:solidFill>
              </a:rPr>
              <a:t>기업의 경쟁차원과 전략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r>
              <a:rPr lang="ko-KR" altLang="en-US" sz="3600" b="1" dirty="0">
                <a:solidFill>
                  <a:schemeClr val="bg1"/>
                </a:solidFill>
              </a:rPr>
              <a:t>가상경쟁사의 활동 체계도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r>
              <a:rPr lang="ko-KR" altLang="en-US" sz="3600" b="1" dirty="0">
                <a:solidFill>
                  <a:schemeClr val="bg1"/>
                </a:solidFill>
              </a:rPr>
              <a:t>가상경쟁사의 서비스 청사진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3600" b="1" dirty="0">
              <a:solidFill>
                <a:schemeClr val="bg1"/>
              </a:solidFill>
            </a:endParaRPr>
          </a:p>
          <a:p>
            <a:pPr marL="0" indent="0" eaLnBrk="1" hangingPunct="1">
              <a:buNone/>
            </a:pPr>
            <a:endParaRPr lang="fr-CA" altLang="ko-KR" sz="2800" dirty="0">
              <a:solidFill>
                <a:schemeClr val="accent1">
                  <a:lumMod val="50000"/>
                </a:schemeClr>
              </a:solidFill>
              <a:ea typeface="굴림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1508" y="-171400"/>
            <a:ext cx="2236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>
                <a:solidFill>
                  <a:srgbClr val="7DAD21"/>
                </a:solidFill>
                <a:latin typeface="+mn-lt"/>
                <a:cs typeface="Aharoni" panose="02010803020104030203" pitchFamily="2" charset="-79"/>
              </a:rPr>
              <a:t>소개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44824"/>
            <a:ext cx="8748464" cy="2151112"/>
          </a:xfrm>
        </p:spPr>
        <p:txBody>
          <a:bodyPr/>
          <a:lstStyle/>
          <a:p>
            <a:r>
              <a:rPr lang="ko-KR" altLang="en-US" sz="8000" b="1" dirty="0">
                <a:solidFill>
                  <a:srgbClr val="7DAD21"/>
                </a:solidFill>
              </a:rPr>
              <a:t>기업의 경쟁차원과 전략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502743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18902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</a:rPr>
              <a:t>전략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99973" y="56316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현상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0609A5-4E1A-4032-8A25-411A23C02227}"/>
              </a:ext>
            </a:extLst>
          </p:cNvPr>
          <p:cNvSpPr txBox="1"/>
          <p:nvPr/>
        </p:nvSpPr>
        <p:spPr>
          <a:xfrm>
            <a:off x="206985" y="2060848"/>
            <a:ext cx="8325455" cy="418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7DAD21"/>
                </a:solidFill>
              </a:rPr>
              <a:t>원가 </a:t>
            </a:r>
            <a:r>
              <a:rPr lang="en-US" altLang="ko-KR" sz="4000" b="1" dirty="0">
                <a:solidFill>
                  <a:srgbClr val="7DAD21"/>
                </a:solidFill>
              </a:rPr>
              <a:t>&amp; </a:t>
            </a:r>
            <a:r>
              <a:rPr lang="ko-KR" altLang="en-US" sz="4000" b="1" dirty="0">
                <a:solidFill>
                  <a:srgbClr val="7DAD21"/>
                </a:solidFill>
              </a:rPr>
              <a:t>품질</a:t>
            </a:r>
            <a:endParaRPr lang="en-US" altLang="ko-KR" sz="4000" b="1" dirty="0">
              <a:solidFill>
                <a:srgbClr val="7DAD21"/>
              </a:solidFill>
            </a:endParaRPr>
          </a:p>
          <a:p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bg1"/>
                </a:solidFill>
              </a:rPr>
              <a:t>로봇과 키오스크 사용으로 인건비를 줄일 수 있기 때문에 비용 측면에서 우수합니다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bg1"/>
                </a:solidFill>
              </a:rPr>
              <a:t>사람이 아닌 로봇이 제조를 하기 때문에 정량으로 일정한 품질 제조가 가능합니다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bg1"/>
                </a:solidFill>
              </a:rPr>
              <a:t>속도 면에서 빠르기 때문에 소비자의 만족도도 좋을 것입니다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618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18902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</a:rPr>
              <a:t>전략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99973" y="56316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현상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0609A5-4E1A-4032-8A25-411A23C02227}"/>
              </a:ext>
            </a:extLst>
          </p:cNvPr>
          <p:cNvSpPr txBox="1"/>
          <p:nvPr/>
        </p:nvSpPr>
        <p:spPr>
          <a:xfrm>
            <a:off x="88461" y="2619119"/>
            <a:ext cx="4483539" cy="326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7DAD21"/>
                </a:solidFill>
              </a:rPr>
              <a:t>문제점</a:t>
            </a:r>
            <a:endParaRPr lang="en-US" altLang="ko-KR" sz="4000" b="1" dirty="0">
              <a:solidFill>
                <a:srgbClr val="7DAD21"/>
              </a:solidFill>
            </a:endParaRPr>
          </a:p>
          <a:p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bg1"/>
                </a:solidFill>
              </a:rPr>
              <a:t>홀에 식탁이 없는 곳이 대부분이다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bg1"/>
                </a:solidFill>
              </a:rPr>
              <a:t>과일양과 당도를 선택할 수 없다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bg1"/>
                </a:solidFill>
              </a:rPr>
              <a:t>혼잡 시 대기하는 공간이 부족하다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bg1"/>
                </a:solidFill>
              </a:rPr>
              <a:t>믹서기 청결문제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4BCD67-9327-4791-910F-8A5B3B54DA4A}"/>
              </a:ext>
            </a:extLst>
          </p:cNvPr>
          <p:cNvSpPr txBox="1"/>
          <p:nvPr/>
        </p:nvSpPr>
        <p:spPr>
          <a:xfrm>
            <a:off x="5009120" y="2619119"/>
            <a:ext cx="4483539" cy="326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7DAD21"/>
                </a:solidFill>
              </a:rPr>
              <a:t>개선</a:t>
            </a:r>
            <a:endParaRPr lang="en-US" altLang="ko-KR" sz="4000" b="1" dirty="0">
              <a:solidFill>
                <a:srgbClr val="7DAD21"/>
              </a:solidFill>
            </a:endParaRPr>
          </a:p>
          <a:p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bg1"/>
                </a:solidFill>
              </a:rPr>
              <a:t>매장크기 증가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식탁확보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schemeClr val="bg1"/>
                </a:solidFill>
              </a:rPr>
              <a:t>과일양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당도 선택 가능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bg1"/>
                </a:solidFill>
              </a:rPr>
              <a:t>무인으로 대기 시간 단축 및 공간 확보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bg1"/>
                </a:solidFill>
              </a:rPr>
              <a:t>도깨비방망이 사용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21B7E7F-C754-467F-8096-742C02E657E9}"/>
              </a:ext>
            </a:extLst>
          </p:cNvPr>
          <p:cNvCxnSpPr/>
          <p:nvPr/>
        </p:nvCxnSpPr>
        <p:spPr>
          <a:xfrm>
            <a:off x="4572000" y="3861048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A714A71-7933-46F8-9BCD-FB5784EFBA3C}"/>
              </a:ext>
            </a:extLst>
          </p:cNvPr>
          <p:cNvCxnSpPr/>
          <p:nvPr/>
        </p:nvCxnSpPr>
        <p:spPr>
          <a:xfrm>
            <a:off x="4572000" y="4252386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60E59DA-E03F-45CD-94CF-023D014A2A51}"/>
              </a:ext>
            </a:extLst>
          </p:cNvPr>
          <p:cNvCxnSpPr/>
          <p:nvPr/>
        </p:nvCxnSpPr>
        <p:spPr>
          <a:xfrm>
            <a:off x="4572000" y="4725144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A68F62E-1EE2-4B32-ADF8-2FD39CE1D3AC}"/>
              </a:ext>
            </a:extLst>
          </p:cNvPr>
          <p:cNvCxnSpPr/>
          <p:nvPr/>
        </p:nvCxnSpPr>
        <p:spPr>
          <a:xfrm>
            <a:off x="4572000" y="5644410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502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44824"/>
            <a:ext cx="8748464" cy="2151112"/>
          </a:xfrm>
        </p:spPr>
        <p:txBody>
          <a:bodyPr/>
          <a:lstStyle/>
          <a:p>
            <a:r>
              <a:rPr lang="ko-KR" altLang="en-US" sz="8000" b="1" dirty="0">
                <a:solidFill>
                  <a:srgbClr val="7DAD21"/>
                </a:solidFill>
              </a:rPr>
              <a:t>가상경쟁사의 활동체계도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461832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EEE536-737B-4522-AE6A-AAB93870045A}"/>
              </a:ext>
            </a:extLst>
          </p:cNvPr>
          <p:cNvSpPr/>
          <p:nvPr/>
        </p:nvSpPr>
        <p:spPr>
          <a:xfrm>
            <a:off x="1043608" y="1052736"/>
            <a:ext cx="165618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고객에 의한 선택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72066D-8B71-4F4E-984E-96EBF2BA5302}"/>
              </a:ext>
            </a:extLst>
          </p:cNvPr>
          <p:cNvSpPr/>
          <p:nvPr/>
        </p:nvSpPr>
        <p:spPr>
          <a:xfrm>
            <a:off x="6588224" y="1052736"/>
            <a:ext cx="165618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낮은 제조원가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8486DB-D8C0-490B-A38C-DD7294B18674}"/>
              </a:ext>
            </a:extLst>
          </p:cNvPr>
          <p:cNvSpPr/>
          <p:nvPr/>
        </p:nvSpPr>
        <p:spPr>
          <a:xfrm>
            <a:off x="3887924" y="5013176"/>
            <a:ext cx="165618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무인 자동화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AB347D3-F8CA-4BA1-AE4F-13FDA85CD864}"/>
              </a:ext>
            </a:extLst>
          </p:cNvPr>
          <p:cNvSpPr/>
          <p:nvPr/>
        </p:nvSpPr>
        <p:spPr>
          <a:xfrm>
            <a:off x="29411" y="0"/>
            <a:ext cx="1656184" cy="82640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과일양과</a:t>
            </a:r>
            <a:r>
              <a:rPr lang="en-US" altLang="ko-KR" dirty="0"/>
              <a:t> </a:t>
            </a:r>
            <a:r>
              <a:rPr lang="ko-KR" altLang="en-US" dirty="0"/>
              <a:t>당도 선택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1755552-AD14-43C2-9038-72D327161D43}"/>
              </a:ext>
            </a:extLst>
          </p:cNvPr>
          <p:cNvSpPr/>
          <p:nvPr/>
        </p:nvSpPr>
        <p:spPr>
          <a:xfrm>
            <a:off x="7487816" y="-8485"/>
            <a:ext cx="1656184" cy="82640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현지 직송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1CFE1F1-8789-42DB-B20F-BB4F7EF14A4E}"/>
              </a:ext>
            </a:extLst>
          </p:cNvPr>
          <p:cNvSpPr/>
          <p:nvPr/>
        </p:nvSpPr>
        <p:spPr>
          <a:xfrm>
            <a:off x="4932040" y="30323"/>
            <a:ext cx="1656184" cy="82640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업계 </a:t>
            </a:r>
            <a:r>
              <a:rPr lang="en-US" altLang="ko-KR" dirty="0"/>
              <a:t>1</a:t>
            </a:r>
            <a:r>
              <a:rPr lang="ko-KR" altLang="en-US" dirty="0"/>
              <a:t>등 물류 유통 시스템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023F14C-BC3E-4B4A-8D6D-8C9E47085B65}"/>
              </a:ext>
            </a:extLst>
          </p:cNvPr>
          <p:cNvCxnSpPr>
            <a:cxnSpLocks/>
            <a:stCxn id="10" idx="5"/>
            <a:endCxn id="4" idx="0"/>
          </p:cNvCxnSpPr>
          <p:nvPr/>
        </p:nvCxnSpPr>
        <p:spPr>
          <a:xfrm>
            <a:off x="1443052" y="705378"/>
            <a:ext cx="428648" cy="34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121D454-69DF-4838-8492-F9AA91B48901}"/>
              </a:ext>
            </a:extLst>
          </p:cNvPr>
          <p:cNvCxnSpPr>
            <a:cxnSpLocks/>
            <a:stCxn id="8" idx="5"/>
            <a:endCxn id="5" idx="0"/>
          </p:cNvCxnSpPr>
          <p:nvPr/>
        </p:nvCxnSpPr>
        <p:spPr>
          <a:xfrm>
            <a:off x="6345681" y="735701"/>
            <a:ext cx="1070635" cy="317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002814B-D4B5-4C3A-A5F7-EB8A700C3D44}"/>
              </a:ext>
            </a:extLst>
          </p:cNvPr>
          <p:cNvCxnSpPr>
            <a:cxnSpLocks/>
            <a:stCxn id="7" idx="3"/>
            <a:endCxn id="5" idx="0"/>
          </p:cNvCxnSpPr>
          <p:nvPr/>
        </p:nvCxnSpPr>
        <p:spPr>
          <a:xfrm flipH="1">
            <a:off x="7416316" y="696893"/>
            <a:ext cx="314043" cy="3558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3B921F3B-C48B-4657-8CA2-8A6B38FF92A1}"/>
              </a:ext>
            </a:extLst>
          </p:cNvPr>
          <p:cNvSpPr/>
          <p:nvPr/>
        </p:nvSpPr>
        <p:spPr>
          <a:xfrm>
            <a:off x="3743908" y="2806261"/>
            <a:ext cx="1656184" cy="82640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직원 수 감소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28E7078-4ECD-4747-B563-93569956D542}"/>
              </a:ext>
            </a:extLst>
          </p:cNvPr>
          <p:cNvCxnSpPr>
            <a:cxnSpLocks/>
            <a:stCxn id="5" idx="2"/>
            <a:endCxn id="16" idx="6"/>
          </p:cNvCxnSpPr>
          <p:nvPr/>
        </p:nvCxnSpPr>
        <p:spPr>
          <a:xfrm flipH="1">
            <a:off x="5400092" y="2132856"/>
            <a:ext cx="2016224" cy="1086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0DF6A7B-4B63-4F25-A1A1-40BE58C18096}"/>
              </a:ext>
            </a:extLst>
          </p:cNvPr>
          <p:cNvCxnSpPr>
            <a:cxnSpLocks/>
            <a:stCxn id="6" idx="0"/>
            <a:endCxn id="16" idx="4"/>
          </p:cNvCxnSpPr>
          <p:nvPr/>
        </p:nvCxnSpPr>
        <p:spPr>
          <a:xfrm flipH="1" flipV="1">
            <a:off x="4572000" y="3632663"/>
            <a:ext cx="144016" cy="13805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E9F8C180-F768-48D4-A54E-9B89F61008E5}"/>
              </a:ext>
            </a:extLst>
          </p:cNvPr>
          <p:cNvSpPr/>
          <p:nvPr/>
        </p:nvSpPr>
        <p:spPr>
          <a:xfrm>
            <a:off x="4481203" y="1356782"/>
            <a:ext cx="1656184" cy="82640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인건비 감소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2E11536-A927-4CEF-8603-0662AC6A4D57}"/>
              </a:ext>
            </a:extLst>
          </p:cNvPr>
          <p:cNvCxnSpPr>
            <a:cxnSpLocks/>
          </p:cNvCxnSpPr>
          <p:nvPr/>
        </p:nvCxnSpPr>
        <p:spPr>
          <a:xfrm flipV="1">
            <a:off x="4572000" y="2140525"/>
            <a:ext cx="360040" cy="690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640E258-910A-404C-B602-E09A3A918646}"/>
              </a:ext>
            </a:extLst>
          </p:cNvPr>
          <p:cNvCxnSpPr>
            <a:cxnSpLocks/>
            <a:stCxn id="5" idx="1"/>
            <a:endCxn id="23" idx="6"/>
          </p:cNvCxnSpPr>
          <p:nvPr/>
        </p:nvCxnSpPr>
        <p:spPr>
          <a:xfrm flipH="1">
            <a:off x="6137387" y="1592796"/>
            <a:ext cx="450837" cy="1771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68535BD6-B96F-4AB3-8D8A-CEAD27E25576}"/>
              </a:ext>
            </a:extLst>
          </p:cNvPr>
          <p:cNvSpPr/>
          <p:nvPr/>
        </p:nvSpPr>
        <p:spPr>
          <a:xfrm>
            <a:off x="2957824" y="583339"/>
            <a:ext cx="1656184" cy="82640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자세한 메뉴 판 설명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05B7E57-2C7C-47F7-A5C8-AE204D65D7F9}"/>
              </a:ext>
            </a:extLst>
          </p:cNvPr>
          <p:cNvCxnSpPr>
            <a:cxnSpLocks/>
            <a:stCxn id="4" idx="3"/>
            <a:endCxn id="41" idx="3"/>
          </p:cNvCxnSpPr>
          <p:nvPr/>
        </p:nvCxnSpPr>
        <p:spPr>
          <a:xfrm flipV="1">
            <a:off x="2699792" y="1288717"/>
            <a:ext cx="500575" cy="304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A34DF72-96A1-4016-9DFD-92BEA06CFAD4}"/>
              </a:ext>
            </a:extLst>
          </p:cNvPr>
          <p:cNvCxnSpPr>
            <a:cxnSpLocks/>
            <a:stCxn id="16" idx="0"/>
            <a:endCxn id="41" idx="4"/>
          </p:cNvCxnSpPr>
          <p:nvPr/>
        </p:nvCxnSpPr>
        <p:spPr>
          <a:xfrm flipH="1" flipV="1">
            <a:off x="3785916" y="1409741"/>
            <a:ext cx="786084" cy="1396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1450CFBE-960F-4AE9-96DF-BD12A6C6A74C}"/>
              </a:ext>
            </a:extLst>
          </p:cNvPr>
          <p:cNvSpPr/>
          <p:nvPr/>
        </p:nvSpPr>
        <p:spPr>
          <a:xfrm>
            <a:off x="614960" y="5739421"/>
            <a:ext cx="1656184" cy="82640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제조 로봇 공간 마련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CAACF43C-F763-41C3-8A34-5C0BE8DECAC8}"/>
              </a:ext>
            </a:extLst>
          </p:cNvPr>
          <p:cNvCxnSpPr>
            <a:cxnSpLocks/>
            <a:stCxn id="61" idx="6"/>
            <a:endCxn id="6" idx="1"/>
          </p:cNvCxnSpPr>
          <p:nvPr/>
        </p:nvCxnSpPr>
        <p:spPr>
          <a:xfrm flipV="1">
            <a:off x="2271144" y="5553236"/>
            <a:ext cx="1616780" cy="599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8894F1D4-973C-4043-8CF4-9784F6826C45}"/>
              </a:ext>
            </a:extLst>
          </p:cNvPr>
          <p:cNvSpPr/>
          <p:nvPr/>
        </p:nvSpPr>
        <p:spPr>
          <a:xfrm>
            <a:off x="1192" y="3909718"/>
            <a:ext cx="1656184" cy="82640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넓은 가게 공간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9C2299F-D7FA-4C48-80EF-F92E963E2EE7}"/>
              </a:ext>
            </a:extLst>
          </p:cNvPr>
          <p:cNvCxnSpPr>
            <a:cxnSpLocks/>
            <a:stCxn id="66" idx="4"/>
            <a:endCxn id="61" idx="1"/>
          </p:cNvCxnSpPr>
          <p:nvPr/>
        </p:nvCxnSpPr>
        <p:spPr>
          <a:xfrm>
            <a:off x="829284" y="4736120"/>
            <a:ext cx="28219" cy="1124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1B3838CC-BFAF-4E07-8D82-AFE68219FE44}"/>
              </a:ext>
            </a:extLst>
          </p:cNvPr>
          <p:cNvSpPr/>
          <p:nvPr/>
        </p:nvSpPr>
        <p:spPr>
          <a:xfrm>
            <a:off x="1218441" y="2660776"/>
            <a:ext cx="1656184" cy="82640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For here</a:t>
            </a:r>
          </a:p>
          <a:p>
            <a:pPr algn="ctr"/>
            <a:r>
              <a:rPr lang="en-US" altLang="ko-KR" dirty="0"/>
              <a:t>To go</a:t>
            </a:r>
            <a:endParaRPr lang="ko-KR" altLang="en-US" dirty="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21FFF87-ABF5-45A8-91B8-9DDE4D54ABB2}"/>
              </a:ext>
            </a:extLst>
          </p:cNvPr>
          <p:cNvCxnSpPr>
            <a:cxnSpLocks/>
            <a:stCxn id="4" idx="2"/>
            <a:endCxn id="70" idx="0"/>
          </p:cNvCxnSpPr>
          <p:nvPr/>
        </p:nvCxnSpPr>
        <p:spPr>
          <a:xfrm>
            <a:off x="1871700" y="2132856"/>
            <a:ext cx="174833" cy="5279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D6BBB851-92FE-4EAD-AE0E-6393F791F1AE}"/>
              </a:ext>
            </a:extLst>
          </p:cNvPr>
          <p:cNvCxnSpPr>
            <a:cxnSpLocks/>
            <a:stCxn id="70" idx="3"/>
            <a:endCxn id="66" idx="0"/>
          </p:cNvCxnSpPr>
          <p:nvPr/>
        </p:nvCxnSpPr>
        <p:spPr>
          <a:xfrm flipH="1">
            <a:off x="829284" y="3366154"/>
            <a:ext cx="631700" cy="5435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D3D8FD23-9C4F-465F-884C-87E2732725EE}"/>
              </a:ext>
            </a:extLst>
          </p:cNvPr>
          <p:cNvSpPr/>
          <p:nvPr/>
        </p:nvSpPr>
        <p:spPr>
          <a:xfrm>
            <a:off x="2146526" y="4107006"/>
            <a:ext cx="1656184" cy="82640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키오스크</a:t>
            </a:r>
            <a:endParaRPr lang="en-US" altLang="ko-KR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10A0CB39-D101-4959-AC94-F96C5911F10A}"/>
              </a:ext>
            </a:extLst>
          </p:cNvPr>
          <p:cNvCxnSpPr>
            <a:cxnSpLocks/>
            <a:stCxn id="66" idx="6"/>
            <a:endCxn id="78" idx="2"/>
          </p:cNvCxnSpPr>
          <p:nvPr/>
        </p:nvCxnSpPr>
        <p:spPr>
          <a:xfrm>
            <a:off x="1657376" y="4322919"/>
            <a:ext cx="489150" cy="197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EAEC6AFA-9307-4284-9054-FECE133106CB}"/>
              </a:ext>
            </a:extLst>
          </p:cNvPr>
          <p:cNvCxnSpPr>
            <a:cxnSpLocks/>
            <a:stCxn id="6" idx="1"/>
            <a:endCxn id="78" idx="5"/>
          </p:cNvCxnSpPr>
          <p:nvPr/>
        </p:nvCxnSpPr>
        <p:spPr>
          <a:xfrm flipH="1" flipV="1">
            <a:off x="3560167" y="4812384"/>
            <a:ext cx="327757" cy="7408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63172E8C-D62D-4CA6-818B-FFE5D442EFE2}"/>
              </a:ext>
            </a:extLst>
          </p:cNvPr>
          <p:cNvSpPr/>
          <p:nvPr/>
        </p:nvSpPr>
        <p:spPr>
          <a:xfrm>
            <a:off x="6313398" y="4672424"/>
            <a:ext cx="2022730" cy="93118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편리한 도구 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도깨비방망이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590E3694-BEDB-496B-BB55-7F4A2FEF0D07}"/>
              </a:ext>
            </a:extLst>
          </p:cNvPr>
          <p:cNvCxnSpPr>
            <a:cxnSpLocks/>
            <a:stCxn id="93" idx="2"/>
            <a:endCxn id="6" idx="3"/>
          </p:cNvCxnSpPr>
          <p:nvPr/>
        </p:nvCxnSpPr>
        <p:spPr>
          <a:xfrm flipH="1">
            <a:off x="5544108" y="5138016"/>
            <a:ext cx="769290" cy="415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타원 96">
            <a:extLst>
              <a:ext uri="{FF2B5EF4-FFF2-40B4-BE49-F238E27FC236}">
                <a16:creationId xmlns:a16="http://schemas.microsoft.com/office/drawing/2014/main" id="{8A7FB5D8-A665-436E-B43D-5C740E3FE4DC}"/>
              </a:ext>
            </a:extLst>
          </p:cNvPr>
          <p:cNvSpPr/>
          <p:nvPr/>
        </p:nvSpPr>
        <p:spPr>
          <a:xfrm>
            <a:off x="6414710" y="3124287"/>
            <a:ext cx="1656184" cy="82640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짧은 제조시간</a:t>
            </a: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21D80B19-1541-448C-BFC6-41CDEF6AC211}"/>
              </a:ext>
            </a:extLst>
          </p:cNvPr>
          <p:cNvCxnSpPr>
            <a:cxnSpLocks/>
            <a:stCxn id="97" idx="2"/>
            <a:endCxn id="16" idx="6"/>
          </p:cNvCxnSpPr>
          <p:nvPr/>
        </p:nvCxnSpPr>
        <p:spPr>
          <a:xfrm flipH="1" flipV="1">
            <a:off x="5400092" y="3219462"/>
            <a:ext cx="1014618" cy="318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05D5F15F-5590-4862-9136-86402B372ED7}"/>
              </a:ext>
            </a:extLst>
          </p:cNvPr>
          <p:cNvCxnSpPr>
            <a:cxnSpLocks/>
            <a:stCxn id="97" idx="4"/>
            <a:endCxn id="93" idx="0"/>
          </p:cNvCxnSpPr>
          <p:nvPr/>
        </p:nvCxnSpPr>
        <p:spPr>
          <a:xfrm>
            <a:off x="7242802" y="3950689"/>
            <a:ext cx="81961" cy="721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0CD6B249-C1BD-4021-B7BF-5E649C404A35}"/>
              </a:ext>
            </a:extLst>
          </p:cNvPr>
          <p:cNvCxnSpPr>
            <a:cxnSpLocks/>
            <a:stCxn id="97" idx="0"/>
            <a:endCxn id="5" idx="2"/>
          </p:cNvCxnSpPr>
          <p:nvPr/>
        </p:nvCxnSpPr>
        <p:spPr>
          <a:xfrm flipV="1">
            <a:off x="7242802" y="2132856"/>
            <a:ext cx="173514" cy="991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3826B4B5-011C-4BF4-A478-7243CA89B13F}"/>
              </a:ext>
            </a:extLst>
          </p:cNvPr>
          <p:cNvSpPr/>
          <p:nvPr/>
        </p:nvSpPr>
        <p:spPr>
          <a:xfrm>
            <a:off x="6099395" y="5964418"/>
            <a:ext cx="1656184" cy="82640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청결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5DC613C-8716-4B40-9144-4EBC7399BD12}"/>
              </a:ext>
            </a:extLst>
          </p:cNvPr>
          <p:cNvCxnSpPr>
            <a:cxnSpLocks/>
            <a:stCxn id="93" idx="4"/>
            <a:endCxn id="36" idx="0"/>
          </p:cNvCxnSpPr>
          <p:nvPr/>
        </p:nvCxnSpPr>
        <p:spPr>
          <a:xfrm flipH="1">
            <a:off x="6927487" y="5603607"/>
            <a:ext cx="397276" cy="360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696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44824"/>
            <a:ext cx="8748464" cy="2151112"/>
          </a:xfrm>
        </p:spPr>
        <p:txBody>
          <a:bodyPr/>
          <a:lstStyle/>
          <a:p>
            <a:r>
              <a:rPr lang="ko-KR" altLang="en-US" sz="8000" b="1" dirty="0">
                <a:solidFill>
                  <a:srgbClr val="7DAD21"/>
                </a:solidFill>
              </a:rPr>
              <a:t>가상경쟁사의 서비스 청사진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692674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24545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</a:rPr>
              <a:t>청사진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99973" y="56316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현상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DBE202-438C-41FB-A054-7C917C555A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06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44824"/>
            <a:ext cx="8748464" cy="2151112"/>
          </a:xfrm>
        </p:spPr>
        <p:txBody>
          <a:bodyPr/>
          <a:lstStyle/>
          <a:p>
            <a:r>
              <a:rPr lang="ko-KR" altLang="en-US" sz="8000" b="1" dirty="0">
                <a:solidFill>
                  <a:srgbClr val="7DAD21"/>
                </a:solidFill>
              </a:rPr>
              <a:t>기존 기업</a:t>
            </a:r>
            <a:r>
              <a:rPr lang="en-US" altLang="ko-KR" sz="8000" b="1" dirty="0">
                <a:solidFill>
                  <a:srgbClr val="7DAD21"/>
                </a:solidFill>
              </a:rPr>
              <a:t>vs</a:t>
            </a:r>
            <a:r>
              <a:rPr lang="ko-KR" altLang="en-US" sz="8000" b="1" dirty="0">
                <a:solidFill>
                  <a:srgbClr val="7DAD21"/>
                </a:solidFill>
              </a:rPr>
              <a:t>가상경쟁사 종합 비교표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572985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24545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</a:rPr>
              <a:t>비교표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99973" y="56316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현상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3314022-3BDA-427A-9DC0-06B638266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686149"/>
              </p:ext>
            </p:extLst>
          </p:nvPr>
        </p:nvGraphicFramePr>
        <p:xfrm>
          <a:off x="0" y="47653"/>
          <a:ext cx="9143999" cy="6810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799">
                  <a:extLst>
                    <a:ext uri="{9D8B030D-6E8A-4147-A177-3AD203B41FA5}">
                      <a16:colId xmlns:a16="http://schemas.microsoft.com/office/drawing/2014/main" val="1764011548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95742998"/>
                    </a:ext>
                  </a:extLst>
                </a:gridCol>
                <a:gridCol w="3347864">
                  <a:extLst>
                    <a:ext uri="{9D8B030D-6E8A-4147-A177-3AD203B41FA5}">
                      <a16:colId xmlns:a16="http://schemas.microsoft.com/office/drawing/2014/main" val="3960357401"/>
                    </a:ext>
                  </a:extLst>
                </a:gridCol>
              </a:tblGrid>
              <a:tr h="11327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                          </a:t>
                      </a:r>
                      <a:r>
                        <a:rPr lang="ko-KR" altLang="en-US" dirty="0"/>
                        <a:t>기업명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항목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err="1"/>
                        <a:t>쥬씨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err="1"/>
                        <a:t>시원하쥬</a:t>
                      </a:r>
                      <a:endParaRPr lang="ko-KR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0852195"/>
                  </a:ext>
                </a:extLst>
              </a:tr>
              <a:tr h="6754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물류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유통 시스템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과일 신선도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쥬씨의</a:t>
                      </a:r>
                      <a:r>
                        <a:rPr lang="ko-KR" altLang="en-US" dirty="0"/>
                        <a:t> 강점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무인화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174380"/>
                  </a:ext>
                </a:extLst>
              </a:tr>
              <a:tr h="6754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단점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개인 맞춤 제조 불가능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기계 고장 시 휴업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막대한 수리비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0858600"/>
                  </a:ext>
                </a:extLst>
              </a:tr>
              <a:tr h="540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가게 안에서 취식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가능 </a:t>
                      </a:r>
                      <a:r>
                        <a:rPr lang="en-US" altLang="ko-KR" dirty="0"/>
                        <a:t>or </a:t>
                      </a:r>
                      <a:r>
                        <a:rPr lang="ko-KR" altLang="en-US" dirty="0"/>
                        <a:t>불가능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903457"/>
                  </a:ext>
                </a:extLst>
              </a:tr>
              <a:tr h="540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과일 량</a:t>
                      </a:r>
                      <a:r>
                        <a:rPr lang="en-US" altLang="ko-KR" sz="2400" b="1" dirty="0"/>
                        <a:t>,</a:t>
                      </a:r>
                      <a:r>
                        <a:rPr lang="ko-KR" altLang="en-US" sz="2400" b="1" dirty="0"/>
                        <a:t>당도 선택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불가능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964261"/>
                  </a:ext>
                </a:extLst>
              </a:tr>
              <a:tr h="540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가게 크기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대부분 좁다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넓다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887853"/>
                  </a:ext>
                </a:extLst>
              </a:tr>
              <a:tr h="540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err="1"/>
                        <a:t>가성비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좋다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좋다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433969"/>
                  </a:ext>
                </a:extLst>
              </a:tr>
              <a:tr h="540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제조자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1684115"/>
                  </a:ext>
                </a:extLst>
              </a:tr>
              <a:tr h="540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주문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사람</a:t>
                      </a:r>
                      <a:r>
                        <a:rPr lang="en-US" altLang="ko-KR" dirty="0"/>
                        <a:t> or </a:t>
                      </a:r>
                      <a:r>
                        <a:rPr lang="ko-KR" altLang="en-US" dirty="0"/>
                        <a:t>키오스크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키오스크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0910017"/>
                  </a:ext>
                </a:extLst>
              </a:tr>
              <a:tr h="540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환경보전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▲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약간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002264"/>
                  </a:ext>
                </a:extLst>
              </a:tr>
              <a:tr h="540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믹서기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일반 믹서기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도깨비 방망이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554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676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44824"/>
            <a:ext cx="8748464" cy="2151112"/>
          </a:xfrm>
        </p:spPr>
        <p:txBody>
          <a:bodyPr/>
          <a:lstStyle/>
          <a:p>
            <a:r>
              <a:rPr lang="ko-KR" altLang="en-US" sz="8000" b="1" dirty="0">
                <a:solidFill>
                  <a:srgbClr val="7DAD21"/>
                </a:solidFill>
              </a:rPr>
              <a:t>참고문헌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722471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03835" y="1152039"/>
            <a:ext cx="6624736" cy="3672408"/>
          </a:xfrm>
        </p:spPr>
        <p:txBody>
          <a:bodyPr>
            <a:no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기존기업</a:t>
            </a:r>
            <a:r>
              <a:rPr lang="en-US" altLang="ko-KR" sz="3600" b="1" dirty="0">
                <a:solidFill>
                  <a:schemeClr val="bg1"/>
                </a:solidFill>
              </a:rPr>
              <a:t>vs</a:t>
            </a:r>
            <a:r>
              <a:rPr lang="ko-KR" altLang="en-US" sz="3600" b="1" dirty="0">
                <a:solidFill>
                  <a:schemeClr val="bg1"/>
                </a:solidFill>
              </a:rPr>
              <a:t>가상경쟁사 종합 비교표</a:t>
            </a:r>
            <a:r>
              <a:rPr lang="en-US" altLang="ko-KR" sz="3600" b="1" dirty="0">
                <a:solidFill>
                  <a:schemeClr val="bg1"/>
                </a:solidFill>
              </a:rPr>
              <a:t>	</a:t>
            </a:r>
          </a:p>
          <a:p>
            <a:r>
              <a:rPr lang="ko-KR" altLang="en-US" sz="3600" b="1" dirty="0">
                <a:solidFill>
                  <a:schemeClr val="bg1"/>
                </a:solidFill>
              </a:rPr>
              <a:t>참고문헌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r>
              <a:rPr lang="ko-KR" altLang="en-US" sz="3600" b="1" dirty="0">
                <a:solidFill>
                  <a:schemeClr val="bg1"/>
                </a:solidFill>
              </a:rPr>
              <a:t>개인적으로 남기고 싶은 말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3600" b="1" dirty="0">
              <a:solidFill>
                <a:schemeClr val="bg1"/>
              </a:solidFill>
            </a:endParaRPr>
          </a:p>
          <a:p>
            <a:pPr marL="0" indent="0" eaLnBrk="1" hangingPunct="1">
              <a:buNone/>
            </a:pPr>
            <a:endParaRPr lang="fr-CA" altLang="ko-KR" sz="2800" dirty="0">
              <a:solidFill>
                <a:schemeClr val="accent1">
                  <a:lumMod val="50000"/>
                </a:schemeClr>
              </a:solidFill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2594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30187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</a:rPr>
              <a:t>참고문헌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99973" y="56316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현상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0609A5-4E1A-4032-8A25-411A23C02227}"/>
              </a:ext>
            </a:extLst>
          </p:cNvPr>
          <p:cNvSpPr txBox="1"/>
          <p:nvPr/>
        </p:nvSpPr>
        <p:spPr>
          <a:xfrm>
            <a:off x="109425" y="2132856"/>
            <a:ext cx="894803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hlinkClick r:id="rId4"/>
              </a:rPr>
              <a:t>https://thod.tistory.com/entry/Service-Blueprint</a:t>
            </a:r>
            <a:r>
              <a:rPr lang="en-US" altLang="ko-KR" sz="2000" dirty="0"/>
              <a:t>  (</a:t>
            </a:r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ko-KR" altLang="en-US" sz="2000" dirty="0">
                <a:solidFill>
                  <a:schemeClr val="bg1"/>
                </a:solidFill>
              </a:rPr>
              <a:t>청사진 부분 참고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hlinkClick r:id="rId5"/>
              </a:rPr>
              <a:t>http://www.no1juicy.com/main/home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chemeClr val="bg1"/>
                </a:solidFill>
              </a:rPr>
              <a:t> (</a:t>
            </a:r>
            <a:r>
              <a:rPr lang="ko-KR" altLang="en-US" sz="2000" dirty="0" err="1">
                <a:solidFill>
                  <a:schemeClr val="bg1"/>
                </a:solidFill>
              </a:rPr>
              <a:t>쥬씨의</a:t>
            </a:r>
            <a:r>
              <a:rPr lang="ko-KR" altLang="en-US" sz="2000" dirty="0">
                <a:solidFill>
                  <a:schemeClr val="bg1"/>
                </a:solidFill>
              </a:rPr>
              <a:t> 강점과 메뉴 등 기업 정보 참고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</a:p>
          <a:p>
            <a:endParaRPr lang="en-US" altLang="ko-KR" sz="2000" dirty="0">
              <a:solidFill>
                <a:schemeClr val="bg1"/>
              </a:solidFill>
              <a:hlinkClick r:id="rId6"/>
            </a:endParaRPr>
          </a:p>
          <a:p>
            <a:r>
              <a:rPr lang="en-US" altLang="ko-KR" sz="2000" u="sng" dirty="0">
                <a:hlinkClick r:id="rId6"/>
              </a:rPr>
              <a:t>https://www.youtube.com/watch?v=Biq_0xUKDp4</a:t>
            </a:r>
            <a:r>
              <a:rPr lang="en-US" altLang="ko-KR" sz="2000" u="sng" dirty="0"/>
              <a:t> </a:t>
            </a:r>
            <a:r>
              <a:rPr lang="en-US" altLang="ko-KR" sz="2000" dirty="0">
                <a:solidFill>
                  <a:schemeClr val="bg1"/>
                </a:solidFill>
              </a:rPr>
              <a:t>     (</a:t>
            </a:r>
            <a:r>
              <a:rPr lang="ko-KR" altLang="en-US" sz="2000" dirty="0">
                <a:solidFill>
                  <a:schemeClr val="bg1"/>
                </a:solidFill>
              </a:rPr>
              <a:t>출처</a:t>
            </a:r>
            <a:r>
              <a:rPr lang="en-US" altLang="ko-KR" sz="2000" dirty="0">
                <a:solidFill>
                  <a:schemeClr val="bg1"/>
                </a:solidFill>
              </a:rPr>
              <a:t>: </a:t>
            </a:r>
            <a:r>
              <a:rPr lang="ko-KR" altLang="en-US" sz="2000" dirty="0">
                <a:solidFill>
                  <a:schemeClr val="bg1"/>
                </a:solidFill>
              </a:rPr>
              <a:t>유튜브</a:t>
            </a:r>
            <a:r>
              <a:rPr lang="en-US" altLang="ko-KR" sz="2000" dirty="0">
                <a:solidFill>
                  <a:schemeClr val="bg1"/>
                </a:solidFill>
              </a:rPr>
              <a:t>) (</a:t>
            </a:r>
            <a:r>
              <a:rPr lang="ko-KR" altLang="en-US" sz="2000" dirty="0">
                <a:solidFill>
                  <a:schemeClr val="bg1"/>
                </a:solidFill>
              </a:rPr>
              <a:t>제조로봇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hlinkClick r:id="rId7"/>
              </a:rPr>
              <a:t>https://www.youtube.com/watch?v=4t5s2DvQCns</a:t>
            </a:r>
            <a:r>
              <a:rPr lang="en-US" altLang="ko-KR" sz="2000" dirty="0">
                <a:solidFill>
                  <a:schemeClr val="bg1"/>
                </a:solidFill>
              </a:rPr>
              <a:t>     (</a:t>
            </a:r>
            <a:r>
              <a:rPr lang="ko-KR" altLang="en-US" sz="2000" dirty="0">
                <a:solidFill>
                  <a:schemeClr val="bg1"/>
                </a:solidFill>
              </a:rPr>
              <a:t>출처</a:t>
            </a:r>
            <a:r>
              <a:rPr lang="en-US" altLang="ko-KR" sz="2000" dirty="0">
                <a:solidFill>
                  <a:schemeClr val="bg1"/>
                </a:solidFill>
              </a:rPr>
              <a:t>: </a:t>
            </a:r>
            <a:r>
              <a:rPr lang="ko-KR" altLang="en-US" sz="2000" dirty="0">
                <a:solidFill>
                  <a:schemeClr val="bg1"/>
                </a:solidFill>
              </a:rPr>
              <a:t>유튜브</a:t>
            </a:r>
            <a:r>
              <a:rPr lang="en-US" altLang="ko-KR" sz="2000" dirty="0">
                <a:solidFill>
                  <a:schemeClr val="bg1"/>
                </a:solidFill>
              </a:rPr>
              <a:t>)                                               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                                                                                    (</a:t>
            </a:r>
            <a:r>
              <a:rPr lang="ko-KR" altLang="en-US" sz="2000" dirty="0">
                <a:solidFill>
                  <a:schemeClr val="bg1"/>
                </a:solidFill>
              </a:rPr>
              <a:t>도깨비 방망이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2000" dirty="0"/>
              <a:t> </a:t>
            </a:r>
            <a:r>
              <a:rPr lang="ko-KR" altLang="ko-KR" sz="2000" dirty="0"/>
              <a:t>출처</a:t>
            </a:r>
            <a:r>
              <a:rPr lang="en-US" altLang="ko-KR" sz="2000" dirty="0"/>
              <a:t>:</a:t>
            </a:r>
            <a:r>
              <a:rPr lang="ko-KR" altLang="ko-KR" sz="2000" dirty="0"/>
              <a:t>유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altLang="ko-KR" sz="2000" dirty="0">
              <a:solidFill>
                <a:schemeClr val="bg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1234787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44824"/>
            <a:ext cx="8748464" cy="2151112"/>
          </a:xfrm>
        </p:spPr>
        <p:txBody>
          <a:bodyPr/>
          <a:lstStyle/>
          <a:p>
            <a:r>
              <a:rPr lang="ko-KR" altLang="en-US" sz="8000" b="1" dirty="0">
                <a:solidFill>
                  <a:srgbClr val="7DAD21"/>
                </a:solidFill>
              </a:rPr>
              <a:t>개인적으로 남기고 싶은 말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0227662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74398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</a:rPr>
              <a:t>개인적으로 남기고 싶은 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2829706"/>
            <a:ext cx="775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모든 사회 및 자연현상을 나타내주는 의미를 가진 수치</a:t>
            </a:r>
            <a:r>
              <a:rPr lang="en-US" altLang="ko-KR" sz="2400" b="1" dirty="0"/>
              <a:t>!!</a:t>
            </a:r>
            <a:endParaRPr lang="ko-KR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988840"/>
            <a:ext cx="8640960" cy="4799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lvl="0" indent="-91440" fontAlgn="auto" latinLnBrk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ko-KR" alt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/>
              </a:rPr>
              <a:t>평소에 음식점이나 가게에 들어가면 음식과 종업원 태도밖에 안보였는데 수업을 들으니 가게가 어떻게 돌아가고 무슨 시스템이 있어서 좋고 나쁘고 동선이나 가게 배치 등이 적절한 가</a:t>
            </a:r>
            <a:r>
              <a:rPr lang="en-US" altLang="ko-KR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/>
              </a:rPr>
              <a:t>…. </a:t>
            </a:r>
            <a:r>
              <a:rPr lang="ko-KR" alt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/>
              </a:rPr>
              <a:t>이런 것들까지 보게 되네요</a:t>
            </a:r>
            <a:r>
              <a:rPr lang="en-US" altLang="ko-KR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/>
              </a:rPr>
              <a:t>.</a:t>
            </a:r>
          </a:p>
          <a:p>
            <a:pPr marL="91440" lvl="0" indent="-91440" fontAlgn="auto" latinLnBrk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endParaRPr lang="en-US" altLang="ko-KR" sz="2400" dirty="0">
              <a:solidFill>
                <a:srgbClr val="000000">
                  <a:lumMod val="75000"/>
                  <a:lumOff val="25000"/>
                </a:srgbClr>
              </a:solidFill>
              <a:latin typeface="Calibri"/>
            </a:endParaRPr>
          </a:p>
          <a:p>
            <a:pPr marL="91440" lvl="0" indent="-91440" fontAlgn="auto" latinLnBrk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ko-KR" alt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/>
              </a:rPr>
              <a:t>짧은 시간이었지만 유익한 시간이었고 </a:t>
            </a:r>
            <a:r>
              <a:rPr lang="ko-KR" altLang="en-US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/>
              </a:rPr>
              <a:t>교수님처럼</a:t>
            </a:r>
            <a:r>
              <a:rPr lang="ko-KR" alt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/>
              </a:rPr>
              <a:t> 학생과 소통하면서 강의 해주시는 분은 처음이었습니다</a:t>
            </a:r>
            <a:r>
              <a:rPr lang="en-US" altLang="ko-KR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/>
              </a:rPr>
              <a:t>. </a:t>
            </a:r>
            <a:r>
              <a:rPr lang="ko-KR" alt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/>
              </a:rPr>
              <a:t>이제 경영학과 수업을 들을 기회는 없을 거 같은데 감사했습니다</a:t>
            </a:r>
            <a:r>
              <a:rPr lang="en-US" altLang="ko-KR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/>
              </a:rPr>
              <a:t>!!</a:t>
            </a:r>
            <a:r>
              <a:rPr lang="ko-KR" alt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/>
              </a:rPr>
              <a:t> </a:t>
            </a:r>
            <a:endParaRPr lang="en-US" altLang="ko-KR" sz="2400" dirty="0">
              <a:solidFill>
                <a:srgbClr val="000000">
                  <a:lumMod val="75000"/>
                  <a:lumOff val="25000"/>
                </a:srgbClr>
              </a:solidFill>
              <a:latin typeface="Calibri"/>
            </a:endParaRPr>
          </a:p>
          <a:p>
            <a:pPr marL="91440" lvl="0" indent="-91440" fontAlgn="auto" latinLnBrk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endParaRPr lang="en-US" altLang="ko-KR" sz="2400" dirty="0">
              <a:solidFill>
                <a:srgbClr val="000000">
                  <a:lumMod val="75000"/>
                  <a:lumOff val="25000"/>
                </a:srgbClr>
              </a:solidFill>
              <a:latin typeface="Calibri"/>
            </a:endParaRPr>
          </a:p>
          <a:p>
            <a:pPr marL="91440" lvl="0" indent="-91440" fontAlgn="auto" latinLnBrk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ko-KR" alt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/>
              </a:rPr>
              <a:t>그리고 수업 굉장히 재미있어서 혼자 속으로 조용히 웃으면서 </a:t>
            </a:r>
            <a:r>
              <a:rPr lang="ko-KR" altLang="en-US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/>
              </a:rPr>
              <a:t>들었습니다ㅎㅎ</a:t>
            </a:r>
            <a:r>
              <a:rPr lang="ko-KR" alt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/>
              </a:rPr>
              <a:t> 다들 겉으로 안 웃어서 저는 속으로 웃으면서 </a:t>
            </a:r>
            <a:r>
              <a:rPr lang="ko-KR" altLang="en-US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/>
              </a:rPr>
              <a:t>재밌는</a:t>
            </a:r>
            <a:r>
              <a:rPr lang="ko-KR" alt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/>
              </a:rPr>
              <a:t> 수업 들었습니다</a:t>
            </a:r>
            <a:r>
              <a:rPr lang="en-US" altLang="ko-KR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/>
              </a:rPr>
              <a:t>.</a:t>
            </a:r>
            <a:r>
              <a:rPr lang="ko-KR" alt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/>
              </a:rPr>
              <a:t> 감사합니다</a:t>
            </a:r>
            <a:r>
              <a:rPr lang="en-US" altLang="ko-KR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2665961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44824"/>
            <a:ext cx="8748464" cy="2151112"/>
          </a:xfrm>
        </p:spPr>
        <p:txBody>
          <a:bodyPr/>
          <a:lstStyle/>
          <a:p>
            <a:r>
              <a:rPr lang="ko-KR" altLang="en-US" sz="8000" b="1" dirty="0">
                <a:solidFill>
                  <a:srgbClr val="7DAD21"/>
                </a:solidFill>
              </a:rPr>
              <a:t>본인 소개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692009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31758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</a:rPr>
              <a:t>본인 소개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49877" y="2151726"/>
            <a:ext cx="230063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7DAD21"/>
                </a:solidFill>
              </a:rPr>
              <a:t>관심사</a:t>
            </a:r>
            <a:endParaRPr lang="en-US" altLang="ko-KR" sz="4000" b="1" dirty="0">
              <a:solidFill>
                <a:srgbClr val="7DAD2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b="1" dirty="0">
                <a:solidFill>
                  <a:srgbClr val="7DAD21"/>
                </a:solidFill>
              </a:rPr>
              <a:t>취업</a:t>
            </a:r>
            <a:endParaRPr lang="en-US" altLang="ko-KR" sz="4000" b="1" dirty="0">
              <a:solidFill>
                <a:srgbClr val="7DAD2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b="1" dirty="0">
                <a:solidFill>
                  <a:srgbClr val="7DAD21"/>
                </a:solidFill>
              </a:rPr>
              <a:t>대학원</a:t>
            </a:r>
            <a:endParaRPr lang="en-US" altLang="ko-KR" sz="4000" b="1" dirty="0">
              <a:solidFill>
                <a:srgbClr val="7DAD2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b="1" dirty="0">
                <a:solidFill>
                  <a:srgbClr val="7DAD21"/>
                </a:solidFill>
              </a:rPr>
              <a:t>학점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56316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자료</a:t>
            </a:r>
            <a:endParaRPr lang="ko-KR" alt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499973" y="56316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현상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4C67BC-2D3C-42D9-81BF-257CD6D25B48}"/>
              </a:ext>
            </a:extLst>
          </p:cNvPr>
          <p:cNvSpPr txBox="1"/>
          <p:nvPr/>
        </p:nvSpPr>
        <p:spPr>
          <a:xfrm>
            <a:off x="147801" y="2151727"/>
            <a:ext cx="463780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7DAD21"/>
                </a:solidFill>
              </a:rPr>
              <a:t>장점</a:t>
            </a:r>
            <a:endParaRPr lang="en-US" altLang="ko-KR" sz="4000" b="1" dirty="0">
              <a:solidFill>
                <a:srgbClr val="7DAD2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b="1" dirty="0">
                <a:solidFill>
                  <a:srgbClr val="7DAD21"/>
                </a:solidFill>
              </a:rPr>
              <a:t>웃음이 많다</a:t>
            </a:r>
            <a:endParaRPr lang="en-US" altLang="ko-KR" sz="4000" b="1" dirty="0">
              <a:solidFill>
                <a:srgbClr val="7DAD2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b="1" dirty="0">
                <a:solidFill>
                  <a:srgbClr val="7DAD21"/>
                </a:solidFill>
              </a:rPr>
              <a:t>욕을 안 한다</a:t>
            </a:r>
            <a:endParaRPr lang="en-US" altLang="ko-KR" sz="4000" b="1" dirty="0">
              <a:solidFill>
                <a:srgbClr val="7DAD2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b="1" dirty="0">
                <a:solidFill>
                  <a:srgbClr val="7DAD21"/>
                </a:solidFill>
              </a:rPr>
              <a:t>약속을 잘 지킨다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31758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</a:rPr>
              <a:t>본인 소개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56316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자료</a:t>
            </a:r>
            <a:endParaRPr lang="ko-KR" alt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499973" y="56316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현상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4C67BC-2D3C-42D9-81BF-257CD6D25B48}"/>
              </a:ext>
            </a:extLst>
          </p:cNvPr>
          <p:cNvSpPr txBox="1"/>
          <p:nvPr/>
        </p:nvSpPr>
        <p:spPr>
          <a:xfrm>
            <a:off x="147801" y="2151727"/>
            <a:ext cx="881668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7DAD21"/>
                </a:solidFill>
              </a:rPr>
              <a:t>미래 계획</a:t>
            </a:r>
            <a:endParaRPr lang="en-US" altLang="ko-KR" sz="4000" b="1" dirty="0">
              <a:solidFill>
                <a:srgbClr val="7DAD21"/>
              </a:solidFill>
            </a:endParaRPr>
          </a:p>
          <a:p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bg1"/>
                </a:solidFill>
              </a:rPr>
              <a:t>정말 평범하게 직장</a:t>
            </a:r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</a:rPr>
              <a:t>공기업</a:t>
            </a:r>
            <a:r>
              <a:rPr lang="en-US" altLang="ko-KR" sz="2000" b="1" dirty="0">
                <a:solidFill>
                  <a:schemeClr val="bg1"/>
                </a:solidFill>
              </a:rPr>
              <a:t> or</a:t>
            </a:r>
            <a:r>
              <a:rPr lang="ko-KR" altLang="en-US" sz="2000" b="1" dirty="0">
                <a:solidFill>
                  <a:schemeClr val="bg1"/>
                </a:solidFill>
              </a:rPr>
              <a:t> 대기업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r>
              <a:rPr lang="ko-KR" altLang="en-US" sz="2000" b="1" dirty="0">
                <a:solidFill>
                  <a:schemeClr val="bg1"/>
                </a:solidFill>
              </a:rPr>
              <a:t>을 다니면서 평화로운 가정을 꾸려서 미래의 아내분과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제 아이들과 화목하게 살 예정입니다</a:t>
            </a:r>
            <a:r>
              <a:rPr lang="en-US" altLang="ko-KR" sz="2000" b="1" dirty="0">
                <a:solidFill>
                  <a:schemeClr val="bg1"/>
                </a:solidFill>
              </a:rPr>
              <a:t>. </a:t>
            </a:r>
            <a:r>
              <a:rPr lang="ko-KR" altLang="en-US" sz="2000" b="1" dirty="0">
                <a:solidFill>
                  <a:schemeClr val="bg1"/>
                </a:solidFill>
              </a:rPr>
              <a:t>물론 먼저 취업부터 하고 잘 맞는 여성분을 만나야 하겠지만 둘 다 성공할 계획입니다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bg1"/>
                </a:solidFill>
              </a:rPr>
              <a:t>데이터 분석 직무로 취업을 하거나 통계 대학원을 진학할 예정입니다</a:t>
            </a:r>
            <a:r>
              <a:rPr lang="en-US" altLang="ko-KR" sz="2000" b="1" dirty="0">
                <a:solidFill>
                  <a:schemeClr val="bg1"/>
                </a:solidFill>
              </a:rPr>
              <a:t>. </a:t>
            </a:r>
            <a:r>
              <a:rPr lang="ko-KR" altLang="en-US" sz="2000" b="1" dirty="0">
                <a:solidFill>
                  <a:schemeClr val="bg1"/>
                </a:solidFill>
              </a:rPr>
              <a:t>지금 엄청난 고민을 하고 있습니다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61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44824"/>
            <a:ext cx="8748464" cy="2151112"/>
          </a:xfrm>
        </p:spPr>
        <p:txBody>
          <a:bodyPr/>
          <a:lstStyle/>
          <a:p>
            <a:r>
              <a:rPr lang="ko-KR" altLang="en-US" sz="8000" b="1" dirty="0">
                <a:solidFill>
                  <a:srgbClr val="7DAD21"/>
                </a:solidFill>
              </a:rPr>
              <a:t>기업 소개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294948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31758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</a:rPr>
              <a:t>기업 소개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56316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자료</a:t>
            </a:r>
            <a:endParaRPr lang="ko-KR" alt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499973" y="56316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현상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4C67BC-2D3C-42D9-81BF-257CD6D25B48}"/>
              </a:ext>
            </a:extLst>
          </p:cNvPr>
          <p:cNvSpPr txBox="1"/>
          <p:nvPr/>
        </p:nvSpPr>
        <p:spPr>
          <a:xfrm>
            <a:off x="3995935" y="2151727"/>
            <a:ext cx="5063279" cy="418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7DAD21"/>
                </a:solidFill>
              </a:rPr>
              <a:t>기업명</a:t>
            </a:r>
            <a:r>
              <a:rPr lang="en-US" altLang="ko-KR" sz="4000" b="1" dirty="0">
                <a:solidFill>
                  <a:srgbClr val="7DAD21"/>
                </a:solidFill>
              </a:rPr>
              <a:t>: </a:t>
            </a:r>
            <a:r>
              <a:rPr lang="ko-KR" altLang="en-US" sz="4000" b="1" dirty="0" err="1">
                <a:solidFill>
                  <a:srgbClr val="7DAD21"/>
                </a:solidFill>
              </a:rPr>
              <a:t>쥬씨</a:t>
            </a:r>
            <a:endParaRPr lang="en-US" altLang="ko-KR" sz="4000" b="1" dirty="0">
              <a:solidFill>
                <a:srgbClr val="7DAD21"/>
              </a:solidFill>
            </a:endParaRPr>
          </a:p>
          <a:p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schemeClr val="bg1"/>
                </a:solidFill>
              </a:rPr>
              <a:t>쥬씨는</a:t>
            </a:r>
            <a:r>
              <a:rPr lang="ko-KR" altLang="en-US" sz="2000" b="1" dirty="0">
                <a:solidFill>
                  <a:schemeClr val="bg1"/>
                </a:solidFill>
              </a:rPr>
              <a:t> 생과일 주스 시장을 선도하며 거의 독점한 기업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bg1"/>
                </a:solidFill>
              </a:rPr>
              <a:t>가격면에서 저렴하고 기존에 없던 생과일 주스 시장을 공략하며 이제 커피까지 판매하는 가게입니다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bg1"/>
                </a:solidFill>
              </a:rPr>
              <a:t>대부분의 가게가 실내가 좁고 식탁이 없는 가게가 대부분입니다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AC4441-9D93-4B4D-A1A8-7EDFE777EA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4" y="2151727"/>
            <a:ext cx="3278859" cy="329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80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31758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</a:rPr>
              <a:t>기업 소개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56316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자료</a:t>
            </a:r>
            <a:endParaRPr lang="ko-KR" alt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499973" y="56316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현상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4C67BC-2D3C-42D9-81BF-257CD6D25B48}"/>
              </a:ext>
            </a:extLst>
          </p:cNvPr>
          <p:cNvSpPr txBox="1"/>
          <p:nvPr/>
        </p:nvSpPr>
        <p:spPr>
          <a:xfrm>
            <a:off x="3995935" y="2151727"/>
            <a:ext cx="5063279" cy="2804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b="1" dirty="0">
                <a:solidFill>
                  <a:srgbClr val="7DAD21"/>
                </a:solidFill>
              </a:rPr>
              <a:t>강점</a:t>
            </a:r>
            <a:endParaRPr lang="en-US" altLang="ko-KR" sz="4000" b="1" dirty="0">
              <a:solidFill>
                <a:srgbClr val="7DAD21"/>
              </a:solidFill>
            </a:endParaRPr>
          </a:p>
          <a:p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schemeClr val="bg1"/>
                </a:solidFill>
              </a:rPr>
              <a:t>쥬씨는</a:t>
            </a:r>
            <a:r>
              <a:rPr lang="ko-KR" altLang="en-US" sz="2000" b="1" dirty="0">
                <a:solidFill>
                  <a:schemeClr val="bg1"/>
                </a:solidFill>
              </a:rPr>
              <a:t> 물류시스템과 유통시스템에 적극적인 투자로 강점을 보인다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bg1"/>
                </a:solidFill>
              </a:rPr>
              <a:t>저렴한 가격과 과일의 신선도를 유지할 수 있다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AC4441-9D93-4B4D-A1A8-7EDFE777EA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4" y="2151727"/>
            <a:ext cx="3278859" cy="329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68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12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TM04033921[[fn=다마스크]]</Template>
  <TotalTime>2185</TotalTime>
  <Words>1218</Words>
  <Application>Microsoft Office PowerPoint</Application>
  <PresentationFormat>화면 슬라이드 쇼(4:3)</PresentationFormat>
  <Paragraphs>276</Paragraphs>
  <Slides>32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32</vt:i4>
      </vt:variant>
    </vt:vector>
  </HeadingPairs>
  <TitlesOfParts>
    <vt:vector size="41" baseType="lpstr">
      <vt:lpstr>굴림</vt:lpstr>
      <vt:lpstr>맑은 고딕</vt:lpstr>
      <vt:lpstr>Aharoni</vt:lpstr>
      <vt:lpstr>Arial</vt:lpstr>
      <vt:lpstr>Bookman Old Style</vt:lpstr>
      <vt:lpstr>Calibri</vt:lpstr>
      <vt:lpstr>Rockwell</vt:lpstr>
      <vt:lpstr>Damask</vt:lpstr>
      <vt:lpstr>129</vt:lpstr>
      <vt:lpstr>PowerPoint 프레젠테이션</vt:lpstr>
      <vt:lpstr>PowerPoint 프레젠테이션</vt:lpstr>
      <vt:lpstr>PowerPoint 프레젠테이션</vt:lpstr>
      <vt:lpstr>본인 소개</vt:lpstr>
      <vt:lpstr>PowerPoint 프레젠테이션</vt:lpstr>
      <vt:lpstr>PowerPoint 프레젠테이션</vt:lpstr>
      <vt:lpstr>기업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가상경쟁사의 투입-전환-산출 설명</vt:lpstr>
      <vt:lpstr>PowerPoint 프레젠테이션</vt:lpstr>
      <vt:lpstr>PowerPoint 프레젠테이션</vt:lpstr>
      <vt:lpstr>기업의 경쟁차원과 전략</vt:lpstr>
      <vt:lpstr>PowerPoint 프레젠테이션</vt:lpstr>
      <vt:lpstr>PowerPoint 프레젠테이션</vt:lpstr>
      <vt:lpstr>가상경쟁사의 활동체계도</vt:lpstr>
      <vt:lpstr>PowerPoint 프레젠테이션</vt:lpstr>
      <vt:lpstr>가상경쟁사의 서비스 청사진</vt:lpstr>
      <vt:lpstr>PowerPoint 프레젠테이션</vt:lpstr>
      <vt:lpstr>기존 기업vs가상경쟁사 종합 비교표</vt:lpstr>
      <vt:lpstr>PowerPoint 프레젠테이션</vt:lpstr>
      <vt:lpstr>참고문헌</vt:lpstr>
      <vt:lpstr>PowerPoint 프레젠테이션</vt:lpstr>
      <vt:lpstr>개인적으로 남기고 싶은 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JHM</dc:creator>
  <cp:lastModifiedBy>오재훈</cp:lastModifiedBy>
  <cp:revision>121</cp:revision>
  <dcterms:created xsi:type="dcterms:W3CDTF">2014-11-19T13:42:26Z</dcterms:created>
  <dcterms:modified xsi:type="dcterms:W3CDTF">2019-07-13T03:12:00Z</dcterms:modified>
</cp:coreProperties>
</file>