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2" r:id="rId8"/>
    <p:sldId id="264" r:id="rId9"/>
    <p:sldId id="258" r:id="rId10"/>
    <p:sldId id="265" r:id="rId11"/>
    <p:sldId id="269" r:id="rId12"/>
    <p:sldId id="270" r:id="rId13"/>
    <p:sldId id="271" r:id="rId14"/>
    <p:sldId id="273" r:id="rId15"/>
    <p:sldId id="274" r:id="rId16"/>
    <p:sldId id="277" r:id="rId17"/>
    <p:sldId id="278" r:id="rId18"/>
    <p:sldId id="275" r:id="rId19"/>
    <p:sldId id="276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3E38-45EB-4EF2-BD18-0186C298D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D0991-3834-463B-8425-35DAF7B0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0AC51-418E-49C5-83BD-0C3EA76D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E45DC-BCB0-4E23-8129-D5016788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B47E-4C36-4938-BA66-CD55B392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F5BDB-6BC4-4E96-A9FB-7C7625BA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FB607-05F6-4BB8-903A-0D28C1B96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2E79C-FEDE-4D83-9108-9265D55B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47822-383A-48FE-86A7-74A1D5EF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2DDD0-620E-4AB2-9535-F6C3994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5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536D75-F38D-4A9B-AA8E-699BAA2CF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3DF8ED-1008-42B3-B28B-2FAC1021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6334D-B70D-42BA-AAAE-7174212A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5C49B-F4AB-464E-8B33-6DC3F908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DAA5B-2643-4DA8-9D51-9FB38AA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FF65A-12A0-4D0D-8E75-C285F2F3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CAED8-54FC-41FC-985F-D390F89C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76E5D-FB6A-442D-AEB9-61FC2CE4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BD18E-23EC-47E9-908D-33E2B076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03CD0-22BA-4F6E-9261-27F58790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8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2D2F3-2BB1-493E-B4E3-81AD5FE4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CB5DC-CEDE-4218-87AD-412D258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7F249-4FFA-4880-8456-BF017680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A4993-9B45-47E4-B6C2-C53EC481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5E303-16CF-4F3C-84A8-2091101A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26796-90E5-45A9-B6BF-F77680E6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51ECC-3D7E-4037-A7C8-9E7361E3C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AF869-18F8-4585-9ED9-046A968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B7D6C-DE75-4B6A-A6E2-17702525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D0F56-50DD-4853-AB05-DB6F089D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17995-0C3B-4485-9EDA-507A855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3EDB-BA8C-4394-AAF4-99963C54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9D9AC-3BF0-42C6-A989-6D215D34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2A6EC-A9B7-4C8A-B8F5-B18A3E63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065923-5C50-4058-8B12-FDBF998B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B6389-25D7-440C-80EE-75D447938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E6157-4E96-40BA-9D9B-020DE710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743461-EB41-4296-8427-B2CB77DD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077A0-EBDD-4451-BD53-B6A33799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1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703A-163B-443B-A3A1-F0981AD2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52FDE0-FD05-4E57-B031-F1981E4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24ADB-89FB-470A-B1C8-ACAE5891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40151-BC50-4936-A0CA-2D299FAD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A6B9F0-08D0-4B96-B38D-73D5F1DC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C2C93-0254-4ECF-933A-E0E0AFF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C4A8B-E3A8-44F8-B9B5-3BC9425A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2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570C0-3A30-4EE2-AECC-9A575C6B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F47BD-ECF6-443E-B3D4-EA1C0E81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70DBA-7A48-4263-BDAF-D8A88BDD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BD9CE-8173-48D7-B01E-936F69F7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D115E-6B6B-4CB0-A0FE-79CB2EC0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94015-ABCD-49D7-B287-0DEBDEB5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D25BE-953F-4A57-A14D-9EA0562E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3A95F-6EF7-4650-942E-E70A827B4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868AB-FD14-4F12-8D80-FDE38DFC7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D4163-19D8-45F4-B8AA-98D2AABF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B16BF-42DF-43F0-B4C0-A6E43DCE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FBE21-9172-48FA-BF8B-C7752341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1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874D9-E618-40E5-A85A-2F87FCB3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4FDE9-FB3A-4FA8-A878-63D370B3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D70E2-7401-4FDA-BED4-AE30511F7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6B15-65BD-4B8B-A888-1585D97D8F5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BEB4D-40C1-4796-BAB0-333EC3E8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985DC-BEA3-43D1-9796-209525681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7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B22AB5-21DB-41EE-ADB6-7ED112A1F1CE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</a:t>
            </a:r>
            <a:r>
              <a:rPr lang="en-US" altLang="ko-KR" sz="3200" dirty="0">
                <a:latin typeface="Cambria Math" panose="02040503050406030204" pitchFamily="18" charset="0"/>
              </a:rPr>
              <a:t>(Regression tree)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0931DDD-AA36-4439-BB49-C48D3EB29F14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188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반응변수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 설명변수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사이의 일반적인 회귀모형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dirty="0">
                    <a:latin typeface="Cambria Math" panose="02040503050406030204" pitchFamily="18" charset="0"/>
                  </a:rPr>
                  <a:t>OLS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회귀모형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회귀 트리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설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명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변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공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간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에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한</m:t>
                      </m:r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할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0931DDD-AA36-4439-BB49-C48D3EB29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188472"/>
              </a:xfrm>
              <a:prstGeom prst="rect">
                <a:avLst/>
              </a:prstGeom>
              <a:blipFill>
                <a:blip r:embed="rId2"/>
                <a:stretch>
                  <a:fillRect l="-1113" t="-1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77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36C932-636F-48A5-9E69-334B3236E10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가지치기 </a:t>
            </a:r>
            <a:r>
              <a:rPr lang="en-US" altLang="ko-KR" sz="3200" dirty="0">
                <a:latin typeface="Cambria Math" panose="02040503050406030204" pitchFamily="18" charset="0"/>
              </a:rPr>
              <a:t>(Pruning)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8E3B628-5752-4B4B-ACEF-75822BC88080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6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가지치기가 포함된 회귀 트리 학습 과정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훈련용 자료 전체를 이용하여 가장 큰 트리 모형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학습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514350" indent="-514350">
                  <a:buAutoNum type="arabicPeriod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훈련용 자료에서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CV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를 통한 가지치기의 최적 수준 결정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가지치기는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재귀이진분할의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역순으로 진행되며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터미널 노드의 개수에 따른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-fold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CV-MSE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를 계산할 수 있고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 값을 가장 작게 하는 터미널 노드의 개수를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가지치기의 최적수준으로 결정한다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514350" indent="-514350">
                  <a:buAutoNum type="arabicPeriod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에서 구해진 최적수준까지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가지치기하여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서브트리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반환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514350" indent="-514350">
                  <a:buAutoNum type="arabicPeriod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2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후에 트리 기반의 앙상블 기법을 배우겠지만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앙상블의 개별 트리 모형은 일부로 가지치기를 하지 않는 경우도 있다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또한 가지치기를 고려한다 하더라도 트리 모형의 예측력은 다른 모형들에 비해서는 좋은 편이 아닌 경우가 많다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8E3B628-5752-4B4B-ACEF-75822BC88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63089"/>
              </a:xfrm>
              <a:prstGeom prst="rect">
                <a:avLst/>
              </a:prstGeom>
              <a:blipFill>
                <a:blip r:embed="rId2"/>
                <a:stretch>
                  <a:fillRect l="-1113" t="-1076" b="-1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70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51B7F-F9B3-47EC-A981-0CE5B1BFB797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요약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66B149D-E3A2-4186-9026-513655331865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latin typeface="Cambria Math" panose="02040503050406030204" pitchFamily="18" charset="0"/>
                  </a:rPr>
                  <a:t>1.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훈련용 자료 전체를 이용하여 가장 큰 트리 모형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학습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66B149D-E3A2-4186-9026-513655331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3220"/>
              </a:xfrm>
              <a:prstGeom prst="rect">
                <a:avLst/>
              </a:prstGeom>
              <a:blipFill>
                <a:blip r:embed="rId2"/>
                <a:stretch>
                  <a:fillRect l="-1113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CB4FECCE-FB9C-4F43-81A8-46F14516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81" y="2141410"/>
            <a:ext cx="6360924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AEEC89-23D6-4EA6-9462-0ED0D48F3D31}"/>
              </a:ext>
            </a:extLst>
          </p:cNvPr>
          <p:cNvSpPr/>
          <p:nvPr/>
        </p:nvSpPr>
        <p:spPr>
          <a:xfrm>
            <a:off x="347235" y="988332"/>
            <a:ext cx="1149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</a:rPr>
              <a:t>2. </a:t>
            </a:r>
            <a:r>
              <a:rPr lang="ko-KR" altLang="en-US" sz="2800" dirty="0">
                <a:latin typeface="Cambria Math" panose="02040503050406030204" pitchFamily="18" charset="0"/>
              </a:rPr>
              <a:t>훈련용 자료에서 </a:t>
            </a:r>
            <a:r>
              <a:rPr lang="en-US" altLang="ko-KR" sz="2800" dirty="0">
                <a:latin typeface="Cambria Math" panose="02040503050406030204" pitchFamily="18" charset="0"/>
              </a:rPr>
              <a:t>CV</a:t>
            </a:r>
            <a:r>
              <a:rPr lang="ko-KR" altLang="en-US" sz="2800" dirty="0">
                <a:latin typeface="Cambria Math" panose="02040503050406030204" pitchFamily="18" charset="0"/>
              </a:rPr>
              <a:t>를 통한 가지치기의 최적 수준 결정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F1D69B-5AF5-4E00-A690-79439E4A7EC5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요약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803C6A-A2CA-4A75-B299-AA0644F6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257425"/>
            <a:ext cx="59245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6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49F5A26-10DC-4B2F-941C-28E5061ED6E9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latin typeface="Cambria Math" panose="02040503050406030204" pitchFamily="18" charset="0"/>
                  </a:rPr>
                  <a:t>3. 2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에서 구해진 최적수준까지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가지치기하여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서브트리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반환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49F5A26-10DC-4B2F-941C-28E5061ED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3220"/>
              </a:xfrm>
              <a:prstGeom prst="rect">
                <a:avLst/>
              </a:prstGeom>
              <a:blipFill>
                <a:blip r:embed="rId2"/>
                <a:stretch>
                  <a:fillRect l="-1113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2D91126-55BA-48E6-9EBD-582DA09CA660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요약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63B23E-8E55-429B-AEAF-543974BB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24" y="2141410"/>
            <a:ext cx="6360924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4331CF-4A9D-4660-899A-330B499A27B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분류 트리 </a:t>
            </a:r>
            <a:r>
              <a:rPr lang="en-US" altLang="ko-KR" sz="3200" dirty="0">
                <a:latin typeface="Cambria Math" panose="02040503050406030204" pitchFamily="18" charset="0"/>
              </a:rPr>
              <a:t>(Classification tree)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D1324-E4AC-408C-82E1-6F5FDB40135E}"/>
              </a:ext>
            </a:extLst>
          </p:cNvPr>
          <p:cNvSpPr/>
          <p:nvPr/>
        </p:nvSpPr>
        <p:spPr>
          <a:xfrm>
            <a:off x="347235" y="988332"/>
            <a:ext cx="114975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Cambria Math" panose="02040503050406030204" pitchFamily="18" charset="0"/>
              </a:rPr>
              <a:t>분류 트리는 말 그대로 반응변수의 범주를 분류하기 위한 트리 모형이다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  <a:p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ko-KR" altLang="en-US" sz="2800" dirty="0">
                <a:latin typeface="Cambria Math" panose="02040503050406030204" pitchFamily="18" charset="0"/>
              </a:rPr>
              <a:t>회귀 트리는 반응변수의 </a:t>
            </a:r>
            <a:r>
              <a:rPr lang="ko-KR" altLang="en-US" sz="2800" dirty="0" err="1">
                <a:latin typeface="Cambria Math" panose="02040503050406030204" pitchFamily="18" charset="0"/>
              </a:rPr>
              <a:t>실제값에</a:t>
            </a:r>
            <a:r>
              <a:rPr lang="ko-KR" altLang="en-US" sz="2800" dirty="0">
                <a:latin typeface="Cambria Math" panose="02040503050406030204" pitchFamily="18" charset="0"/>
              </a:rPr>
              <a:t> 가까운 </a:t>
            </a:r>
            <a:r>
              <a:rPr lang="ko-KR" altLang="en-US" sz="2800" dirty="0" err="1">
                <a:latin typeface="Cambria Math" panose="02040503050406030204" pitchFamily="18" charset="0"/>
              </a:rPr>
              <a:t>예측값을</a:t>
            </a:r>
            <a:r>
              <a:rPr lang="ko-KR" altLang="en-US" sz="2800" dirty="0">
                <a:latin typeface="Cambria Math" panose="02040503050406030204" pitchFamily="18" charset="0"/>
              </a:rPr>
              <a:t> 얻을 수 있도록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모형을 학습한다</a:t>
            </a:r>
            <a:r>
              <a:rPr lang="en-US" altLang="ko-KR" sz="2800" dirty="0">
                <a:latin typeface="Cambria Math" panose="02040503050406030204" pitchFamily="18" charset="0"/>
              </a:rPr>
              <a:t>. </a:t>
            </a:r>
            <a:r>
              <a:rPr lang="ko-KR" altLang="en-US" sz="2800" dirty="0">
                <a:latin typeface="Cambria Math" panose="02040503050406030204" pitchFamily="18" charset="0"/>
              </a:rPr>
              <a:t>따라서 목적함수의 형태가 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 err="1">
                <a:latin typeface="Cambria Math" panose="02040503050406030204" pitchFamily="18" charset="0"/>
              </a:rPr>
              <a:t>실제값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en-US" altLang="ko-KR" sz="2800" dirty="0">
                <a:latin typeface="Cambria Math" panose="02040503050406030204" pitchFamily="18" charset="0"/>
              </a:rPr>
              <a:t>– </a:t>
            </a:r>
            <a:r>
              <a:rPr lang="ko-KR" altLang="en-US" sz="2800" dirty="0" err="1">
                <a:latin typeface="Cambria Math" panose="02040503050406030204" pitchFamily="18" charset="0"/>
              </a:rPr>
              <a:t>예측값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en-US" altLang="ko-KR" sz="2800" baseline="30000" dirty="0">
                <a:latin typeface="Cambria Math" panose="02040503050406030204" pitchFamily="18" charset="0"/>
              </a:rPr>
              <a:t>2</a:t>
            </a:r>
            <a:r>
              <a:rPr lang="ko-KR" altLang="en-US" sz="2800" dirty="0">
                <a:latin typeface="Cambria Math" panose="02040503050406030204" pitchFamily="18" charset="0"/>
              </a:rPr>
              <a:t>이 되고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r>
              <a:rPr lang="ko-KR" altLang="en-US" sz="2800" dirty="0">
                <a:latin typeface="Cambria Math" panose="02040503050406030204" pitchFamily="18" charset="0"/>
              </a:rPr>
              <a:t>이러한 목적함수를 최소화하도록 반복적인 </a:t>
            </a:r>
            <a:r>
              <a:rPr lang="ko-KR" altLang="en-US" sz="2800" dirty="0" err="1">
                <a:latin typeface="Cambria Math" panose="02040503050406030204" pitchFamily="18" charset="0"/>
              </a:rPr>
              <a:t>재귀이진분할이</a:t>
            </a:r>
            <a:r>
              <a:rPr lang="ko-KR" altLang="en-US" sz="2800" dirty="0">
                <a:latin typeface="Cambria Math" panose="02040503050406030204" pitchFamily="18" charset="0"/>
              </a:rPr>
              <a:t> 수행됨</a:t>
            </a:r>
            <a:endParaRPr lang="en-US" altLang="ko-KR" sz="2800" dirty="0">
              <a:latin typeface="Cambria Math" panose="02040503050406030204" pitchFamily="18" charset="0"/>
            </a:endParaRPr>
          </a:p>
          <a:p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ko-KR" altLang="en-US" sz="2800" dirty="0">
                <a:latin typeface="Cambria Math" panose="02040503050406030204" pitchFamily="18" charset="0"/>
              </a:rPr>
              <a:t>반면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r>
              <a:rPr lang="ko-KR" altLang="en-US" sz="2800" dirty="0">
                <a:latin typeface="Cambria Math" panose="02040503050406030204" pitchFamily="18" charset="0"/>
              </a:rPr>
              <a:t>분류 트리는 반응변수의 실제 범주에 가까운 분류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예측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ko-KR" altLang="en-US" sz="2800" dirty="0">
                <a:latin typeface="Cambria Math" panose="02040503050406030204" pitchFamily="18" charset="0"/>
              </a:rPr>
              <a:t>을 할 수 있도록 모형을 학습해야 한다</a:t>
            </a:r>
            <a:r>
              <a:rPr lang="en-US" altLang="ko-KR" sz="2800" dirty="0">
                <a:latin typeface="Cambria Math" panose="02040503050406030204" pitchFamily="18" charset="0"/>
              </a:rPr>
              <a:t>. </a:t>
            </a:r>
            <a:r>
              <a:rPr lang="ko-KR" altLang="en-US" sz="2800" dirty="0">
                <a:latin typeface="Cambria Math" panose="02040503050406030204" pitchFamily="18" charset="0"/>
              </a:rPr>
              <a:t>따라서 분할은 각 영역 내에서 특정 범주의 비율이 최대한 높을 수 있도록 수행되어야 하며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r>
              <a:rPr lang="ko-KR" altLang="en-US" sz="2800" dirty="0">
                <a:latin typeface="Cambria Math" panose="02040503050406030204" pitchFamily="18" charset="0"/>
              </a:rPr>
              <a:t>따라서 목적함수의 형태는 각 영역 내에서의 범주 별 비율에 관련된 양으로 표현된다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53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0C5559-8150-4778-9A92-7D28ABA5CDA9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분류 트리 </a:t>
            </a:r>
            <a:r>
              <a:rPr lang="en-US" altLang="ko-KR" sz="3200" dirty="0">
                <a:latin typeface="Cambria Math" panose="02040503050406030204" pitchFamily="18" charset="0"/>
              </a:rPr>
              <a:t>(Classification tree)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89A2E63-23F5-4D98-9BBF-35EB8BA4AD1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508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 범주를 영역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으로 분할된 트리 모형으로 분류하는 경우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 </a:t>
                </a: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=1,⋯,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영역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에서의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범주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비율</m:t>
                      </m:r>
                      <m:r>
                        <a:rPr lang="ko-KR" altLang="en-US" sz="2800" i="1" dirty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라고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2800" dirty="0">
                          <a:latin typeface="Cambria Math" panose="02040503050406030204" pitchFamily="18" charset="0"/>
                        </a:rPr>
                        <m:t>하면</m:t>
                      </m:r>
                      <m:r>
                        <m:rPr>
                          <m:nor/>
                        </m:rPr>
                        <a:rPr lang="en-US" altLang="ko-KR" sz="280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지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니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지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Gini</m:t>
                          </m:r>
                          <m: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index</m:t>
                          </m:r>
                        </m:e>
                      </m:d>
                    </m:oMath>
                  </m:oMathPara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func>
                            <m:func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func>
                        </m:e>
                      </m:nary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엔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트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로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피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지수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Entropy</m:t>
                          </m:r>
                          <m:r>
                            <a:rPr lang="en-US" altLang="ko-KR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index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dirty="0"/>
                  <a:t>만일 모든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가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0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또는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1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 가깝다면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는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0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 가까워진다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이는 각 영역 내의 분류 결과가 </a:t>
                </a:r>
                <a:r>
                  <a:rPr lang="ko-KR" altLang="en-US" sz="2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순수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할수록 위의 지수들이 작은 값을 가짐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89A2E63-23F5-4D98-9BBF-35EB8BA4A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508816"/>
              </a:xfrm>
              <a:prstGeom prst="rect">
                <a:avLst/>
              </a:prstGeom>
              <a:blipFill>
                <a:blip r:embed="rId2"/>
                <a:stretch>
                  <a:fillRect l="-1113" t="-1106" r="-371" b="-2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53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69C38B-AA05-4A3B-ADF4-905025E93E7C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분류 트리 </a:t>
            </a:r>
            <a:r>
              <a:rPr lang="en-US" altLang="ko-KR" sz="3200" dirty="0">
                <a:latin typeface="Cambria Math" panose="02040503050406030204" pitchFamily="18" charset="0"/>
              </a:rPr>
              <a:t>(Classification tree)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35DB606-F147-43C7-8B63-B87BDD900278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781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분류 트리 학습 과정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설명변수의 공간을 서로 겹치지 않는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 영역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으로 분할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아래의 목적함수를 최소화하는 영역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들을 찾는 것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: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nary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nary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8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argm</m:t>
                        </m:r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d>
                      <m:d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d>
                              <m:d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각 영역에 속하는 모든 관측치들에 대해 동일한 예측을 수행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에 속하는 반응변수 값들의 평균으로 예측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목적함수의 형태만 다르고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설명변수 공간의 분할 과정과 가지치기는 회귀 트리 때와 동일함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35DB606-F147-43C7-8B63-B87BDD90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781647"/>
              </a:xfrm>
              <a:prstGeom prst="rect">
                <a:avLst/>
              </a:prstGeom>
              <a:blipFill>
                <a:blip r:embed="rId2"/>
                <a:stretch>
                  <a:fillRect l="-1113" t="-1054" b="-1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27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0C7A10-FF3F-4622-B87F-BB22A85A140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분류 트리 요약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DCC81E2-49FC-4763-9151-B6D4AC9C4F1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latin typeface="Cambria Math" panose="02040503050406030204" pitchFamily="18" charset="0"/>
                  </a:rPr>
                  <a:t>1.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훈련용 자료 전체를 이용하여 가장 큰 트리 모형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학습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DCC81E2-49FC-4763-9151-B6D4AC9C4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3220"/>
              </a:xfrm>
              <a:prstGeom prst="rect">
                <a:avLst/>
              </a:prstGeom>
              <a:blipFill>
                <a:blip r:embed="rId2"/>
                <a:stretch>
                  <a:fillRect l="-1113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6EA5895-3ACA-4382-96EF-B525C210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82" y="2211514"/>
            <a:ext cx="6246037" cy="38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9F3B1E-6453-4142-8C20-2B6A606A9BA0}"/>
              </a:ext>
            </a:extLst>
          </p:cNvPr>
          <p:cNvSpPr/>
          <p:nvPr/>
        </p:nvSpPr>
        <p:spPr>
          <a:xfrm>
            <a:off x="347235" y="988332"/>
            <a:ext cx="1149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</a:rPr>
              <a:t>2. </a:t>
            </a:r>
            <a:r>
              <a:rPr lang="ko-KR" altLang="en-US" sz="2800" dirty="0">
                <a:latin typeface="Cambria Math" panose="02040503050406030204" pitchFamily="18" charset="0"/>
              </a:rPr>
              <a:t>훈련용 자료에서 </a:t>
            </a:r>
            <a:r>
              <a:rPr lang="en-US" altLang="ko-KR" sz="2800" dirty="0">
                <a:latin typeface="Cambria Math" panose="02040503050406030204" pitchFamily="18" charset="0"/>
              </a:rPr>
              <a:t>CV</a:t>
            </a:r>
            <a:r>
              <a:rPr lang="ko-KR" altLang="en-US" sz="2800" dirty="0">
                <a:latin typeface="Cambria Math" panose="02040503050406030204" pitchFamily="18" charset="0"/>
              </a:rPr>
              <a:t>를 통한 가지치기의 최적 수준 결정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C448EA-AE49-4E49-9EFC-16C7F0304C0C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분류 트리 요약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EFE09-EF21-45AB-B69D-1BB98BCF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257425"/>
            <a:ext cx="59245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DCA31D5-3AD9-44AA-B7EF-1765A66B7812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latin typeface="Cambria Math" panose="02040503050406030204" pitchFamily="18" charset="0"/>
                  </a:rPr>
                  <a:t>3. 2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에서 구해진 최적수준까지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가지치기하여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서브트리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반환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DCA31D5-3AD9-44AA-B7EF-1765A66B7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3220"/>
              </a:xfrm>
              <a:prstGeom prst="rect">
                <a:avLst/>
              </a:prstGeom>
              <a:blipFill>
                <a:blip r:embed="rId2"/>
                <a:stretch>
                  <a:fillRect l="-1113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82F92AF7-DFD5-408E-B414-0EAEAFF1110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분류 트리 요약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90C8B-128C-427D-82F2-3049F7AF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93" y="2370010"/>
            <a:ext cx="6066214" cy="370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1E492A-A9B5-43AF-B7BD-6975BC7597F1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</a:t>
            </a:r>
            <a:r>
              <a:rPr lang="en-US" altLang="ko-KR" sz="3200" dirty="0">
                <a:latin typeface="Cambria Math" panose="02040503050406030204" pitchFamily="18" charset="0"/>
              </a:rPr>
              <a:t>(Regression tree)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2A0F84-DD6E-44CC-BF19-34789F1B177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67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회귀 트리 학습 과정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설명변수의 공간을 서로 겹치지 않는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 영역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으로 분할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아래의 목적함수를 최소화하는 영역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들을 찾는 것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: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brk m:alnAt="7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각 영역에 속하는 모든 관측치들에 대해 동일한 예측을 수행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에 속하는 반응변수 값들의 평균으로 예측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2A0F84-DD6E-44CC-BF19-34789F1B1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67093"/>
              </a:xfrm>
              <a:prstGeom prst="rect">
                <a:avLst/>
              </a:prstGeom>
              <a:blipFill>
                <a:blip r:embed="rId2"/>
                <a:stretch>
                  <a:fillRect l="-1113" t="-1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30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579568-7DF5-4E5B-A845-99C79361BEE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트리의 장단점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B01E6F-6145-4B32-A9B4-DE99251B2386}"/>
              </a:ext>
            </a:extLst>
          </p:cNvPr>
          <p:cNvSpPr/>
          <p:nvPr/>
        </p:nvSpPr>
        <p:spPr>
          <a:xfrm>
            <a:off x="347235" y="988332"/>
            <a:ext cx="114975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Cambria Math" panose="02040503050406030204" pitchFamily="18" charset="0"/>
              </a:rPr>
              <a:t>장점 </a:t>
            </a:r>
            <a:r>
              <a:rPr lang="en-US" altLang="ko-KR" sz="2800" dirty="0">
                <a:latin typeface="Cambria Math" panose="02040503050406030204" pitchFamily="18" charset="0"/>
              </a:rPr>
              <a:t>:</a:t>
            </a:r>
          </a:p>
          <a:p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ko-KR" altLang="en-US" sz="2800" dirty="0">
                <a:latin typeface="Cambria Math" panose="02040503050406030204" pitchFamily="18" charset="0"/>
              </a:rPr>
              <a:t>학습된 결과를 설명하기 매우 쉽다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  <a:p>
            <a:r>
              <a:rPr lang="ko-KR" altLang="en-US" sz="2800" dirty="0">
                <a:latin typeface="Cambria Math" panose="02040503050406030204" pitchFamily="18" charset="0"/>
              </a:rPr>
              <a:t>학습된 그림으로 나타내기 쉽고 비전문가도 쉽게 해석할 수 있다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  <a:p>
            <a:r>
              <a:rPr lang="ko-KR" altLang="en-US" sz="2800" dirty="0">
                <a:latin typeface="Cambria Math" panose="02040503050406030204" pitchFamily="18" charset="0"/>
              </a:rPr>
              <a:t>범주형 설명변수에 대해서 별도의 지시변수가 필요 없다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  <a:p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ko-KR" altLang="en-US" sz="2800" dirty="0">
                <a:latin typeface="Cambria Math" panose="02040503050406030204" pitchFamily="18" charset="0"/>
              </a:rPr>
              <a:t>단점 </a:t>
            </a:r>
            <a:r>
              <a:rPr lang="en-US" altLang="ko-KR" sz="2800" dirty="0">
                <a:latin typeface="Cambria Math" panose="02040503050406030204" pitchFamily="18" charset="0"/>
              </a:rPr>
              <a:t>: </a:t>
            </a:r>
          </a:p>
          <a:p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ko-KR" altLang="en-US" sz="2800" dirty="0">
                <a:latin typeface="Cambria Math" panose="02040503050406030204" pitchFamily="18" charset="0"/>
              </a:rPr>
              <a:t>예측력이 좋지 않다</a:t>
            </a:r>
            <a:r>
              <a:rPr lang="en-US" altLang="ko-KR" sz="2800" dirty="0">
                <a:latin typeface="Cambria Math" panose="02040503050406030204" pitchFamily="18" charset="0"/>
              </a:rPr>
              <a:t>.  </a:t>
            </a:r>
          </a:p>
          <a:p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en-US" altLang="ko-KR" sz="2800" dirty="0">
                <a:latin typeface="Cambria Math" panose="02040503050406030204" pitchFamily="18" charset="0"/>
              </a:rPr>
              <a:t>※ </a:t>
            </a:r>
            <a:r>
              <a:rPr lang="ko-KR" altLang="en-US" sz="2800" dirty="0">
                <a:latin typeface="Cambria Math" panose="02040503050406030204" pitchFamily="18" charset="0"/>
              </a:rPr>
              <a:t>트리 기반의 앙상블 모형을 통해 트리의 부족한 예측력을 보완한다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  <a:p>
            <a:r>
              <a:rPr lang="ko-KR" altLang="en-US" sz="2800" dirty="0">
                <a:latin typeface="Cambria Math" panose="02040503050406030204" pitchFamily="18" charset="0"/>
              </a:rPr>
              <a:t>단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r>
              <a:rPr lang="ko-KR" altLang="en-US" sz="2800" dirty="0">
                <a:latin typeface="Cambria Math" panose="02040503050406030204" pitchFamily="18" charset="0"/>
              </a:rPr>
              <a:t>높은 예측력을 얻게 되나</a:t>
            </a:r>
            <a:r>
              <a:rPr lang="en-US" altLang="ko-KR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latin typeface="Cambria Math" panose="02040503050406030204" pitchFamily="18" charset="0"/>
              </a:rPr>
              <a:t>설명력을 잃게 됨</a:t>
            </a:r>
            <a:endParaRPr lang="en-US" altLang="ko-KR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2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B72EB9-0987-485C-9FD5-A3807914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81" y="2760917"/>
            <a:ext cx="8522838" cy="37770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8118B1-F9C4-42FE-90EA-CBF82DC343D9}"/>
              </a:ext>
            </a:extLst>
          </p:cNvPr>
          <p:cNvSpPr/>
          <p:nvPr/>
        </p:nvSpPr>
        <p:spPr>
          <a:xfrm>
            <a:off x="347235" y="988332"/>
            <a:ext cx="114975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왼쪽</a:t>
            </a:r>
            <a:r>
              <a:rPr lang="en-US" altLang="ko-KR" sz="2800" dirty="0">
                <a:latin typeface="Cambria Math" panose="02040503050406030204" pitchFamily="18" charset="0"/>
              </a:rPr>
              <a:t>) </a:t>
            </a:r>
            <a:r>
              <a:rPr lang="ko-KR" altLang="en-US" sz="2800" dirty="0">
                <a:latin typeface="Cambria Math" panose="02040503050406030204" pitchFamily="18" charset="0"/>
              </a:rPr>
              <a:t>설명변수 공간을 분할할 수 있는 모든 경우를 고려할 수가 없다 </a:t>
            </a:r>
            <a:r>
              <a:rPr lang="en-US" altLang="ko-KR" sz="2800" dirty="0">
                <a:latin typeface="Cambria Math" panose="02040503050406030204" pitchFamily="18" charset="0"/>
              </a:rPr>
              <a:t>!</a:t>
            </a:r>
          </a:p>
          <a:p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오른쪽</a:t>
            </a:r>
            <a:r>
              <a:rPr lang="en-US" altLang="ko-KR" sz="2800" dirty="0">
                <a:latin typeface="Cambria Math" panose="02040503050406030204" pitchFamily="18" charset="0"/>
              </a:rPr>
              <a:t>) </a:t>
            </a:r>
            <a:r>
              <a:rPr lang="ko-KR" altLang="en-US" sz="2800" dirty="0">
                <a:latin typeface="Cambria Math" panose="02040503050406030204" pitchFamily="18" charset="0"/>
              </a:rPr>
              <a:t>대신 </a:t>
            </a:r>
            <a:r>
              <a:rPr lang="ko-KR" altLang="en-US" sz="2800" dirty="0" err="1">
                <a:latin typeface="Cambria Math" panose="02040503050406030204" pitchFamily="18" charset="0"/>
              </a:rPr>
              <a:t>재귀이진분할로</a:t>
            </a:r>
            <a:r>
              <a:rPr lang="ko-KR" altLang="en-US" sz="2800" dirty="0">
                <a:latin typeface="Cambria Math" panose="02040503050406030204" pitchFamily="18" charset="0"/>
              </a:rPr>
              <a:t> 알려진 하향식 </a:t>
            </a:r>
            <a:r>
              <a:rPr lang="ko-KR" altLang="en-US" sz="2800" dirty="0" err="1">
                <a:latin typeface="Cambria Math" panose="02040503050406030204" pitchFamily="18" charset="0"/>
              </a:rPr>
              <a:t>그리디</a:t>
            </a:r>
            <a:r>
              <a:rPr lang="ko-KR" altLang="en-US" sz="2800" dirty="0">
                <a:latin typeface="Cambria Math" panose="02040503050406030204" pitchFamily="18" charset="0"/>
              </a:rPr>
              <a:t> 기법을 사용함</a:t>
            </a:r>
            <a:endParaRPr lang="en-US" altLang="ko-KR" sz="2800" dirty="0">
              <a:latin typeface="Cambria Math" panose="020405030504060302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0AE4E-F065-4696-82BA-EE03EB2AA00E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</a:t>
            </a:r>
            <a:r>
              <a:rPr lang="en-US" altLang="ko-KR" sz="3200" dirty="0">
                <a:latin typeface="Cambria Math" panose="02040503050406030204" pitchFamily="18" charset="0"/>
              </a:rPr>
              <a:t>(Regression tree)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DD2DC4-5DB5-492F-86EB-BDACB4665803}"/>
              </a:ext>
            </a:extLst>
          </p:cNvPr>
          <p:cNvSpPr/>
          <p:nvPr/>
        </p:nvSpPr>
        <p:spPr>
          <a:xfrm>
            <a:off x="6717792" y="4474464"/>
            <a:ext cx="365760" cy="49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17CE4A-1200-47E2-850D-AF9E5FF503D1}"/>
              </a:ext>
            </a:extLst>
          </p:cNvPr>
          <p:cNvSpPr/>
          <p:nvPr/>
        </p:nvSpPr>
        <p:spPr>
          <a:xfrm rot="5400000">
            <a:off x="8506968" y="5464284"/>
            <a:ext cx="365760" cy="110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007BB8-6B76-45A3-948F-2F7BCE9285C4}"/>
              </a:ext>
            </a:extLst>
          </p:cNvPr>
          <p:cNvSpPr/>
          <p:nvPr/>
        </p:nvSpPr>
        <p:spPr>
          <a:xfrm>
            <a:off x="9893808" y="3429000"/>
            <a:ext cx="365760" cy="49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7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F09965-3697-428B-B9AE-66B0BFA5347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</a:t>
            </a:r>
            <a:r>
              <a:rPr lang="en-US" altLang="ko-KR" sz="3200" dirty="0">
                <a:latin typeface="Cambria Math" panose="02040503050406030204" pitchFamily="18" charset="0"/>
              </a:rPr>
              <a:t>(Regression tree)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B272834-894B-4CC4-8101-E22B685D4C12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04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설명변수 공간의 분할 과정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설명변수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절단점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의 선택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절단점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는 목적함수가 최소화되도록 설명변수의 공간을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로 분할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모든 설명변수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 각 설명변수에 대한 절단점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의 모든 가능한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값을 고려하고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목적함수를 최소화해주는 설명변수와 절단점을 선택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B272834-894B-4CC4-8101-E22B685D4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04098"/>
              </a:xfrm>
              <a:prstGeom prst="rect">
                <a:avLst/>
              </a:prstGeom>
              <a:blipFill>
                <a:blip r:embed="rId2"/>
                <a:stretch>
                  <a:fillRect l="-1113" t="-1088" r="-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7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1C4099B-9091-4998-9D6F-AA8CA2DCF872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090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설명변수 공간의 분할 과정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 startAt="2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1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에서 분할된 각 공간에서 다시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재귀이진분할을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적용하여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1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을 반복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특정 정지기준을 만족할 때까지 계속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예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모든 영역에 포함되는 관측치의 개수가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5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보다 적을 때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각 영역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의 반응변수들은 반응변수 값들의 평균으로 예측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brk m:alnAt="7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1C4099B-9091-4998-9D6F-AA8CA2DCF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090479"/>
              </a:xfrm>
              <a:prstGeom prst="rect">
                <a:avLst/>
              </a:prstGeom>
              <a:blipFill>
                <a:blip r:embed="rId2"/>
                <a:stretch>
                  <a:fillRect l="-1113" t="-1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C7EF01ED-2B1A-469D-AEE6-38C47EB5DF26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</a:t>
            </a:r>
            <a:r>
              <a:rPr lang="en-US" altLang="ko-KR" sz="3200" dirty="0">
                <a:latin typeface="Cambria Math" panose="02040503050406030204" pitchFamily="18" charset="0"/>
              </a:rPr>
              <a:t>(Regression tree) </a:t>
            </a:r>
          </a:p>
        </p:txBody>
      </p:sp>
    </p:spTree>
    <p:extLst>
      <p:ext uri="{BB962C8B-B14F-4D97-AF65-F5344CB8AC3E}">
        <p14:creationId xmlns:p14="http://schemas.microsoft.com/office/powerpoint/2010/main" val="41789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18BD81-B1AB-4F5E-A436-F5A32C416130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</a:t>
            </a:r>
            <a:r>
              <a:rPr lang="en-US" altLang="ko-KR" sz="3200" dirty="0">
                <a:latin typeface="Cambria Math" panose="02040503050406030204" pitchFamily="18" charset="0"/>
              </a:rPr>
              <a:t>(Regression tree)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0514CB-A709-4F35-870D-2B7FFA4FD749}"/>
              </a:ext>
            </a:extLst>
          </p:cNvPr>
          <p:cNvGrpSpPr/>
          <p:nvPr/>
        </p:nvGrpSpPr>
        <p:grpSpPr>
          <a:xfrm>
            <a:off x="720281" y="2824923"/>
            <a:ext cx="10751439" cy="3305176"/>
            <a:chOff x="610552" y="2824923"/>
            <a:chExt cx="10751439" cy="33051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0BDA4A1-A881-40D4-A430-5F9D415B0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9384" y="2824924"/>
              <a:ext cx="3533775" cy="33051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95A8AF8-F0F2-4EDA-8E86-C3E318B5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216" y="2824923"/>
              <a:ext cx="3533775" cy="33051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D0419E-0E7B-4507-9E6B-CC90CD1E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552" y="2824924"/>
              <a:ext cx="3533775" cy="3305175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63B9D3-7F75-4455-836D-6A0C5032B94F}"/>
              </a:ext>
            </a:extLst>
          </p:cNvPr>
          <p:cNvSpPr/>
          <p:nvPr/>
        </p:nvSpPr>
        <p:spPr>
          <a:xfrm>
            <a:off x="347235" y="988332"/>
            <a:ext cx="114975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Cambria Math" panose="02040503050406030204" pitchFamily="18" charset="0"/>
              </a:rPr>
              <a:t>설명변수 공간의 분할 과정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ko-KR" altLang="en-US" sz="2800" dirty="0">
                <a:latin typeface="Cambria Math" panose="02040503050406030204" pitchFamily="18" charset="0"/>
              </a:rPr>
              <a:t>아래 그림은 설명변수가 </a:t>
            </a:r>
            <a:r>
              <a:rPr lang="en-US" altLang="ko-KR" sz="2800" dirty="0">
                <a:latin typeface="Cambria Math" panose="02040503050406030204" pitchFamily="18" charset="0"/>
              </a:rPr>
              <a:t>2</a:t>
            </a:r>
            <a:r>
              <a:rPr lang="ko-KR" altLang="en-US" sz="2800" dirty="0">
                <a:latin typeface="Cambria Math" panose="02040503050406030204" pitchFamily="18" charset="0"/>
              </a:rPr>
              <a:t>개 있는 경우에 대한 분할 과정을 나타낸 것</a:t>
            </a:r>
            <a:endParaRPr lang="en-US" altLang="ko-KR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1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8A123D-4C8B-4B74-998F-B1F99A711D4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</a:t>
            </a:r>
            <a:r>
              <a:rPr lang="en-US" altLang="ko-KR" sz="3200" dirty="0">
                <a:latin typeface="Cambria Math" panose="02040503050406030204" pitchFamily="18" charset="0"/>
              </a:rPr>
              <a:t>(Regression tree)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D606E-2EF7-43B7-8853-FD555233B947}"/>
              </a:ext>
            </a:extLst>
          </p:cNvPr>
          <p:cNvSpPr/>
          <p:nvPr/>
        </p:nvSpPr>
        <p:spPr>
          <a:xfrm>
            <a:off x="347235" y="988332"/>
            <a:ext cx="11497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Cambria Math" panose="02040503050406030204" pitchFamily="18" charset="0"/>
              </a:rPr>
              <a:t>회귀 트리는 설명변수의 공간을 분할함으로써 </a:t>
            </a:r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ko-KR" altLang="en-US" sz="2800" dirty="0">
                <a:latin typeface="Cambria Math" panose="02040503050406030204" pitchFamily="18" charset="0"/>
              </a:rPr>
              <a:t>반응변수와 특정 설명변수 사이의 </a:t>
            </a:r>
            <a:r>
              <a:rPr lang="ko-KR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선형 패턴</a:t>
            </a:r>
            <a:r>
              <a:rPr lang="ko-KR" altLang="en-US" sz="2800" dirty="0">
                <a:latin typeface="Cambria Math" panose="02040503050406030204" pitchFamily="18" charset="0"/>
              </a:rPr>
              <a:t>을 학습한다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98827C-D816-4178-BDFA-ED77CD65AD2E}"/>
              </a:ext>
            </a:extLst>
          </p:cNvPr>
          <p:cNvSpPr/>
          <p:nvPr/>
        </p:nvSpPr>
        <p:spPr>
          <a:xfrm>
            <a:off x="6120384" y="2619430"/>
            <a:ext cx="54959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트리 모형의 학습결과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빨간 선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</a:rPr>
              <a:t>)</a:t>
            </a:r>
            <a:r>
              <a:rPr lang="ko-KR" altLang="en-US" dirty="0">
                <a:latin typeface="Cambria Math" panose="02040503050406030204" pitchFamily="18" charset="0"/>
              </a:rPr>
              <a:t>은 투박해 보인다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  <a:p>
            <a:r>
              <a:rPr lang="ko-KR" altLang="en-US" dirty="0">
                <a:latin typeface="Cambria Math" panose="02040503050406030204" pitchFamily="18" charset="0"/>
              </a:rPr>
              <a:t>선형의 패턴을 계단의 형태로 학습한다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반면에 </a:t>
            </a:r>
            <a:r>
              <a:rPr lang="en-US" altLang="ko-KR" dirty="0">
                <a:latin typeface="Cambria Math" panose="02040503050406030204" pitchFamily="18" charset="0"/>
              </a:rPr>
              <a:t>GAM</a:t>
            </a:r>
            <a:r>
              <a:rPr lang="ko-KR" altLang="en-US" dirty="0">
                <a:latin typeface="Cambria Math" panose="02040503050406030204" pitchFamily="18" charset="0"/>
              </a:rPr>
              <a:t>의 학습결과</a:t>
            </a:r>
            <a:r>
              <a:rPr lang="en-US" altLang="ko-KR" dirty="0">
                <a:solidFill>
                  <a:srgbClr val="0070C0"/>
                </a:solidFill>
                <a:latin typeface="Cambria Math" panose="02040503050406030204" pitchFamily="18" charset="0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Cambria Math" panose="02040503050406030204" pitchFamily="18" charset="0"/>
              </a:rPr>
              <a:t>파란 선</a:t>
            </a:r>
            <a:r>
              <a:rPr lang="en-US" altLang="ko-KR" dirty="0">
                <a:solidFill>
                  <a:srgbClr val="0070C0"/>
                </a:solidFill>
                <a:latin typeface="Cambria Math" panose="02040503050406030204" pitchFamily="18" charset="0"/>
              </a:rPr>
              <a:t>)</a:t>
            </a:r>
            <a:r>
              <a:rPr lang="ko-KR" altLang="en-US" dirty="0">
                <a:latin typeface="Cambria Math" panose="02040503050406030204" pitchFamily="18" charset="0"/>
              </a:rPr>
              <a:t>는 </a:t>
            </a:r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선형의 패턴 또한 만족스럽게 학습한다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실제로 많은 경우에 단일 트리 모형의 예측력 자체가 좋다고 말하기 어렵다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r>
              <a:rPr lang="ko-KR" altLang="en-US" dirty="0">
                <a:latin typeface="Cambria Math" panose="02040503050406030204" pitchFamily="18" charset="0"/>
              </a:rPr>
              <a:t>이러한 트리의 단점은 여러 트리의 결과를 취합하는 앙상블 모형을 통해서 보완할 수 있다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D49055-95C4-499E-BF99-FC38057E0EF7}"/>
              </a:ext>
            </a:extLst>
          </p:cNvPr>
          <p:cNvSpPr/>
          <p:nvPr/>
        </p:nvSpPr>
        <p:spPr>
          <a:xfrm>
            <a:off x="6096000" y="2607238"/>
            <a:ext cx="5583936" cy="28623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3C6F94-0D14-4A96-B287-5C0213F9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5" y="2523171"/>
            <a:ext cx="54959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829863-7D60-40E2-B175-E41ECB936BDC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 </a:t>
            </a:r>
            <a:r>
              <a:rPr lang="en-US" altLang="ko-KR" sz="3200" dirty="0">
                <a:latin typeface="Cambria Math" panose="02040503050406030204" pitchFamily="18" charset="0"/>
              </a:rPr>
              <a:t>(Regression tree)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1B22AD-CA9C-441F-88FF-D0632D50EEB5}"/>
              </a:ext>
            </a:extLst>
          </p:cNvPr>
          <p:cNvSpPr/>
          <p:nvPr/>
        </p:nvSpPr>
        <p:spPr>
          <a:xfrm>
            <a:off x="347235" y="988332"/>
            <a:ext cx="11497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Cambria Math" panose="02040503050406030204" pitchFamily="18" charset="0"/>
              </a:rPr>
              <a:t>회귀 트리는 설명변수의 공간을 분할함으로써 </a:t>
            </a:r>
            <a:endParaRPr lang="en-US" altLang="ko-KR" sz="2800" dirty="0">
              <a:latin typeface="Cambria Math" panose="02040503050406030204" pitchFamily="18" charset="0"/>
            </a:endParaRPr>
          </a:p>
          <a:p>
            <a:r>
              <a:rPr lang="ko-KR" altLang="en-US" sz="2800" dirty="0">
                <a:latin typeface="Cambria Math" panose="02040503050406030204" pitchFamily="18" charset="0"/>
              </a:rPr>
              <a:t>반응변수와 특정 설명변수 사이의 </a:t>
            </a:r>
            <a:r>
              <a:rPr lang="ko-KR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비선형 패턴</a:t>
            </a:r>
            <a:r>
              <a:rPr lang="ko-KR" altLang="en-US" sz="2800" dirty="0">
                <a:latin typeface="Cambria Math" panose="02040503050406030204" pitchFamily="18" charset="0"/>
              </a:rPr>
              <a:t>을 학습한다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6A289D-64DC-4CEF-819D-0701BB0A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9" y="2523172"/>
            <a:ext cx="5495925" cy="3762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828219F-9903-4308-9F75-8F7C61D14FC9}"/>
              </a:ext>
            </a:extLst>
          </p:cNvPr>
          <p:cNvSpPr/>
          <p:nvPr/>
        </p:nvSpPr>
        <p:spPr>
          <a:xfrm>
            <a:off x="6096000" y="2607238"/>
            <a:ext cx="5583936" cy="28623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8ABA2-92D8-4A67-9A12-AFFBFF24BEE1}"/>
              </a:ext>
            </a:extLst>
          </p:cNvPr>
          <p:cNvSpPr/>
          <p:nvPr/>
        </p:nvSpPr>
        <p:spPr>
          <a:xfrm>
            <a:off x="6120384" y="2619430"/>
            <a:ext cx="54959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트리 모형의 학습결과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빨간 선</a:t>
            </a:r>
            <a:r>
              <a:rPr lang="en-US" altLang="ko-KR" dirty="0">
                <a:solidFill>
                  <a:srgbClr val="FF0000"/>
                </a:solidFill>
                <a:latin typeface="Cambria Math" panose="02040503050406030204" pitchFamily="18" charset="0"/>
              </a:rPr>
              <a:t>)</a:t>
            </a:r>
            <a:r>
              <a:rPr lang="ko-KR" altLang="en-US" dirty="0">
                <a:latin typeface="Cambria Math" panose="02040503050406030204" pitchFamily="18" charset="0"/>
              </a:rPr>
              <a:t>은 투박해 보인다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  <a:p>
            <a:r>
              <a:rPr lang="ko-KR" altLang="en-US" dirty="0">
                <a:latin typeface="Cambria Math" panose="02040503050406030204" pitchFamily="18" charset="0"/>
              </a:rPr>
              <a:t>비선형의 패턴을 계단의 형태로 학습한다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반면에 </a:t>
            </a:r>
            <a:r>
              <a:rPr lang="en-US" altLang="ko-KR" dirty="0">
                <a:latin typeface="Cambria Math" panose="02040503050406030204" pitchFamily="18" charset="0"/>
              </a:rPr>
              <a:t>GAM</a:t>
            </a:r>
            <a:r>
              <a:rPr lang="ko-KR" altLang="en-US" dirty="0">
                <a:latin typeface="Cambria Math" panose="02040503050406030204" pitchFamily="18" charset="0"/>
              </a:rPr>
              <a:t>의 학습결과</a:t>
            </a:r>
            <a:r>
              <a:rPr lang="en-US" altLang="ko-KR" dirty="0">
                <a:solidFill>
                  <a:srgbClr val="0070C0"/>
                </a:solidFill>
                <a:latin typeface="Cambria Math" panose="02040503050406030204" pitchFamily="18" charset="0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Cambria Math" panose="02040503050406030204" pitchFamily="18" charset="0"/>
              </a:rPr>
              <a:t>파란 선</a:t>
            </a:r>
            <a:r>
              <a:rPr lang="en-US" altLang="ko-KR" dirty="0">
                <a:solidFill>
                  <a:srgbClr val="0070C0"/>
                </a:solidFill>
                <a:latin typeface="Cambria Math" panose="02040503050406030204" pitchFamily="18" charset="0"/>
              </a:rPr>
              <a:t>)</a:t>
            </a:r>
            <a:r>
              <a:rPr lang="ko-KR" altLang="en-US" dirty="0">
                <a:latin typeface="Cambria Math" panose="02040503050406030204" pitchFamily="18" charset="0"/>
              </a:rPr>
              <a:t>는 </a:t>
            </a:r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비선형의 패턴 또한 만족스럽게 학습한다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실제로 많은 경우에 단일 트리 모형의 예측력 자체가 좋다고 말하기 어렵다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  <a:r>
              <a:rPr lang="ko-KR" altLang="en-US" dirty="0">
                <a:latin typeface="Cambria Math" panose="02040503050406030204" pitchFamily="18" charset="0"/>
              </a:rPr>
              <a:t>이러한 트리의 단점은 여러 트리의 결과를 취합하는 앙상블 기법을 통해서 보완할 수 있다</a:t>
            </a:r>
            <a:r>
              <a:rPr lang="en-US" altLang="ko-KR" dirty="0">
                <a:latin typeface="Cambria Math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37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9A3848-835F-48F2-9792-12A68582826E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가지치기 </a:t>
            </a:r>
            <a:r>
              <a:rPr lang="en-US" altLang="ko-KR" sz="3200" dirty="0">
                <a:latin typeface="Cambria Math" panose="02040503050406030204" pitchFamily="18" charset="0"/>
              </a:rPr>
              <a:t>(Pruning)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156F81C-A3D9-42C8-81FD-30EB91BFDB5D}"/>
                  </a:ext>
                </a:extLst>
              </p:cNvPr>
              <p:cNvSpPr/>
              <p:nvPr/>
            </p:nvSpPr>
            <p:spPr>
              <a:xfrm>
                <a:off x="347234" y="988332"/>
                <a:ext cx="1161311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설명변수 공간을 너무 세밀하게 분할하게 되면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트리 모형이 훈련용 자료를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과적합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(overfitting)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할 수 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과적합을 방지하기 위해 먼저 매우 큰 트리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만든 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재귀이진분할의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역순으로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가지치기하여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서브 트리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얻는다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가지치기가 진행될수록 터미널 노드의 개수가 감소한다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156F81C-A3D9-42C8-81FD-30EB91BF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4" y="988332"/>
                <a:ext cx="11613117" cy="3046988"/>
              </a:xfrm>
              <a:prstGeom prst="rect">
                <a:avLst/>
              </a:prstGeom>
              <a:blipFill>
                <a:blip r:embed="rId2"/>
                <a:stretch>
                  <a:fillRect l="-840" t="-1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DA08C3-367C-4C89-A312-F317B207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97" y="3232785"/>
            <a:ext cx="3533775" cy="3305175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DA4D5AF-BB7E-4E03-A100-F9C18EBD7312}"/>
              </a:ext>
            </a:extLst>
          </p:cNvPr>
          <p:cNvSpPr/>
          <p:nvPr/>
        </p:nvSpPr>
        <p:spPr>
          <a:xfrm rot="16200000">
            <a:off x="5309908" y="4422213"/>
            <a:ext cx="1011936" cy="92631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2210DD-B03B-4981-B682-E6030929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81" y="3232785"/>
            <a:ext cx="3533775" cy="3305175"/>
          </a:xfrm>
          <a:prstGeom prst="rect">
            <a:avLst/>
          </a:prstGeom>
        </p:spPr>
      </p:pic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0BD28B7B-809B-4229-8695-8AB433F4E5F9}"/>
              </a:ext>
            </a:extLst>
          </p:cNvPr>
          <p:cNvSpPr/>
          <p:nvPr/>
        </p:nvSpPr>
        <p:spPr>
          <a:xfrm>
            <a:off x="8865389" y="5280108"/>
            <a:ext cx="1217395" cy="1057200"/>
          </a:xfrm>
          <a:prstGeom prst="mathMultiply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0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583</Words>
  <Application>Microsoft Office PowerPoint</Application>
  <PresentationFormat>와이드스크린</PresentationFormat>
  <Paragraphs>116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 ??</dc:creator>
  <cp:lastModifiedBy>김 정환</cp:lastModifiedBy>
  <cp:revision>55</cp:revision>
  <dcterms:created xsi:type="dcterms:W3CDTF">2018-05-01T05:42:23Z</dcterms:created>
  <dcterms:modified xsi:type="dcterms:W3CDTF">2018-05-09T02:54:07Z</dcterms:modified>
</cp:coreProperties>
</file>