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1" r:id="rId3"/>
    <p:sldId id="292" r:id="rId4"/>
    <p:sldId id="283" r:id="rId5"/>
    <p:sldId id="296" r:id="rId6"/>
    <p:sldId id="297" r:id="rId7"/>
    <p:sldId id="294" r:id="rId8"/>
    <p:sldId id="295" r:id="rId9"/>
    <p:sldId id="293" r:id="rId10"/>
    <p:sldId id="281" r:id="rId11"/>
    <p:sldId id="282" r:id="rId12"/>
    <p:sldId id="284" r:id="rId13"/>
    <p:sldId id="288" r:id="rId14"/>
    <p:sldId id="287" r:id="rId15"/>
    <p:sldId id="28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4" autoAdjust="0"/>
    <p:restoredTop sz="94660"/>
  </p:normalViewPr>
  <p:slideViewPr>
    <p:cSldViewPr snapToGrid="0">
      <p:cViewPr>
        <p:scale>
          <a:sx n="100" d="100"/>
          <a:sy n="100" d="100"/>
        </p:scale>
        <p:origin x="402" y="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53E38-45EB-4EF2-BD18-0186C298D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7D0991-3834-463B-8425-35DAF7B03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10AC51-418E-49C5-83BD-0C3EA76D3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B15-65BD-4B8B-A888-1585D97D8F56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2E45DC-BCB0-4E23-8129-D50167880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C7B47E-4C36-4938-BA66-CD55B3929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0AC3-9536-46E7-A9B3-8496877B1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57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F5BDB-6BC4-4E96-A9FB-7C7625BA3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4FB607-05F6-4BB8-903A-0D28C1B96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12E79C-FEDE-4D83-9108-9265D55B4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B15-65BD-4B8B-A888-1585D97D8F56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47822-383A-48FE-86A7-74A1D5EF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2DDD0-620E-4AB2-9535-F6C39946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0AC3-9536-46E7-A9B3-8496877B1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45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536D75-F38D-4A9B-AA8E-699BAA2CF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3DF8ED-1008-42B3-B28B-2FAC10219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6334D-B70D-42BA-AAAE-7174212A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B15-65BD-4B8B-A888-1585D97D8F56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35C49B-F4AB-464E-8B33-6DC3F908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0DAA5B-2643-4DA8-9D51-9FB38AAE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0AC3-9536-46E7-A9B3-8496877B1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20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FF65A-12A0-4D0D-8E75-C285F2F3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CAED8-54FC-41FC-985F-D390F89CE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F76E5D-FB6A-442D-AEB9-61FC2CE4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B15-65BD-4B8B-A888-1585D97D8F56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ABD18E-23EC-47E9-908D-33E2B0769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03CD0-22BA-4F6E-9261-27F58790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0AC3-9536-46E7-A9B3-8496877B1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98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2D2F3-2BB1-493E-B4E3-81AD5FE4C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FCB5DC-CEDE-4218-87AD-412D2584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7F249-4FFA-4880-8456-BF017680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B15-65BD-4B8B-A888-1585D97D8F56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A4993-9B45-47E4-B6C2-C53EC481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5E303-16CF-4F3C-84A8-2091101A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0AC3-9536-46E7-A9B3-8496877B1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95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26796-90E5-45A9-B6BF-F77680E6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A51ECC-3D7E-4037-A7C8-9E7361E3C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EAF869-18F8-4585-9ED9-046A96824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3B7D6C-DE75-4B6A-A6E2-177025258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B15-65BD-4B8B-A888-1585D97D8F56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ED0F56-50DD-4853-AB05-DB6F089D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17995-0C3B-4485-9EDA-507A8550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0AC3-9536-46E7-A9B3-8496877B1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0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33EDB-BA8C-4394-AAF4-99963C541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09D9AC-3BF0-42C6-A989-6D215D34C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32A6EC-A9B7-4C8A-B8F5-B18A3E633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065923-5C50-4058-8B12-FDBF998B4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AB6389-25D7-440C-80EE-75D447938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AE6157-4E96-40BA-9D9B-020DE710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B15-65BD-4B8B-A888-1585D97D8F56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743461-EB41-4296-8427-B2CB77DD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6077A0-EBDD-4451-BD53-B6A33799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0AC3-9536-46E7-A9B3-8496877B1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21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C703A-163B-443B-A3A1-F0981AD2C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52FDE0-FD05-4E57-B031-F1981E47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B15-65BD-4B8B-A888-1585D97D8F56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B24ADB-89FB-470A-B1C8-ACAE5891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F40151-BC50-4936-A0CA-2D299FADB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0AC3-9536-46E7-A9B3-8496877B1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18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A6B9F0-08D0-4B96-B38D-73D5F1DC2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B15-65BD-4B8B-A888-1585D97D8F56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8C2C93-0254-4ECF-933A-E0E0AFFB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3C4A8B-E3A8-44F8-B9B5-3BC9425A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0AC3-9536-46E7-A9B3-8496877B1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92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570C0-3A30-4EE2-AECC-9A575C6B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F47BD-ECF6-443E-B3D4-EA1C0E818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C70DBA-7A48-4263-BDAF-D8A88BDDA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5BD9CE-8173-48D7-B01E-936F69F7C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B15-65BD-4B8B-A888-1585D97D8F56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2D115E-6B6B-4CB0-A0FE-79CB2EC09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E94015-ABCD-49D7-B287-0DEBDEB5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0AC3-9536-46E7-A9B3-8496877B1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400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D25BE-953F-4A57-A14D-9EA0562E9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83A95F-6EF7-4650-942E-E70A827B4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A868AB-FD14-4F12-8D80-FDE38DFC7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8D4163-19D8-45F4-B8AA-98D2AABF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B15-65BD-4B8B-A888-1585D97D8F56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0B16BF-42DF-43F0-B4C0-A6E43DCE8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3FBE21-9172-48FA-BF8B-C7752341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A0AC3-9536-46E7-A9B3-8496877B1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61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2874D9-E618-40E5-A85A-2F87FCB3B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E4FDE9-FB3A-4FA8-A878-63D370B34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3D70E2-7401-4FDA-BED4-AE30511F7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B6B15-65BD-4B8B-A888-1585D97D8F56}" type="datetimeFigureOut">
              <a:rPr lang="ko-KR" altLang="en-US" smtClean="0"/>
              <a:t>2018-05-26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BBEB4D-40C1-4796-BAB0-333EC3E86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C985DC-BEA3-43D1-9796-209525681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A0AC3-9536-46E7-A9B3-8496877B1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67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4350AB-5675-40D8-B267-1EB32ECD628D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앙상블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6E8DAC-0002-490F-92D7-6F62FCF471FF}"/>
              </a:ext>
            </a:extLst>
          </p:cNvPr>
          <p:cNvSpPr/>
          <p:nvPr/>
        </p:nvSpPr>
        <p:spPr>
          <a:xfrm>
            <a:off x="347235" y="988332"/>
            <a:ext cx="1149753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>
                <a:latin typeface="Cambria Math" panose="02040503050406030204" pitchFamily="18" charset="0"/>
              </a:rPr>
              <a:t>앙상블</a:t>
            </a:r>
            <a:r>
              <a:rPr lang="en-US" altLang="ko-KR" sz="2800" dirty="0">
                <a:latin typeface="Cambria Math" panose="02040503050406030204" pitchFamily="18" charset="0"/>
              </a:rPr>
              <a:t>(Ensemble) : 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ko-KR" altLang="en-US" sz="2800" dirty="0">
                <a:latin typeface="Cambria Math" panose="02040503050406030204" pitchFamily="18" charset="0"/>
              </a:rPr>
              <a:t>주어진 자료로부터 여러 개의 예측모형들을 만든 후 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ko-KR" altLang="en-US" sz="2800" dirty="0">
                <a:latin typeface="Cambria Math" panose="02040503050406030204" pitchFamily="18" charset="0"/>
              </a:rPr>
              <a:t>이러한 예측모형들을 결합하여 하나의 최종 예측모형을 만드는 방법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ko-KR" altLang="en-US" sz="2800" dirty="0">
                <a:latin typeface="Cambria Math" panose="02040503050406030204" pitchFamily="18" charset="0"/>
              </a:rPr>
              <a:t>최초로 제안된 앙상블 알고리즘은 </a:t>
            </a:r>
            <a:r>
              <a:rPr lang="en-US" altLang="ko-KR" sz="2800" dirty="0" err="1">
                <a:latin typeface="Cambria Math" panose="02040503050406030204" pitchFamily="18" charset="0"/>
              </a:rPr>
              <a:t>Breiman</a:t>
            </a:r>
            <a:r>
              <a:rPr lang="en-US" altLang="ko-KR" sz="2800" dirty="0">
                <a:latin typeface="Cambria Math" panose="02040503050406030204" pitchFamily="18" charset="0"/>
              </a:rPr>
              <a:t> (1996)</a:t>
            </a:r>
            <a:r>
              <a:rPr lang="ko-KR" altLang="en-US" sz="2800" dirty="0">
                <a:latin typeface="Cambria Math" panose="02040503050406030204" pitchFamily="18" charset="0"/>
              </a:rPr>
              <a:t>의 </a:t>
            </a:r>
            <a:r>
              <a:rPr lang="ko-KR" altLang="en-US" sz="2800" dirty="0" err="1">
                <a:latin typeface="Cambria Math" panose="02040503050406030204" pitchFamily="18" charset="0"/>
              </a:rPr>
              <a:t>배깅</a:t>
            </a:r>
            <a:r>
              <a:rPr lang="en-US" altLang="ko-KR" sz="2800" dirty="0">
                <a:latin typeface="Cambria Math" panose="02040503050406030204" pitchFamily="18" charset="0"/>
              </a:rPr>
              <a:t>(Bagging)</a:t>
            </a:r>
          </a:p>
        </p:txBody>
      </p:sp>
    </p:spTree>
    <p:extLst>
      <p:ext uri="{BB962C8B-B14F-4D97-AF65-F5344CB8AC3E}">
        <p14:creationId xmlns:p14="http://schemas.microsoft.com/office/powerpoint/2010/main" val="3205361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6AE0FA-9CA2-4E53-ACCD-2BEA230AEBE3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회귀 트리에 대한 </a:t>
            </a:r>
            <a:r>
              <a:rPr lang="ko-KR" altLang="en-US" sz="3200" dirty="0" err="1">
                <a:latin typeface="Cambria Math" panose="02040503050406030204" pitchFamily="18" charset="0"/>
              </a:rPr>
              <a:t>배깅</a:t>
            </a:r>
            <a:r>
              <a:rPr lang="en-US" altLang="ko-KR" sz="3200" dirty="0">
                <a:latin typeface="Cambria Math" panose="02040503050406030204" pitchFamily="18" charset="0"/>
              </a:rPr>
              <a:t>(</a:t>
            </a:r>
            <a:r>
              <a:rPr lang="ko-KR" altLang="en-US" sz="3200" dirty="0">
                <a:latin typeface="Cambria Math" panose="02040503050406030204" pitchFamily="18" charset="0"/>
              </a:rPr>
              <a:t>랜덤 </a:t>
            </a:r>
            <a:r>
              <a:rPr lang="ko-KR" altLang="en-US" sz="3200" dirty="0" err="1">
                <a:latin typeface="Cambria Math" panose="02040503050406030204" pitchFamily="18" charset="0"/>
              </a:rPr>
              <a:t>포레스트</a:t>
            </a:r>
            <a:r>
              <a:rPr lang="en-US" altLang="ko-KR" sz="3200" dirty="0">
                <a:latin typeface="Cambria Math" panose="02040503050406030204" pitchFamily="18" charset="0"/>
              </a:rPr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7967D8-98FA-4E5F-BBAD-E02AE3183878}"/>
              </a:ext>
            </a:extLst>
          </p:cNvPr>
          <p:cNvSpPr/>
          <p:nvPr/>
        </p:nvSpPr>
        <p:spPr>
          <a:xfrm>
            <a:off x="347235" y="988332"/>
            <a:ext cx="114975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>
                <a:latin typeface="Cambria Math" panose="02040503050406030204" pitchFamily="18" charset="0"/>
              </a:rPr>
              <a:t>단일 모형</a:t>
            </a:r>
            <a:r>
              <a:rPr lang="en-US" altLang="ko-KR" sz="2800" dirty="0">
                <a:latin typeface="Cambria Math" panose="02040503050406030204" pitchFamily="18" charset="0"/>
              </a:rPr>
              <a:t>(</a:t>
            </a:r>
            <a:r>
              <a:rPr lang="ko-KR" altLang="en-US" sz="2800" dirty="0">
                <a:latin typeface="Cambria Math" panose="02040503050406030204" pitchFamily="18" charset="0"/>
              </a:rPr>
              <a:t>트리</a:t>
            </a:r>
            <a:r>
              <a:rPr lang="en-US" altLang="ko-KR" sz="2800" dirty="0">
                <a:latin typeface="Cambria Math" panose="02040503050406030204" pitchFamily="18" charset="0"/>
              </a:rPr>
              <a:t>)</a:t>
            </a:r>
            <a:r>
              <a:rPr lang="ko-KR" altLang="en-US" sz="2800" dirty="0">
                <a:latin typeface="Cambria Math" panose="02040503050406030204" pitchFamily="18" charset="0"/>
              </a:rPr>
              <a:t>에 비해 더 나은 예측성능을 얻을 수 있다</a:t>
            </a:r>
            <a:r>
              <a:rPr lang="en-US" altLang="ko-KR" sz="2800" dirty="0">
                <a:latin typeface="Cambria Math" panose="02040503050406030204" pitchFamily="18" charset="0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78550AD-178B-484F-A3BE-7C0F03511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802" y="2435458"/>
            <a:ext cx="5264282" cy="343421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A35E5CF-144A-4F37-90B8-CB860D023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34" y="2435458"/>
            <a:ext cx="5264282" cy="343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25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F46385B-E868-489D-8EFE-C76AB263318C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분류 트리에 대한 </a:t>
            </a:r>
            <a:r>
              <a:rPr lang="ko-KR" altLang="en-US" sz="3200" dirty="0" err="1">
                <a:latin typeface="Cambria Math" panose="02040503050406030204" pitchFamily="18" charset="0"/>
              </a:rPr>
              <a:t>배깅</a:t>
            </a:r>
            <a:r>
              <a:rPr lang="en-US" altLang="ko-KR" sz="3200" dirty="0">
                <a:latin typeface="Cambria Math" panose="02040503050406030204" pitchFamily="18" charset="0"/>
              </a:rPr>
              <a:t> (</a:t>
            </a:r>
            <a:r>
              <a:rPr lang="ko-KR" altLang="en-US" sz="3200" dirty="0" err="1">
                <a:latin typeface="Cambria Math" panose="02040503050406030204" pitchFamily="18" charset="0"/>
              </a:rPr>
              <a:t>랜덤포레스트</a:t>
            </a:r>
            <a:r>
              <a:rPr lang="en-US" altLang="ko-KR" sz="3200" dirty="0">
                <a:latin typeface="Cambria Math" panose="02040503050406030204" pitchFamily="18" charset="0"/>
              </a:rPr>
              <a:t>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FC053A-2C43-43AB-92E3-7BF58E6F372C}"/>
              </a:ext>
            </a:extLst>
          </p:cNvPr>
          <p:cNvSpPr/>
          <p:nvPr/>
        </p:nvSpPr>
        <p:spPr>
          <a:xfrm>
            <a:off x="347235" y="988332"/>
            <a:ext cx="114975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>
                <a:latin typeface="Cambria Math" panose="02040503050406030204" pitchFamily="18" charset="0"/>
              </a:rPr>
              <a:t>단일 모형</a:t>
            </a:r>
            <a:r>
              <a:rPr lang="en-US" altLang="ko-KR" sz="2800" dirty="0">
                <a:latin typeface="Cambria Math" panose="02040503050406030204" pitchFamily="18" charset="0"/>
              </a:rPr>
              <a:t>(</a:t>
            </a:r>
            <a:r>
              <a:rPr lang="ko-KR" altLang="en-US" sz="2800" dirty="0">
                <a:latin typeface="Cambria Math" panose="02040503050406030204" pitchFamily="18" charset="0"/>
              </a:rPr>
              <a:t>트리</a:t>
            </a:r>
            <a:r>
              <a:rPr lang="en-US" altLang="ko-KR" sz="2800" dirty="0">
                <a:latin typeface="Cambria Math" panose="02040503050406030204" pitchFamily="18" charset="0"/>
              </a:rPr>
              <a:t>)</a:t>
            </a:r>
            <a:r>
              <a:rPr lang="ko-KR" altLang="en-US" sz="2800" dirty="0">
                <a:latin typeface="Cambria Math" panose="02040503050406030204" pitchFamily="18" charset="0"/>
              </a:rPr>
              <a:t>에 비해 더 나은 예측성능을 얻을 수 있다</a:t>
            </a:r>
            <a:r>
              <a:rPr lang="en-US" altLang="ko-KR" sz="2800" dirty="0">
                <a:latin typeface="Cambria Math" panose="02040503050406030204" pitchFamily="18" charset="0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1E6D4D-4064-4390-BED4-5E7C2C381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244" y="1849889"/>
            <a:ext cx="7529512" cy="442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11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2CD36FC-216A-4295-BC77-5D4B6F2AB3D3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262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800" dirty="0">
                    <a:latin typeface="Cambria Math" panose="02040503050406030204" pitchFamily="18" charset="0"/>
                  </a:rPr>
                  <a:t>각 </a:t>
                </a:r>
                <a:r>
                  <a:rPr lang="ko-KR" altLang="en-US" sz="2800" dirty="0" err="1">
                    <a:latin typeface="Cambria Math" panose="02040503050406030204" pitchFamily="18" charset="0"/>
                  </a:rPr>
                  <a:t>붓스트랩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표본은 평균적으로 원자료의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을 사용하고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,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ko-KR" altLang="en-US" sz="2800" dirty="0">
                    <a:latin typeface="Cambria Math" panose="02040503050406030204" pitchFamily="18" charset="0"/>
                  </a:rPr>
                  <a:t>나머지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의 자료를 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Out-of-Bag(OOB)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자료라고 한다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  </a:t>
                </a:r>
              </a:p>
              <a:p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800" dirty="0">
                    <a:latin typeface="Cambria Math" panose="02040503050406030204" pitchFamily="18" charset="0"/>
                  </a:rPr>
                  <a:t>OOB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자료를 검증용 자료로 사용하여 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,</a:t>
                </a:r>
              </a:p>
              <a:p>
                <a:r>
                  <a:rPr lang="ko-KR" altLang="en-US" sz="2800" dirty="0" err="1">
                    <a:latin typeface="Cambria Math" panose="02040503050406030204" pitchFamily="18" charset="0"/>
                  </a:rPr>
                  <a:t>붓스트랩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표본에서 학습된 모형에 대한 검증 오차를 얻을 수 있다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ko-KR" altLang="en-US" sz="2800" dirty="0">
                    <a:latin typeface="Cambria Math" panose="02040503050406030204" pitchFamily="18" charset="0"/>
                  </a:rPr>
                  <a:t>원자료의 각 표본마다 약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의 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OOB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오차를 얻을 수 있게 되며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,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ko-KR" altLang="en-US" sz="2800" dirty="0">
                    <a:latin typeface="Cambria Math" panose="02040503050406030204" pitchFamily="18" charset="0"/>
                  </a:rPr>
                  <a:t>이러한 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OOB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오차들을 취합하여 </a:t>
                </a:r>
                <a:r>
                  <a:rPr lang="ko-KR" altLang="en-US" sz="2800" dirty="0" err="1">
                    <a:latin typeface="Cambria Math" panose="02040503050406030204" pitchFamily="18" charset="0"/>
                  </a:rPr>
                  <a:t>검증력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지표를 얻을 수 있다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ko-KR" altLang="en-US" sz="2800" dirty="0">
                    <a:latin typeface="Cambria Math" panose="02040503050406030204" pitchFamily="18" charset="0"/>
                  </a:rPr>
                  <a:t>회귀 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: OOB-MSE, 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분류 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: OOB-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분류오차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ko-KR" altLang="en-US" sz="2800" dirty="0">
                    <a:latin typeface="Cambria Math" panose="02040503050406030204" pitchFamily="18" charset="0"/>
                  </a:rPr>
                  <a:t>이러한 </a:t>
                </a:r>
                <a:r>
                  <a:rPr lang="ko-KR" altLang="en-US" sz="2800" dirty="0" err="1">
                    <a:latin typeface="Cambria Math" panose="02040503050406030204" pitchFamily="18" charset="0"/>
                  </a:rPr>
                  <a:t>검증력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지표는 </a:t>
                </a:r>
                <a:r>
                  <a:rPr lang="ko-KR" altLang="en-US" sz="2800" dirty="0" err="1">
                    <a:latin typeface="Cambria Math" panose="02040503050406030204" pitchFamily="18" charset="0"/>
                  </a:rPr>
                  <a:t>붓스트랩의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수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를 결정하는데 사용될 수는 있으나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ko-KR" altLang="en-US" sz="2800" dirty="0" err="1">
                    <a:latin typeface="Cambria Math" panose="02040503050406030204" pitchFamily="18" charset="0"/>
                  </a:rPr>
                  <a:t>배깅과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800" dirty="0" err="1">
                    <a:latin typeface="Cambria Math" panose="02040503050406030204" pitchFamily="18" charset="0"/>
                  </a:rPr>
                  <a:t>랜덤포레스트에서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아주 큰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를 사용하더라도 과적합이 일어나지는 않으며 보통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=500</m:t>
                    </m:r>
                  </m:oMath>
                </a14:m>
                <a:r>
                  <a:rPr lang="en-US" altLang="ko-KR" sz="28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이면 충분한 것으로 알려져 있다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2CD36FC-216A-4295-BC77-5D4B6F2AB3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262979"/>
              </a:xfrm>
              <a:prstGeom prst="rect">
                <a:avLst/>
              </a:prstGeom>
              <a:blipFill>
                <a:blip r:embed="rId2"/>
                <a:stretch>
                  <a:fillRect l="-1113" t="-1159" r="-530" b="-23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AB58C466-35A3-4AEB-BD99-724AAF60530E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Cambria Math" panose="02040503050406030204" pitchFamily="18" charset="0"/>
              </a:rPr>
              <a:t>Out-of-Bag </a:t>
            </a:r>
            <a:r>
              <a:rPr lang="ko-KR" altLang="en-US" sz="3200" dirty="0">
                <a:latin typeface="Cambria Math" panose="02040503050406030204" pitchFamily="18" charset="0"/>
              </a:rPr>
              <a:t>오차 추정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157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579568-7DF5-4E5B-A845-99C79361BEEF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변수의 중요도 측정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4545E63-E2D3-406A-967E-B0BF777D5970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800" dirty="0">
                    <a:latin typeface="Cambria Math" panose="02040503050406030204" pitchFamily="18" charset="0"/>
                  </a:rPr>
                  <a:t>회귀 트리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(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분류 트리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)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들을 </a:t>
                </a:r>
                <a:r>
                  <a:rPr lang="ko-KR" altLang="en-US" sz="2800" dirty="0" err="1">
                    <a:latin typeface="Cambria Math" panose="02040503050406030204" pitchFamily="18" charset="0"/>
                  </a:rPr>
                  <a:t>배깅하는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경우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ko-KR" altLang="en-US" sz="2800" dirty="0">
                    <a:latin typeface="Cambria Math" panose="02040503050406030204" pitchFamily="18" charset="0"/>
                  </a:rPr>
                  <a:t>주어진 설명변수의 분할로 인한 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MSE(</a:t>
                </a:r>
                <a:r>
                  <a:rPr lang="ko-KR" altLang="en-US" sz="2800" dirty="0" err="1">
                    <a:latin typeface="Cambria Math" panose="02040503050406030204" pitchFamily="18" charset="0"/>
                  </a:rPr>
                  <a:t>지니지수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)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가 감소되는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총량을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,</a:t>
                </a:r>
              </a:p>
              <a:p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800" dirty="0">
                    <a:latin typeface="Cambria Math" panose="02040503050406030204" pitchFamily="18" charset="0"/>
                  </a:rPr>
                  <a:t>모든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개의 트리에 대한 평균한 값을 기록할 수 있다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ko-KR" altLang="en-US" sz="2800" dirty="0">
                    <a:latin typeface="Cambria Math" panose="02040503050406030204" pitchFamily="18" charset="0"/>
                  </a:rPr>
                  <a:t>값이 크면 설명변수가  중요하다는 것을 의미한다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</a:t>
                </a:r>
              </a:p>
              <a:p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800" dirty="0">
                    <a:latin typeface="Cambria Math" panose="02040503050406030204" pitchFamily="18" charset="0"/>
                  </a:rPr>
                  <a:t>이러한 값들을 오름차순 혹은 내림차순으로 정렬하여 </a:t>
                </a:r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800" dirty="0">
                    <a:latin typeface="Cambria Math" panose="02040503050406030204" pitchFamily="18" charset="0"/>
                  </a:rPr>
                  <a:t>막대 그래프로 나타낸 것이 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variable importance plot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이다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4545E63-E2D3-406A-967E-B0BF777D59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3539430"/>
              </a:xfrm>
              <a:prstGeom prst="rect">
                <a:avLst/>
              </a:prstGeom>
              <a:blipFill>
                <a:blip r:embed="rId2"/>
                <a:stretch>
                  <a:fillRect l="-1113" t="-1721" b="-3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3305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579568-7DF5-4E5B-A845-99C79361BEEF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Cambria Math" panose="02040503050406030204" pitchFamily="18" charset="0"/>
              </a:rPr>
              <a:t>Out-of-Bag </a:t>
            </a:r>
            <a:r>
              <a:rPr lang="ko-KR" altLang="en-US" sz="3200" dirty="0">
                <a:latin typeface="Cambria Math" panose="02040503050406030204" pitchFamily="18" charset="0"/>
              </a:rPr>
              <a:t>오차</a:t>
            </a:r>
            <a:r>
              <a:rPr lang="en-US" altLang="ko-KR" sz="3200" dirty="0">
                <a:latin typeface="Cambria Math" panose="02040503050406030204" pitchFamily="18" charset="0"/>
              </a:rPr>
              <a:t>(</a:t>
            </a:r>
            <a:r>
              <a:rPr lang="ko-KR" altLang="en-US" sz="3200" dirty="0">
                <a:latin typeface="Cambria Math" panose="02040503050406030204" pitchFamily="18" charset="0"/>
              </a:rPr>
              <a:t>좌</a:t>
            </a:r>
            <a:r>
              <a:rPr lang="en-US" altLang="ko-KR" sz="3200" dirty="0">
                <a:latin typeface="Cambria Math" panose="02040503050406030204" pitchFamily="18" charset="0"/>
              </a:rPr>
              <a:t>)</a:t>
            </a:r>
            <a:r>
              <a:rPr lang="ko-KR" altLang="en-US" sz="3200" dirty="0">
                <a:latin typeface="Cambria Math" panose="02040503050406030204" pitchFamily="18" charset="0"/>
              </a:rPr>
              <a:t>와 변수의 중요도 측정</a:t>
            </a:r>
            <a:r>
              <a:rPr lang="en-US" altLang="ko-KR" sz="3200" dirty="0">
                <a:latin typeface="Cambria Math" panose="02040503050406030204" pitchFamily="18" charset="0"/>
              </a:rPr>
              <a:t>(</a:t>
            </a:r>
            <a:r>
              <a:rPr lang="ko-KR" altLang="en-US" sz="3200" dirty="0">
                <a:latin typeface="Cambria Math" panose="02040503050406030204" pitchFamily="18" charset="0"/>
              </a:rPr>
              <a:t>우</a:t>
            </a:r>
            <a:r>
              <a:rPr lang="en-US" altLang="ko-KR" sz="3200" dirty="0">
                <a:latin typeface="Cambria Math" panose="02040503050406030204" pitchFamily="18" charset="0"/>
              </a:rPr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1DAC3E5-0F11-4830-8C42-A95AB88C4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11" y="1512714"/>
            <a:ext cx="5116792" cy="452505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20CD56-D014-4788-BA6D-4D3AA03FC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591" y="1512714"/>
            <a:ext cx="4836732" cy="467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71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579568-7DF5-4E5B-A845-99C79361BEEF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>
                <a:latin typeface="Cambria Math" panose="02040503050406030204" pitchFamily="18" charset="0"/>
              </a:rPr>
              <a:t>배깅</a:t>
            </a:r>
            <a:r>
              <a:rPr lang="ko-KR" altLang="en-US" sz="3200" dirty="0">
                <a:latin typeface="Cambria Math" panose="02040503050406030204" pitchFamily="18" charset="0"/>
              </a:rPr>
              <a:t> </a:t>
            </a:r>
            <a:r>
              <a:rPr lang="en-US" altLang="ko-KR" sz="3200" dirty="0">
                <a:latin typeface="Cambria Math" panose="02040503050406030204" pitchFamily="18" charset="0"/>
              </a:rPr>
              <a:t>&amp; </a:t>
            </a:r>
            <a:r>
              <a:rPr lang="ko-KR" altLang="en-US" sz="3200" dirty="0">
                <a:latin typeface="Cambria Math" panose="02040503050406030204" pitchFamily="18" charset="0"/>
              </a:rPr>
              <a:t>랜덤 </a:t>
            </a:r>
            <a:r>
              <a:rPr lang="ko-KR" altLang="en-US" sz="3200" dirty="0" err="1">
                <a:latin typeface="Cambria Math" panose="02040503050406030204" pitchFamily="18" charset="0"/>
              </a:rPr>
              <a:t>포레스트</a:t>
            </a:r>
            <a:r>
              <a:rPr lang="ko-KR" altLang="en-US" sz="3200" dirty="0">
                <a:latin typeface="Cambria Math" panose="02040503050406030204" pitchFamily="18" charset="0"/>
              </a:rPr>
              <a:t> 요약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9B01E6F-6145-4B32-A9B4-DE99251B2386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6938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Tx/>
                  <a:buChar char="-"/>
                </a:pPr>
                <a:r>
                  <a:rPr lang="ko-KR" altLang="en-US" sz="2800" dirty="0">
                    <a:latin typeface="Cambria Math" panose="02040503050406030204" pitchFamily="18" charset="0"/>
                  </a:rPr>
                  <a:t>장점 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: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ko-KR" altLang="en-US" sz="2800" dirty="0">
                    <a:latin typeface="Cambria Math" panose="02040503050406030204" pitchFamily="18" charset="0"/>
                  </a:rPr>
                  <a:t>단일 트리 보다 예측력이 높다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 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ko-KR" altLang="en-US" sz="2800" dirty="0"/>
                  <a:t>조율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800" dirty="0" err="1">
                    <a:latin typeface="Cambria Math" panose="02040503050406030204" pitchFamily="18" charset="0"/>
                  </a:rPr>
                  <a:t>모수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(tuning parameter)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가 사실상 없다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보통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=500</m:t>
                    </m:r>
                  </m:oMath>
                </a14:m>
                <a:r>
                  <a:rPr lang="en-US" altLang="ko-KR" sz="28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이면 충분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</a:t>
                </a:r>
              </a:p>
              <a:p>
                <a:pPr marL="457200" indent="-457200">
                  <a:buFontTx/>
                  <a:buChar char="-"/>
                </a:pPr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Tx/>
                  <a:buChar char="-"/>
                </a:pPr>
                <a:r>
                  <a:rPr lang="ko-KR" altLang="en-US" sz="2800" dirty="0">
                    <a:latin typeface="Cambria Math" panose="02040503050406030204" pitchFamily="18" charset="0"/>
                  </a:rPr>
                  <a:t>단점 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: 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ko-KR" altLang="en-US" sz="2800" dirty="0">
                    <a:latin typeface="Cambria Math" panose="02040503050406030204" pitchFamily="18" charset="0"/>
                  </a:rPr>
                  <a:t>해석이 어렵다 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(Variable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Importance Plot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은 변수 중요도만을 나타냄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).</a:t>
                </a:r>
              </a:p>
              <a:p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Tx/>
                  <a:buChar char="-"/>
                </a:pPr>
                <a:r>
                  <a:rPr lang="ko-KR" altLang="en-US" sz="2800" dirty="0">
                    <a:latin typeface="Cambria Math" panose="02040503050406030204" pitchFamily="18" charset="0"/>
                  </a:rPr>
                  <a:t>단점의 보완 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: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ko-KR" altLang="en-US" sz="2800" dirty="0" err="1">
                    <a:latin typeface="Cambria Math" panose="02040503050406030204" pitchFamily="18" charset="0"/>
                  </a:rPr>
                  <a:t>배깅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랜덤 </a:t>
                </a:r>
                <a:r>
                  <a:rPr lang="ko-KR" altLang="en-US" sz="2800" dirty="0" err="1">
                    <a:latin typeface="Cambria Math" panose="02040503050406030204" pitchFamily="18" charset="0"/>
                  </a:rPr>
                  <a:t>포레스트를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단일 트리로 요약하여 해석하려는 시도가 있음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ko-KR" altLang="en-US" sz="2800" dirty="0">
                    <a:latin typeface="Cambria Math" panose="02040503050406030204" pitchFamily="18" charset="0"/>
                  </a:rPr>
                  <a:t>반응변수 사이의 특정 설명변수 간의 관계를 시각화 할 수 있음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en-US" altLang="ko-KR" sz="2800" dirty="0">
                    <a:latin typeface="Cambria Math" panose="02040503050406030204" pitchFamily="18" charset="0"/>
                  </a:rPr>
                  <a:t>(Partial Dependence Plot; PDP) – R package “</a:t>
                </a:r>
                <a:r>
                  <a:rPr lang="en-US" altLang="ko-KR" sz="2800" dirty="0" err="1">
                    <a:latin typeface="Cambria Math" panose="02040503050406030204" pitchFamily="18" charset="0"/>
                  </a:rPr>
                  <a:t>pdp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”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en-US" altLang="ko-KR" sz="2800" dirty="0">
                    <a:latin typeface="Cambria Math" panose="02040503050406030204" pitchFamily="18" charset="0"/>
                  </a:rPr>
                  <a:t>※ Variable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Importance Plot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에서 중요한 변수들에 대한 </a:t>
                </a:r>
                <a:r>
                  <a:rPr lang="en-US" altLang="ko-KR" sz="2800" dirty="0" err="1">
                    <a:latin typeface="Cambria Math" panose="02040503050406030204" pitchFamily="18" charset="0"/>
                  </a:rPr>
                  <a:t>pdp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를 제시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9B01E6F-6145-4B32-A9B4-DE99251B23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693866"/>
              </a:xfrm>
              <a:prstGeom prst="rect">
                <a:avLst/>
              </a:prstGeom>
              <a:blipFill>
                <a:blip r:embed="rId2"/>
                <a:stretch>
                  <a:fillRect l="-1060" t="-1071" b="-20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2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4350AB-5675-40D8-B267-1EB32ECD628D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>
                <a:latin typeface="Cambria Math" panose="02040503050406030204" pitchFamily="18" charset="0"/>
              </a:rPr>
              <a:t>배깅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6E8DAC-0002-490F-92D7-6F62FCF471FF}"/>
              </a:ext>
            </a:extLst>
          </p:cNvPr>
          <p:cNvSpPr/>
          <p:nvPr/>
        </p:nvSpPr>
        <p:spPr>
          <a:xfrm>
            <a:off x="347235" y="988332"/>
            <a:ext cx="1149753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 err="1">
                <a:latin typeface="Cambria Math" panose="02040503050406030204" pitchFamily="18" charset="0"/>
              </a:rPr>
              <a:t>배깅</a:t>
            </a:r>
            <a:r>
              <a:rPr lang="en-US" altLang="ko-KR" sz="2800" dirty="0">
                <a:latin typeface="Cambria Math" panose="02040503050406030204" pitchFamily="18" charset="0"/>
              </a:rPr>
              <a:t>(Bagging) : 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en-US" altLang="ko-KR" sz="2800" b="1" dirty="0">
                <a:solidFill>
                  <a:srgbClr val="FF0000"/>
                </a:solidFill>
                <a:latin typeface="Cambria Math" panose="02040503050406030204" pitchFamily="18" charset="0"/>
              </a:rPr>
              <a:t>B</a:t>
            </a:r>
            <a:r>
              <a:rPr lang="en-US" altLang="ko-KR" sz="2800" dirty="0">
                <a:latin typeface="Cambria Math" panose="02040503050406030204" pitchFamily="18" charset="0"/>
              </a:rPr>
              <a:t>ootstrap</a:t>
            </a:r>
            <a:r>
              <a:rPr lang="ko-KR" altLang="en-US" sz="2800" dirty="0">
                <a:latin typeface="Cambria Math" panose="02040503050406030204" pitchFamily="18" charset="0"/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  <a:latin typeface="Cambria Math" panose="02040503050406030204" pitchFamily="18" charset="0"/>
              </a:rPr>
              <a:t>Agg</a:t>
            </a:r>
            <a:r>
              <a:rPr lang="en-US" altLang="ko-KR" sz="2800" dirty="0">
                <a:latin typeface="Cambria Math" panose="02040503050406030204" pitchFamily="18" charset="0"/>
              </a:rPr>
              <a:t>regat</a:t>
            </a:r>
            <a:r>
              <a:rPr lang="en-US" altLang="ko-KR" sz="2800" b="1" dirty="0">
                <a:solidFill>
                  <a:srgbClr val="FF0000"/>
                </a:solidFill>
                <a:latin typeface="Cambria Math" panose="02040503050406030204" pitchFamily="18" charset="0"/>
              </a:rPr>
              <a:t>ing</a:t>
            </a:r>
            <a:r>
              <a:rPr lang="ko-KR" altLang="en-US" sz="2800" dirty="0">
                <a:latin typeface="Cambria Math" panose="02040503050406030204" pitchFamily="18" charset="0"/>
              </a:rPr>
              <a:t>의 준말</a:t>
            </a:r>
            <a:r>
              <a:rPr lang="en-US" altLang="ko-KR" sz="2800" dirty="0">
                <a:latin typeface="Cambria Math" panose="02040503050406030204" pitchFamily="18" charset="0"/>
              </a:rPr>
              <a:t>.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ko-KR" altLang="en-US" sz="2800" dirty="0">
                <a:latin typeface="Cambria Math" panose="02040503050406030204" pitchFamily="18" charset="0"/>
              </a:rPr>
              <a:t>주어진 자료에 대해 여러 개의 </a:t>
            </a:r>
            <a:r>
              <a:rPr lang="ko-KR" altLang="en-US" sz="2800" dirty="0" err="1">
                <a:latin typeface="Cambria Math" panose="02040503050406030204" pitchFamily="18" charset="0"/>
              </a:rPr>
              <a:t>붓스트랩</a:t>
            </a:r>
            <a:r>
              <a:rPr lang="en-US" altLang="ko-KR" sz="2800" dirty="0">
                <a:latin typeface="Cambria Math" panose="02040503050406030204" pitchFamily="18" charset="0"/>
              </a:rPr>
              <a:t>(bootstrap)</a:t>
            </a:r>
            <a:r>
              <a:rPr lang="ko-KR" altLang="en-US" sz="2800" dirty="0">
                <a:latin typeface="Cambria Math" panose="02040503050406030204" pitchFamily="18" charset="0"/>
              </a:rPr>
              <a:t> 자료를 생성하고</a:t>
            </a:r>
            <a:r>
              <a:rPr lang="en-US" altLang="ko-KR" sz="2800" dirty="0">
                <a:latin typeface="Cambria Math" panose="02040503050406030204" pitchFamily="18" charset="0"/>
              </a:rPr>
              <a:t>,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ko-KR" altLang="en-US" sz="2800" dirty="0">
                <a:latin typeface="Cambria Math" panose="02040503050406030204" pitchFamily="18" charset="0"/>
              </a:rPr>
              <a:t>각 </a:t>
            </a:r>
            <a:r>
              <a:rPr lang="ko-KR" altLang="en-US" sz="2800" dirty="0" err="1">
                <a:latin typeface="Cambria Math" panose="02040503050406030204" pitchFamily="18" charset="0"/>
              </a:rPr>
              <a:t>붓스트랩</a:t>
            </a:r>
            <a:r>
              <a:rPr lang="ko-KR" altLang="en-US" sz="2800" dirty="0">
                <a:latin typeface="Cambria Math" panose="02040503050406030204" pitchFamily="18" charset="0"/>
              </a:rPr>
              <a:t> 자료에 예측모형을 만든 후 결합하여 최종 예측모형을 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ko-KR" altLang="en-US" sz="2800" dirty="0">
                <a:latin typeface="Cambria Math" panose="02040503050406030204" pitchFamily="18" charset="0"/>
              </a:rPr>
              <a:t>생성하는 방법</a:t>
            </a:r>
            <a:r>
              <a:rPr lang="en-US" altLang="ko-KR" sz="2800" dirty="0">
                <a:latin typeface="Cambria Math" panose="02040503050406030204" pitchFamily="18" charset="0"/>
              </a:rPr>
              <a:t>.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br>
              <a:rPr lang="en-US" altLang="ko-KR" sz="2800" dirty="0">
                <a:latin typeface="Cambria Math" panose="02040503050406030204" pitchFamily="18" charset="0"/>
              </a:rPr>
            </a:br>
            <a:endParaRPr lang="en-US" altLang="ko-KR" sz="28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68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4350AB-5675-40D8-B267-1EB32ECD628D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>
                <a:latin typeface="Cambria Math" panose="02040503050406030204" pitchFamily="18" charset="0"/>
              </a:rPr>
              <a:t>배깅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F6E8DAC-0002-490F-92D7-6F62FCF471FF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2800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Tx/>
                  <a:buChar char="-"/>
                </a:pPr>
                <a:r>
                  <a:rPr lang="ko-KR" altLang="en-US" sz="2800" dirty="0">
                    <a:latin typeface="Cambria Math" panose="02040503050406030204" pitchFamily="18" charset="0"/>
                  </a:rPr>
                  <a:t>배깅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알고리즘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 : 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ko-KR" altLang="en-US" sz="2800" b="0" i="1">
                        <a:latin typeface="Cambria Math" panose="02040503050406030204" pitchFamily="18" charset="0"/>
                      </a:rPr>
                      <m:t>원</m:t>
                    </m:r>
                    <m:r>
                      <a:rPr lang="ko-KR" altLang="en-US" sz="2800" i="1">
                        <a:latin typeface="Cambria Math" panose="02040503050406030204" pitchFamily="18" charset="0"/>
                      </a:rPr>
                      <m:t>자료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, </m:t>
                    </m:r>
                    <m:sPre>
                      <m:sPre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/>
                      <m:e>
                        <m:r>
                          <a:rPr lang="en-US" altLang="ko-KR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sPre>
                    <m:r>
                      <a:rPr lang="ko-KR" altLang="en-US" sz="2800" i="1" dirty="0">
                        <a:latin typeface="Cambria Math" panose="02040503050406030204" pitchFamily="18" charset="0"/>
                      </a:rPr>
                      <m:t>번</m:t>
                    </m:r>
                    <m:r>
                      <a:rPr lang="ko-KR" altLang="en-US" sz="2800" i="1" dirty="0" smtClean="0">
                        <a:latin typeface="Cambria Math" panose="02040503050406030204" pitchFamily="18" charset="0"/>
                      </a:rPr>
                      <m:t>째</m:t>
                    </m:r>
                    <m:r>
                      <a:rPr lang="en-US" altLang="ko-KR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800" i="1" dirty="0">
                        <a:latin typeface="Cambria Math" panose="02040503050406030204" pitchFamily="18" charset="0"/>
                      </a:rPr>
                      <m:t>입</m:t>
                    </m:r>
                    <m:r>
                      <a:rPr lang="ko-KR" altLang="en-US" sz="2800" i="1" dirty="0" smtClean="0">
                        <a:latin typeface="Cambria Math" panose="02040503050406030204" pitchFamily="18" charset="0"/>
                      </a:rPr>
                      <m:t>력</m:t>
                    </m:r>
                    <m:r>
                      <a:rPr lang="ko-KR" altLang="en-US" sz="2800" i="1" dirty="0">
                        <a:latin typeface="Cambria Math" panose="02040503050406030204" pitchFamily="18" charset="0"/>
                      </a:rPr>
                      <m:t>자</m:t>
                    </m:r>
                    <m:r>
                      <a:rPr lang="ko-KR" altLang="en-US" sz="2800" i="1" dirty="0" smtClean="0">
                        <a:latin typeface="Cambria Math" panose="02040503050406030204" pitchFamily="18" charset="0"/>
                      </a:rPr>
                      <m:t>료</m:t>
                    </m:r>
                    <m:r>
                      <a:rPr lang="en-US" altLang="ko-KR" sz="2800" b="0" i="1" dirty="0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altLang="ko-KR" sz="28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ko-KR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⋯, 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𝑘𝑖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en-US" altLang="ko-KR" sz="2800" dirty="0">
                    <a:latin typeface="Cambria Math" panose="02040503050406030204" pitchFamily="18" charset="0"/>
                  </a:rPr>
                  <a:t>1.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원 자료로부터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개의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800" dirty="0" err="1">
                    <a:latin typeface="Cambria Math" panose="02040503050406030204" pitchFamily="18" charset="0"/>
                  </a:rPr>
                  <a:t>붓스트랩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자료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d>
                          <m:d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를 만든다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en-US" altLang="ko-KR" sz="2800" dirty="0">
                    <a:latin typeface="Cambria Math" panose="02040503050406030204" pitchFamily="18" charset="0"/>
                  </a:rPr>
                  <a:t>2.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각 </a:t>
                </a:r>
                <a:r>
                  <a:rPr lang="ko-KR" altLang="en-US" sz="2800" dirty="0" err="1">
                    <a:latin typeface="Cambria Math" panose="02040503050406030204" pitchFamily="18" charset="0"/>
                  </a:rPr>
                  <a:t>붓스트랩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자료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sup>
                    </m:sSup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에 대해서 예측모형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sup>
                    </m:sSup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을 학습한다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en-US" altLang="ko-KR" sz="2800" dirty="0">
                    <a:latin typeface="Cambria Math" panose="02040503050406030204" pitchFamily="18" charset="0"/>
                  </a:rPr>
                  <a:t>3.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개의 예측모형을 결합하여 최종 모형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을 만든다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ko-KR" altLang="en-US" sz="2800" dirty="0">
                    <a:latin typeface="Cambria Math" panose="02040503050406030204" pitchFamily="18" charset="0"/>
                  </a:rPr>
                  <a:t>최종모형을 통한 예측은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입력자료 </a:t>
                </a:r>
                <a14:m>
                  <m:oMath xmlns:m="http://schemas.openxmlformats.org/officeDocument/2006/math">
                    <m:r>
                      <a:rPr lang="en-US" altLang="ko-KR" sz="28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에 대해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en-US" altLang="ko-KR" sz="2800" dirty="0">
                    <a:latin typeface="Cambria Math" panose="02040503050406030204" pitchFamily="18" charset="0"/>
                  </a:rPr>
                  <a:t>(a)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회귀의 경우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,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ko-KR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8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ko-KR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8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sz="28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8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ctrlPr>
                                  <a:rPr lang="en-US" altLang="ko-KR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</m:num>
                      <m:den>
                        <m:r>
                          <a:rPr lang="en-US" altLang="ko-KR" sz="28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와 같이 평균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en-US" altLang="ko-KR" sz="2800" dirty="0">
                    <a:latin typeface="Cambria Math" panose="02040503050406030204" pitchFamily="18" charset="0"/>
                  </a:rPr>
                  <a:t>(b)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분류의 경우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ko-KR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800" i="1" dirty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sz="280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ko-KR" sz="28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d>
                      <m:dPr>
                        <m:ctrlP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8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sz="28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8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  <m:e>
                            <m:r>
                              <a:rPr lang="en-US" altLang="ko-KR" sz="2800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altLang="ko-KR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28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8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와 같이 투표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F6E8DAC-0002-490F-92D7-6F62FCF471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280035"/>
              </a:xfrm>
              <a:prstGeom prst="rect">
                <a:avLst/>
              </a:prstGeom>
              <a:blipFill>
                <a:blip r:embed="rId2"/>
                <a:stretch>
                  <a:fillRect l="-1060" t="-11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45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DB22AB5-21DB-41EE-ADB6-7ED112A1F1CE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>
                <a:latin typeface="Cambria Math" panose="02040503050406030204" pitchFamily="18" charset="0"/>
              </a:rPr>
              <a:t>배깅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0931DDD-AA36-4439-BB49-C48D3EB29F14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4832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Tx/>
                  <a:buChar char="-"/>
                </a:pPr>
                <a:r>
                  <a:rPr lang="ko-KR" altLang="en-US" sz="2800" dirty="0" err="1">
                    <a:latin typeface="Cambria Math" panose="02040503050406030204" pitchFamily="18" charset="0"/>
                  </a:rPr>
                  <a:t>배깅의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유용성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ko-KR" altLang="en-US" sz="2800" dirty="0">
                    <a:latin typeface="Cambria Math" panose="02040503050406030204" pitchFamily="18" charset="0"/>
                  </a:rPr>
                  <a:t>분산이 크지만 편향은 적은 모형에 특히 유용하다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 (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트리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).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ko-KR" altLang="en-US" sz="2800" dirty="0">
                    <a:latin typeface="Cambria Math" panose="02040503050406030204" pitchFamily="18" charset="0"/>
                  </a:rPr>
                  <a:t>트리 모형에 </a:t>
                </a:r>
                <a:r>
                  <a:rPr lang="ko-KR" altLang="en-US" sz="2800" dirty="0" err="1">
                    <a:latin typeface="Cambria Math" panose="02040503050406030204" pitchFamily="18" charset="0"/>
                  </a:rPr>
                  <a:t>배깅을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적용하는 경우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, 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ko-KR" altLang="en-US" sz="2800" dirty="0">
                    <a:latin typeface="Cambria Math" panose="02040503050406030204" pitchFamily="18" charset="0"/>
                  </a:rPr>
                  <a:t>개별 트리에 대해 가지치기를 적용하지 않는다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 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ko-KR" altLang="en-US" sz="2800" dirty="0" err="1">
                    <a:latin typeface="Cambria Math" panose="02040503050406030204" pitchFamily="18" charset="0"/>
                  </a:rPr>
                  <a:t>배깅은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이들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개의 트리를 평균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(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혹은 투표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)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하여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ko-KR" altLang="en-US" sz="2800" dirty="0">
                    <a:latin typeface="Cambria Math" panose="02040503050406030204" pitchFamily="18" charset="0"/>
                  </a:rPr>
                  <a:t>예측결과의 분산을 크게 줄임으로써 예측력의 크게 향상 시킨다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endParaRPr lang="en-US" altLang="ko-KR" sz="280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0931DDD-AA36-4439-BB49-C48D3EB29F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4832092"/>
              </a:xfrm>
              <a:prstGeom prst="rect">
                <a:avLst/>
              </a:prstGeom>
              <a:blipFill>
                <a:blip r:embed="rId2"/>
                <a:stretch>
                  <a:fillRect l="-1060" t="-1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84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119C8F-0868-4516-B29E-076FB1B0840B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Cambria Math" panose="02040503050406030204" pitchFamily="18" charset="0"/>
              </a:rPr>
              <a:t>Bias vs.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DD8A1FD0-7970-430A-86A8-005F91D19755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5798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altLang="ko-KR" sz="2800" b="0" i="1" dirty="0">
                    <a:latin typeface="Cambria Math" panose="02040503050406030204" pitchFamily="18" charset="0"/>
                  </a:rPr>
                  <a:t>  </a:t>
                </a:r>
                <a:r>
                  <a:rPr lang="ko-KR" altLang="en-US" sz="2800" b="0" dirty="0">
                    <a:latin typeface="Cambria Math" panose="02040503050406030204" pitchFamily="18" charset="0"/>
                  </a:rPr>
                  <a:t>반응변수</a:t>
                </a:r>
                <a:r>
                  <a:rPr lang="en-US" altLang="ko-KR" sz="2800" b="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  설명변수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800" b="0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  오차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800" i="1" dirty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sSubSup>
                          <m:sSubSup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800" i="1" dirty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b>
                          <m:sup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ko-KR" altLang="en-US" sz="2800" i="1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참 함수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800" i="1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 추정된 함수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altLang="ko-KR" sz="28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Tx/>
                  <a:buChar char="-"/>
                </a:pPr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Tx/>
                  <a:buChar char="-"/>
                </a:pPr>
                <a:r>
                  <a:rPr lang="ko-KR" altLang="en-US" sz="2800" dirty="0">
                    <a:latin typeface="Cambria Math" panose="02040503050406030204" pitchFamily="18" charset="0"/>
                  </a:rPr>
                  <a:t>예측모형의 오차 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𝐸𝑟𝑟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※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4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altLang="ko-KR" sz="2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ko-KR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endParaRPr lang="en-US" altLang="ko-KR" sz="2800" dirty="0">
                  <a:latin typeface="Cambria Math" panose="02040503050406030204" pitchFamily="18" charset="0"/>
                </a:endParaRPr>
              </a:p>
              <a:p>
                <a:endParaRPr lang="en-US" altLang="ko-KR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ko-KR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𝐸𝑟𝑟</m:t>
                      </m:r>
                      <m:d>
                        <m:dPr>
                          <m:ctrl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8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ko-KR" sz="28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ko-KR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28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altLang="ko-KR" sz="28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ko-KR" sz="28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8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28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28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28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altLang="ko-KR" sz="28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800" i="1">
                                              <a:solidFill>
                                                <a:srgbClr val="00B0F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b>
                        <m:sup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Bias</m:t>
                          </m:r>
                        </m:e>
                        <m:sup>
                          <m:r>
                            <a:rPr lang="en-US" altLang="ko-K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80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2800">
                          <a:latin typeface="Cambria Math" panose="02040503050406030204" pitchFamily="18" charset="0"/>
                        </a:rPr>
                        <m:t>Variance</m:t>
                      </m:r>
                      <m:r>
                        <a:rPr lang="en-US" altLang="ko-KR" sz="280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2800">
                          <a:latin typeface="Cambria Math" panose="02040503050406030204" pitchFamily="18" charset="0"/>
                        </a:rPr>
                        <m:t>irreducible</m:t>
                      </m:r>
                      <m:r>
                        <a:rPr lang="en-US" altLang="ko-KR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2800" b="0" i="0" smtClean="0">
                          <a:latin typeface="Cambria Math" panose="02040503050406030204" pitchFamily="18" charset="0"/>
                        </a:rPr>
                        <m:t>Error</m:t>
                      </m:r>
                    </m:oMath>
                  </m:oMathPara>
                </a14:m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endParaRPr lang="en-US" altLang="ko-KR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DD8A1FD0-7970-430A-86A8-005F91D197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579861"/>
              </a:xfrm>
              <a:prstGeom prst="rect">
                <a:avLst/>
              </a:prstGeom>
              <a:blipFill>
                <a:blip r:embed="rId2"/>
                <a:stretch>
                  <a:fillRect l="-1060" t="-10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4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605DCC7A-30B6-45D7-863E-53036DF82995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Cambria Math" panose="02040503050406030204" pitchFamily="18" charset="0"/>
              </a:rPr>
              <a:t>Bias vs. Variance</a:t>
            </a: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90D4D895-1664-432C-BD3E-92A128E0F2A7}"/>
              </a:ext>
            </a:extLst>
          </p:cNvPr>
          <p:cNvSpPr/>
          <p:nvPr/>
        </p:nvSpPr>
        <p:spPr>
          <a:xfrm>
            <a:off x="4329799" y="3217312"/>
            <a:ext cx="1291811" cy="120783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19F14BF3-F65E-461E-8527-254712C89F5B}"/>
              </a:ext>
            </a:extLst>
          </p:cNvPr>
          <p:cNvSpPr/>
          <p:nvPr/>
        </p:nvSpPr>
        <p:spPr>
          <a:xfrm>
            <a:off x="4096556" y="2982456"/>
            <a:ext cx="1758298" cy="16943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16396B0E-56EF-4783-99DD-4CCB7AFDD5BC}"/>
              </a:ext>
            </a:extLst>
          </p:cNvPr>
          <p:cNvSpPr/>
          <p:nvPr/>
        </p:nvSpPr>
        <p:spPr>
          <a:xfrm>
            <a:off x="6533745" y="3217312"/>
            <a:ext cx="1291811" cy="120783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436734A5-3FCA-406F-BC81-7C621AB53DE4}"/>
              </a:ext>
            </a:extLst>
          </p:cNvPr>
          <p:cNvSpPr/>
          <p:nvPr/>
        </p:nvSpPr>
        <p:spPr>
          <a:xfrm>
            <a:off x="6300502" y="2982456"/>
            <a:ext cx="1758298" cy="16943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E497F3E5-1D02-4FEF-8A26-280DCE3298F9}"/>
              </a:ext>
            </a:extLst>
          </p:cNvPr>
          <p:cNvSpPr/>
          <p:nvPr/>
        </p:nvSpPr>
        <p:spPr>
          <a:xfrm>
            <a:off x="6784931" y="3452168"/>
            <a:ext cx="771498" cy="7548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733FE58D-A517-4135-AA5E-6B88A5B0601C}"/>
              </a:ext>
            </a:extLst>
          </p:cNvPr>
          <p:cNvSpPr/>
          <p:nvPr/>
        </p:nvSpPr>
        <p:spPr>
          <a:xfrm>
            <a:off x="7000233" y="3645085"/>
            <a:ext cx="358836" cy="36905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DE14384C-FDD1-4CE1-B885-C4165A60BBE0}"/>
              </a:ext>
            </a:extLst>
          </p:cNvPr>
          <p:cNvSpPr/>
          <p:nvPr/>
        </p:nvSpPr>
        <p:spPr>
          <a:xfrm>
            <a:off x="4329799" y="5127065"/>
            <a:ext cx="1291811" cy="120783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EA411A02-9261-4DB3-AC29-269D26091E69}"/>
              </a:ext>
            </a:extLst>
          </p:cNvPr>
          <p:cNvSpPr/>
          <p:nvPr/>
        </p:nvSpPr>
        <p:spPr>
          <a:xfrm>
            <a:off x="4096556" y="4892209"/>
            <a:ext cx="1758298" cy="16943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7EB691B1-0EB4-4DB5-A89E-2CD7A296A1E0}"/>
              </a:ext>
            </a:extLst>
          </p:cNvPr>
          <p:cNvSpPr/>
          <p:nvPr/>
        </p:nvSpPr>
        <p:spPr>
          <a:xfrm>
            <a:off x="4580985" y="5361921"/>
            <a:ext cx="771498" cy="7548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F2B1C26F-8A9E-4518-8249-F66C1F3DC871}"/>
              </a:ext>
            </a:extLst>
          </p:cNvPr>
          <p:cNvSpPr/>
          <p:nvPr/>
        </p:nvSpPr>
        <p:spPr>
          <a:xfrm>
            <a:off x="4796287" y="5554838"/>
            <a:ext cx="358836" cy="36905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AF79EAD5-6972-45D8-8AE6-603064E21004}"/>
              </a:ext>
            </a:extLst>
          </p:cNvPr>
          <p:cNvSpPr/>
          <p:nvPr/>
        </p:nvSpPr>
        <p:spPr>
          <a:xfrm>
            <a:off x="6533745" y="5127065"/>
            <a:ext cx="1291811" cy="120783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51A7507D-7EBD-40CE-B2FC-BB6484DE922B}"/>
              </a:ext>
            </a:extLst>
          </p:cNvPr>
          <p:cNvSpPr/>
          <p:nvPr/>
        </p:nvSpPr>
        <p:spPr>
          <a:xfrm>
            <a:off x="6300502" y="4892209"/>
            <a:ext cx="1758298" cy="16943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3CF2B45B-EE06-4A90-8B59-2254B2C5A83A}"/>
              </a:ext>
            </a:extLst>
          </p:cNvPr>
          <p:cNvSpPr/>
          <p:nvPr/>
        </p:nvSpPr>
        <p:spPr>
          <a:xfrm>
            <a:off x="6784931" y="5361921"/>
            <a:ext cx="771498" cy="7548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5ACB4957-38DD-4645-8B89-EE1A19757D2A}"/>
              </a:ext>
            </a:extLst>
          </p:cNvPr>
          <p:cNvSpPr/>
          <p:nvPr/>
        </p:nvSpPr>
        <p:spPr>
          <a:xfrm>
            <a:off x="7000233" y="5554838"/>
            <a:ext cx="358836" cy="36905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65F03BE0-FFCD-434E-B083-6F0D793CDE54}"/>
              </a:ext>
            </a:extLst>
          </p:cNvPr>
          <p:cNvSpPr/>
          <p:nvPr/>
        </p:nvSpPr>
        <p:spPr>
          <a:xfrm>
            <a:off x="7104633" y="3953755"/>
            <a:ext cx="73561" cy="7548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6A488B42-1DDB-469F-8D2D-AEBBA133C44F}"/>
              </a:ext>
            </a:extLst>
          </p:cNvPr>
          <p:cNvSpPr/>
          <p:nvPr/>
        </p:nvSpPr>
        <p:spPr>
          <a:xfrm>
            <a:off x="7391814" y="3783482"/>
            <a:ext cx="73561" cy="7548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870BCCE6-7744-443A-9192-8879AFA378D8}"/>
              </a:ext>
            </a:extLst>
          </p:cNvPr>
          <p:cNvSpPr/>
          <p:nvPr/>
        </p:nvSpPr>
        <p:spPr>
          <a:xfrm>
            <a:off x="7211808" y="3858972"/>
            <a:ext cx="73561" cy="7548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FF18AD1A-4D0C-4D11-A270-9C426DF43E4D}"/>
              </a:ext>
            </a:extLst>
          </p:cNvPr>
          <p:cNvSpPr/>
          <p:nvPr/>
        </p:nvSpPr>
        <p:spPr>
          <a:xfrm>
            <a:off x="7367143" y="3996531"/>
            <a:ext cx="73561" cy="7548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AD4FD7FE-E8BD-4C43-9E29-7C0902478650}"/>
              </a:ext>
            </a:extLst>
          </p:cNvPr>
          <p:cNvSpPr/>
          <p:nvPr/>
        </p:nvSpPr>
        <p:spPr>
          <a:xfrm>
            <a:off x="7031071" y="3707993"/>
            <a:ext cx="73561" cy="7548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275C2D39-46AD-45EB-B64D-F73C2E2F2F17}"/>
              </a:ext>
            </a:extLst>
          </p:cNvPr>
          <p:cNvSpPr/>
          <p:nvPr/>
        </p:nvSpPr>
        <p:spPr>
          <a:xfrm>
            <a:off x="6825859" y="3916011"/>
            <a:ext cx="73561" cy="7548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212129A2-A3B3-4691-8891-D3BC6BBF83DD}"/>
              </a:ext>
            </a:extLst>
          </p:cNvPr>
          <p:cNvSpPr/>
          <p:nvPr/>
        </p:nvSpPr>
        <p:spPr>
          <a:xfrm>
            <a:off x="7211808" y="3569596"/>
            <a:ext cx="73561" cy="7548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B99D9DE9-7EF6-4D80-B3A7-143C20F1D5BE}"/>
              </a:ext>
            </a:extLst>
          </p:cNvPr>
          <p:cNvSpPr/>
          <p:nvPr/>
        </p:nvSpPr>
        <p:spPr>
          <a:xfrm>
            <a:off x="7448330" y="3583019"/>
            <a:ext cx="73561" cy="7548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83CF9668-170C-4917-AF8B-C412BE9267F1}"/>
              </a:ext>
            </a:extLst>
          </p:cNvPr>
          <p:cNvSpPr/>
          <p:nvPr/>
        </p:nvSpPr>
        <p:spPr>
          <a:xfrm>
            <a:off x="6928465" y="3527657"/>
            <a:ext cx="73561" cy="7548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60DF1265-3861-4B5F-BDD9-E8A49E2C3BC8}"/>
              </a:ext>
            </a:extLst>
          </p:cNvPr>
          <p:cNvSpPr/>
          <p:nvPr/>
        </p:nvSpPr>
        <p:spPr>
          <a:xfrm>
            <a:off x="7179651" y="4190286"/>
            <a:ext cx="73561" cy="7548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B4ED5351-3BC3-46B6-9535-CF6A36E275C9}"/>
              </a:ext>
            </a:extLst>
          </p:cNvPr>
          <p:cNvSpPr/>
          <p:nvPr/>
        </p:nvSpPr>
        <p:spPr>
          <a:xfrm>
            <a:off x="6678964" y="3732318"/>
            <a:ext cx="73561" cy="7548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3FC74C69-4C50-4343-8CE7-88876944266F}"/>
              </a:ext>
            </a:extLst>
          </p:cNvPr>
          <p:cNvSpPr/>
          <p:nvPr/>
        </p:nvSpPr>
        <p:spPr>
          <a:xfrm>
            <a:off x="7029947" y="3389260"/>
            <a:ext cx="73561" cy="7548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91AF63F4-BA7C-450B-9396-D9BCDD349656}"/>
              </a:ext>
            </a:extLst>
          </p:cNvPr>
          <p:cNvSpPr/>
          <p:nvPr/>
        </p:nvSpPr>
        <p:spPr>
          <a:xfrm>
            <a:off x="7536524" y="3896716"/>
            <a:ext cx="73561" cy="7548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7E2D4109-55B2-41B2-8229-466A0C72F4E9}"/>
              </a:ext>
            </a:extLst>
          </p:cNvPr>
          <p:cNvSpPr/>
          <p:nvPr/>
        </p:nvSpPr>
        <p:spPr>
          <a:xfrm>
            <a:off x="7002476" y="4056083"/>
            <a:ext cx="73561" cy="7548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5DD97CFE-2AA5-4BC6-BEC1-BA30CE8F91EF}"/>
              </a:ext>
            </a:extLst>
          </p:cNvPr>
          <p:cNvSpPr/>
          <p:nvPr/>
        </p:nvSpPr>
        <p:spPr>
          <a:xfrm>
            <a:off x="7302275" y="3489912"/>
            <a:ext cx="73561" cy="7548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BBBDECE6-562A-4B44-AB8B-B55873F5D30B}"/>
              </a:ext>
            </a:extLst>
          </p:cNvPr>
          <p:cNvSpPr/>
          <p:nvPr/>
        </p:nvSpPr>
        <p:spPr>
          <a:xfrm>
            <a:off x="5000822" y="5068664"/>
            <a:ext cx="73561" cy="7548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E600B815-94D8-4814-A488-45C257E52E3E}"/>
              </a:ext>
            </a:extLst>
          </p:cNvPr>
          <p:cNvSpPr/>
          <p:nvPr/>
        </p:nvSpPr>
        <p:spPr>
          <a:xfrm>
            <a:off x="5046126" y="5144154"/>
            <a:ext cx="73561" cy="7548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E022738C-AF65-4FC5-B9B7-F428C60CFB21}"/>
              </a:ext>
            </a:extLst>
          </p:cNvPr>
          <p:cNvSpPr/>
          <p:nvPr/>
        </p:nvSpPr>
        <p:spPr>
          <a:xfrm>
            <a:off x="4901694" y="5106409"/>
            <a:ext cx="73561" cy="7548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1630207C-68BB-409E-9258-9CBF38D5D8D4}"/>
              </a:ext>
            </a:extLst>
          </p:cNvPr>
          <p:cNvSpPr/>
          <p:nvPr/>
        </p:nvSpPr>
        <p:spPr>
          <a:xfrm>
            <a:off x="4981535" y="5194480"/>
            <a:ext cx="73561" cy="7548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F0ADAE5B-19CB-4929-A118-F411BE522A07}"/>
              </a:ext>
            </a:extLst>
          </p:cNvPr>
          <p:cNvSpPr/>
          <p:nvPr/>
        </p:nvSpPr>
        <p:spPr>
          <a:xfrm>
            <a:off x="4942960" y="5156735"/>
            <a:ext cx="73561" cy="7548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A0386419-CD9D-4276-8AF9-057349288F4A}"/>
              </a:ext>
            </a:extLst>
          </p:cNvPr>
          <p:cNvSpPr/>
          <p:nvPr/>
        </p:nvSpPr>
        <p:spPr>
          <a:xfrm>
            <a:off x="4960563" y="5004708"/>
            <a:ext cx="73561" cy="7548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0162D94C-3A93-4171-B503-F099B8A01E90}"/>
              </a:ext>
            </a:extLst>
          </p:cNvPr>
          <p:cNvSpPr/>
          <p:nvPr/>
        </p:nvSpPr>
        <p:spPr>
          <a:xfrm>
            <a:off x="4975256" y="5105572"/>
            <a:ext cx="73561" cy="7548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CEF26FF2-C968-4B9F-8853-FFCC32FDA8BC}"/>
              </a:ext>
            </a:extLst>
          </p:cNvPr>
          <p:cNvSpPr/>
          <p:nvPr/>
        </p:nvSpPr>
        <p:spPr>
          <a:xfrm>
            <a:off x="4864913" y="5051889"/>
            <a:ext cx="73561" cy="7548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D86B568C-21DE-472E-B44F-EBA821D41297}"/>
              </a:ext>
            </a:extLst>
          </p:cNvPr>
          <p:cNvSpPr/>
          <p:nvPr/>
        </p:nvSpPr>
        <p:spPr>
          <a:xfrm>
            <a:off x="4878370" y="5207061"/>
            <a:ext cx="73561" cy="7548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81077A17-C918-4CC5-A311-A2185D41F04D}"/>
              </a:ext>
            </a:extLst>
          </p:cNvPr>
          <p:cNvSpPr/>
          <p:nvPr/>
        </p:nvSpPr>
        <p:spPr>
          <a:xfrm>
            <a:off x="5098605" y="5101378"/>
            <a:ext cx="73561" cy="7548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C6E74C92-C482-4D11-833A-4E3EE0EDC71B}"/>
              </a:ext>
            </a:extLst>
          </p:cNvPr>
          <p:cNvSpPr/>
          <p:nvPr/>
        </p:nvSpPr>
        <p:spPr>
          <a:xfrm>
            <a:off x="6389314" y="5499895"/>
            <a:ext cx="73561" cy="7548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6792A312-D4D9-46B5-9C52-D8FEC459AC03}"/>
              </a:ext>
            </a:extLst>
          </p:cNvPr>
          <p:cNvSpPr/>
          <p:nvPr/>
        </p:nvSpPr>
        <p:spPr>
          <a:xfrm>
            <a:off x="6895330" y="4928271"/>
            <a:ext cx="73561" cy="7548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D82B3405-4B4D-4916-8658-BC0A1B8AD316}"/>
              </a:ext>
            </a:extLst>
          </p:cNvPr>
          <p:cNvSpPr/>
          <p:nvPr/>
        </p:nvSpPr>
        <p:spPr>
          <a:xfrm>
            <a:off x="6678964" y="5206850"/>
            <a:ext cx="73561" cy="7548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9ECAA30-8B31-4B51-9A38-5943DB00E1FE}"/>
              </a:ext>
            </a:extLst>
          </p:cNvPr>
          <p:cNvSpPr/>
          <p:nvPr/>
        </p:nvSpPr>
        <p:spPr>
          <a:xfrm>
            <a:off x="6821768" y="5419476"/>
            <a:ext cx="73561" cy="7548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5DEDB1A6-68AC-4528-84AD-B97427ADDCCD}"/>
              </a:ext>
            </a:extLst>
          </p:cNvPr>
          <p:cNvSpPr/>
          <p:nvPr/>
        </p:nvSpPr>
        <p:spPr>
          <a:xfrm>
            <a:off x="6593431" y="5156735"/>
            <a:ext cx="73561" cy="7548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E28ABC8D-426E-4DC4-9DFC-46D4EE3EAFDE}"/>
              </a:ext>
            </a:extLst>
          </p:cNvPr>
          <p:cNvSpPr/>
          <p:nvPr/>
        </p:nvSpPr>
        <p:spPr>
          <a:xfrm>
            <a:off x="6646807" y="5538165"/>
            <a:ext cx="73561" cy="7548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C81DC252-B7DA-4FF2-B8D0-8EF553D8BD67}"/>
              </a:ext>
            </a:extLst>
          </p:cNvPr>
          <p:cNvSpPr/>
          <p:nvPr/>
        </p:nvSpPr>
        <p:spPr>
          <a:xfrm>
            <a:off x="6820395" y="5133355"/>
            <a:ext cx="73561" cy="7548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C8FABDC1-27F0-44C6-A7F3-7903EABFC769}"/>
              </a:ext>
            </a:extLst>
          </p:cNvPr>
          <p:cNvSpPr/>
          <p:nvPr/>
        </p:nvSpPr>
        <p:spPr>
          <a:xfrm>
            <a:off x="6940971" y="5063633"/>
            <a:ext cx="73561" cy="7548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A17C4AD1-ECC2-4260-9DFB-678DF56BCDF5}"/>
              </a:ext>
            </a:extLst>
          </p:cNvPr>
          <p:cNvSpPr/>
          <p:nvPr/>
        </p:nvSpPr>
        <p:spPr>
          <a:xfrm>
            <a:off x="6489647" y="5261891"/>
            <a:ext cx="73561" cy="7548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994CA508-8106-4E3E-920D-0665DFC19B30}"/>
              </a:ext>
            </a:extLst>
          </p:cNvPr>
          <p:cNvSpPr/>
          <p:nvPr/>
        </p:nvSpPr>
        <p:spPr>
          <a:xfrm>
            <a:off x="6630212" y="4961409"/>
            <a:ext cx="73561" cy="7548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791AF16D-9B63-4FE0-88EA-EB39D30435D6}"/>
              </a:ext>
            </a:extLst>
          </p:cNvPr>
          <p:cNvSpPr/>
          <p:nvPr/>
        </p:nvSpPr>
        <p:spPr>
          <a:xfrm>
            <a:off x="6379923" y="5063633"/>
            <a:ext cx="73561" cy="7548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54702A2A-FBDC-467C-AFF8-D36A5DA133EE}"/>
              </a:ext>
            </a:extLst>
          </p:cNvPr>
          <p:cNvSpPr txBox="1"/>
          <p:nvPr/>
        </p:nvSpPr>
        <p:spPr>
          <a:xfrm>
            <a:off x="4116039" y="2495688"/>
            <a:ext cx="1647015" cy="386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Low variance</a:t>
            </a:r>
            <a:endParaRPr lang="ko-KR" altLang="en-US" sz="16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B932681-5DB3-4FAF-A7C0-FA0A3108323A}"/>
              </a:ext>
            </a:extLst>
          </p:cNvPr>
          <p:cNvSpPr txBox="1"/>
          <p:nvPr/>
        </p:nvSpPr>
        <p:spPr>
          <a:xfrm>
            <a:off x="6300502" y="2495688"/>
            <a:ext cx="1730631" cy="386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High variance</a:t>
            </a:r>
            <a:endParaRPr lang="ko-KR" altLang="en-US" sz="16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35A085F-85D9-4C1A-ACE7-07FCE3ACEE80}"/>
              </a:ext>
            </a:extLst>
          </p:cNvPr>
          <p:cNvSpPr txBox="1"/>
          <p:nvPr/>
        </p:nvSpPr>
        <p:spPr>
          <a:xfrm rot="16200000">
            <a:off x="3027217" y="3602933"/>
            <a:ext cx="1139600" cy="401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Low bias</a:t>
            </a:r>
            <a:endParaRPr lang="ko-KR" altLang="en-US" sz="16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397523E-A7EB-480C-A102-63FCD743961C}"/>
              </a:ext>
            </a:extLst>
          </p:cNvPr>
          <p:cNvSpPr txBox="1"/>
          <p:nvPr/>
        </p:nvSpPr>
        <p:spPr>
          <a:xfrm rot="16200000">
            <a:off x="2986985" y="5510728"/>
            <a:ext cx="1220060" cy="4013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High bias</a:t>
            </a:r>
            <a:endParaRPr lang="ko-KR" altLang="en-US" sz="1600" dirty="0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E79769E8-504B-4E06-BACE-234FAC3B0374}"/>
              </a:ext>
            </a:extLst>
          </p:cNvPr>
          <p:cNvSpPr/>
          <p:nvPr/>
        </p:nvSpPr>
        <p:spPr>
          <a:xfrm>
            <a:off x="4580985" y="3452168"/>
            <a:ext cx="771498" cy="75489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85DE771F-821C-45E7-ACA2-E5CA9F28524D}"/>
              </a:ext>
            </a:extLst>
          </p:cNvPr>
          <p:cNvSpPr/>
          <p:nvPr/>
        </p:nvSpPr>
        <p:spPr>
          <a:xfrm>
            <a:off x="4796287" y="3645085"/>
            <a:ext cx="358836" cy="36905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3BCE8FC7-3B8D-4979-8F7A-EE434726DA84}"/>
              </a:ext>
            </a:extLst>
          </p:cNvPr>
          <p:cNvSpPr/>
          <p:nvPr/>
        </p:nvSpPr>
        <p:spPr>
          <a:xfrm>
            <a:off x="4957762" y="3733156"/>
            <a:ext cx="73561" cy="7548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AF8937DB-4C60-4A1D-8454-811A70C95A1C}"/>
              </a:ext>
            </a:extLst>
          </p:cNvPr>
          <p:cNvSpPr/>
          <p:nvPr/>
        </p:nvSpPr>
        <p:spPr>
          <a:xfrm>
            <a:off x="5003065" y="3808645"/>
            <a:ext cx="73561" cy="7548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2BA7BDE8-BCD9-48DB-B4B1-572A2F4CF9F8}"/>
              </a:ext>
            </a:extLst>
          </p:cNvPr>
          <p:cNvSpPr/>
          <p:nvPr/>
        </p:nvSpPr>
        <p:spPr>
          <a:xfrm>
            <a:off x="4858634" y="3770901"/>
            <a:ext cx="73561" cy="7548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D2F6E2E0-8890-4C03-A0FC-C18926497D33}"/>
              </a:ext>
            </a:extLst>
          </p:cNvPr>
          <p:cNvSpPr/>
          <p:nvPr/>
        </p:nvSpPr>
        <p:spPr>
          <a:xfrm>
            <a:off x="4938475" y="3858972"/>
            <a:ext cx="73561" cy="7548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ABC1CC43-BDCC-4279-84C0-5FA16CC2F922}"/>
              </a:ext>
            </a:extLst>
          </p:cNvPr>
          <p:cNvSpPr/>
          <p:nvPr/>
        </p:nvSpPr>
        <p:spPr>
          <a:xfrm>
            <a:off x="4899900" y="3821227"/>
            <a:ext cx="73561" cy="7548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911D96A3-2141-45CE-A926-5117E961E58E}"/>
              </a:ext>
            </a:extLst>
          </p:cNvPr>
          <p:cNvSpPr/>
          <p:nvPr/>
        </p:nvSpPr>
        <p:spPr>
          <a:xfrm>
            <a:off x="4917503" y="3669199"/>
            <a:ext cx="73561" cy="7548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9F31CB86-C66F-4850-8EA0-71C162B4D738}"/>
              </a:ext>
            </a:extLst>
          </p:cNvPr>
          <p:cNvSpPr/>
          <p:nvPr/>
        </p:nvSpPr>
        <p:spPr>
          <a:xfrm>
            <a:off x="4932195" y="3770063"/>
            <a:ext cx="73561" cy="7548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A56D36DD-7155-4475-A1D8-3D4E224FCB8D}"/>
              </a:ext>
            </a:extLst>
          </p:cNvPr>
          <p:cNvSpPr/>
          <p:nvPr/>
        </p:nvSpPr>
        <p:spPr>
          <a:xfrm>
            <a:off x="4821853" y="3716381"/>
            <a:ext cx="73561" cy="7548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493E893D-E9D3-48CD-8B42-9AEA6DCD14B0}"/>
              </a:ext>
            </a:extLst>
          </p:cNvPr>
          <p:cNvSpPr/>
          <p:nvPr/>
        </p:nvSpPr>
        <p:spPr>
          <a:xfrm>
            <a:off x="4835309" y="3871553"/>
            <a:ext cx="73561" cy="7548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A8FDAD58-A134-4BF2-BD75-3F599F4374A3}"/>
              </a:ext>
            </a:extLst>
          </p:cNvPr>
          <p:cNvSpPr/>
          <p:nvPr/>
        </p:nvSpPr>
        <p:spPr>
          <a:xfrm>
            <a:off x="5055545" y="3765869"/>
            <a:ext cx="73561" cy="7548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8D0EF3A3-E3F0-4F1C-AF48-636E7FDBA78D}"/>
              </a:ext>
            </a:extLst>
          </p:cNvPr>
          <p:cNvSpPr/>
          <p:nvPr/>
        </p:nvSpPr>
        <p:spPr>
          <a:xfrm>
            <a:off x="347235" y="988332"/>
            <a:ext cx="114975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800" dirty="0">
                <a:latin typeface="Cambria Math" panose="02040503050406030204" pitchFamily="18" charset="0"/>
              </a:rPr>
              <a:t>Bias</a:t>
            </a:r>
            <a:r>
              <a:rPr lang="ko-KR" altLang="en-US" sz="2800" dirty="0">
                <a:latin typeface="Cambria Math" panose="02040503050406030204" pitchFamily="18" charset="0"/>
              </a:rPr>
              <a:t> </a:t>
            </a:r>
            <a:r>
              <a:rPr lang="en-US" altLang="ko-KR" sz="2800" dirty="0">
                <a:latin typeface="Cambria Math" panose="02040503050406030204" pitchFamily="18" charset="0"/>
              </a:rPr>
              <a:t>=</a:t>
            </a:r>
            <a:r>
              <a:rPr lang="ko-KR" altLang="en-US" sz="2800" dirty="0">
                <a:latin typeface="Cambria Math" panose="02040503050406030204" pitchFamily="18" charset="0"/>
              </a:rPr>
              <a:t> </a:t>
            </a:r>
            <a:r>
              <a:rPr lang="ko-KR" altLang="en-US" sz="2800" dirty="0" err="1">
                <a:latin typeface="Cambria Math" panose="02040503050406030204" pitchFamily="18" charset="0"/>
              </a:rPr>
              <a:t>실제값과</a:t>
            </a:r>
            <a:r>
              <a:rPr lang="ko-KR" altLang="en-US" sz="2800" dirty="0">
                <a:latin typeface="Cambria Math" panose="02040503050406030204" pitchFamily="18" charset="0"/>
              </a:rPr>
              <a:t> </a:t>
            </a:r>
            <a:r>
              <a:rPr lang="ko-KR" altLang="en-US" sz="2800" dirty="0" err="1">
                <a:latin typeface="Cambria Math" panose="02040503050406030204" pitchFamily="18" charset="0"/>
              </a:rPr>
              <a:t>예측값의</a:t>
            </a:r>
            <a:r>
              <a:rPr lang="ko-KR" altLang="en-US" sz="2800" dirty="0">
                <a:latin typeface="Cambria Math" panose="02040503050406030204" pitchFamily="18" charset="0"/>
              </a:rPr>
              <a:t> 차이</a:t>
            </a:r>
            <a:endParaRPr lang="en-US" altLang="ko-KR" sz="2800" dirty="0">
              <a:latin typeface="Cambria Math" panose="020405030504060302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altLang="ko-KR" sz="2800" dirty="0">
                <a:latin typeface="Cambria Math" panose="02040503050406030204" pitchFamily="18" charset="0"/>
              </a:rPr>
              <a:t>Variance = </a:t>
            </a:r>
            <a:r>
              <a:rPr lang="ko-KR" altLang="en-US" sz="2800" dirty="0" err="1">
                <a:latin typeface="Cambria Math" panose="02040503050406030204" pitchFamily="18" charset="0"/>
              </a:rPr>
              <a:t>예측값의</a:t>
            </a:r>
            <a:r>
              <a:rPr lang="ko-KR" altLang="en-US" sz="2800" dirty="0">
                <a:latin typeface="Cambria Math" panose="02040503050406030204" pitchFamily="18" charset="0"/>
              </a:rPr>
              <a:t> 변동</a:t>
            </a:r>
            <a:endParaRPr lang="en-US" altLang="ko-KR" sz="2800" dirty="0">
              <a:latin typeface="Cambria Math" panose="02040503050406030204" pitchFamily="18" charset="0"/>
            </a:endParaRPr>
          </a:p>
        </p:txBody>
      </p: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0E56D53A-27DC-49E0-B02F-7266A394F6B5}"/>
              </a:ext>
            </a:extLst>
          </p:cNvPr>
          <p:cNvCxnSpPr>
            <a:cxnSpLocks/>
          </p:cNvCxnSpPr>
          <p:nvPr/>
        </p:nvCxnSpPr>
        <p:spPr>
          <a:xfrm flipH="1">
            <a:off x="7146700" y="3418952"/>
            <a:ext cx="113301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172D8925-37D4-4558-A567-463188B018E6}"/>
                  </a:ext>
                </a:extLst>
              </p:cNvPr>
              <p:cNvSpPr/>
              <p:nvPr/>
            </p:nvSpPr>
            <p:spPr>
              <a:xfrm>
                <a:off x="8303816" y="3185742"/>
                <a:ext cx="1864613" cy="6061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sz="16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입력자료</m:t>
                      </m:r>
                      <m:r>
                        <m:rPr>
                          <m:nor/>
                        </m:rPr>
                        <a:rPr lang="ko-KR" altLang="en-US" sz="16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ko-KR" altLang="en-US" sz="16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에</m:t>
                      </m:r>
                      <m:r>
                        <m:rPr>
                          <m:nor/>
                        </m:rPr>
                        <a:rPr lang="ko-KR" altLang="en-US" sz="16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ko-KR" altLang="en-US" sz="16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대</m:t>
                      </m:r>
                      <m:r>
                        <a:rPr lang="ko-KR" altLang="en-US" sz="16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한</m:t>
                      </m:r>
                    </m:oMath>
                  </m:oMathPara>
                </a14:m>
                <a:endParaRPr lang="en-US" altLang="ko-KR" sz="16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예</m:t>
                      </m:r>
                      <m:r>
                        <a:rPr lang="ko-KR" altLang="en-US" sz="1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측</m:t>
                      </m:r>
                      <m:r>
                        <a:rPr lang="ko-KR" altLang="en-US" sz="16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결</m:t>
                      </m:r>
                      <m:r>
                        <a:rPr lang="ko-KR" altLang="en-US" sz="1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과</m:t>
                      </m:r>
                      <m:r>
                        <a:rPr lang="en-US" altLang="ko-KR" sz="16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172D8925-37D4-4558-A567-463188B018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816" y="3185742"/>
                <a:ext cx="1864613" cy="606128"/>
              </a:xfrm>
              <a:prstGeom prst="rect">
                <a:avLst/>
              </a:prstGeom>
              <a:blipFill>
                <a:blip r:embed="rId2"/>
                <a:stretch>
                  <a:fillRect b="-70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타원 72">
            <a:extLst>
              <a:ext uri="{FF2B5EF4-FFF2-40B4-BE49-F238E27FC236}">
                <a16:creationId xmlns:a16="http://schemas.microsoft.com/office/drawing/2014/main" id="{0DAEE9DF-64DE-4386-8760-0027A1267206}"/>
              </a:ext>
            </a:extLst>
          </p:cNvPr>
          <p:cNvSpPr/>
          <p:nvPr/>
        </p:nvSpPr>
        <p:spPr>
          <a:xfrm>
            <a:off x="4814672" y="5165151"/>
            <a:ext cx="62051" cy="6617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3E0F4101-6E20-4CDD-99A5-F4BC21682ED3}"/>
              </a:ext>
            </a:extLst>
          </p:cNvPr>
          <p:cNvSpPr/>
          <p:nvPr/>
        </p:nvSpPr>
        <p:spPr>
          <a:xfrm>
            <a:off x="5025744" y="5195811"/>
            <a:ext cx="62051" cy="6617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751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4B988D-514E-4B4E-87F6-B6A1BD117DF2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랜덤 </a:t>
            </a:r>
            <a:r>
              <a:rPr lang="ko-KR" altLang="en-US" sz="3200" dirty="0" err="1">
                <a:latin typeface="Cambria Math" panose="02040503050406030204" pitchFamily="18" charset="0"/>
              </a:rPr>
              <a:t>포레스트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E3F604-41B7-4A24-9FCD-ABF734878E14}"/>
              </a:ext>
            </a:extLst>
          </p:cNvPr>
          <p:cNvSpPr/>
          <p:nvPr/>
        </p:nvSpPr>
        <p:spPr>
          <a:xfrm>
            <a:off x="347235" y="988332"/>
            <a:ext cx="1149753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>
                <a:latin typeface="Cambria Math" panose="02040503050406030204" pitchFamily="18" charset="0"/>
              </a:rPr>
              <a:t>랜덤 </a:t>
            </a:r>
            <a:r>
              <a:rPr lang="ko-KR" altLang="en-US" sz="2800" dirty="0" err="1">
                <a:latin typeface="Cambria Math" panose="02040503050406030204" pitchFamily="18" charset="0"/>
              </a:rPr>
              <a:t>포레스트</a:t>
            </a:r>
            <a:r>
              <a:rPr lang="ko-KR" altLang="en-US" sz="2800" dirty="0">
                <a:latin typeface="Cambria Math" panose="02040503050406030204" pitchFamily="18" charset="0"/>
              </a:rPr>
              <a:t> </a:t>
            </a:r>
            <a:r>
              <a:rPr lang="en-US" altLang="ko-KR" sz="2800" dirty="0">
                <a:latin typeface="Cambria Math" panose="02040503050406030204" pitchFamily="18" charset="0"/>
              </a:rPr>
              <a:t>(Random Forest) 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en-US" altLang="ko-KR" sz="2800" dirty="0" err="1">
                <a:latin typeface="Cambria Math" panose="02040503050406030204" pitchFamily="18" charset="0"/>
              </a:rPr>
              <a:t>Breiman</a:t>
            </a:r>
            <a:r>
              <a:rPr lang="en-US" altLang="ko-KR" sz="2800" dirty="0">
                <a:latin typeface="Cambria Math" panose="02040503050406030204" pitchFamily="18" charset="0"/>
              </a:rPr>
              <a:t> (2001)</a:t>
            </a:r>
            <a:r>
              <a:rPr lang="ko-KR" altLang="en-US" sz="2800" dirty="0">
                <a:latin typeface="Cambria Math" panose="02040503050406030204" pitchFamily="18" charset="0"/>
              </a:rPr>
              <a:t>에 의해 제안된 앙상블 알고리즘으로</a:t>
            </a:r>
            <a:r>
              <a:rPr lang="en-US" altLang="ko-KR" sz="2800" dirty="0">
                <a:latin typeface="Cambria Math" panose="02040503050406030204" pitchFamily="18" charset="0"/>
              </a:rPr>
              <a:t>, 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ko-KR" altLang="en-US" sz="2800" dirty="0">
                <a:solidFill>
                  <a:srgbClr val="FF0000"/>
                </a:solidFill>
                <a:latin typeface="Cambria Math" panose="02040503050406030204" pitchFamily="18" charset="0"/>
              </a:rPr>
              <a:t>많은 경우에 </a:t>
            </a:r>
            <a:r>
              <a:rPr lang="ko-KR" altLang="en-US" sz="2800" dirty="0" err="1">
                <a:latin typeface="Cambria Math" panose="02040503050406030204" pitchFamily="18" charset="0"/>
              </a:rPr>
              <a:t>배깅된</a:t>
            </a:r>
            <a:r>
              <a:rPr lang="ko-KR" altLang="en-US" sz="2800" dirty="0">
                <a:latin typeface="Cambria Math" panose="02040503050406030204" pitchFamily="18" charset="0"/>
              </a:rPr>
              <a:t> </a:t>
            </a:r>
            <a:r>
              <a:rPr lang="ko-KR" altLang="en-US" sz="2800" dirty="0">
                <a:solidFill>
                  <a:srgbClr val="00B050"/>
                </a:solidFill>
                <a:latin typeface="Cambria Math" panose="02040503050406030204" pitchFamily="18" charset="0"/>
              </a:rPr>
              <a:t>트리</a:t>
            </a:r>
            <a:r>
              <a:rPr lang="ko-KR" altLang="en-US" sz="2800" dirty="0">
                <a:latin typeface="Cambria Math" panose="02040503050406030204" pitchFamily="18" charset="0"/>
              </a:rPr>
              <a:t>들보다 더 나은 예측 성능을 제공한다</a:t>
            </a:r>
            <a:r>
              <a:rPr lang="en-US" altLang="ko-KR" sz="2800" dirty="0">
                <a:latin typeface="Cambria Math" panose="02040503050406030204" pitchFamily="18" charset="0"/>
              </a:rPr>
              <a:t>.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ko-KR" altLang="en-US" sz="2800" dirty="0">
                <a:latin typeface="Cambria Math" panose="02040503050406030204" pitchFamily="18" charset="0"/>
              </a:rPr>
              <a:t>자료에 하나의 매우 강한 설명변수가 있는 경우에</a:t>
            </a:r>
            <a:r>
              <a:rPr lang="en-US" altLang="ko-KR" sz="2800" dirty="0">
                <a:latin typeface="Cambria Math" panose="02040503050406030204" pitchFamily="18" charset="0"/>
              </a:rPr>
              <a:t>, </a:t>
            </a:r>
            <a:r>
              <a:rPr lang="ko-KR" altLang="en-US" sz="2800" dirty="0" err="1">
                <a:latin typeface="Cambria Math" panose="02040503050406030204" pitchFamily="18" charset="0"/>
              </a:rPr>
              <a:t>배깅된</a:t>
            </a:r>
            <a:r>
              <a:rPr lang="ko-KR" altLang="en-US" sz="2800" dirty="0">
                <a:latin typeface="Cambria Math" panose="02040503050406030204" pitchFamily="18" charset="0"/>
              </a:rPr>
              <a:t> </a:t>
            </a:r>
            <a:r>
              <a:rPr lang="ko-KR" altLang="en-US" sz="2800" dirty="0">
                <a:solidFill>
                  <a:srgbClr val="00B050"/>
                </a:solidFill>
                <a:latin typeface="Cambria Math" panose="02040503050406030204" pitchFamily="18" charset="0"/>
              </a:rPr>
              <a:t>트리</a:t>
            </a:r>
            <a:r>
              <a:rPr lang="ko-KR" altLang="en-US" sz="2800" dirty="0">
                <a:latin typeface="Cambria Math" panose="02040503050406030204" pitchFamily="18" charset="0"/>
              </a:rPr>
              <a:t>들의 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ko-KR" altLang="en-US" sz="2800" dirty="0">
                <a:latin typeface="Cambria Math" panose="02040503050406030204" pitchFamily="18" charset="0"/>
              </a:rPr>
              <a:t>대부분에서 강한 설명변수를 맨 위의 분할에서 사용하게 될 것이다</a:t>
            </a:r>
            <a:r>
              <a:rPr lang="en-US" altLang="ko-KR" sz="2800" dirty="0">
                <a:latin typeface="Cambria Math" panose="02040503050406030204" pitchFamily="18" charset="0"/>
              </a:rPr>
              <a:t>.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ko-KR" altLang="en-US" sz="2800" dirty="0">
                <a:latin typeface="Cambria Math" panose="02040503050406030204" pitchFamily="18" charset="0"/>
              </a:rPr>
              <a:t>그 결과 </a:t>
            </a:r>
            <a:r>
              <a:rPr lang="ko-KR" altLang="en-US" sz="2800" dirty="0" err="1">
                <a:latin typeface="Cambria Math" panose="02040503050406030204" pitchFamily="18" charset="0"/>
              </a:rPr>
              <a:t>배깅된</a:t>
            </a:r>
            <a:r>
              <a:rPr lang="ko-KR" altLang="en-US" sz="2800" dirty="0">
                <a:latin typeface="Cambria Math" panose="02040503050406030204" pitchFamily="18" charset="0"/>
              </a:rPr>
              <a:t> </a:t>
            </a:r>
            <a:r>
              <a:rPr lang="ko-KR" altLang="en-US" sz="2800" dirty="0">
                <a:solidFill>
                  <a:srgbClr val="00B050"/>
                </a:solidFill>
                <a:latin typeface="Cambria Math" panose="02040503050406030204" pitchFamily="18" charset="0"/>
              </a:rPr>
              <a:t>트리</a:t>
            </a:r>
            <a:r>
              <a:rPr lang="ko-KR" altLang="en-US" sz="2800" dirty="0">
                <a:latin typeface="Cambria Math" panose="02040503050406030204" pitchFamily="18" charset="0"/>
              </a:rPr>
              <a:t>들은 상당히 유사하게 되고 </a:t>
            </a:r>
            <a:r>
              <a:rPr lang="en-US" altLang="ko-KR" sz="2800" dirty="0">
                <a:latin typeface="Cambria Math" panose="02040503050406030204" pitchFamily="18" charset="0"/>
              </a:rPr>
              <a:t>(tree correlation),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ko-KR" altLang="en-US" sz="2800" dirty="0" err="1">
                <a:latin typeface="Cambria Math" panose="02040503050406030204" pitchFamily="18" charset="0"/>
              </a:rPr>
              <a:t>배깅된</a:t>
            </a:r>
            <a:r>
              <a:rPr lang="ko-KR" altLang="en-US" sz="2800" dirty="0">
                <a:latin typeface="Cambria Math" panose="02040503050406030204" pitchFamily="18" charset="0"/>
              </a:rPr>
              <a:t> </a:t>
            </a:r>
            <a:r>
              <a:rPr lang="ko-KR" altLang="en-US" sz="2800" dirty="0">
                <a:solidFill>
                  <a:srgbClr val="00B050"/>
                </a:solidFill>
                <a:latin typeface="Cambria Math" panose="02040503050406030204" pitchFamily="18" charset="0"/>
              </a:rPr>
              <a:t>트리</a:t>
            </a:r>
            <a:r>
              <a:rPr lang="ko-KR" altLang="en-US" sz="2800" dirty="0">
                <a:latin typeface="Cambria Math" panose="02040503050406030204" pitchFamily="18" charset="0"/>
              </a:rPr>
              <a:t>들의 </a:t>
            </a:r>
            <a:r>
              <a:rPr lang="ko-KR" altLang="en-US" sz="2800" dirty="0" err="1">
                <a:latin typeface="Cambria Math" panose="02040503050406030204" pitchFamily="18" charset="0"/>
              </a:rPr>
              <a:t>예측값들이</a:t>
            </a:r>
            <a:r>
              <a:rPr lang="ko-KR" altLang="en-US" sz="2800" dirty="0">
                <a:latin typeface="Cambria Math" panose="02040503050406030204" pitchFamily="18" charset="0"/>
              </a:rPr>
              <a:t> 높은 상관성을 갖게 될 것이다</a:t>
            </a:r>
            <a:r>
              <a:rPr lang="en-US" altLang="ko-KR" sz="2800" dirty="0">
                <a:latin typeface="Cambria Math" panose="02040503050406030204" pitchFamily="18" charset="0"/>
              </a:rPr>
              <a:t>. 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ko-KR" altLang="en-US" sz="2800" dirty="0">
                <a:latin typeface="Cambria Math" panose="02040503050406030204" pitchFamily="18" charset="0"/>
              </a:rPr>
              <a:t>상관성이 강한 </a:t>
            </a:r>
            <a:r>
              <a:rPr lang="ko-KR" altLang="en-US" sz="2800" dirty="0">
                <a:solidFill>
                  <a:srgbClr val="00B050"/>
                </a:solidFill>
                <a:latin typeface="Cambria Math" panose="02040503050406030204" pitchFamily="18" charset="0"/>
              </a:rPr>
              <a:t>트리</a:t>
            </a:r>
            <a:r>
              <a:rPr lang="ko-KR" altLang="en-US" sz="2800" dirty="0">
                <a:latin typeface="Cambria Math" panose="02040503050406030204" pitchFamily="18" charset="0"/>
              </a:rPr>
              <a:t>들의 예측결과를 평균</a:t>
            </a:r>
            <a:r>
              <a:rPr lang="en-US" altLang="ko-KR" sz="2800" dirty="0">
                <a:latin typeface="Cambria Math" panose="02040503050406030204" pitchFamily="18" charset="0"/>
              </a:rPr>
              <a:t>(</a:t>
            </a:r>
            <a:r>
              <a:rPr lang="ko-KR" altLang="en-US" sz="2800" dirty="0">
                <a:latin typeface="Cambria Math" panose="02040503050406030204" pitchFamily="18" charset="0"/>
              </a:rPr>
              <a:t>투표</a:t>
            </a:r>
            <a:r>
              <a:rPr lang="en-US" altLang="ko-KR" sz="2800" dirty="0">
                <a:latin typeface="Cambria Math" panose="02040503050406030204" pitchFamily="18" charset="0"/>
              </a:rPr>
              <a:t>)</a:t>
            </a:r>
            <a:r>
              <a:rPr lang="ko-KR" altLang="en-US" sz="2800" dirty="0">
                <a:latin typeface="Cambria Math" panose="02040503050406030204" pitchFamily="18" charset="0"/>
              </a:rPr>
              <a:t>하는 것은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ko-KR" altLang="en-US" sz="2800" dirty="0">
                <a:latin typeface="Cambria Math" panose="02040503050406030204" pitchFamily="18" charset="0"/>
              </a:rPr>
              <a:t>상관되지 않은 </a:t>
            </a:r>
            <a:r>
              <a:rPr lang="ko-KR" altLang="en-US" sz="2800" dirty="0">
                <a:solidFill>
                  <a:srgbClr val="00B050"/>
                </a:solidFill>
                <a:latin typeface="Cambria Math" panose="02040503050406030204" pitchFamily="18" charset="0"/>
              </a:rPr>
              <a:t>트리</a:t>
            </a:r>
            <a:r>
              <a:rPr lang="ko-KR" altLang="en-US" sz="2800" dirty="0">
                <a:latin typeface="Cambria Math" panose="02040503050406030204" pitchFamily="18" charset="0"/>
              </a:rPr>
              <a:t>들의 예측결과를 평균</a:t>
            </a:r>
            <a:r>
              <a:rPr lang="en-US" altLang="ko-KR" sz="2800" dirty="0">
                <a:latin typeface="Cambria Math" panose="02040503050406030204" pitchFamily="18" charset="0"/>
              </a:rPr>
              <a:t>(</a:t>
            </a:r>
            <a:r>
              <a:rPr lang="ko-KR" altLang="en-US" sz="2800" dirty="0">
                <a:latin typeface="Cambria Math" panose="02040503050406030204" pitchFamily="18" charset="0"/>
              </a:rPr>
              <a:t>투표</a:t>
            </a:r>
            <a:r>
              <a:rPr lang="en-US" altLang="ko-KR" sz="2800" dirty="0">
                <a:latin typeface="Cambria Math" panose="02040503050406030204" pitchFamily="18" charset="0"/>
              </a:rPr>
              <a:t>)</a:t>
            </a:r>
            <a:r>
              <a:rPr lang="ko-KR" altLang="en-US" sz="2800" dirty="0">
                <a:latin typeface="Cambria Math" panose="02040503050406030204" pitchFamily="18" charset="0"/>
              </a:rPr>
              <a:t>하는 것만큼 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ko-KR" altLang="en-US" sz="2800" dirty="0">
                <a:latin typeface="Cambria Math" panose="02040503050406030204" pitchFamily="18" charset="0"/>
              </a:rPr>
              <a:t>분산을 줄여주지 못한다</a:t>
            </a:r>
            <a:r>
              <a:rPr lang="en-US" altLang="ko-KR" sz="2800" dirty="0">
                <a:latin typeface="Cambria Math" panose="020405030504060302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81648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4B988D-514E-4B4E-87F6-B6A1BD117DF2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랜덤 </a:t>
            </a:r>
            <a:r>
              <a:rPr lang="ko-KR" altLang="en-US" sz="3200" dirty="0" err="1">
                <a:latin typeface="Cambria Math" panose="02040503050406030204" pitchFamily="18" charset="0"/>
              </a:rPr>
              <a:t>포레스트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E3F604-41B7-4A24-9FCD-ABF734878E14}"/>
              </a:ext>
            </a:extLst>
          </p:cNvPr>
          <p:cNvSpPr/>
          <p:nvPr/>
        </p:nvSpPr>
        <p:spPr>
          <a:xfrm>
            <a:off x="347235" y="988332"/>
            <a:ext cx="1149753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>
                <a:latin typeface="Cambria Math" panose="02040503050406030204" pitchFamily="18" charset="0"/>
              </a:rPr>
              <a:t>랜덤 </a:t>
            </a:r>
            <a:r>
              <a:rPr lang="ko-KR" altLang="en-US" sz="2800" dirty="0" err="1">
                <a:latin typeface="Cambria Math" panose="02040503050406030204" pitchFamily="18" charset="0"/>
              </a:rPr>
              <a:t>포레스트</a:t>
            </a:r>
            <a:r>
              <a:rPr lang="ko-KR" altLang="en-US" sz="2800" dirty="0">
                <a:latin typeface="Cambria Math" panose="02040503050406030204" pitchFamily="18" charset="0"/>
              </a:rPr>
              <a:t> </a:t>
            </a:r>
            <a:r>
              <a:rPr lang="en-US" altLang="ko-KR" sz="2800" dirty="0">
                <a:latin typeface="Cambria Math" panose="02040503050406030204" pitchFamily="18" charset="0"/>
              </a:rPr>
              <a:t>(Random Forest) 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ko-KR" altLang="en-US" sz="2800" dirty="0">
                <a:latin typeface="Cambria Math" panose="02040503050406030204" pitchFamily="18" charset="0"/>
              </a:rPr>
              <a:t>랜덤 </a:t>
            </a:r>
            <a:r>
              <a:rPr lang="ko-KR" altLang="en-US" sz="2800" dirty="0" err="1">
                <a:latin typeface="Cambria Math" panose="02040503050406030204" pitchFamily="18" charset="0"/>
              </a:rPr>
              <a:t>포레스트는</a:t>
            </a:r>
            <a:r>
              <a:rPr lang="ko-KR" altLang="en-US" sz="2800" dirty="0">
                <a:latin typeface="Cambria Math" panose="02040503050406030204" pitchFamily="18" charset="0"/>
              </a:rPr>
              <a:t> 무작위성을 최대로 주기 위해 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ko-KR" altLang="en-US" sz="2800" dirty="0" err="1">
                <a:latin typeface="Cambria Math" panose="02040503050406030204" pitchFamily="18" charset="0"/>
              </a:rPr>
              <a:t>붓스트랩과</a:t>
            </a:r>
            <a:r>
              <a:rPr lang="ko-KR" altLang="en-US" sz="2800" dirty="0">
                <a:latin typeface="Cambria Math" panose="02040503050406030204" pitchFamily="18" charset="0"/>
              </a:rPr>
              <a:t> 더불어 입력변수들에 대한 무작위추출을 결합한다</a:t>
            </a:r>
            <a:r>
              <a:rPr lang="en-US" altLang="ko-KR" sz="2800" dirty="0">
                <a:latin typeface="Cambria Math" panose="02040503050406030204" pitchFamily="18" charset="0"/>
              </a:rPr>
              <a:t>.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ko-KR" altLang="en-US" sz="2800" dirty="0">
                <a:latin typeface="Cambria Math" panose="02040503050406030204" pitchFamily="18" charset="0"/>
              </a:rPr>
              <a:t>즉</a:t>
            </a:r>
            <a:r>
              <a:rPr lang="en-US" altLang="ko-KR" sz="2800" dirty="0">
                <a:latin typeface="Cambria Math" panose="02040503050406030204" pitchFamily="18" charset="0"/>
              </a:rPr>
              <a:t>, </a:t>
            </a:r>
            <a:r>
              <a:rPr lang="ko-KR" altLang="en-US" sz="2800" dirty="0">
                <a:latin typeface="Cambria Math" panose="02040503050406030204" pitchFamily="18" charset="0"/>
              </a:rPr>
              <a:t>개별 </a:t>
            </a:r>
            <a:r>
              <a:rPr lang="ko-KR" altLang="en-US" sz="2800" dirty="0">
                <a:solidFill>
                  <a:srgbClr val="00B050"/>
                </a:solidFill>
                <a:latin typeface="Cambria Math" panose="02040503050406030204" pitchFamily="18" charset="0"/>
              </a:rPr>
              <a:t>트리</a:t>
            </a:r>
            <a:r>
              <a:rPr lang="ko-KR" altLang="en-US" sz="2800" dirty="0">
                <a:latin typeface="Cambria Math" panose="02040503050406030204" pitchFamily="18" charset="0"/>
              </a:rPr>
              <a:t>를 생성하는 과정에서 설명변수의 일부만을 고려한다</a:t>
            </a:r>
            <a:r>
              <a:rPr lang="en-US" altLang="ko-KR" sz="2800" dirty="0">
                <a:latin typeface="Cambria Math" panose="02040503050406030204" pitchFamily="18" charset="0"/>
              </a:rPr>
              <a:t>.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ko-KR" altLang="en-US" sz="2800" dirty="0">
                <a:latin typeface="Cambria Math" panose="02040503050406030204" pitchFamily="18" charset="0"/>
              </a:rPr>
              <a:t>높은 영향력을 갖는 설명변수 위주의 분할을 방지하고</a:t>
            </a:r>
            <a:r>
              <a:rPr lang="en-US" altLang="ko-KR" sz="2800" dirty="0">
                <a:latin typeface="Cambria Math" panose="02040503050406030204" pitchFamily="18" charset="0"/>
              </a:rPr>
              <a:t>,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ko-KR" altLang="en-US" sz="2800" dirty="0">
                <a:latin typeface="Cambria Math" panose="02040503050406030204" pitchFamily="18" charset="0"/>
              </a:rPr>
              <a:t>다른 설명변수들에게 더 많은 분할의 기회를 제공한다</a:t>
            </a:r>
            <a:r>
              <a:rPr lang="en-US" altLang="ko-KR" sz="2800" dirty="0">
                <a:latin typeface="Cambria Math" panose="02040503050406030204" pitchFamily="18" charset="0"/>
              </a:rPr>
              <a:t>.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r>
              <a:rPr lang="ko-KR" altLang="en-US" sz="2800" dirty="0">
                <a:latin typeface="Cambria Math" panose="02040503050406030204" pitchFamily="18" charset="0"/>
              </a:rPr>
              <a:t>이를 통해 </a:t>
            </a:r>
            <a:r>
              <a:rPr lang="ko-KR" altLang="en-US" sz="2800" dirty="0" err="1">
                <a:latin typeface="Cambria Math" panose="02040503050406030204" pitchFamily="18" charset="0"/>
              </a:rPr>
              <a:t>배깅된</a:t>
            </a:r>
            <a:r>
              <a:rPr lang="ko-KR" altLang="en-US" sz="2800" dirty="0">
                <a:latin typeface="Cambria Math" panose="02040503050406030204" pitchFamily="18" charset="0"/>
              </a:rPr>
              <a:t> </a:t>
            </a:r>
            <a:r>
              <a:rPr lang="ko-KR" altLang="en-US" sz="2800" dirty="0">
                <a:solidFill>
                  <a:srgbClr val="00B050"/>
                </a:solidFill>
                <a:latin typeface="Cambria Math" panose="02040503050406030204" pitchFamily="18" charset="0"/>
              </a:rPr>
              <a:t>트리</a:t>
            </a:r>
            <a:r>
              <a:rPr lang="ko-KR" altLang="en-US" sz="2800" dirty="0">
                <a:latin typeface="Cambria Math" panose="02040503050406030204" pitchFamily="18" charset="0"/>
              </a:rPr>
              <a:t>들 사이의 상관성을 완화시킨다</a:t>
            </a:r>
            <a:r>
              <a:rPr lang="en-US" altLang="ko-KR" sz="2800" dirty="0">
                <a:latin typeface="Cambria Math" panose="02040503050406030204" pitchFamily="18" charset="0"/>
              </a:rPr>
              <a:t>.</a:t>
            </a:r>
            <a:br>
              <a:rPr lang="en-US" altLang="ko-KR" sz="2800" dirty="0">
                <a:latin typeface="Cambria Math" panose="02040503050406030204" pitchFamily="18" charset="0"/>
              </a:rPr>
            </a:br>
            <a:br>
              <a:rPr lang="en-US" altLang="ko-KR" sz="2800" dirty="0">
                <a:latin typeface="Cambria Math" panose="02040503050406030204" pitchFamily="18" charset="0"/>
              </a:rPr>
            </a:br>
            <a:endParaRPr lang="en-US" altLang="ko-KR" sz="28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482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4B988D-514E-4B4E-87F6-B6A1BD117DF2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랜덤 </a:t>
            </a:r>
            <a:r>
              <a:rPr lang="ko-KR" altLang="en-US" sz="3200" dirty="0" err="1">
                <a:latin typeface="Cambria Math" panose="02040503050406030204" pitchFamily="18" charset="0"/>
              </a:rPr>
              <a:t>포레스트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DEE3F604-41B7-4A24-9FCD-ABF734878E14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62211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Tx/>
                  <a:buChar char="-"/>
                </a:pPr>
                <a:r>
                  <a:rPr lang="ko-KR" altLang="en-US" sz="2800" dirty="0">
                    <a:latin typeface="Cambria Math" panose="02040503050406030204" pitchFamily="18" charset="0"/>
                  </a:rPr>
                  <a:t>랜덤 </a:t>
                </a:r>
                <a:r>
                  <a:rPr lang="ko-KR" altLang="en-US" sz="2800" dirty="0" err="1">
                    <a:latin typeface="Cambria Math" panose="02040503050406030204" pitchFamily="18" charset="0"/>
                  </a:rPr>
                  <a:t>포레스트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알고리즘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ko-KR" altLang="en-US" sz="2800" i="1">
                        <a:latin typeface="Cambria Math" panose="02040503050406030204" pitchFamily="18" charset="0"/>
                      </a:rPr>
                      <m:t>원자료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ko-KR" sz="2800" i="1">
                        <a:latin typeface="Cambria Math" panose="02040503050406030204" pitchFamily="18" charset="0"/>
                      </a:rPr>
                      <m:t>, </m:t>
                    </m:r>
                    <m:sPre>
                      <m:sPre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/>
                      <m:e>
                        <m:r>
                          <a:rPr lang="en-US" altLang="ko-KR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sPre>
                    <m:r>
                      <a:rPr lang="ko-KR" altLang="en-US" sz="2800" i="1" dirty="0">
                        <a:latin typeface="Cambria Math" panose="02040503050406030204" pitchFamily="18" charset="0"/>
                      </a:rPr>
                      <m:t>번째</m:t>
                    </m:r>
                    <m:r>
                      <a:rPr lang="en-US" altLang="ko-KR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800" i="1" dirty="0">
                        <a:latin typeface="Cambria Math" panose="02040503050406030204" pitchFamily="18" charset="0"/>
                      </a:rPr>
                      <m:t>입력자료</m:t>
                    </m:r>
                    <m:r>
                      <a:rPr lang="en-US" altLang="ko-KR" sz="2800" i="1" dirty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sty m:val="p"/>
                              </m:rPr>
                              <a:rPr lang="en-US" altLang="ko-KR" sz="28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altLang="ko-KR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⋯, 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𝑘𝑖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en-US" altLang="ko-KR" sz="2800" dirty="0">
                    <a:latin typeface="Cambria Math" panose="02040503050406030204" pitchFamily="18" charset="0"/>
                  </a:rPr>
                  <a:t>1.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원 자료로부터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개의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800" dirty="0" err="1">
                    <a:latin typeface="Cambria Math" panose="02040503050406030204" pitchFamily="18" charset="0"/>
                  </a:rPr>
                  <a:t>붓스트랩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자료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sup>
                    </m:sSup>
                    <m:r>
                      <a:rPr lang="en-US" altLang="ko-KR" sz="28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를 만든다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en-US" altLang="ko-KR" sz="2800" dirty="0">
                    <a:latin typeface="Cambria Math" panose="02040503050406030204" pitchFamily="18" charset="0"/>
                  </a:rPr>
                  <a:t>2.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각 </a:t>
                </a:r>
                <a:r>
                  <a:rPr lang="ko-KR" altLang="en-US" sz="2800" dirty="0" err="1">
                    <a:latin typeface="Cambria Math" panose="02040503050406030204" pitchFamily="18" charset="0"/>
                  </a:rPr>
                  <a:t>붓스트랩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자료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sup>
                    </m:sSup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의 설명변수 중에서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개만 사용하여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,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en-US" altLang="ko-KR" sz="2800" dirty="0">
                    <a:latin typeface="Cambria Math" panose="02040503050406030204" pitchFamily="18" charset="0"/>
                  </a:rPr>
                  <a:t>    </a:t>
                </a:r>
                <a:r>
                  <a:rPr lang="ko-KR" altLang="en-US" sz="280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트리 모형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sup>
                    </m:sSup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을 학습한다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보통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800" i="1" smtClean="0">
                            <a:latin typeface="Cambria Math" panose="02040503050406030204" pitchFamily="18" charset="0"/>
                          </a:rPr>
                          <m:t>회</m:t>
                        </m:r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귀</m:t>
                        </m:r>
                      </m:e>
                    </m:d>
                    <m:r>
                      <a:rPr lang="en-US" altLang="ko-KR" sz="28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ko-KR" sz="2800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 </m:t>
                    </m:r>
                    <m:rad>
                      <m:radPr>
                        <m:degHide m:val="on"/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rad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800" i="1">
                            <a:latin typeface="Cambria Math" panose="02040503050406030204" pitchFamily="18" charset="0"/>
                          </a:rPr>
                          <m:t>분</m:t>
                        </m:r>
                        <m:r>
                          <a:rPr lang="ko-KR" altLang="en-US" sz="2800" i="1" smtClean="0">
                            <a:latin typeface="Cambria Math" panose="02040503050406030204" pitchFamily="18" charset="0"/>
                          </a:rPr>
                          <m:t>류</m:t>
                        </m:r>
                      </m:e>
                    </m:d>
                  </m:oMath>
                </a14:m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en-US" altLang="ko-KR" sz="2800" dirty="0">
                    <a:latin typeface="Cambria Math" panose="02040503050406030204" pitchFamily="18" charset="0"/>
                  </a:rPr>
                  <a:t>3.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개의 </a:t>
                </a:r>
                <a:r>
                  <a:rPr lang="ko-KR" altLang="en-US" sz="2800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트리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를 결합하여 최종 모형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을 만든다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ko-KR" altLang="en-US" sz="2800" dirty="0">
                    <a:latin typeface="Cambria Math" panose="02040503050406030204" pitchFamily="18" charset="0"/>
                  </a:rPr>
                  <a:t>최종모형을 통한 예측은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입력자료 </a:t>
                </a:r>
                <a14:m>
                  <m:oMath xmlns:m="http://schemas.openxmlformats.org/officeDocument/2006/math">
                    <m:r>
                      <a:rPr lang="en-US" altLang="ko-KR" sz="28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에 대해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en-US" altLang="ko-KR" sz="2800" dirty="0">
                    <a:latin typeface="Cambria Math" panose="02040503050406030204" pitchFamily="18" charset="0"/>
                  </a:rPr>
                  <a:t>(a)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회귀의 경우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,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ko-KR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8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ko-KR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8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sz="28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8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ctrlPr>
                                  <a:rPr lang="en-US" altLang="ko-KR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</m:num>
                      <m:den>
                        <m:r>
                          <a:rPr lang="en-US" altLang="ko-KR" sz="2800" i="1" dirty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와 같이 평균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</a:t>
                </a:r>
                <a:br>
                  <a:rPr lang="en-US" altLang="ko-KR" sz="2800" dirty="0">
                    <a:latin typeface="Cambria Math" panose="02040503050406030204" pitchFamily="18" charset="0"/>
                  </a:rPr>
                </a:br>
                <a:r>
                  <a:rPr lang="en-US" altLang="ko-KR" sz="2800" dirty="0">
                    <a:latin typeface="Cambria Math" panose="02040503050406030204" pitchFamily="18" charset="0"/>
                  </a:rPr>
                  <a:t>(b)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분류의 경우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altLang="ko-KR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800" i="1" dirty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sz="280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d>
                      <m:dPr>
                        <m:ctrlPr>
                          <a:rPr lang="en-US" altLang="ko-KR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8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sz="2800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8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  <m:e>
                            <m:r>
                              <a:rPr lang="en-US" altLang="ko-KR" sz="2800" i="1" dirty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altLang="ko-KR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8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2800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8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lang="ko-KR" altLang="en-US" sz="2800" dirty="0">
                    <a:latin typeface="Cambria Math" panose="02040503050406030204" pitchFamily="18" charset="0"/>
                  </a:rPr>
                  <a:t>와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800" dirty="0">
                    <a:latin typeface="Cambria Math" panose="02040503050406030204" pitchFamily="18" charset="0"/>
                  </a:rPr>
                  <a:t>같이 투표</a:t>
                </a:r>
                <a:r>
                  <a:rPr lang="en-US" altLang="ko-KR" sz="2800" dirty="0">
                    <a:latin typeface="Cambria Math" panose="02040503050406030204" pitchFamily="18" charset="0"/>
                  </a:rPr>
                  <a:t>.</a:t>
                </a:r>
              </a:p>
              <a:p>
                <a:pPr marL="457200" indent="-457200">
                  <a:buFontTx/>
                  <a:buChar char="-"/>
                </a:pPr>
                <a:endParaRPr lang="en-US" altLang="ko-KR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DEE3F604-41B7-4A24-9FCD-ABF734878E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6221190"/>
              </a:xfrm>
              <a:prstGeom prst="rect">
                <a:avLst/>
              </a:prstGeom>
              <a:blipFill>
                <a:blip r:embed="rId2"/>
                <a:stretch>
                  <a:fillRect l="-1060" t="-9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327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174</Words>
  <Application>Microsoft Office PowerPoint</Application>
  <PresentationFormat>와이드스크린</PresentationFormat>
  <Paragraphs>53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? ??</dc:creator>
  <cp:lastModifiedBy>김 정환</cp:lastModifiedBy>
  <cp:revision>123</cp:revision>
  <dcterms:created xsi:type="dcterms:W3CDTF">2018-05-01T05:42:23Z</dcterms:created>
  <dcterms:modified xsi:type="dcterms:W3CDTF">2018-05-26T14:39:16Z</dcterms:modified>
</cp:coreProperties>
</file>