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324" r:id="rId4"/>
    <p:sldId id="303" r:id="rId5"/>
    <p:sldId id="304" r:id="rId6"/>
    <p:sldId id="305" r:id="rId7"/>
    <p:sldId id="309" r:id="rId8"/>
    <p:sldId id="311" r:id="rId9"/>
    <p:sldId id="313" r:id="rId10"/>
    <p:sldId id="314" r:id="rId11"/>
    <p:sldId id="315" r:id="rId12"/>
    <p:sldId id="312" r:id="rId13"/>
    <p:sldId id="325" r:id="rId14"/>
    <p:sldId id="316" r:id="rId15"/>
    <p:sldId id="321" r:id="rId16"/>
    <p:sldId id="297" r:id="rId17"/>
    <p:sldId id="317" r:id="rId18"/>
    <p:sldId id="285" r:id="rId19"/>
    <p:sldId id="326" r:id="rId20"/>
    <p:sldId id="319" r:id="rId21"/>
    <p:sldId id="323" r:id="rId22"/>
    <p:sldId id="322" r:id="rId23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-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3E38-45EB-4EF2-BD18-0186C298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0991-3834-463B-8425-35DAF7B0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0AC51-418E-49C5-83BD-0C3EA76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E45DC-BCB0-4E23-8129-D501678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B47E-4C36-4938-BA66-CD55B39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F5BDB-6BC4-4E96-A9FB-7C7625B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FB607-05F6-4BB8-903A-0D28C1B96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2E79C-FEDE-4D83-9108-9265D55B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47822-383A-48FE-86A7-74A1D5EF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2DDD0-620E-4AB2-9535-F6C3994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36D75-F38D-4A9B-AA8E-699BAA2C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DF8ED-1008-42B3-B28B-2FAC102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6334D-B70D-42BA-AAAE-7174212A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5C49B-F4AB-464E-8B33-6DC3F908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AA5B-2643-4DA8-9D51-9FB38A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FF65A-12A0-4D0D-8E75-C285F2F3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CAED8-54FC-41FC-985F-D390F89C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6E5D-FB6A-442D-AEB9-61FC2CE4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BD18E-23EC-47E9-908D-33E2B07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03CD0-22BA-4F6E-9261-27F58790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8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D2F3-2BB1-493E-B4E3-81AD5FE4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CB5DC-CEDE-4218-87AD-412D258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7F249-4FFA-4880-8456-BF017680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A4993-9B45-47E4-B6C2-C53EC48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5E303-16CF-4F3C-84A8-2091101A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26796-90E5-45A9-B6BF-F77680E6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1ECC-3D7E-4037-A7C8-9E7361E3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AF869-18F8-4585-9ED9-046A968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B7D6C-DE75-4B6A-A6E2-17702525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D0F56-50DD-4853-AB05-DB6F089D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17995-0C3B-4485-9EDA-507A855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3EDB-BA8C-4394-AAF4-99963C54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9D9AC-3BF0-42C6-A989-6D215D34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2A6EC-A9B7-4C8A-B8F5-B18A3E63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65923-5C50-4058-8B12-FDBF998B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B6389-25D7-440C-80EE-75D44793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E6157-4E96-40BA-9D9B-020DE710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43461-EB41-4296-8427-B2CB77D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077A0-EBDD-4451-BD53-B6A33799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703A-163B-443B-A3A1-F0981AD2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2FDE0-FD05-4E57-B031-F1981E4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24ADB-89FB-470A-B1C8-ACAE589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40151-BC50-4936-A0CA-2D299FAD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A6B9F0-08D0-4B96-B38D-73D5F1DC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C2C93-0254-4ECF-933A-E0E0AFF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C4A8B-E3A8-44F8-B9B5-3BC9425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570C0-3A30-4EE2-AECC-9A575C6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F47BD-ECF6-443E-B3D4-EA1C0E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70DBA-7A48-4263-BDAF-D8A88BDD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BD9CE-8173-48D7-B01E-936F69F7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D115E-6B6B-4CB0-A0FE-79CB2EC0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4015-ABCD-49D7-B287-0DEBDEB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25BE-953F-4A57-A14D-9EA0562E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3A95F-6EF7-4650-942E-E70A827B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68AB-FD14-4F12-8D80-FDE38DFC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D4163-19D8-45F4-B8AA-98D2AABF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B16BF-42DF-43F0-B4C0-A6E43DC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FBE21-9172-48FA-BF8B-C7752341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874D9-E618-40E5-A85A-2F87FCB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FDE9-FB3A-4FA8-A878-63D370B3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D70E2-7401-4FDA-BED4-AE30511F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6B15-65BD-4B8B-A888-1585D97D8F56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BEB4D-40C1-4796-BAB0-333EC3E8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85DC-BEA3-43D1-9796-209525681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freepsw/boosting-bagging-vs-boos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2800" dirty="0">
                <a:latin typeface="Cambria Math" panose="02040503050406030204" pitchFamily="18" charset="0"/>
              </a:rPr>
              <a:t>(Boosting) :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“</a:t>
            </a:r>
            <a:r>
              <a:rPr lang="ko-KR" altLang="en-US" sz="2800" dirty="0">
                <a:latin typeface="Cambria Math" panose="02040503050406030204" pitchFamily="18" charset="0"/>
              </a:rPr>
              <a:t>예측력</a:t>
            </a:r>
            <a:r>
              <a:rPr lang="en-US" altLang="ko-KR" sz="2800" dirty="0">
                <a:latin typeface="Cambria Math" panose="02040503050406030204" pitchFamily="18" charset="0"/>
              </a:rPr>
              <a:t>”</a:t>
            </a:r>
            <a:r>
              <a:rPr lang="ko-KR" altLang="en-US" sz="2800" dirty="0">
                <a:latin typeface="Cambria Math" panose="02040503050406030204" pitchFamily="18" charset="0"/>
              </a:rPr>
              <a:t>이 약한 모형</a:t>
            </a:r>
            <a:r>
              <a:rPr lang="en-US" altLang="ko-KR" sz="2800" dirty="0">
                <a:latin typeface="Cambria Math" panose="02040503050406030204" pitchFamily="18" charset="0"/>
              </a:rPr>
              <a:t>(weak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dirty="0">
                <a:latin typeface="Cambria Math" panose="02040503050406030204" pitchFamily="18" charset="0"/>
              </a:rPr>
              <a:t>learner)</a:t>
            </a:r>
            <a:r>
              <a:rPr lang="en-US" altLang="ko-KR" sz="2800" baseline="30000" dirty="0">
                <a:latin typeface="Cambria Math" panose="02040503050406030204" pitchFamily="18" charset="0"/>
              </a:rPr>
              <a:t>*</a:t>
            </a:r>
            <a:r>
              <a:rPr lang="ko-KR" altLang="en-US" sz="2800" dirty="0">
                <a:latin typeface="Cambria Math" panose="02040503050406030204" pitchFamily="18" charset="0"/>
              </a:rPr>
              <a:t>들을 결합하여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강한 예측모형을 만드는 것</a:t>
            </a:r>
            <a:r>
              <a:rPr lang="en-US" altLang="ko-KR" sz="2800" dirty="0">
                <a:latin typeface="Cambria Math" panose="02040503050406030204" pitchFamily="18" charset="0"/>
              </a:rPr>
              <a:t>.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Bias</a:t>
            </a:r>
            <a:r>
              <a:rPr lang="ko-KR" altLang="en-US" sz="2800" dirty="0">
                <a:latin typeface="Cambria Math" panose="02040503050406030204" pitchFamily="18" charset="0"/>
              </a:rPr>
              <a:t>를 줄이는 방향으로 모형이 계속 더해지는 형태가 되므로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예측력이 점점 좋아지게 됨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baseline="30000" dirty="0">
                <a:latin typeface="Cambria Math" panose="02040503050406030204" pitchFamily="18" charset="0"/>
              </a:rPr>
              <a:t>* </a:t>
            </a:r>
            <a:r>
              <a:rPr lang="ko-KR" altLang="en-US" sz="2800" dirty="0">
                <a:latin typeface="Cambria Math" panose="02040503050406030204" pitchFamily="18" charset="0"/>
              </a:rPr>
              <a:t>기본학습기</a:t>
            </a:r>
            <a:r>
              <a:rPr lang="en-US" altLang="ko-KR" sz="2800" dirty="0">
                <a:latin typeface="Cambria Math" panose="02040503050406030204" pitchFamily="18" charset="0"/>
              </a:rPr>
              <a:t>(base learner)</a:t>
            </a:r>
            <a:r>
              <a:rPr lang="ko-KR" altLang="en-US" sz="2800" dirty="0">
                <a:latin typeface="Cambria Math" panose="02040503050406030204" pitchFamily="18" charset="0"/>
              </a:rPr>
              <a:t>라고도 부른다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3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52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회귀의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경우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-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th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iteration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=−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≀≀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52043"/>
              </a:xfrm>
              <a:prstGeom prst="rect">
                <a:avLst/>
              </a:prstGeo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7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53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회귀의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경우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-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th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iteration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9"/>
                              <m:mcJc m:val="center"/>
                            </m:mcPr>
                          </m:mc>
                        </m:mcs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 =− 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sub>
                          </m:sSub>
                        </m:e>
                      </m:mr>
                      <m:mr>
                        <m:e/>
                        <m:e/>
                        <m:e/>
                        <m:e/>
                        <m:e/>
                        <m:e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e/>
                        <m:e/>
                      </m:mr>
                      <m:mr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e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mr>
                      <m:mr>
                        <m:e/>
                        <m:e/>
                        <m:e/>
                        <m:e/>
                        <m:e/>
                        <m:e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≀≀</m:t>
                          </m:r>
                        </m:e>
                        <m:e/>
                        <m:e/>
                      </m:mr>
                      <m:mr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  <m:e/>
                        <m:e/>
                      </m:mr>
                    </m:m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53132"/>
              </a:xfrm>
              <a:prstGeom prst="rect">
                <a:avLst/>
              </a:prstGeo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85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55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회귀의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경우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-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th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(final) iteration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≀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≀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altLang="ko-KR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forward stepwise additive modeling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55606"/>
              </a:xfrm>
              <a:prstGeom prst="rect">
                <a:avLst/>
              </a:prstGeom>
              <a:blipFill>
                <a:blip r:embed="rId2"/>
                <a:stretch>
                  <a:fillRect l="-1060" b="-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9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70533D-A386-4A1D-861D-48014945F526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039F12-20E2-4189-8A14-6D1A3A955E1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29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그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래디언트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알고리즘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손실함수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와 모형의 초기값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정의한다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⋯,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 대해서 다음을 반복한다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 (a)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음의 기울기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▽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가장 가까운 기본학습기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학습한다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1200" dirty="0">
                    <a:latin typeface="Cambria Math" panose="02040503050406030204" pitchFamily="18" charset="0"/>
                  </a:rPr>
                  <a:t>         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argmin</m:t>
                            </m:r>
                            <m: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 ∈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▽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▽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sPre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 (b)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모형을 다음과 같이 갱신한다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1200" dirty="0">
                    <a:latin typeface="Cambria Math" panose="02040503050406030204" pitchFamily="18" charset="0"/>
                  </a:rPr>
                  <a:t>                </a:t>
                </a:r>
                <a:br>
                  <a:rPr lang="en-US" altLang="ko-KR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7"/>
                              <m:mcJc m:val="center"/>
                            </m:mcPr>
                          </m:mc>
                        </m:mcs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mr>
                    </m:m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3. 2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로부터 최종 모형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얻는다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A039F12-20E2-4189-8A14-6D1A3A955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29811"/>
              </a:xfrm>
              <a:prstGeom prst="rect">
                <a:avLst/>
              </a:prstGeom>
              <a:blipFill>
                <a:blip r:embed="rId2"/>
                <a:stretch>
                  <a:fillRect t="-1082" b="-1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4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류의 경우에도 분류에 적절한 손실함수를 정의하면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같은 방식으로 분류에 대한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그래디언트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모형을 구할 수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Friedman (2001),  A gradient boosting machine,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i="1" dirty="0">
                    <a:latin typeface="Cambria Math" panose="02040503050406030204" pitchFamily="18" charset="0"/>
                  </a:rPr>
                  <a:t>The Annals of Statistics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Vol. 29(5), 1189-1232.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2246769"/>
              </a:xfrm>
              <a:prstGeom prst="rect">
                <a:avLst/>
              </a:prstGeom>
              <a:blipFill>
                <a:blip r:embed="rId2"/>
                <a:stretch>
                  <a:fillRect l="-1060" t="-2710" b="-6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046432C4-D86F-413C-A3AA-A3724135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27" y="3429000"/>
            <a:ext cx="6835147" cy="3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78AB84-085C-46E7-8025-C6DBFA80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398877"/>
            <a:ext cx="8448675" cy="4038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C6F35E-8617-44BC-9B52-3FA3C7502B0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2D25AF6-3F4D-4AE3-A55F-A352CB86C0F2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더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해지는 기본학습기의 수가 많아질수록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모형의 예측력이 개선될 수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2D25AF6-3F4D-4AE3-A55F-A352CB86C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962186"/>
              </a:xfrm>
              <a:prstGeom prst="rect">
                <a:avLst/>
              </a:prstGeom>
              <a:blipFill>
                <a:blip r:embed="rId3"/>
                <a:stretch>
                  <a:fillRect t="-5696" b="-16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52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5DCC7A-30B6-45D7-863E-53036DF82995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vs. Bagging (Random Forest)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D0EF3A3-E3F0-4F1C-AF48-636E7FDBA78D}"/>
              </a:ext>
            </a:extLst>
          </p:cNvPr>
          <p:cNvSpPr/>
          <p:nvPr/>
        </p:nvSpPr>
        <p:spPr>
          <a:xfrm>
            <a:off x="347235" y="988332"/>
            <a:ext cx="11497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부스팅은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dirty="0">
                <a:latin typeface="Cambria Math" panose="02040503050406030204" pitchFamily="18" charset="0"/>
              </a:rPr>
              <a:t>bias</a:t>
            </a:r>
            <a:r>
              <a:rPr lang="ko-KR" altLang="en-US" sz="2800" dirty="0">
                <a:latin typeface="Cambria Math" panose="02040503050406030204" pitchFamily="18" charset="0"/>
              </a:rPr>
              <a:t>를 점점 줄여가며 예측 성능을 향상시킨다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배깅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랜덤 </a:t>
            </a:r>
            <a:r>
              <a:rPr lang="ko-KR" altLang="en-US" sz="2800" dirty="0" err="1">
                <a:latin typeface="Cambria Math" panose="02040503050406030204" pitchFamily="18" charset="0"/>
              </a:rPr>
              <a:t>포레스트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는 다수의 모형을 평균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투표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함으로써 예측력을 향상시킨다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95C140E-2671-4EE0-9BD1-4DC6FAB0DE7A}"/>
              </a:ext>
            </a:extLst>
          </p:cNvPr>
          <p:cNvGrpSpPr/>
          <p:nvPr/>
        </p:nvGrpSpPr>
        <p:grpSpPr>
          <a:xfrm>
            <a:off x="1618733" y="2594750"/>
            <a:ext cx="4005893" cy="3961838"/>
            <a:chOff x="1565298" y="2576122"/>
            <a:chExt cx="3405358" cy="3429361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E14384C-FDD1-4CE1-B885-C4165A60BBE0}"/>
                </a:ext>
              </a:extLst>
            </p:cNvPr>
            <p:cNvSpPr/>
            <p:nvPr/>
          </p:nvSpPr>
          <p:spPr>
            <a:xfrm>
              <a:off x="2017028" y="3051479"/>
              <a:ext cx="2501896" cy="2444693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A411A02-9261-4DB3-AC29-269D26091E69}"/>
                </a:ext>
              </a:extLst>
            </p:cNvPr>
            <p:cNvSpPr/>
            <p:nvPr/>
          </p:nvSpPr>
          <p:spPr>
            <a:xfrm>
              <a:off x="1565298" y="2576122"/>
              <a:ext cx="3405358" cy="34293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EB691B1-0EB4-4DB5-A89E-2CD7A296A1E0}"/>
                </a:ext>
              </a:extLst>
            </p:cNvPr>
            <p:cNvSpPr/>
            <p:nvPr/>
          </p:nvSpPr>
          <p:spPr>
            <a:xfrm>
              <a:off x="2503509" y="3526837"/>
              <a:ext cx="1494187" cy="1527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2B1C26F-8A9E-4518-8249-F66C1F3DC871}"/>
                </a:ext>
              </a:extLst>
            </p:cNvPr>
            <p:cNvSpPr/>
            <p:nvPr/>
          </p:nvSpPr>
          <p:spPr>
            <a:xfrm>
              <a:off x="2920492" y="3917308"/>
              <a:ext cx="694970" cy="7469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022738C-AF65-4FC5-B9B7-F428C60CFB21}"/>
                </a:ext>
              </a:extLst>
            </p:cNvPr>
            <p:cNvSpPr/>
            <p:nvPr/>
          </p:nvSpPr>
          <p:spPr>
            <a:xfrm>
              <a:off x="2247104" y="3643330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630207C-68BB-409E-9258-9CBF38D5D8D4}"/>
                </a:ext>
              </a:extLst>
            </p:cNvPr>
            <p:cNvSpPr/>
            <p:nvPr/>
          </p:nvSpPr>
          <p:spPr>
            <a:xfrm>
              <a:off x="2653614" y="4248677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F0ADAE5B-19CB-4929-A118-F411BE522A07}"/>
                </a:ext>
              </a:extLst>
            </p:cNvPr>
            <p:cNvSpPr/>
            <p:nvPr/>
          </p:nvSpPr>
          <p:spPr>
            <a:xfrm>
              <a:off x="2731075" y="3696925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162D94C-3A93-4171-B503-F099B8A01E90}"/>
                </a:ext>
              </a:extLst>
            </p:cNvPr>
            <p:cNvSpPr/>
            <p:nvPr/>
          </p:nvSpPr>
          <p:spPr>
            <a:xfrm>
              <a:off x="3137792" y="4275664"/>
              <a:ext cx="142468" cy="15279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CEF26FF2-C968-4B9F-8853-FFCC32FDA8BC}"/>
                </a:ext>
              </a:extLst>
            </p:cNvPr>
            <p:cNvSpPr/>
            <p:nvPr/>
          </p:nvSpPr>
          <p:spPr>
            <a:xfrm>
              <a:off x="1703935" y="2869197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86B568C-21DE-472E-B44F-EBA821D41297}"/>
                </a:ext>
              </a:extLst>
            </p:cNvPr>
            <p:cNvSpPr/>
            <p:nvPr/>
          </p:nvSpPr>
          <p:spPr>
            <a:xfrm>
              <a:off x="1846404" y="3365675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1077A17-C918-4CC5-A311-A2185D41F04D}"/>
                </a:ext>
              </a:extLst>
            </p:cNvPr>
            <p:cNvSpPr/>
            <p:nvPr/>
          </p:nvSpPr>
          <p:spPr>
            <a:xfrm>
              <a:off x="3240208" y="4020091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B13F228-4289-48A6-8FF5-2DF09D168EB0}"/>
                </a:ext>
              </a:extLst>
            </p:cNvPr>
            <p:cNvCxnSpPr>
              <a:cxnSpLocks/>
            </p:cNvCxnSpPr>
            <p:nvPr/>
          </p:nvCxnSpPr>
          <p:spPr>
            <a:xfrm>
              <a:off x="1799833" y="3021989"/>
              <a:ext cx="92098" cy="36606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F2AD803F-0B6F-431F-A0A9-316A2FF4F05A}"/>
                </a:ext>
              </a:extLst>
            </p:cNvPr>
            <p:cNvCxnSpPr>
              <a:cxnSpLocks/>
            </p:cNvCxnSpPr>
            <p:nvPr/>
          </p:nvCxnSpPr>
          <p:spPr>
            <a:xfrm>
              <a:off x="1983619" y="3474645"/>
              <a:ext cx="286358" cy="2222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ADC4B1DD-7A5B-4E5D-B2D9-35AC67929678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367256" y="3733541"/>
              <a:ext cx="355071" cy="1705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8D010683-A824-4D78-BFD4-6AD34D6EF18D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H="1">
              <a:off x="2724849" y="3849717"/>
              <a:ext cx="63630" cy="3989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DC5A74F2-3FA7-44F3-9ECE-D286FFE08294}"/>
                </a:ext>
              </a:extLst>
            </p:cNvPr>
            <p:cNvCxnSpPr>
              <a:cxnSpLocks/>
              <a:stCxn id="146" idx="5"/>
            </p:cNvCxnSpPr>
            <p:nvPr/>
          </p:nvCxnSpPr>
          <p:spPr>
            <a:xfrm>
              <a:off x="2775217" y="4379094"/>
              <a:ext cx="277168" cy="2182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6C0968C-FBFA-479A-83D7-126E1F933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872" y="4427110"/>
              <a:ext cx="281003" cy="1807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B506C6D-E8F7-4376-A05F-76F5A61D9A30}"/>
                </a:ext>
              </a:extLst>
            </p:cNvPr>
            <p:cNvSpPr/>
            <p:nvPr/>
          </p:nvSpPr>
          <p:spPr>
            <a:xfrm>
              <a:off x="3055476" y="4554262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93FE3B3-44BC-4CAE-8A61-7ACA6162810C}"/>
                </a:ext>
              </a:extLst>
            </p:cNvPr>
            <p:cNvSpPr/>
            <p:nvPr/>
          </p:nvSpPr>
          <p:spPr>
            <a:xfrm>
              <a:off x="3461170" y="4329685"/>
              <a:ext cx="142468" cy="15279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4FE4283-F789-4EDE-B098-1142DC19279A}"/>
                </a:ext>
              </a:extLst>
            </p:cNvPr>
            <p:cNvCxnSpPr>
              <a:cxnSpLocks/>
              <a:stCxn id="94" idx="1"/>
            </p:cNvCxnSpPr>
            <p:nvPr/>
          </p:nvCxnSpPr>
          <p:spPr>
            <a:xfrm flipH="1" flipV="1">
              <a:off x="3326619" y="4154908"/>
              <a:ext cx="155415" cy="19715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0614EFD9-38AE-43B3-B7C0-F290A8C62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1899" y="4107897"/>
              <a:ext cx="93998" cy="2333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262E372-898F-4F8A-94BC-E77C4EB6E340}"/>
              </a:ext>
            </a:extLst>
          </p:cNvPr>
          <p:cNvGrpSpPr/>
          <p:nvPr/>
        </p:nvGrpSpPr>
        <p:grpSpPr>
          <a:xfrm>
            <a:off x="6838800" y="2594750"/>
            <a:ext cx="4005893" cy="3961838"/>
            <a:chOff x="6804127" y="2533996"/>
            <a:chExt cx="3405358" cy="342936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384235F-4E40-4EF8-BE20-26E1D79AC089}"/>
                </a:ext>
              </a:extLst>
            </p:cNvPr>
            <p:cNvGrpSpPr/>
            <p:nvPr/>
          </p:nvGrpSpPr>
          <p:grpSpPr>
            <a:xfrm>
              <a:off x="6804127" y="2533996"/>
              <a:ext cx="3405358" cy="3429361"/>
              <a:chOff x="6300502" y="2982456"/>
              <a:chExt cx="1758298" cy="1694317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16396B0E-56EF-4783-99DD-4CCB7AFDD5BC}"/>
                  </a:ext>
                </a:extLst>
              </p:cNvPr>
              <p:cNvSpPr/>
              <p:nvPr/>
            </p:nvSpPr>
            <p:spPr>
              <a:xfrm>
                <a:off x="6533745" y="3217312"/>
                <a:ext cx="1291811" cy="120783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436734A5-3FCA-406F-BC81-7C621AB53DE4}"/>
                  </a:ext>
                </a:extLst>
              </p:cNvPr>
              <p:cNvSpPr/>
              <p:nvPr/>
            </p:nvSpPr>
            <p:spPr>
              <a:xfrm>
                <a:off x="6300502" y="2982456"/>
                <a:ext cx="1758298" cy="16943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E497F3E5-1D02-4FEF-8A26-280DCE3298F9}"/>
                  </a:ext>
                </a:extLst>
              </p:cNvPr>
              <p:cNvSpPr/>
              <p:nvPr/>
            </p:nvSpPr>
            <p:spPr>
              <a:xfrm>
                <a:off x="6784931" y="3452168"/>
                <a:ext cx="771498" cy="7548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733FE58D-A517-4135-AA5E-6B88A5B0601C}"/>
                  </a:ext>
                </a:extLst>
              </p:cNvPr>
              <p:cNvSpPr/>
              <p:nvPr/>
            </p:nvSpPr>
            <p:spPr>
              <a:xfrm>
                <a:off x="7000233" y="3645085"/>
                <a:ext cx="358836" cy="36905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5F03BE0-FFCD-434E-B083-6F0D793CDE54}"/>
                  </a:ext>
                </a:extLst>
              </p:cNvPr>
              <p:cNvSpPr/>
              <p:nvPr/>
            </p:nvSpPr>
            <p:spPr>
              <a:xfrm>
                <a:off x="7121432" y="3979690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A488B42-1DDB-469F-8D2D-AEBBA133C44F}"/>
                  </a:ext>
                </a:extLst>
              </p:cNvPr>
              <p:cNvSpPr/>
              <p:nvPr/>
            </p:nvSpPr>
            <p:spPr>
              <a:xfrm>
                <a:off x="7391814" y="3783482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870BCCE6-7744-443A-9192-8879AFA378D8}"/>
                  </a:ext>
                </a:extLst>
              </p:cNvPr>
              <p:cNvSpPr/>
              <p:nvPr/>
            </p:nvSpPr>
            <p:spPr>
              <a:xfrm>
                <a:off x="7246699" y="3913255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FF18AD1A-4D0C-4D11-A270-9C426DF43E4D}"/>
                  </a:ext>
                </a:extLst>
              </p:cNvPr>
              <p:cNvSpPr/>
              <p:nvPr/>
            </p:nvSpPr>
            <p:spPr>
              <a:xfrm>
                <a:off x="7367143" y="3996531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AD4FD7FE-E8BD-4C43-9E29-7C0902478650}"/>
                  </a:ext>
                </a:extLst>
              </p:cNvPr>
              <p:cNvSpPr/>
              <p:nvPr/>
            </p:nvSpPr>
            <p:spPr>
              <a:xfrm>
                <a:off x="7031071" y="3707993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275C2D39-46AD-45EB-B64D-F73C2E2F2F17}"/>
                  </a:ext>
                </a:extLst>
              </p:cNvPr>
              <p:cNvSpPr/>
              <p:nvPr/>
            </p:nvSpPr>
            <p:spPr>
              <a:xfrm>
                <a:off x="6825859" y="3916011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212129A2-A3B3-4691-8891-D3BC6BBF83DD}"/>
                  </a:ext>
                </a:extLst>
              </p:cNvPr>
              <p:cNvSpPr/>
              <p:nvPr/>
            </p:nvSpPr>
            <p:spPr>
              <a:xfrm>
                <a:off x="7211808" y="3569596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B99D9DE9-7EF6-4D80-B3A7-143C20F1D5BE}"/>
                  </a:ext>
                </a:extLst>
              </p:cNvPr>
              <p:cNvSpPr/>
              <p:nvPr/>
            </p:nvSpPr>
            <p:spPr>
              <a:xfrm>
                <a:off x="7448330" y="3583019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3CF9668-170C-4917-AF8B-C412BE9267F1}"/>
                  </a:ext>
                </a:extLst>
              </p:cNvPr>
              <p:cNvSpPr/>
              <p:nvPr/>
            </p:nvSpPr>
            <p:spPr>
              <a:xfrm>
                <a:off x="6928465" y="3527657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60DF1265-3861-4B5F-BDD9-E8A49E2C3BC8}"/>
                  </a:ext>
                </a:extLst>
              </p:cNvPr>
              <p:cNvSpPr/>
              <p:nvPr/>
            </p:nvSpPr>
            <p:spPr>
              <a:xfrm>
                <a:off x="7179651" y="4190286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B4ED5351-3BC3-46B6-9535-CF6A36E275C9}"/>
                  </a:ext>
                </a:extLst>
              </p:cNvPr>
              <p:cNvSpPr/>
              <p:nvPr/>
            </p:nvSpPr>
            <p:spPr>
              <a:xfrm>
                <a:off x="6678964" y="3732318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3FC74C69-4C50-4343-8CE7-88876944266F}"/>
                  </a:ext>
                </a:extLst>
              </p:cNvPr>
              <p:cNvSpPr/>
              <p:nvPr/>
            </p:nvSpPr>
            <p:spPr>
              <a:xfrm>
                <a:off x="7029947" y="3389260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91AF63F4-BA7C-450B-9396-D9BCDD349656}"/>
                  </a:ext>
                </a:extLst>
              </p:cNvPr>
              <p:cNvSpPr/>
              <p:nvPr/>
            </p:nvSpPr>
            <p:spPr>
              <a:xfrm>
                <a:off x="7536524" y="3896716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7E2D4109-55B2-41B2-8229-466A0C72F4E9}"/>
                  </a:ext>
                </a:extLst>
              </p:cNvPr>
              <p:cNvSpPr/>
              <p:nvPr/>
            </p:nvSpPr>
            <p:spPr>
              <a:xfrm>
                <a:off x="7002476" y="4056083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5DD97CFE-2AA5-4BC6-BEC1-BA30CE8F91EF}"/>
                  </a:ext>
                </a:extLst>
              </p:cNvPr>
              <p:cNvSpPr/>
              <p:nvPr/>
            </p:nvSpPr>
            <p:spPr>
              <a:xfrm>
                <a:off x="7302275" y="3489912"/>
                <a:ext cx="73561" cy="7548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2CDA7C2-7554-4A27-A831-E402AAABE353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2" y="4140726"/>
              <a:ext cx="751169" cy="13309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CB1F6EF-4370-4EAF-BEE6-61967E0B1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338" y="4290802"/>
              <a:ext cx="532353" cy="20423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FF520953-705F-471F-97F7-C0B69CA7B924}"/>
                </a:ext>
              </a:extLst>
            </p:cNvPr>
            <p:cNvCxnSpPr>
              <a:cxnSpLocks/>
            </p:cNvCxnSpPr>
            <p:nvPr/>
          </p:nvCxnSpPr>
          <p:spPr>
            <a:xfrm>
              <a:off x="8116751" y="3761428"/>
              <a:ext cx="361654" cy="4269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5B76C07A-B136-4B6E-A5E6-67EEFB8F223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075" y="3475549"/>
              <a:ext cx="236742" cy="72219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F9F6D66B-78B3-4F0C-B8FA-9B1D508DCB5E}"/>
                </a:ext>
              </a:extLst>
            </p:cNvPr>
            <p:cNvCxnSpPr>
              <a:cxnSpLocks/>
              <a:stCxn id="127" idx="5"/>
            </p:cNvCxnSpPr>
            <p:nvPr/>
          </p:nvCxnSpPr>
          <p:spPr>
            <a:xfrm>
              <a:off x="8340650" y="4132927"/>
              <a:ext cx="124635" cy="12236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5CEE0737-5FDC-434F-97D4-746FE3B4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9390" y="4340526"/>
              <a:ext cx="180016" cy="3822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B671A96E-ED09-4CE9-929F-FB4F9DF15D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54621" y="4359029"/>
              <a:ext cx="34367" cy="63114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DE23B56-06F6-4798-9277-40A2B76F7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475" y="4340526"/>
              <a:ext cx="41500" cy="21670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E9E5B71C-1A17-4BDA-88D1-34351A2D07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2062" y="4290802"/>
              <a:ext cx="276315" cy="3285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DCB117D9-7D53-49A8-BD62-983BDBEAB3E2}"/>
                </a:ext>
              </a:extLst>
            </p:cNvPr>
            <p:cNvCxnSpPr>
              <a:cxnSpLocks/>
              <a:stCxn id="120" idx="1"/>
            </p:cNvCxnSpPr>
            <p:nvPr/>
          </p:nvCxnSpPr>
          <p:spPr>
            <a:xfrm flipH="1" flipV="1">
              <a:off x="8586568" y="4284566"/>
              <a:ext cx="70956" cy="15577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9C22040C-9FED-4612-A96C-64E798AC42BE}"/>
                </a:ext>
              </a:extLst>
            </p:cNvPr>
            <p:cNvCxnSpPr>
              <a:cxnSpLocks/>
              <a:stCxn id="129" idx="3"/>
            </p:cNvCxnSpPr>
            <p:nvPr/>
          </p:nvCxnSpPr>
          <p:spPr>
            <a:xfrm flipH="1">
              <a:off x="8554622" y="3852806"/>
              <a:ext cx="35328" cy="35173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7B31B61-99DB-4C92-925C-A6EFD483D993}"/>
                </a:ext>
              </a:extLst>
            </p:cNvPr>
            <p:cNvCxnSpPr>
              <a:cxnSpLocks/>
              <a:stCxn id="137" idx="4"/>
            </p:cNvCxnSpPr>
            <p:nvPr/>
          </p:nvCxnSpPr>
          <p:spPr>
            <a:xfrm flipH="1">
              <a:off x="8585911" y="3713899"/>
              <a:ext cx="229619" cy="49063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52968ED8-7ACB-42B9-BCB1-6E33210A5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3369" y="3845983"/>
              <a:ext cx="406650" cy="3585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EF9DC8BF-E558-4FB0-860D-F602B47478DF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>
              <a:off x="8681946" y="4231700"/>
              <a:ext cx="235764" cy="10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D3E9FF64-17AF-4B1C-BF76-460782D8FAEA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 flipH="1" flipV="1">
              <a:off x="8667833" y="4289057"/>
              <a:ext cx="530142" cy="17183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64EBC51-9185-4AE4-A244-6F3C440A8E6D}"/>
                </a:ext>
              </a:extLst>
            </p:cNvPr>
            <p:cNvSpPr/>
            <p:nvPr/>
          </p:nvSpPr>
          <p:spPr>
            <a:xfrm>
              <a:off x="8474609" y="4183927"/>
              <a:ext cx="142468" cy="15279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75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579568-7DF5-4E5B-A845-99C79361BEE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트리 기반의 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B01E6F-6145-4B32-A9B4-DE99251B238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849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그래디언트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모형과 가법모형과의 관계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final model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최종 모형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이루고 있는 기본학습기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들이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분할이 단 한 번만 일어나는 그루터기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(stump)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모형인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는 단 하나의 설명변수로만 이루어진 함수가 되며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이들의 선형결합인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는 가법모형이 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000" dirty="0">
                    <a:latin typeface="Cambria Math" panose="02040503050406030204" pitchFamily="18" charset="0"/>
                  </a:rPr>
                  <a:t>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만일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에서 분할이 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2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회 이상 일어나게 되는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두 개 이상의 설명변수 간의 상호작용효과를 학습할 수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이러한 분할의 수를 상호작용 깊이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interation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depth)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라고 하고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상호작용을 쉽게 학습하기 위해 트리가 기본학습기로 많이 사용됨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B01E6F-6145-4B32-A9B4-DE99251B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849294"/>
              </a:xfrm>
              <a:prstGeom prst="rect">
                <a:avLst/>
              </a:prstGeom>
              <a:blipFill>
                <a:blip r:embed="rId2"/>
                <a:stretch>
                  <a:fillRect l="-1060" t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312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579568-7DF5-4E5B-A845-99C79361BEE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트리 기반의 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B01E6F-6145-4B32-A9B4-DE99251B2386}"/>
              </a:ext>
            </a:extLst>
          </p:cNvPr>
          <p:cNvSpPr/>
          <p:nvPr/>
        </p:nvSpPr>
        <p:spPr>
          <a:xfrm>
            <a:off x="347235" y="988332"/>
            <a:ext cx="11497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설명변수 간의 상호작용 효과가 필요 없는 경우에는 기본학습기가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깊이가 </a:t>
            </a:r>
            <a:r>
              <a:rPr lang="en-US" altLang="ko-KR" sz="2800" dirty="0">
                <a:latin typeface="Cambria Math" panose="02040503050406030204" pitchFamily="18" charset="0"/>
              </a:rPr>
              <a:t>1</a:t>
            </a:r>
            <a:r>
              <a:rPr lang="ko-KR" altLang="en-US" sz="2800" dirty="0">
                <a:latin typeface="Cambria Math" panose="02040503050406030204" pitchFamily="18" charset="0"/>
              </a:rPr>
              <a:t>인 그루터기 모형인 경우에 더 나은 예측성능을 보일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28B8BE-2F24-467C-845D-01E5E8EB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73" y="2167448"/>
            <a:ext cx="5892625" cy="43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1EAFE1-969E-457A-9460-8FE9E9531920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트리 기반의 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EB77C-1416-430A-94E3-A944BDDD7CC7}"/>
              </a:ext>
            </a:extLst>
          </p:cNvPr>
          <p:cNvSpPr/>
          <p:nvPr/>
        </p:nvSpPr>
        <p:spPr>
          <a:xfrm>
            <a:off x="347235" y="904815"/>
            <a:ext cx="114975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매 단계에서 기본학습기를 학습할 때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샘플링을 적용하면 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보통 </a:t>
            </a:r>
            <a:r>
              <a:rPr lang="en-US" altLang="ko-KR" sz="2800" dirty="0">
                <a:latin typeface="Cambria Math" panose="02040503050406030204" pitchFamily="18" charset="0"/>
              </a:rPr>
              <a:t>50%)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더 나은 예측력을 갖는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2800" dirty="0">
                <a:latin typeface="Cambria Math" panose="02040503050406030204" pitchFamily="18" charset="0"/>
              </a:rPr>
              <a:t> 모형을 적합할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이는 </a:t>
            </a:r>
            <a:r>
              <a:rPr lang="ko-KR" altLang="en-US" sz="2800" dirty="0" err="1">
                <a:latin typeface="Cambria Math" panose="02040503050406030204" pitchFamily="18" charset="0"/>
              </a:rPr>
              <a:t>배깅</a:t>
            </a:r>
            <a:r>
              <a:rPr lang="ko-KR" altLang="en-US" sz="2800" dirty="0">
                <a:latin typeface="Cambria Math" panose="02040503050406030204" pitchFamily="18" charset="0"/>
              </a:rPr>
              <a:t> 혹은 </a:t>
            </a:r>
            <a:r>
              <a:rPr lang="ko-KR" altLang="en-US" sz="2800" dirty="0" err="1">
                <a:latin typeface="Cambria Math" panose="02040503050406030204" pitchFamily="18" charset="0"/>
              </a:rPr>
              <a:t>랜덤포레스트에서</a:t>
            </a:r>
            <a:r>
              <a:rPr lang="ko-KR" altLang="en-US" sz="2800" dirty="0">
                <a:latin typeface="Cambria Math" panose="02040503050406030204" pitchFamily="18" charset="0"/>
              </a:rPr>
              <a:t> 다수의 모형을 평균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투표</a:t>
            </a:r>
            <a:r>
              <a:rPr lang="en-US" altLang="ko-KR" sz="2800" dirty="0">
                <a:latin typeface="Cambria Math" panose="02040503050406030204" pitchFamily="18" charset="0"/>
              </a:rPr>
              <a:t>) </a:t>
            </a:r>
            <a:r>
              <a:rPr lang="ko-KR" altLang="en-US" sz="2800" dirty="0">
                <a:latin typeface="Cambria Math" panose="02040503050406030204" pitchFamily="18" charset="0"/>
              </a:rPr>
              <a:t>함으로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  </a:t>
            </a:r>
            <a:r>
              <a:rPr lang="ko-KR" altLang="en-US" sz="2800" dirty="0">
                <a:latin typeface="Cambria Math" panose="02040503050406030204" pitchFamily="18" charset="0"/>
              </a:rPr>
              <a:t>예측력을 향상시키는 아이디어에서 가져온 것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3BB266-6C29-4A27-B9FE-49248273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249" y="2892764"/>
            <a:ext cx="7469502" cy="3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AdaBoost (Adaptive Boost)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최초로 제안된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2800" dirty="0">
                <a:latin typeface="Cambria Math" panose="02040503050406030204" pitchFamily="18" charset="0"/>
              </a:rPr>
              <a:t> 알고리즘은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분류를 위한 </a:t>
            </a:r>
            <a:r>
              <a:rPr lang="en-US" altLang="ko-KR" sz="2800" dirty="0">
                <a:latin typeface="Cambria Math" panose="02040503050406030204" pitchFamily="18" charset="0"/>
              </a:rPr>
              <a:t>AdaBoost. M1. </a:t>
            </a:r>
            <a:r>
              <a:rPr lang="ko-KR" altLang="en-US" sz="2800" dirty="0">
                <a:latin typeface="Cambria Math" panose="02040503050406030204" pitchFamily="18" charset="0"/>
              </a:rPr>
              <a:t>알고리즘으로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Freund </a:t>
            </a:r>
            <a:r>
              <a:rPr lang="ko-KR" altLang="en-US" sz="2800" dirty="0">
                <a:latin typeface="Cambria Math" panose="02040503050406030204" pitchFamily="18" charset="0"/>
              </a:rPr>
              <a:t>와 </a:t>
            </a:r>
            <a:r>
              <a:rPr lang="en-US" altLang="ko-KR" sz="2800" dirty="0" err="1">
                <a:latin typeface="Cambria Math" panose="02040503050406030204" pitchFamily="18" charset="0"/>
              </a:rPr>
              <a:t>Schapire</a:t>
            </a:r>
            <a:r>
              <a:rPr lang="ko-KR" altLang="en-US" sz="2800" dirty="0">
                <a:latin typeface="Cambria Math" panose="02040503050406030204" pitchFamily="18" charset="0"/>
              </a:rPr>
              <a:t>에 의해 </a:t>
            </a:r>
            <a:r>
              <a:rPr lang="en-US" altLang="ko-KR" sz="2800" dirty="0">
                <a:latin typeface="Cambria Math" panose="02040503050406030204" pitchFamily="18" charset="0"/>
              </a:rPr>
              <a:t>1997</a:t>
            </a:r>
            <a:r>
              <a:rPr lang="ko-KR" altLang="en-US" sz="2800" dirty="0">
                <a:latin typeface="Cambria Math" panose="02040503050406030204" pitchFamily="18" charset="0"/>
              </a:rPr>
              <a:t>년에 제안됨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주어진 표본에 대해 최초의 모형을 학습한다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모형에 의한 예측 결과와 </a:t>
            </a:r>
            <a:r>
              <a:rPr lang="ko-KR" altLang="en-US" sz="2800" dirty="0" err="1">
                <a:latin typeface="Cambria Math" panose="02040503050406030204" pitchFamily="18" charset="0"/>
              </a:rPr>
              <a:t>실제값을</a:t>
            </a:r>
            <a:r>
              <a:rPr lang="ko-KR" altLang="en-US" sz="2800" dirty="0">
                <a:latin typeface="Cambria Math" panose="02040503050406030204" pitchFamily="18" charset="0"/>
              </a:rPr>
              <a:t> 비교하여</a:t>
            </a:r>
            <a:r>
              <a:rPr lang="en-US" altLang="ko-KR" sz="2800" dirty="0">
                <a:latin typeface="Cambria Math" panose="02040503050406030204" pitchFamily="18" charset="0"/>
              </a:rPr>
              <a:t>,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 err="1">
                <a:latin typeface="Cambria Math" panose="02040503050406030204" pitchFamily="18" charset="0"/>
              </a:rPr>
              <a:t>오분류율에</a:t>
            </a:r>
            <a:r>
              <a:rPr lang="ko-KR" altLang="en-US" sz="2800" dirty="0">
                <a:latin typeface="Cambria Math" panose="02040503050406030204" pitchFamily="18" charset="0"/>
              </a:rPr>
              <a:t> 기반한 가중치를 계산한다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이후 다시 모형을 학습할 때 위에서 계산된 가중치를 이용하여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잘못 분류된 케이스가 더 잘 분류되도록 모형을 학습한다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이러한 과정을 무수히 반복하여 다수의 분류 모형들의 결과를 취합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568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87D65B6-21DD-4829-8470-2B3B2E8AB919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트리 기반의 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6871B1-2FDB-4669-A4DD-D39C98474EB4}"/>
              </a:ext>
            </a:extLst>
          </p:cNvPr>
          <p:cNvSpPr/>
          <p:nvPr/>
        </p:nvSpPr>
        <p:spPr>
          <a:xfrm>
            <a:off x="347235" y="988332"/>
            <a:ext cx="114975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기본학습기가 트리인 경우</a:t>
            </a:r>
            <a:r>
              <a:rPr lang="en-US" altLang="ko-KR" sz="2800" dirty="0">
                <a:latin typeface="Cambria Math" panose="02040503050406030204" pitchFamily="18" charset="0"/>
              </a:rPr>
              <a:t>, Variable importance plot</a:t>
            </a:r>
            <a:r>
              <a:rPr lang="ko-KR" altLang="en-US" sz="2800" dirty="0">
                <a:latin typeface="Cambria Math" panose="02040503050406030204" pitchFamily="18" charset="0"/>
              </a:rPr>
              <a:t>을 그릴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2800" dirty="0">
                <a:latin typeface="Cambria Math" panose="02040503050406030204" pitchFamily="18" charset="0"/>
              </a:rPr>
              <a:t> 모형 적합 후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반응변수 사이의 특정 설명변수 간의 관계를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시각화 할 수 있음</a:t>
            </a:r>
            <a:r>
              <a:rPr lang="en-US" altLang="ko-KR" sz="2800" dirty="0">
                <a:latin typeface="Cambria Math" panose="02040503050406030204" pitchFamily="18" charset="0"/>
              </a:rPr>
              <a:t>. (Partial Dependence Plot; PDP) – R package “</a:t>
            </a:r>
            <a:r>
              <a:rPr lang="en-US" altLang="ko-KR" sz="2800" dirty="0" err="1">
                <a:latin typeface="Cambria Math" panose="02040503050406030204" pitchFamily="18" charset="0"/>
              </a:rPr>
              <a:t>pdp</a:t>
            </a:r>
            <a:r>
              <a:rPr lang="en-US" altLang="ko-KR" sz="2800" dirty="0">
                <a:latin typeface="Cambria Math" panose="02040503050406030204" pitchFamily="18" charset="0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EF9A15-7C69-4FD0-9616-7A2C7887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80" y="2615480"/>
            <a:ext cx="6305641" cy="39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5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209AAD-61F7-4271-A916-69807C41D696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트리 기반의 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890BC3D-1745-4051-8C25-E97D0EA808A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70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4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가지의 </a:t>
                </a:r>
                <a:r>
                  <a:rPr lang="ko-KR" altLang="en-US" sz="2800" dirty="0"/>
                  <a:t>조율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모수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(tuning parameter)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가 중요한 영향을 미친다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000" dirty="0">
                    <a:latin typeface="Cambria Math" panose="02040503050406030204" pitchFamily="18" charset="0"/>
                  </a:rPr>
                  <a:t>     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000" dirty="0">
                    <a:latin typeface="Cambria Math" panose="02040503050406030204" pitchFamily="18" charset="0"/>
                  </a:rPr>
                  <a:t>  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트리의 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배깅과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랜덤포레스트의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트리의 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다르게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부스팅에서는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이 너무 크면 모형이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과적합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될 수 있음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000" dirty="0">
                    <a:latin typeface="Cambria Math" panose="02040503050406030204" pitchFamily="18" charset="0"/>
                  </a:rPr>
                  <a:t>      </a:t>
                </a:r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학습률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: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학습 속도를 제어하고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모형의 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대한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벌점항으로서의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역할도 수행함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은 매우 작은 양수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보통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0.01, 0.001).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가 작으면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이 큰 값을 가지고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가 크면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이 작은 값을 가짐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000" dirty="0">
                    <a:latin typeface="Cambria Math" panose="02040503050406030204" pitchFamily="18" charset="0"/>
                  </a:rPr>
                  <a:t>  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분할의 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상호작용 깊이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트리 모형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의 복잡도를 결정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④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샘플링 비율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트리 모형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학습에 사용될 표본 비율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보통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50%)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890BC3D-1745-4051-8C25-E97D0EA8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700600"/>
              </a:xfrm>
              <a:prstGeom prst="rect">
                <a:avLst/>
              </a:prstGeom>
              <a:blipFill>
                <a:blip r:embed="rId2"/>
                <a:stretch>
                  <a:fillRect l="-1060" t="-1070" r="-901" b="-25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00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209AAD-61F7-4271-A916-69807C41D696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3200" dirty="0">
                <a:latin typeface="Cambria Math" panose="02040503050406030204" pitchFamily="18" charset="0"/>
              </a:rPr>
              <a:t>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0BC3D-1745-4051-8C25-E97D0EA808AC}"/>
              </a:ext>
            </a:extLst>
          </p:cNvPr>
          <p:cNvSpPr/>
          <p:nvPr/>
        </p:nvSpPr>
        <p:spPr>
          <a:xfrm>
            <a:off x="347235" y="988332"/>
            <a:ext cx="11497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기본학습기로 트리를 사용하는 경우가 많다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물론 다른 모형도 사용 가능함</a:t>
            </a: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Cambria Math" panose="02040503050406030204" pitchFamily="18" charset="0"/>
              </a:rPr>
              <a:t>R</a:t>
            </a:r>
            <a:r>
              <a:rPr lang="ko-KR" altLang="en-US" sz="2800" dirty="0">
                <a:latin typeface="Cambria Math" panose="02040503050406030204" pitchFamily="18" charset="0"/>
              </a:rPr>
              <a:t>에서 </a:t>
            </a:r>
            <a:r>
              <a:rPr lang="ko-KR" altLang="en-US" sz="28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2800" dirty="0">
                <a:latin typeface="Cambria Math" panose="02040503050406030204" pitchFamily="18" charset="0"/>
              </a:rPr>
              <a:t> 모형의 학습 </a:t>
            </a:r>
            <a:r>
              <a:rPr lang="en-US" altLang="ko-KR" sz="2800" dirty="0">
                <a:latin typeface="Cambria Math" panose="02040503050406030204" pitchFamily="18" charset="0"/>
              </a:rPr>
              <a:t>: “</a:t>
            </a:r>
            <a:r>
              <a:rPr lang="en-US" altLang="ko-KR" sz="2800" dirty="0" err="1">
                <a:latin typeface="Cambria Math" panose="02040503050406030204" pitchFamily="18" charset="0"/>
              </a:rPr>
              <a:t>gbm</a:t>
            </a:r>
            <a:r>
              <a:rPr lang="en-US" altLang="ko-KR" sz="2800" dirty="0">
                <a:latin typeface="Cambria Math" panose="02040503050406030204" pitchFamily="18" charset="0"/>
              </a:rPr>
              <a:t>” </a:t>
            </a:r>
            <a:r>
              <a:rPr lang="ko-KR" altLang="en-US" sz="2800" dirty="0">
                <a:latin typeface="Cambria Math" panose="02040503050406030204" pitchFamily="18" charset="0"/>
              </a:rPr>
              <a:t>패키지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분류와 회귀 문제에 모두 적용 가능함</a:t>
            </a: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부스팅의</a:t>
            </a:r>
            <a:r>
              <a:rPr lang="ko-KR" altLang="en-US" sz="2800" dirty="0">
                <a:latin typeface="Cambria Math" panose="02040503050406030204" pitchFamily="18" charset="0"/>
              </a:rPr>
              <a:t> 변형이 제안됨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 err="1">
                <a:latin typeface="Cambria Math" panose="02040503050406030204" pitchFamily="18" charset="0"/>
              </a:rPr>
              <a:t>eXtreme</a:t>
            </a:r>
            <a:r>
              <a:rPr lang="en-US" altLang="ko-KR" sz="2800" dirty="0">
                <a:latin typeface="Cambria Math" panose="02040503050406030204" pitchFamily="18" charset="0"/>
              </a:rPr>
              <a:t> Gradient boosting : “</a:t>
            </a:r>
            <a:r>
              <a:rPr lang="en-US" altLang="ko-KR" sz="2800" dirty="0" err="1">
                <a:latin typeface="Cambria Math" panose="02040503050406030204" pitchFamily="18" charset="0"/>
              </a:rPr>
              <a:t>xgboost</a:t>
            </a:r>
            <a:r>
              <a:rPr lang="en-US" altLang="ko-KR" sz="2800" dirty="0">
                <a:latin typeface="Cambria Math" panose="02040503050406030204" pitchFamily="18" charset="0"/>
              </a:rPr>
              <a:t>” </a:t>
            </a:r>
            <a:r>
              <a:rPr lang="ko-KR" altLang="en-US" sz="2800" dirty="0">
                <a:latin typeface="Cambria Math" panose="02040503050406030204" pitchFamily="18" charset="0"/>
              </a:rPr>
              <a:t>패키지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Light GBM : “</a:t>
            </a:r>
            <a:r>
              <a:rPr lang="en-US" altLang="ko-KR" sz="2800" dirty="0" err="1">
                <a:latin typeface="Cambria Math" panose="02040503050406030204" pitchFamily="18" charset="0"/>
              </a:rPr>
              <a:t>LightGBM</a:t>
            </a:r>
            <a:r>
              <a:rPr lang="en-US" altLang="ko-KR" sz="2800" dirty="0">
                <a:latin typeface="Cambria Math" panose="02040503050406030204" pitchFamily="18" charset="0"/>
              </a:rPr>
              <a:t>” </a:t>
            </a:r>
            <a:r>
              <a:rPr lang="ko-KR" altLang="en-US" sz="2800" dirty="0">
                <a:latin typeface="Cambria Math" panose="02040503050406030204" pitchFamily="18" charset="0"/>
              </a:rPr>
              <a:t>패키지 </a:t>
            </a:r>
            <a:r>
              <a:rPr lang="en-US" altLang="ko-KR" sz="2800" dirty="0">
                <a:latin typeface="Cambria Math" panose="02040503050406030204" pitchFamily="18" charset="0"/>
              </a:rPr>
              <a:t>– Microsoft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※ </a:t>
            </a:r>
            <a:r>
              <a:rPr lang="ko-KR" altLang="en-US" sz="2800" dirty="0">
                <a:latin typeface="Cambria Math" panose="02040503050406030204" pitchFamily="18" charset="0"/>
              </a:rPr>
              <a:t>참고 </a:t>
            </a:r>
            <a:r>
              <a:rPr lang="en-US" altLang="ko-KR" sz="2800" dirty="0">
                <a:latin typeface="Cambria Math" panose="02040503050406030204" pitchFamily="18" charset="0"/>
              </a:rPr>
              <a:t>: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  <a:hlinkClick r:id="rId2"/>
              </a:rPr>
              <a:t>https://www.slideshare.net/freepsw/boosting-bagging-vs-boosting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AdaBoost (Adaptive Boost)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 err="1">
                <a:latin typeface="Cambria Math" panose="02040503050406030204" pitchFamily="18" charset="0"/>
              </a:rPr>
              <a:t>Schapire</a:t>
            </a:r>
            <a:r>
              <a:rPr lang="ko-KR" altLang="en-US" sz="2800" dirty="0">
                <a:latin typeface="Cambria Math" panose="02040503050406030204" pitchFamily="18" charset="0"/>
              </a:rPr>
              <a:t>와 </a:t>
            </a:r>
            <a:r>
              <a:rPr lang="en-US" altLang="ko-KR" sz="2800" dirty="0">
                <a:latin typeface="Cambria Math" panose="02040503050406030204" pitchFamily="18" charset="0"/>
              </a:rPr>
              <a:t>Singer (1999 ) :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AdaBoost </a:t>
            </a:r>
            <a:r>
              <a:rPr lang="ko-KR" altLang="en-US" sz="2800" dirty="0">
                <a:latin typeface="Cambria Math" panose="02040503050406030204" pitchFamily="18" charset="0"/>
              </a:rPr>
              <a:t>알고리즘을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Steepest descent algorithm (</a:t>
            </a:r>
            <a:r>
              <a:rPr lang="ko-KR" altLang="en-US" sz="2800" dirty="0">
                <a:latin typeface="Cambria Math" panose="02040503050406030204" pitchFamily="18" charset="0"/>
              </a:rPr>
              <a:t>기울기 강하</a:t>
            </a:r>
            <a:r>
              <a:rPr lang="en-US" altLang="ko-KR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latin typeface="Cambria Math" panose="02040503050406030204" pitchFamily="18" charset="0"/>
              </a:rPr>
              <a:t>알고리즘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으로 해석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Cambria Math" panose="02040503050406030204" pitchFamily="18" charset="0"/>
              </a:rPr>
              <a:t>Friedman (2002) :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2800" dirty="0">
                <a:latin typeface="Cambria Math" panose="02040503050406030204" pitchFamily="18" charset="0"/>
              </a:rPr>
              <a:t> 알고리즘을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Gradient descent algorithm (</a:t>
            </a:r>
            <a:r>
              <a:rPr lang="ko-KR" altLang="en-US" sz="2800" dirty="0">
                <a:latin typeface="Cambria Math" panose="02040503050406030204" pitchFamily="18" charset="0"/>
              </a:rPr>
              <a:t>기울기 강하</a:t>
            </a:r>
            <a:r>
              <a:rPr lang="en-US" altLang="ko-KR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latin typeface="Cambria Math" panose="02040503050406030204" pitchFamily="18" charset="0"/>
              </a:rPr>
              <a:t>알고리즘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으로 해석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현재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ko-KR" altLang="en-US" sz="2800" dirty="0">
                <a:latin typeface="Cambria Math" panose="02040503050406030204" pitchFamily="18" charset="0"/>
              </a:rPr>
              <a:t> 알고리즘의 표준은 기울기 강하 알고리즘에 기반한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28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2800" dirty="0">
                <a:latin typeface="Cambria Math" panose="02040503050406030204" pitchFamily="18" charset="0"/>
              </a:rPr>
              <a:t>) </a:t>
            </a:r>
            <a:r>
              <a:rPr lang="ko-KR" altLang="en-US" sz="2800" dirty="0">
                <a:latin typeface="Cambria Math" panose="02040503050406030204" pitchFamily="18" charset="0"/>
              </a:rPr>
              <a:t>으로 볼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026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descent algorithm (</a:t>
            </a:r>
            <a:r>
              <a:rPr lang="ko-KR" altLang="en-US" sz="3200" dirty="0">
                <a:latin typeface="Cambria Math" panose="02040503050406030204" pitchFamily="18" charset="0"/>
              </a:rPr>
              <a:t>기울기 강하</a:t>
            </a:r>
            <a:r>
              <a:rPr lang="en-US" altLang="ko-KR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>
                <a:latin typeface="Cambria Math" panose="02040503050406030204" pitchFamily="18" charset="0"/>
              </a:rPr>
              <a:t>알고리즘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54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b="0" dirty="0">
                    <a:latin typeface="Cambria Math" panose="02040503050406030204" pitchFamily="18" charset="0"/>
                  </a:rPr>
                  <a:t>정의 </a:t>
                </a:r>
                <a:r>
                  <a:rPr lang="en-US" altLang="ko-KR" sz="2800" b="0" dirty="0">
                    <a:latin typeface="Cambria Math" panose="02040503050406030204" pitchFamily="18" charset="0"/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sPre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i="1" dirty="0">
                    <a:latin typeface="Cambria Math" panose="02040503050406030204" pitchFamily="18" charset="0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▽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▽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sPre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손실함수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(loss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function)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를 파라미터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로 미분해서 기울기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▽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를 구하고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손실함수의 값이 작아지는 방향으로 파라미터를 움직이다 보면 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손실함수를 최소화하는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값을 찾는다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여기서 학습률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(learning rate)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는 조절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모수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(tuning parameter)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딥러닝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모형 학습의 기본 알고리즘으로도 사용된다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endParaRPr lang="en-US" altLang="ko-KR" sz="2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54185"/>
              </a:xfrm>
              <a:prstGeom prst="rect">
                <a:avLst/>
              </a:prstGeom>
              <a:blipFill>
                <a:blip r:embed="rId2"/>
                <a:stretch>
                  <a:fillRect l="-1113" t="-1117" b="-2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8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descent algorithm (</a:t>
            </a:r>
            <a:r>
              <a:rPr lang="ko-KR" altLang="en-US" sz="3200" dirty="0">
                <a:latin typeface="Cambria Math" panose="02040503050406030204" pitchFamily="18" charset="0"/>
              </a:rPr>
              <a:t>기울기 강하</a:t>
            </a:r>
            <a:r>
              <a:rPr lang="en-US" altLang="ko-KR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>
                <a:latin typeface="Cambria Math" panose="02040503050406030204" pitchFamily="18" charset="0"/>
              </a:rPr>
              <a:t>알고리즘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890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주의할 점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사이에 거의 차이가 없게 되면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기울기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▽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가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 가까워지는데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이 때 반복 추정이 멈춘다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이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때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global minimum 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전역 최소값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일 수도 있고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local minimum(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국소 최소값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일 수도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적절한 초기값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과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학습률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가  지정되어야 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학습률이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너무 크면 수렴을 하지 않을 것이고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너무 작으면 추정에 소요되는 시간이 늘어난다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890185"/>
              </a:xfrm>
              <a:prstGeom prst="rect">
                <a:avLst/>
              </a:prstGeom>
              <a:blipFill>
                <a:blip r:embed="rId2"/>
                <a:stretch>
                  <a:fillRect l="-1060" t="-1247" b="-3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88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descent algorithm (</a:t>
            </a:r>
            <a:r>
              <a:rPr lang="ko-KR" altLang="en-US" sz="3200" dirty="0">
                <a:latin typeface="Cambria Math" panose="02040503050406030204" pitchFamily="18" charset="0"/>
              </a:rPr>
              <a:t>기울기 강하</a:t>
            </a:r>
            <a:r>
              <a:rPr lang="en-US" altLang="ko-KR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>
                <a:latin typeface="Cambria Math" panose="02040503050406030204" pitchFamily="18" charset="0"/>
              </a:rPr>
              <a:t>알고리즘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1868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예시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altLang="ko-KR" sz="2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>
                        <a:latin typeface="Cambria Math" panose="02040503050406030204" pitchFamily="18" charset="0"/>
                      </a:rPr>
                      <m:t>②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1868525"/>
              </a:xfrm>
              <a:prstGeom prst="rect">
                <a:avLst/>
              </a:prstGeom>
              <a:blipFill>
                <a:blip r:embed="rId2"/>
                <a:stretch>
                  <a:fillRect l="-1060" t="-3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B66C751-8324-4C97-9DBB-C4035AEB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19" y="3162414"/>
            <a:ext cx="4719529" cy="343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268230-AD15-4EA8-A05C-58AF3400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52" y="3162413"/>
            <a:ext cx="4719531" cy="3435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267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67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기울기 강하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알고리즘으로서의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sPre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sPre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i="1" dirty="0">
                    <a:latin typeface="Cambria Math" panose="02040503050406030204" pitchFamily="18" charset="0"/>
                  </a:rPr>
                  <a:t>    </a:t>
                </a:r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/>
                  <a:t>Gradient boosting</a:t>
                </a:r>
                <a:r>
                  <a:rPr lang="ko-KR" altLang="en-US" sz="2800" dirty="0"/>
                  <a:t>은 </a:t>
                </a:r>
                <a:r>
                  <a:rPr lang="ko-KR" altLang="en-US" sz="2800" i="1" dirty="0"/>
                  <a:t>함수 공간 </a:t>
                </a:r>
                <a:r>
                  <a:rPr lang="ko-KR" altLang="en-US" sz="2800" dirty="0"/>
                  <a:t>에서 이루어지는 기울기 강하 알고리즘</a:t>
                </a:r>
                <a:r>
                  <a:rPr lang="en-US" altLang="ko-KR" sz="2800" dirty="0"/>
                  <a:t>.</a:t>
                </a:r>
                <a:br>
                  <a:rPr lang="en-US" altLang="ko-KR" sz="2800" dirty="0"/>
                </a:br>
                <a:endParaRPr lang="en-US" altLang="ko-KR" sz="2800" dirty="0"/>
              </a:p>
              <a:p>
                <a:r>
                  <a:rPr lang="ko-KR" altLang="en-US" sz="2800" dirty="0"/>
                  <a:t>즉</a:t>
                </a:r>
                <a:r>
                  <a:rPr lang="en-US" altLang="ko-KR" sz="2800" dirty="0"/>
                  <a:t>, </a:t>
                </a:r>
                <a:r>
                  <a:rPr lang="ko-KR" altLang="en-US" sz="2800" dirty="0"/>
                  <a:t>기울기 강하 알고리즘의 매 단계에서 </a:t>
                </a:r>
                <a:endParaRPr lang="en-US" altLang="ko-KR" sz="2800" dirty="0"/>
              </a:p>
              <a:p>
                <a:r>
                  <a:rPr lang="ko-KR" altLang="en-US" sz="2800" dirty="0"/>
                  <a:t>손실함수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ko-KR" altLang="en-US" sz="2800" dirty="0"/>
                  <a:t>를 모형에 대한 함수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/>
                  <a:t>로 미분한다</a:t>
                </a:r>
                <a:r>
                  <a:rPr lang="en-US" altLang="ko-KR" sz="2800" dirty="0"/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67285"/>
              </a:xfrm>
              <a:prstGeom prst="rect">
                <a:avLst/>
              </a:prstGeom>
              <a:blipFill>
                <a:blip r:embed="rId2"/>
                <a:stretch>
                  <a:fillRect l="-1113" t="-1203" r="-1379" b="-2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1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857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기울기 강하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알고리즘으로서의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부스팅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sPre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learning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sPre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i="1" dirty="0">
                    <a:latin typeface="Cambria Math" panose="02040503050406030204" pitchFamily="18" charset="0"/>
                  </a:rPr>
                  <a:t>    </a:t>
                </a:r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≀≀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매 단계에서 음의 기울기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▽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(pseudo-response  or  pseudo-residual)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가장 가까운 기본학습기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(base learner)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학습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sz="1600" dirty="0">
                    <a:latin typeface="Cambria Math" panose="02040503050406030204" pitchFamily="18" charset="0"/>
                  </a:rPr>
                  <a:t>     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▽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857309"/>
              </a:xfrm>
              <a:prstGeom prst="rect">
                <a:avLst/>
              </a:prstGeom>
              <a:blipFill>
                <a:blip r:embed="rId2"/>
                <a:stretch>
                  <a:fillRect l="-1113" t="-1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0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Gradient boosting (</a:t>
            </a:r>
            <a:r>
              <a:rPr lang="ko-KR" altLang="en-US" sz="3200" dirty="0" err="1">
                <a:latin typeface="Cambria Math" panose="02040503050406030204" pitchFamily="18" charset="0"/>
              </a:rPr>
              <a:t>그래디언트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ko-KR" altLang="en-US" sz="3200" dirty="0" err="1">
                <a:latin typeface="Cambria Math" panose="02040503050406030204" pitchFamily="18" charset="0"/>
              </a:rPr>
              <a:t>부스팅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05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회귀의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800" dirty="0">
                        <a:latin typeface="Cambria Math" panose="02040503050406030204" pitchFamily="18" charset="0"/>
                      </a:rPr>
                      <m:t>경우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 altLang="ko-KR" sz="2800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-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th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iteration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▽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=−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8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≀≀</m:t>
                            </m:r>
                          </m:e>
                          <m:e/>
                          <m:e/>
                        </m:mr>
                        <m:mr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05876"/>
              </a:xfrm>
              <a:prstGeom prst="rect">
                <a:avLst/>
              </a:prstGeo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9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412</Words>
  <Application>Microsoft Office PowerPoint</Application>
  <PresentationFormat>와이드스크린</PresentationFormat>
  <Paragraphs>99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 ??</dc:creator>
  <cp:lastModifiedBy>김 정환</cp:lastModifiedBy>
  <cp:revision>196</cp:revision>
  <cp:lastPrinted>2018-05-28T10:08:08Z</cp:lastPrinted>
  <dcterms:created xsi:type="dcterms:W3CDTF">2018-05-01T05:42:23Z</dcterms:created>
  <dcterms:modified xsi:type="dcterms:W3CDTF">2018-05-28T10:13:00Z</dcterms:modified>
</cp:coreProperties>
</file>