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323" r:id="rId3"/>
    <p:sldId id="333" r:id="rId4"/>
    <p:sldId id="332" r:id="rId5"/>
    <p:sldId id="334" r:id="rId6"/>
    <p:sldId id="324" r:id="rId7"/>
    <p:sldId id="325" r:id="rId8"/>
    <p:sldId id="328" r:id="rId9"/>
    <p:sldId id="329" r:id="rId10"/>
    <p:sldId id="330" r:id="rId11"/>
    <p:sldId id="331" r:id="rId12"/>
    <p:sldId id="326" r:id="rId13"/>
  </p:sldIdLst>
  <p:sldSz cx="12192000" cy="6858000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9" autoAdjust="0"/>
    <p:restoredTop sz="94660"/>
  </p:normalViewPr>
  <p:slideViewPr>
    <p:cSldViewPr snapToGrid="0">
      <p:cViewPr>
        <p:scale>
          <a:sx n="75" d="100"/>
          <a:sy n="75" d="100"/>
        </p:scale>
        <p:origin x="606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53E38-45EB-4EF2-BD18-0186C298D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7D0991-3834-463B-8425-35DAF7B03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10AC51-418E-49C5-83BD-0C3EA76D3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6B15-65BD-4B8B-A888-1585D97D8F56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2E45DC-BCB0-4E23-8129-D50167880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C7B47E-4C36-4938-BA66-CD55B3929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0AC3-9536-46E7-A9B3-8496877B1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57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F5BDB-6BC4-4E96-A9FB-7C7625BA3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4FB607-05F6-4BB8-903A-0D28C1B96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12E79C-FEDE-4D83-9108-9265D55B4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6B15-65BD-4B8B-A888-1585D97D8F56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47822-383A-48FE-86A7-74A1D5EF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2DDD0-620E-4AB2-9535-F6C399462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0AC3-9536-46E7-A9B3-8496877B1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457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536D75-F38D-4A9B-AA8E-699BAA2CF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3DF8ED-1008-42B3-B28B-2FAC10219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26334D-B70D-42BA-AAAE-7174212A6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6B15-65BD-4B8B-A888-1585D97D8F56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35C49B-F4AB-464E-8B33-6DC3F908B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0DAA5B-2643-4DA8-9D51-9FB38AAE7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0AC3-9536-46E7-A9B3-8496877B1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20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FF65A-12A0-4D0D-8E75-C285F2F3E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CAED8-54FC-41FC-985F-D390F89CE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F76E5D-FB6A-442D-AEB9-61FC2CE4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6B15-65BD-4B8B-A888-1585D97D8F56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ABD18E-23EC-47E9-908D-33E2B0769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03CD0-22BA-4F6E-9261-27F58790F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0AC3-9536-46E7-A9B3-8496877B1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989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2D2F3-2BB1-493E-B4E3-81AD5FE4C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FCB5DC-CEDE-4218-87AD-412D2584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D7F249-4FFA-4880-8456-BF0176800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6B15-65BD-4B8B-A888-1585D97D8F56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9A4993-9B45-47E4-B6C2-C53EC481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5E303-16CF-4F3C-84A8-2091101A4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0AC3-9536-46E7-A9B3-8496877B1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957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26796-90E5-45A9-B6BF-F77680E6E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A51ECC-3D7E-4037-A7C8-9E7361E3C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EAF869-18F8-4585-9ED9-046A96824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3B7D6C-DE75-4B6A-A6E2-177025258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6B15-65BD-4B8B-A888-1585D97D8F56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ED0F56-50DD-4853-AB05-DB6F089D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17995-0C3B-4485-9EDA-507A8550A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0AC3-9536-46E7-A9B3-8496877B1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0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33EDB-BA8C-4394-AAF4-99963C541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09D9AC-3BF0-42C6-A989-6D215D34C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32A6EC-A9B7-4C8A-B8F5-B18A3E633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065923-5C50-4058-8B12-FDBF998B4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AB6389-25D7-440C-80EE-75D447938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AE6157-4E96-40BA-9D9B-020DE710A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6B15-65BD-4B8B-A888-1585D97D8F56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743461-EB41-4296-8427-B2CB77DD0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6077A0-EBDD-4451-BD53-B6A337999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0AC3-9536-46E7-A9B3-8496877B1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21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C703A-163B-443B-A3A1-F0981AD2C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52FDE0-FD05-4E57-B031-F1981E47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6B15-65BD-4B8B-A888-1585D97D8F56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B24ADB-89FB-470A-B1C8-ACAE5891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F40151-BC50-4936-A0CA-2D299FADB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0AC3-9536-46E7-A9B3-8496877B1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18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A6B9F0-08D0-4B96-B38D-73D5F1DC2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6B15-65BD-4B8B-A888-1585D97D8F56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8C2C93-0254-4ECF-933A-E0E0AFFB3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3C4A8B-E3A8-44F8-B9B5-3BC9425AF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0AC3-9536-46E7-A9B3-8496877B1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92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E570C0-3A30-4EE2-AECC-9A575C6B4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F47BD-ECF6-443E-B3D4-EA1C0E818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C70DBA-7A48-4263-BDAF-D8A88BDDA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5BD9CE-8173-48D7-B01E-936F69F7C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6B15-65BD-4B8B-A888-1585D97D8F56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2D115E-6B6B-4CB0-A0FE-79CB2EC09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E94015-ABCD-49D7-B287-0DEBDEB5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0AC3-9536-46E7-A9B3-8496877B1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400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D25BE-953F-4A57-A14D-9EA0562E9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83A95F-6EF7-4650-942E-E70A827B47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A868AB-FD14-4F12-8D80-FDE38DFC7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8D4163-19D8-45F4-B8AA-98D2AABF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6B15-65BD-4B8B-A888-1585D97D8F56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0B16BF-42DF-43F0-B4C0-A6E43DCE8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3FBE21-9172-48FA-BF8B-C7752341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0AC3-9536-46E7-A9B3-8496877B1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61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2874D9-E618-40E5-A85A-2F87FCB3B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E4FDE9-FB3A-4FA8-A878-63D370B34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3D70E2-7401-4FDA-BED4-AE30511F7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B6B15-65BD-4B8B-A888-1585D97D8F56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BBEB4D-40C1-4796-BAB0-333EC3E86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C985DC-BEA3-43D1-9796-209525681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A0AC3-9536-46E7-A9B3-8496877B1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678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44350AB-5675-40D8-B267-1EB32ECD628D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>
                <a:latin typeface="Cambria Math" panose="02040503050406030204" pitchFamily="18" charset="0"/>
              </a:rPr>
              <a:t>스태킹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6E8DAC-0002-490F-92D7-6F62FCF471FF}"/>
              </a:ext>
            </a:extLst>
          </p:cNvPr>
          <p:cNvSpPr/>
          <p:nvPr/>
        </p:nvSpPr>
        <p:spPr>
          <a:xfrm>
            <a:off x="347235" y="988332"/>
            <a:ext cx="1149753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2800" dirty="0">
                <a:latin typeface="Cambria Math" panose="02040503050406030204" pitchFamily="18" charset="0"/>
              </a:rPr>
              <a:t>Stacking  or  Stacked regression  or  Super learning  : </a:t>
            </a:r>
            <a:br>
              <a:rPr lang="en-US" altLang="ko-KR" sz="2800" dirty="0">
                <a:latin typeface="Cambria Math" panose="02040503050406030204" pitchFamily="18" charset="0"/>
              </a:rPr>
            </a:br>
            <a:br>
              <a:rPr lang="en-US" altLang="ko-KR" sz="2800" dirty="0">
                <a:latin typeface="Cambria Math" panose="02040503050406030204" pitchFamily="18" charset="0"/>
              </a:rPr>
            </a:br>
            <a:r>
              <a:rPr lang="ko-KR" altLang="en-US" sz="2800" dirty="0">
                <a:latin typeface="Cambria Math" panose="02040503050406030204" pitchFamily="18" charset="0"/>
              </a:rPr>
              <a:t>여러 예측 모형들을 결합하여 더 강한 예측모형을 만드는 것</a:t>
            </a:r>
            <a:r>
              <a:rPr lang="en-US" altLang="ko-KR" sz="2800" dirty="0">
                <a:latin typeface="Cambria Math" panose="02040503050406030204" pitchFamily="18" charset="0"/>
              </a:rPr>
              <a:t>. </a:t>
            </a:r>
            <a:br>
              <a:rPr lang="en-US" altLang="ko-KR" sz="2800" dirty="0">
                <a:latin typeface="Cambria Math" panose="02040503050406030204" pitchFamily="18" charset="0"/>
              </a:rPr>
            </a:br>
            <a:br>
              <a:rPr lang="en-US" altLang="ko-KR" sz="2800" dirty="0">
                <a:latin typeface="Cambria Math" panose="02040503050406030204" pitchFamily="18" charset="0"/>
              </a:rPr>
            </a:br>
            <a:r>
              <a:rPr lang="en-US" altLang="ko-KR" sz="2800" dirty="0">
                <a:latin typeface="Cambria Math" panose="02040503050406030204" pitchFamily="18" charset="0"/>
              </a:rPr>
              <a:t>Wolpert, D. (1992), STACKED GENERALIZATION :</a:t>
            </a:r>
            <a:br>
              <a:rPr lang="en-US" altLang="ko-KR" sz="2800" dirty="0">
                <a:latin typeface="Cambria Math" panose="02040503050406030204" pitchFamily="18" charset="0"/>
              </a:rPr>
            </a:br>
            <a:r>
              <a:rPr lang="ko-KR" altLang="en-US" sz="2800" dirty="0">
                <a:latin typeface="Cambria Math" panose="02040503050406030204" pitchFamily="18" charset="0"/>
              </a:rPr>
              <a:t>아이디어 제시</a:t>
            </a:r>
            <a:br>
              <a:rPr lang="en-US" altLang="ko-KR" sz="2800" dirty="0">
                <a:latin typeface="Cambria Math" panose="02040503050406030204" pitchFamily="18" charset="0"/>
              </a:rPr>
            </a:br>
            <a:br>
              <a:rPr lang="en-US" altLang="ko-KR" sz="2800" dirty="0">
                <a:latin typeface="Cambria Math" panose="02040503050406030204" pitchFamily="18" charset="0"/>
              </a:rPr>
            </a:br>
            <a:r>
              <a:rPr lang="en-US" altLang="ko-KR" sz="2800" dirty="0" err="1">
                <a:latin typeface="Cambria Math" panose="02040503050406030204" pitchFamily="18" charset="0"/>
              </a:rPr>
              <a:t>Breiman</a:t>
            </a:r>
            <a:r>
              <a:rPr lang="en-US" altLang="ko-KR" sz="2800" dirty="0">
                <a:latin typeface="Cambria Math" panose="02040503050406030204" pitchFamily="18" charset="0"/>
              </a:rPr>
              <a:t>, L. (1996), Stacked Regressions : </a:t>
            </a:r>
            <a:br>
              <a:rPr lang="en-US" altLang="ko-KR" sz="2800" dirty="0">
                <a:latin typeface="Cambria Math" panose="02040503050406030204" pitchFamily="18" charset="0"/>
              </a:rPr>
            </a:br>
            <a:r>
              <a:rPr lang="ko-KR" altLang="en-US" sz="2800" dirty="0">
                <a:latin typeface="Cambria Math" panose="02040503050406030204" pitchFamily="18" charset="0"/>
              </a:rPr>
              <a:t>학습 방법 제시</a:t>
            </a:r>
            <a:br>
              <a:rPr lang="en-US" altLang="ko-KR" sz="2800" dirty="0">
                <a:latin typeface="Cambria Math" panose="02040503050406030204" pitchFamily="18" charset="0"/>
              </a:rPr>
            </a:br>
            <a:br>
              <a:rPr lang="en-US" altLang="ko-KR" sz="2800" dirty="0">
                <a:latin typeface="Cambria Math" panose="02040503050406030204" pitchFamily="18" charset="0"/>
              </a:rPr>
            </a:br>
            <a:r>
              <a:rPr lang="en-US" altLang="ko-KR" sz="2800" dirty="0" err="1">
                <a:latin typeface="Cambria Math" panose="02040503050406030204" pitchFamily="18" charset="0"/>
              </a:rPr>
              <a:t>Polley</a:t>
            </a:r>
            <a:r>
              <a:rPr lang="en-US" altLang="ko-KR" sz="2800" dirty="0">
                <a:latin typeface="Cambria Math" panose="02040503050406030204" pitchFamily="18" charset="0"/>
              </a:rPr>
              <a:t>, E. and </a:t>
            </a:r>
            <a:r>
              <a:rPr lang="en-US" altLang="ko-KR" sz="2800" dirty="0" err="1">
                <a:latin typeface="Cambria Math" panose="02040503050406030204" pitchFamily="18" charset="0"/>
              </a:rPr>
              <a:t>Lann</a:t>
            </a:r>
            <a:r>
              <a:rPr lang="en-US" altLang="ko-KR" sz="2800" dirty="0">
                <a:latin typeface="Cambria Math" panose="02040503050406030204" pitchFamily="18" charset="0"/>
              </a:rPr>
              <a:t>, M. J. (2007), Super Learner :</a:t>
            </a:r>
            <a:br>
              <a:rPr lang="en-US" altLang="ko-KR" sz="2800" dirty="0">
                <a:latin typeface="Cambria Math" panose="02040503050406030204" pitchFamily="18" charset="0"/>
              </a:rPr>
            </a:br>
            <a:r>
              <a:rPr lang="ko-KR" altLang="en-US" sz="2800" dirty="0">
                <a:latin typeface="Cambria Math" panose="02040503050406030204" pitchFamily="18" charset="0"/>
              </a:rPr>
              <a:t>이론적 근거  및  </a:t>
            </a:r>
            <a:r>
              <a:rPr lang="en-US" altLang="ko-KR" sz="2800" dirty="0">
                <a:latin typeface="Cambria Math" panose="02040503050406030204" pitchFamily="18" charset="0"/>
              </a:rPr>
              <a:t>R </a:t>
            </a:r>
            <a:r>
              <a:rPr lang="ko-KR" altLang="en-US" sz="2800" dirty="0">
                <a:latin typeface="Cambria Math" panose="02040503050406030204" pitchFamily="18" charset="0"/>
              </a:rPr>
              <a:t>패키지 제시</a:t>
            </a:r>
            <a:endParaRPr lang="en-US" altLang="ko-KR" sz="28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361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8BE230-5AA1-470C-8E84-163209EFC841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err="1">
                <a:latin typeface="Cambria Math" panose="02040503050406030204" pitchFamily="18" charset="0"/>
              </a:rPr>
              <a:t>스태킹의</a:t>
            </a:r>
            <a:r>
              <a:rPr lang="ko-KR" altLang="en-US" sz="3200" dirty="0">
                <a:latin typeface="Cambria Math" panose="02040503050406030204" pitchFamily="18" charset="0"/>
              </a:rPr>
              <a:t> 예측 성능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22AA1BA-8F00-46AA-A94F-5B4922810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53" y="1802669"/>
            <a:ext cx="4714012" cy="465420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1CF0822-B1AF-473B-AE92-9005D71D2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596" y="1802669"/>
            <a:ext cx="5784434" cy="449244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772243-881E-4D52-8D9A-134504451FC1}"/>
              </a:ext>
            </a:extLst>
          </p:cNvPr>
          <p:cNvSpPr/>
          <p:nvPr/>
        </p:nvSpPr>
        <p:spPr>
          <a:xfrm>
            <a:off x="347235" y="988332"/>
            <a:ext cx="114975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800" dirty="0">
                <a:latin typeface="Cambria Math" panose="02040503050406030204" pitchFamily="18" charset="0"/>
              </a:rPr>
              <a:t>여러 예측 모형들을 </a:t>
            </a:r>
            <a:r>
              <a:rPr lang="ko-KR" altLang="en-US" sz="2800" dirty="0" err="1">
                <a:latin typeface="Cambria Math" panose="02040503050406030204" pitchFamily="18" charset="0"/>
              </a:rPr>
              <a:t>스태킹</a:t>
            </a:r>
            <a:r>
              <a:rPr lang="ko-KR" altLang="en-US" sz="2800" dirty="0">
                <a:latin typeface="Cambria Math" panose="02040503050406030204" pitchFamily="18" charset="0"/>
              </a:rPr>
              <a:t> 함으로써 예측력을 극대화 할 수 있다</a:t>
            </a:r>
            <a:r>
              <a:rPr lang="en-US" altLang="ko-KR" sz="2800" dirty="0">
                <a:latin typeface="Cambria Math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9481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9C5B448-1149-4AA5-A2F1-BB064C33C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925" y="2025956"/>
            <a:ext cx="3144261" cy="469316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9777A8-9559-467A-B43B-D2E8AB46FF9A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err="1">
                <a:latin typeface="Cambria Math" panose="02040503050406030204" pitchFamily="18" charset="0"/>
              </a:rPr>
              <a:t>스태킹의</a:t>
            </a:r>
            <a:r>
              <a:rPr lang="ko-KR" altLang="en-US" sz="3200" dirty="0">
                <a:latin typeface="Cambria Math" panose="02040503050406030204" pitchFamily="18" charset="0"/>
              </a:rPr>
              <a:t> 예측 성능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61BA7A1-A8B8-4D54-B752-6892F36F27F9}"/>
              </a:ext>
            </a:extLst>
          </p:cNvPr>
          <p:cNvSpPr/>
          <p:nvPr/>
        </p:nvSpPr>
        <p:spPr>
          <a:xfrm>
            <a:off x="347235" y="988332"/>
            <a:ext cx="114975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800" dirty="0" err="1">
                <a:latin typeface="Cambria Math" panose="02040503050406030204" pitchFamily="18" charset="0"/>
              </a:rPr>
              <a:t>스태킹을</a:t>
            </a:r>
            <a:r>
              <a:rPr lang="ko-KR" altLang="en-US" sz="2800" dirty="0">
                <a:latin typeface="Cambria Math" panose="02040503050406030204" pitchFamily="18" charset="0"/>
              </a:rPr>
              <a:t> 구성하는 개별 모형의 튜닝을 최적화하지 않더라도</a:t>
            </a:r>
            <a:br>
              <a:rPr lang="en-US" altLang="ko-KR" sz="2800" dirty="0">
                <a:latin typeface="Cambria Math" panose="02040503050406030204" pitchFamily="18" charset="0"/>
              </a:rPr>
            </a:br>
            <a:r>
              <a:rPr lang="ko-KR" altLang="en-US" sz="2800" dirty="0" err="1">
                <a:latin typeface="Cambria Math" panose="02040503050406030204" pitchFamily="18" charset="0"/>
              </a:rPr>
              <a:t>스태킹</a:t>
            </a:r>
            <a:r>
              <a:rPr lang="ko-KR" altLang="en-US" sz="2800" dirty="0">
                <a:latin typeface="Cambria Math" panose="02040503050406030204" pitchFamily="18" charset="0"/>
              </a:rPr>
              <a:t> 된 최종 모형의 예측력이 개선될 수 있다</a:t>
            </a:r>
            <a:r>
              <a:rPr lang="en-US" altLang="ko-KR" sz="2800" dirty="0">
                <a:latin typeface="Cambria Math" panose="02040503050406030204" pitchFamily="18" charset="0"/>
              </a:rPr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D25EFAD-8F3B-4CFE-8D35-F9B0E12AB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430" y="1978806"/>
            <a:ext cx="5067570" cy="474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37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B799200-D500-4ABA-AD98-1989CDE9C1A8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err="1">
                <a:latin typeface="Cambria Math" panose="02040503050406030204" pitchFamily="18" charset="0"/>
              </a:rPr>
              <a:t>스태킹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6940A6-858F-4709-969B-A10648A3C457}"/>
              </a:ext>
            </a:extLst>
          </p:cNvPr>
          <p:cNvSpPr/>
          <p:nvPr/>
        </p:nvSpPr>
        <p:spPr>
          <a:xfrm>
            <a:off x="347235" y="988332"/>
            <a:ext cx="1149753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800" dirty="0">
                <a:latin typeface="Cambria Math" panose="02040503050406030204" pitchFamily="18" charset="0"/>
              </a:rPr>
              <a:t>단점</a:t>
            </a:r>
            <a:br>
              <a:rPr lang="en-US" altLang="ko-KR" sz="2800" dirty="0">
                <a:latin typeface="Cambria Math" panose="02040503050406030204" pitchFamily="18" charset="0"/>
              </a:rPr>
            </a:br>
            <a:r>
              <a:rPr lang="ko-KR" altLang="en-US" sz="2800" dirty="0">
                <a:latin typeface="Cambria Math" panose="02040503050406030204" pitchFamily="18" charset="0"/>
              </a:rPr>
              <a:t>개별 모형에 대한 해석은 불가</a:t>
            </a:r>
            <a:br>
              <a:rPr lang="en-US" altLang="ko-KR" sz="2800" dirty="0">
                <a:latin typeface="Cambria Math" panose="02040503050406030204" pitchFamily="18" charset="0"/>
              </a:rPr>
            </a:br>
            <a:r>
              <a:rPr lang="ko-KR" altLang="en-US" sz="2800" dirty="0">
                <a:latin typeface="Cambria Math" panose="02040503050406030204" pitchFamily="18" charset="0"/>
              </a:rPr>
              <a:t>계산 시간이 많이 소요될 수 있음 </a:t>
            </a:r>
            <a:br>
              <a:rPr lang="en-US" altLang="ko-KR" sz="2800" dirty="0">
                <a:latin typeface="Cambria Math" panose="02040503050406030204" pitchFamily="18" charset="0"/>
              </a:rPr>
            </a:br>
            <a:r>
              <a:rPr lang="en-US" altLang="ko-KR" sz="2800" dirty="0">
                <a:latin typeface="Cambria Math" panose="02040503050406030204" pitchFamily="18" charset="0"/>
              </a:rPr>
              <a:t>※ </a:t>
            </a:r>
            <a:r>
              <a:rPr lang="ko-KR" altLang="en-US" sz="2800" dirty="0">
                <a:latin typeface="Cambria Math" panose="02040503050406030204" pitchFamily="18" charset="0"/>
              </a:rPr>
              <a:t>기본학습기를 튜닝하지 않음으로써 시간을 줄일 수 있음</a:t>
            </a:r>
            <a:br>
              <a:rPr lang="en-US" altLang="ko-KR" sz="2800" dirty="0">
                <a:latin typeface="Cambria Math" panose="02040503050406030204" pitchFamily="18" charset="0"/>
              </a:rPr>
            </a:br>
            <a:endParaRPr lang="en-US" altLang="ko-KR" sz="2800" dirty="0">
              <a:latin typeface="Cambria Math" panose="02040503050406030204" pitchFamily="18" charset="0"/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>
                <a:latin typeface="Cambria Math" panose="02040503050406030204" pitchFamily="18" charset="0"/>
              </a:rPr>
              <a:t>장점</a:t>
            </a:r>
            <a:br>
              <a:rPr lang="en-US" altLang="ko-KR" sz="2800" dirty="0">
                <a:latin typeface="Cambria Math" panose="02040503050406030204" pitchFamily="18" charset="0"/>
              </a:rPr>
            </a:br>
            <a:r>
              <a:rPr lang="ko-KR" altLang="en-US" sz="2800" dirty="0">
                <a:latin typeface="Cambria Math" panose="02040503050406030204" pitchFamily="18" charset="0"/>
              </a:rPr>
              <a:t>예측력이 더 높은 모형 개발이 가능</a:t>
            </a:r>
            <a:br>
              <a:rPr lang="en-US" altLang="ko-KR" sz="2800" dirty="0">
                <a:latin typeface="Cambria Math" panose="02040503050406030204" pitchFamily="18" charset="0"/>
              </a:rPr>
            </a:br>
            <a:r>
              <a:rPr lang="en-US" altLang="ko-KR" sz="2800" dirty="0">
                <a:latin typeface="Cambria Math" panose="02040503050406030204" pitchFamily="18" charset="0"/>
              </a:rPr>
              <a:t>※ </a:t>
            </a:r>
            <a:r>
              <a:rPr lang="ko-KR" altLang="en-US" sz="2800" dirty="0" err="1">
                <a:latin typeface="Cambria Math" panose="02040503050406030204" pitchFamily="18" charset="0"/>
              </a:rPr>
              <a:t>스태킹을</a:t>
            </a:r>
            <a:r>
              <a:rPr lang="ko-KR" altLang="en-US" sz="2800" dirty="0">
                <a:latin typeface="Cambria Math" panose="02040503050406030204" pitchFamily="18" charset="0"/>
              </a:rPr>
              <a:t> 이루는 기본 학습기에 따라서 성능 저하가 발생할 수 있음</a:t>
            </a:r>
            <a:br>
              <a:rPr lang="en-US" altLang="ko-KR" sz="2800" dirty="0">
                <a:latin typeface="Cambria Math" panose="02040503050406030204" pitchFamily="18" charset="0"/>
              </a:rPr>
            </a:br>
            <a:endParaRPr lang="en-US" altLang="ko-KR" sz="2800" dirty="0">
              <a:latin typeface="Cambria Math" panose="020405030504060302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altLang="ko-KR" sz="2800" dirty="0">
                <a:latin typeface="Cambria Math" panose="02040503050406030204" pitchFamily="18" charset="0"/>
              </a:rPr>
              <a:t>R</a:t>
            </a:r>
            <a:r>
              <a:rPr lang="ko-KR" altLang="en-US" sz="2800" dirty="0">
                <a:latin typeface="Cambria Math" panose="02040503050406030204" pitchFamily="18" charset="0"/>
              </a:rPr>
              <a:t>에서의 </a:t>
            </a:r>
            <a:r>
              <a:rPr lang="ko-KR" altLang="en-US" sz="2800" dirty="0" err="1">
                <a:latin typeface="Cambria Math" panose="02040503050406030204" pitchFamily="18" charset="0"/>
              </a:rPr>
              <a:t>스태킹</a:t>
            </a:r>
            <a:r>
              <a:rPr lang="ko-KR" altLang="en-US" sz="2800" dirty="0">
                <a:latin typeface="Cambria Math" panose="02040503050406030204" pitchFamily="18" charset="0"/>
              </a:rPr>
              <a:t> </a:t>
            </a:r>
            <a:br>
              <a:rPr lang="en-US" altLang="ko-KR" sz="2800" dirty="0">
                <a:latin typeface="Cambria Math" panose="02040503050406030204" pitchFamily="18" charset="0"/>
              </a:rPr>
            </a:br>
            <a:r>
              <a:rPr lang="en-US" altLang="ko-KR" sz="2800" dirty="0">
                <a:latin typeface="Cambria Math" panose="02040503050406030204" pitchFamily="18" charset="0"/>
              </a:rPr>
              <a:t>1. </a:t>
            </a:r>
            <a:r>
              <a:rPr lang="en-US" altLang="ko-KR" sz="2800" dirty="0" err="1">
                <a:latin typeface="Cambria Math" panose="02040503050406030204" pitchFamily="18" charset="0"/>
              </a:rPr>
              <a:t>SuperLearner</a:t>
            </a:r>
            <a:r>
              <a:rPr lang="en-US" altLang="ko-KR" sz="2800" dirty="0">
                <a:latin typeface="Cambria Math" panose="02040503050406030204" pitchFamily="18" charset="0"/>
              </a:rPr>
              <a:t> </a:t>
            </a:r>
            <a:r>
              <a:rPr lang="ko-KR" altLang="en-US" sz="2800" dirty="0">
                <a:latin typeface="Cambria Math" panose="02040503050406030204" pitchFamily="18" charset="0"/>
              </a:rPr>
              <a:t>패키지</a:t>
            </a:r>
            <a:br>
              <a:rPr lang="en-US" altLang="ko-KR" sz="2800" dirty="0">
                <a:latin typeface="Cambria Math" panose="02040503050406030204" pitchFamily="18" charset="0"/>
              </a:rPr>
            </a:br>
            <a:r>
              <a:rPr lang="en-US" altLang="ko-KR" sz="2800" dirty="0">
                <a:latin typeface="Cambria Math" panose="02040503050406030204" pitchFamily="18" charset="0"/>
              </a:rPr>
              <a:t>2. h2o </a:t>
            </a:r>
            <a:r>
              <a:rPr lang="ko-KR" altLang="en-US" sz="2800" dirty="0">
                <a:latin typeface="Cambria Math" panose="02040503050406030204" pitchFamily="18" charset="0"/>
              </a:rPr>
              <a:t>패키지</a:t>
            </a:r>
            <a:br>
              <a:rPr lang="en-US" altLang="ko-KR" sz="2800" dirty="0">
                <a:latin typeface="Cambria Math" panose="02040503050406030204" pitchFamily="18" charset="0"/>
              </a:rPr>
            </a:br>
            <a:r>
              <a:rPr lang="en-US" altLang="ko-KR" sz="2800" dirty="0">
                <a:latin typeface="Cambria Math" panose="02040503050406030204" pitchFamily="18" charset="0"/>
              </a:rPr>
              <a:t>3. caret, </a:t>
            </a:r>
            <a:r>
              <a:rPr lang="en-US" altLang="ko-KR" sz="2800" dirty="0" err="1">
                <a:latin typeface="Cambria Math" panose="02040503050406030204" pitchFamily="18" charset="0"/>
              </a:rPr>
              <a:t>caretEnsemble</a:t>
            </a:r>
            <a:r>
              <a:rPr lang="en-US" altLang="ko-KR" sz="2800" dirty="0">
                <a:latin typeface="Cambria Math" panose="02040503050406030204" pitchFamily="18" charset="0"/>
              </a:rPr>
              <a:t> </a:t>
            </a:r>
            <a:r>
              <a:rPr lang="ko-KR" altLang="en-US" sz="2800" dirty="0">
                <a:latin typeface="Cambria Math" panose="02040503050406030204" pitchFamily="18" charset="0"/>
              </a:rPr>
              <a:t>패키지</a:t>
            </a:r>
            <a:endParaRPr lang="en-US" altLang="ko-KR" sz="28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550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44350AB-5675-40D8-B267-1EB32ECD628D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>
                <a:latin typeface="Cambria Math" panose="02040503050406030204" pitchFamily="18" charset="0"/>
              </a:rPr>
              <a:t>스태킹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6E8DAC-0002-490F-92D7-6F62FCF471FF}"/>
              </a:ext>
            </a:extLst>
          </p:cNvPr>
          <p:cNvSpPr/>
          <p:nvPr/>
        </p:nvSpPr>
        <p:spPr>
          <a:xfrm>
            <a:off x="347235" y="988332"/>
            <a:ext cx="114975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800" dirty="0" err="1">
                <a:latin typeface="Cambria Math" panose="02040503050406030204" pitchFamily="18" charset="0"/>
              </a:rPr>
              <a:t>스태킹</a:t>
            </a:r>
            <a:r>
              <a:rPr lang="ko-KR" altLang="en-US" sz="2800" dirty="0">
                <a:latin typeface="Cambria Math" panose="02040503050406030204" pitchFamily="18" charset="0"/>
              </a:rPr>
              <a:t> 알고리즘 </a:t>
            </a:r>
            <a:r>
              <a:rPr lang="en-US" altLang="ko-KR" sz="2800" dirty="0">
                <a:latin typeface="Cambria Math" panose="02040503050406030204" pitchFamily="18" charset="0"/>
              </a:rPr>
              <a:t>(</a:t>
            </a:r>
            <a:r>
              <a:rPr lang="en-US" altLang="ko-KR" sz="2800" dirty="0" err="1">
                <a:latin typeface="Cambria Math" panose="02040503050406030204" pitchFamily="18" charset="0"/>
              </a:rPr>
              <a:t>Polley</a:t>
            </a:r>
            <a:r>
              <a:rPr lang="en-US" altLang="ko-KR" sz="2800" dirty="0">
                <a:latin typeface="Cambria Math" panose="02040503050406030204" pitchFamily="18" charset="0"/>
              </a:rPr>
              <a:t>, E. and </a:t>
            </a:r>
            <a:r>
              <a:rPr lang="en-US" altLang="ko-KR" sz="2800" dirty="0" err="1">
                <a:latin typeface="Cambria Math" panose="02040503050406030204" pitchFamily="18" charset="0"/>
              </a:rPr>
              <a:t>Lann</a:t>
            </a:r>
            <a:r>
              <a:rPr lang="en-US" altLang="ko-KR" sz="2800" dirty="0">
                <a:latin typeface="Cambria Math" panose="02040503050406030204" pitchFamily="18" charset="0"/>
              </a:rPr>
              <a:t>, M. J. (2007), Super Learner)</a:t>
            </a:r>
            <a:r>
              <a:rPr lang="ko-KR" altLang="en-US" sz="2800" dirty="0">
                <a:latin typeface="Cambria Math" panose="02040503050406030204" pitchFamily="18" charset="0"/>
              </a:rPr>
              <a:t> </a:t>
            </a:r>
            <a:endParaRPr lang="en-US" altLang="ko-KR" sz="2800" dirty="0">
              <a:latin typeface="Cambria Math" panose="020405030504060302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92C62D8-D232-439E-91BA-DE8D4F31B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254" y="1889682"/>
            <a:ext cx="7659491" cy="496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852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44350AB-5675-40D8-B267-1EB32ECD628D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>
                <a:latin typeface="Cambria Math" panose="02040503050406030204" pitchFamily="18" charset="0"/>
              </a:rPr>
              <a:t>스태킹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F6E8DAC-0002-490F-92D7-6F62FCF471FF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4597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Tx/>
                  <a:buChar char="-"/>
                </a:pPr>
                <a:r>
                  <a:rPr lang="ko-KR" altLang="en-US" sz="2800" dirty="0">
                    <a:latin typeface="Cambria Math" panose="02040503050406030204" pitchFamily="18" charset="0"/>
                  </a:rPr>
                  <a:t>스태킹 알고리즘 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(</a:t>
                </a:r>
                <a:r>
                  <a:rPr lang="en-US" altLang="ko-KR" sz="2800" dirty="0" err="1">
                    <a:latin typeface="Cambria Math" panose="02040503050406030204" pitchFamily="18" charset="0"/>
                  </a:rPr>
                  <a:t>Polley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, E. and </a:t>
                </a:r>
                <a:r>
                  <a:rPr lang="en-US" altLang="ko-KR" sz="2800" dirty="0" err="1">
                    <a:latin typeface="Cambria Math" panose="02040503050406030204" pitchFamily="18" charset="0"/>
                  </a:rPr>
                  <a:t>Lann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, M. J. (2007), Super Learner)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 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en-US" altLang="ko-KR" sz="2800" dirty="0">
                    <a:latin typeface="Cambria Math" panose="02040503050406030204" pitchFamily="18" charset="0"/>
                  </a:rPr>
                  <a:t>1.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원 자료로부터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개의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분할 자료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sup>
                    </m:sSup>
                    <m:r>
                      <a:rPr lang="en-US" altLang="ko-KR" sz="28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를 만든다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.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en-US" altLang="ko-KR" sz="2800" dirty="0">
                    <a:latin typeface="Cambria Math" panose="02040503050406030204" pitchFamily="18" charset="0"/>
                  </a:rPr>
                  <a:t>2.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에 대해 다음의 과정을 반복한다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.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en-US" altLang="ko-KR" sz="1600" dirty="0">
                    <a:latin typeface="Cambria Math" panose="02040503050406030204" pitchFamily="18" charset="0"/>
                  </a:rPr>
                  <a:t>    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en-US" altLang="ko-KR" sz="2800" dirty="0">
                    <a:latin typeface="Cambria Math" panose="02040503050406030204" pitchFamily="18" charset="0"/>
                  </a:rPr>
                  <a:t>    </a:t>
                </a:r>
                <a:r>
                  <a:rPr lang="en-US" altLang="ko-KR" sz="2500" dirty="0">
                    <a:latin typeface="Cambria Math" panose="02040503050406030204" pitchFamily="18" charset="0"/>
                  </a:rPr>
                  <a:t>(a) 1</a:t>
                </a:r>
                <a:r>
                  <a:rPr lang="ko-KR" altLang="en-US" sz="2500" dirty="0">
                    <a:latin typeface="Cambria Math" panose="02040503050406030204" pitchFamily="18" charset="0"/>
                  </a:rPr>
                  <a:t>개의 분할된 자료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5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d>
                          <m:dPr>
                            <m:ctrlPr>
                              <a:rPr lang="en-US" altLang="ko-KR" sz="2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sup>
                    </m:sSup>
                  </m:oMath>
                </a14:m>
                <a:r>
                  <a:rPr lang="ko-KR" altLang="en-US" sz="2500" dirty="0">
                    <a:latin typeface="Cambria Math" panose="02040503050406030204" pitchFamily="18" charset="0"/>
                  </a:rPr>
                  <a:t>를 검증용 자료로 하고</a:t>
                </a:r>
                <a:r>
                  <a:rPr lang="en-US" altLang="ko-KR" sz="2500" dirty="0">
                    <a:latin typeface="Cambria Math" panose="02040503050406030204" pitchFamily="18" charset="0"/>
                  </a:rPr>
                  <a:t>, </a:t>
                </a:r>
                <a:br>
                  <a:rPr lang="en-US" altLang="ko-KR" sz="2500" dirty="0">
                    <a:latin typeface="Cambria Math" panose="02040503050406030204" pitchFamily="18" charset="0"/>
                  </a:rPr>
                </a:br>
                <a:r>
                  <a:rPr lang="en-US" altLang="ko-KR" sz="2500" dirty="0">
                    <a:latin typeface="Cambria Math" panose="02040503050406030204" pitchFamily="18" charset="0"/>
                  </a:rPr>
                  <a:t>           </a:t>
                </a:r>
                <a:r>
                  <a:rPr lang="ko-KR" altLang="en-US" sz="2500" dirty="0">
                    <a:latin typeface="Cambria Math" panose="02040503050406030204" pitchFamily="18" charset="0"/>
                  </a:rPr>
                  <a:t>나머지 </a:t>
                </a:r>
                <a14:m>
                  <m:oMath xmlns:m="http://schemas.openxmlformats.org/officeDocument/2006/math">
                    <m:r>
                      <a:rPr lang="en-US" altLang="ko-KR" sz="25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ko-KR" altLang="en-US" sz="2500" dirty="0">
                    <a:latin typeface="Cambria Math" panose="02040503050406030204" pitchFamily="18" charset="0"/>
                  </a:rPr>
                  <a:t>개의</a:t>
                </a:r>
                <a:r>
                  <a:rPr lang="en-US" altLang="ko-KR" sz="25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500" dirty="0">
                    <a:latin typeface="Cambria Math" panose="02040503050406030204" pitchFamily="18" charset="0"/>
                  </a:rPr>
                  <a:t>분할된 자료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5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d>
                          <m:dPr>
                            <m:ctrlPr>
                              <a:rPr lang="en-US" altLang="ko-KR" sz="2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5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sup>
                    </m:sSup>
                  </m:oMath>
                </a14:m>
                <a:r>
                  <a:rPr lang="ko-KR" altLang="en-US" sz="2500" dirty="0">
                    <a:latin typeface="Cambria Math" panose="02040503050406030204" pitchFamily="18" charset="0"/>
                  </a:rPr>
                  <a:t>를 학습용 자료로 하여 </a:t>
                </a:r>
                <a:br>
                  <a:rPr lang="en-US" altLang="ko-KR" sz="2500" dirty="0">
                    <a:latin typeface="Cambria Math" panose="02040503050406030204" pitchFamily="18" charset="0"/>
                  </a:rPr>
                </a:br>
                <a:r>
                  <a:rPr lang="en-US" altLang="ko-KR" sz="2500" dirty="0">
                    <a:latin typeface="Cambria Math" panose="020405030504060302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sz="2500" dirty="0">
                    <a:latin typeface="Cambria Math" panose="02040503050406030204" pitchFamily="18" charset="0"/>
                  </a:rPr>
                  <a:t>개의</a:t>
                </a:r>
                <a:r>
                  <a:rPr lang="en-US" altLang="ko-KR" sz="25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500" dirty="0">
                    <a:latin typeface="Cambria Math" panose="02040503050406030204" pitchFamily="18" charset="0"/>
                  </a:rPr>
                  <a:t>예측모형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sup>
                    </m:sSubSup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2500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25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500" dirty="0">
                    <a:latin typeface="Cambria Math" panose="02040503050406030204" pitchFamily="18" charset="0"/>
                  </a:rPr>
                  <a:t>을 학습한다</a:t>
                </a:r>
                <a:r>
                  <a:rPr lang="en-US" altLang="ko-KR" sz="2500" dirty="0">
                    <a:latin typeface="Cambria Math" panose="02040503050406030204" pitchFamily="18" charset="0"/>
                  </a:rPr>
                  <a:t>.</a:t>
                </a:r>
                <a:br>
                  <a:rPr lang="en-US" altLang="ko-KR" sz="2500" dirty="0">
                    <a:latin typeface="Cambria Math" panose="02040503050406030204" pitchFamily="18" charset="0"/>
                  </a:rPr>
                </a:br>
                <a:r>
                  <a:rPr lang="en-US" altLang="ko-KR" sz="2500" dirty="0">
                    <a:latin typeface="Cambria Math" panose="02040503050406030204" pitchFamily="18" charset="0"/>
                  </a:rPr>
                  <a:t>           ※ </a:t>
                </a:r>
                <a:r>
                  <a:rPr lang="ko-KR" altLang="en-US" sz="2500" dirty="0">
                    <a:latin typeface="Cambria Math" panose="02040503050406030204" pitchFamily="18" charset="0"/>
                  </a:rPr>
                  <a:t>여기서 각각의 모형은 </a:t>
                </a:r>
                <a:r>
                  <a:rPr lang="en-US" altLang="ko-KR" sz="2500" dirty="0">
                    <a:latin typeface="Cambria Math" panose="02040503050406030204" pitchFamily="18" charset="0"/>
                  </a:rPr>
                  <a:t>10-fold CV</a:t>
                </a:r>
                <a:r>
                  <a:rPr lang="ko-KR" altLang="en-US" sz="2500" dirty="0">
                    <a:latin typeface="Cambria Math" panose="02040503050406030204" pitchFamily="18" charset="0"/>
                  </a:rPr>
                  <a:t> 등을 통해 최적화 될 수 있다</a:t>
                </a:r>
                <a:r>
                  <a:rPr lang="en-US" altLang="ko-KR" sz="2500" dirty="0">
                    <a:latin typeface="Cambria Math" panose="02040503050406030204" pitchFamily="18" charset="0"/>
                  </a:rPr>
                  <a:t>.</a:t>
                </a:r>
                <a:br>
                  <a:rPr lang="en-US" altLang="ko-KR" sz="2500" dirty="0">
                    <a:latin typeface="Cambria Math" panose="02040503050406030204" pitchFamily="18" charset="0"/>
                  </a:rPr>
                </a:br>
                <a:r>
                  <a:rPr lang="en-US" altLang="ko-KR" sz="1600" dirty="0">
                    <a:latin typeface="Cambria Math" panose="02040503050406030204" pitchFamily="18" charset="0"/>
                  </a:rPr>
                  <a:t>      </a:t>
                </a:r>
                <a:br>
                  <a:rPr lang="en-US" altLang="ko-KR" sz="2500" dirty="0">
                    <a:latin typeface="Cambria Math" panose="02040503050406030204" pitchFamily="18" charset="0"/>
                  </a:rPr>
                </a:br>
                <a:r>
                  <a:rPr lang="en-US" altLang="ko-KR" sz="2500" dirty="0">
                    <a:latin typeface="Cambria Math" panose="02040503050406030204" pitchFamily="18" charset="0"/>
                  </a:rPr>
                  <a:t>    (b) (a)</a:t>
                </a:r>
                <a:r>
                  <a:rPr lang="ko-KR" altLang="en-US" sz="2500" dirty="0">
                    <a:latin typeface="Cambria Math" panose="02040503050406030204" pitchFamily="18" charset="0"/>
                  </a:rPr>
                  <a:t>의 </a:t>
                </a:r>
                <a14:m>
                  <m:oMath xmlns:m="http://schemas.openxmlformats.org/officeDocument/2006/math">
                    <m:r>
                      <a:rPr lang="en-US" altLang="ko-KR" sz="25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sz="2500" dirty="0">
                    <a:latin typeface="Cambria Math" panose="02040503050406030204" pitchFamily="18" charset="0"/>
                  </a:rPr>
                  <a:t>개의</a:t>
                </a:r>
                <a:r>
                  <a:rPr lang="en-US" altLang="ko-KR" sz="25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500" dirty="0">
                    <a:latin typeface="Cambria Math" panose="02040503050406030204" pitchFamily="18" charset="0"/>
                  </a:rPr>
                  <a:t>예측모형으로부터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5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d>
                          <m:dPr>
                            <m:ctrlPr>
                              <a:rPr lang="en-US" altLang="ko-KR" sz="2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5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sup>
                    </m:sSup>
                  </m:oMath>
                </a14:m>
                <a:r>
                  <a:rPr lang="ko-KR" altLang="en-US" sz="2500" dirty="0">
                    <a:latin typeface="Cambria Math" panose="02040503050406030204" pitchFamily="18" charset="0"/>
                  </a:rPr>
                  <a:t>에 대한 </a:t>
                </a:r>
                <a:r>
                  <a:rPr lang="ko-KR" altLang="en-US" sz="2500" dirty="0" err="1">
                    <a:latin typeface="Cambria Math" panose="02040503050406030204" pitchFamily="18" charset="0"/>
                  </a:rPr>
                  <a:t>예측값</a:t>
                </a:r>
                <a:r>
                  <a:rPr lang="en-US" altLang="ko-KR" sz="25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sz="25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5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altLang="ko-KR" sz="2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5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sz="25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500" dirty="0">
                    <a:latin typeface="Cambria Math" panose="02040503050406030204" pitchFamily="18" charset="0"/>
                  </a:rPr>
                  <a:t>계산</a:t>
                </a:r>
                <a:br>
                  <a:rPr lang="en-US" altLang="ko-KR" sz="2500" dirty="0">
                    <a:latin typeface="Cambria Math" panose="02040503050406030204" pitchFamily="18" charset="0"/>
                  </a:rPr>
                </a:br>
                <a:r>
                  <a:rPr lang="en-US" altLang="ko-KR" sz="2500" dirty="0">
                    <a:latin typeface="Cambria Math" panose="02040503050406030204" pitchFamily="18" charset="0"/>
                  </a:rPr>
                  <a:t>           ※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sz="25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5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altLang="ko-KR" sz="2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5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sup>
                    </m:sSup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5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5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25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5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5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5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25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5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Sup>
                          <m:sSubSupPr>
                            <m:ctrlP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5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5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25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5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ko-KR" sz="2500" b="0" i="0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US" altLang="ko-KR" sz="2500" b="0" i="0" dirty="0">
                    <a:latin typeface="Cambria Math" panose="02040503050406030204" pitchFamily="18" charset="0"/>
                  </a:rPr>
                  <a:t> </a:t>
                </a:r>
                <a:br>
                  <a:rPr lang="en-US" altLang="ko-KR" sz="2500" b="0" i="0" dirty="0">
                    <a:latin typeface="Cambria Math" panose="02040503050406030204" pitchFamily="18" charset="0"/>
                  </a:rPr>
                </a:br>
                <a:r>
                  <a:rPr lang="en-US" altLang="ko-KR" sz="2500" b="0" i="0" dirty="0">
                    <a:latin typeface="Cambria Math" panose="020405030504060302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500" b="0" i="0" smtClean="0">
                        <a:latin typeface="Cambria Math" panose="02040503050406030204" pitchFamily="18" charset="0"/>
                      </a:rPr>
                      <m:t>cross</m:t>
                    </m:r>
                    <m:r>
                      <m:rPr>
                        <m:nor/>
                      </m:rPr>
                      <a:rPr lang="en-US" altLang="ko-KR" sz="2500" dirty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2500" b="0" i="0" smtClean="0">
                        <a:latin typeface="Cambria Math" panose="02040503050406030204" pitchFamily="18" charset="0"/>
                      </a:rPr>
                      <m:t>validated</m:t>
                    </m:r>
                    <m:r>
                      <a:rPr lang="en-US" altLang="ko-KR" sz="25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500" b="0" i="0" smtClean="0">
                        <a:latin typeface="Cambria Math" panose="02040503050406030204" pitchFamily="18" charset="0"/>
                      </a:rPr>
                      <m:t>predicted</m:t>
                    </m:r>
                    <m:r>
                      <a:rPr lang="en-US" altLang="ko-KR" sz="25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500" b="0" i="0" smtClean="0">
                        <a:latin typeface="Cambria Math" panose="02040503050406030204" pitchFamily="18" charset="0"/>
                      </a:rPr>
                      <m:t>values</m:t>
                    </m:r>
                  </m:oMath>
                </a14:m>
                <a:r>
                  <a:rPr lang="en-US" altLang="ko-KR" sz="2500" dirty="0">
                    <a:latin typeface="Cambria Math" panose="02040503050406030204" pitchFamily="18" charset="0"/>
                  </a:rPr>
                  <a:t> (</a:t>
                </a:r>
                <a:r>
                  <a:rPr lang="ko-KR" altLang="en-US" sz="2500" dirty="0">
                    <a:latin typeface="Cambria Math" panose="02040503050406030204" pitchFamily="18" charset="0"/>
                  </a:rPr>
                  <a:t>교차 검증된 </a:t>
                </a:r>
                <a:r>
                  <a:rPr lang="ko-KR" altLang="en-US" sz="2500" dirty="0" err="1">
                    <a:latin typeface="Cambria Math" panose="02040503050406030204" pitchFamily="18" charset="0"/>
                  </a:rPr>
                  <a:t>예측값</a:t>
                </a:r>
                <a:r>
                  <a:rPr lang="en-US" altLang="ko-KR" sz="2500" dirty="0">
                    <a:latin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F6E8DAC-0002-490F-92D7-6F62FCF471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459764"/>
              </a:xfrm>
              <a:prstGeom prst="rect">
                <a:avLst/>
              </a:prstGeom>
              <a:blipFill>
                <a:blip r:embed="rId2"/>
                <a:stretch>
                  <a:fillRect l="-1060" t="-1116" b="-16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230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44350AB-5675-40D8-B267-1EB32ECD628D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>
                <a:latin typeface="Cambria Math" panose="02040503050406030204" pitchFamily="18" charset="0"/>
              </a:rPr>
              <a:t>스태킹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F6E8DAC-0002-490F-92D7-6F62FCF471FF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8276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Tx/>
                  <a:buChar char="-"/>
                </a:pPr>
                <a:r>
                  <a:rPr lang="ko-KR" altLang="en-US" sz="2800" dirty="0">
                    <a:latin typeface="Cambria Math" panose="02040503050406030204" pitchFamily="18" charset="0"/>
                  </a:rPr>
                  <a:t>스태킹 알고리즘 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(</a:t>
                </a:r>
                <a:r>
                  <a:rPr lang="en-US" altLang="ko-KR" sz="2800" dirty="0" err="1">
                    <a:latin typeface="Cambria Math" panose="02040503050406030204" pitchFamily="18" charset="0"/>
                  </a:rPr>
                  <a:t>Polley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, E. and </a:t>
                </a:r>
                <a:r>
                  <a:rPr lang="en-US" altLang="ko-KR" sz="2800" dirty="0" err="1">
                    <a:latin typeface="Cambria Math" panose="02040503050406030204" pitchFamily="18" charset="0"/>
                  </a:rPr>
                  <a:t>Lann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, M. J. (2007), Super Learner)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 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en-US" altLang="ko-KR" sz="2800" dirty="0">
                    <a:latin typeface="Cambria Math" panose="02040503050406030204" pitchFamily="18" charset="0"/>
                  </a:rPr>
                  <a:t>3. 2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로부터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에 대한 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en-US" altLang="ko-KR" sz="2800" dirty="0">
                    <a:latin typeface="Cambria Math" panose="02040503050406030204" pitchFamily="18" charset="0"/>
                  </a:rPr>
                  <a:t>   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교차 검증된 </a:t>
                </a:r>
                <a:r>
                  <a:rPr lang="ko-KR" altLang="en-US" sz="2800" dirty="0" err="1">
                    <a:latin typeface="Cambria Math" panose="02040503050406030204" pitchFamily="18" charset="0"/>
                  </a:rPr>
                  <a:t>예측값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 sz="2800">
                            <a:latin typeface="Cambria Math" panose="02040503050406030204" pitchFamily="18" charset="0"/>
                          </a:rPr>
                          <m:t>cv</m:t>
                        </m:r>
                      </m:sub>
                    </m:sSub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 과 </a:t>
                </a:r>
                <a:r>
                  <a:rPr lang="ko-KR" altLang="en-US" sz="2800" dirty="0" err="1">
                    <a:latin typeface="Cambria Math" panose="02040503050406030204" pitchFamily="18" charset="0"/>
                  </a:rPr>
                  <a:t>실제값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800">
                            <a:latin typeface="Cambria Math" panose="02040503050406030204" pitchFamily="18" charset="0"/>
                          </a:rPr>
                          <m:t>cv</m:t>
                        </m:r>
                      </m:sub>
                    </m:sSub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를 취합한다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.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즉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,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400">
                                <a:latin typeface="Cambria Math" panose="02040503050406030204" pitchFamily="18" charset="0"/>
                              </a:rPr>
                              <m:t>cv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400">
                                <a:latin typeface="Cambria Math" panose="02040503050406030204" pitchFamily="18" charset="0"/>
                              </a:rPr>
                              <m:t>cv</m:t>
                            </m:r>
                          </m:sub>
                        </m:sSub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altLang="ko-KR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altLang="ko-KR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,⋯,</m:t>
                                  </m:r>
                                  <m:sSubSup>
                                    <m:sSubSup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  <m:e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,⋯,</m:t>
                                  </m:r>
                                  <m:sSubSup>
                                    <m:sSubSup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  <m:e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,⋯,</m:t>
                                  </m:r>
                                  <m:sSubSup>
                                    <m:sSubSup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  <m:e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br>
                  <a:rPr lang="en-US" altLang="ko-KR" sz="2800" b="0" dirty="0">
                    <a:latin typeface="Cambria Math" panose="02040503050406030204" pitchFamily="18" charset="0"/>
                  </a:rPr>
                </a:br>
                <a:br>
                  <a:rPr lang="en-US" altLang="ko-KR" sz="2800" b="0" dirty="0">
                    <a:latin typeface="Cambria Math" panose="02040503050406030204" pitchFamily="18" charset="0"/>
                  </a:rPr>
                </a:br>
                <a:r>
                  <a:rPr lang="en-US" altLang="ko-KR" sz="2800" b="0" dirty="0">
                    <a:latin typeface="Cambria Math" panose="02040503050406030204" pitchFamily="18" charset="0"/>
                  </a:rPr>
                  <a:t>4. 3</a:t>
                </a:r>
                <a:r>
                  <a:rPr lang="ko-KR" altLang="en-US" sz="2800" b="0" dirty="0">
                    <a:latin typeface="Cambria Math" panose="02040503050406030204" pitchFamily="18" charset="0"/>
                  </a:rPr>
                  <a:t>에서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800">
                            <a:latin typeface="Cambria Math" panose="02040503050406030204" pitchFamily="18" charset="0"/>
                          </a:rPr>
                          <m:t>cv</m:t>
                        </m:r>
                      </m:sub>
                    </m:sSub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를 반응변수로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 sz="2800">
                            <a:latin typeface="Cambria Math" panose="02040503050406030204" pitchFamily="18" charset="0"/>
                          </a:rPr>
                          <m:t>cv</m:t>
                        </m:r>
                      </m:sub>
                    </m:sSub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를 설명변수로 하는 회귀모형 적합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.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 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en-US" altLang="ko-KR" sz="2800" dirty="0">
                    <a:latin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, </m:t>
                        </m:r>
                        <m:sPre>
                          <m:sPre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ko-KR" altLang="en-US" sz="2800" i="1">
                                <a:latin typeface="Cambria Math" panose="02040503050406030204" pitchFamily="18" charset="0"/>
                              </a:rPr>
                              <m:t>∀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sPr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≥0, </m:t>
                        </m:r>
                        <m:sPre>
                          <m:sPre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ko-KR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sPr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m:rPr>
                            <m:nor/>
                          </m:rPr>
                          <a:rPr lang="ko-KR" altLang="en-US" sz="2800" dirty="0">
                            <a:latin typeface="Cambria Math" panose="02040503050406030204" pitchFamily="18" charset="0"/>
                          </a:rPr>
                          <m:t>인</m:t>
                        </m:r>
                        <m:r>
                          <m:rPr>
                            <m:nor/>
                          </m:rPr>
                          <a:rPr lang="ko-KR" altLang="en-US" sz="28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ko-KR" altLang="en-US" sz="2800" dirty="0">
                            <a:latin typeface="Cambria Math" panose="02040503050406030204" pitchFamily="18" charset="0"/>
                          </a:rPr>
                          <m:t>회귀모형</m:t>
                        </m:r>
                      </m:e>
                    </m:d>
                  </m:oMath>
                </a14:m>
                <a:endParaRPr lang="en-US" altLang="ko-KR" sz="28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F6E8DAC-0002-490F-92D7-6F62FCF471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827621"/>
              </a:xfrm>
              <a:prstGeom prst="rect">
                <a:avLst/>
              </a:prstGeom>
              <a:blipFill>
                <a:blip r:embed="rId2"/>
                <a:stretch>
                  <a:fillRect l="-1060" t="-10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1153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44350AB-5675-40D8-B267-1EB32ECD628D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>
                <a:latin typeface="Cambria Math" panose="02040503050406030204" pitchFamily="18" charset="0"/>
              </a:rPr>
              <a:t>스태킹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F6E8DAC-0002-490F-92D7-6F62FCF471FF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7922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Tx/>
                  <a:buChar char="-"/>
                </a:pPr>
                <a:r>
                  <a:rPr lang="ko-KR" altLang="en-US" sz="2800" dirty="0">
                    <a:latin typeface="Cambria Math" panose="02040503050406030204" pitchFamily="18" charset="0"/>
                  </a:rPr>
                  <a:t>스태킹 알고리즘 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(</a:t>
                </a:r>
                <a:r>
                  <a:rPr lang="en-US" altLang="ko-KR" sz="2800" dirty="0" err="1">
                    <a:latin typeface="Cambria Math" panose="02040503050406030204" pitchFamily="18" charset="0"/>
                  </a:rPr>
                  <a:t>Polley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, E. and </a:t>
                </a:r>
                <a:r>
                  <a:rPr lang="en-US" altLang="ko-KR" sz="2800" dirty="0" err="1">
                    <a:latin typeface="Cambria Math" panose="02040503050406030204" pitchFamily="18" charset="0"/>
                  </a:rPr>
                  <a:t>Lann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, M. J. (2007), Super Learner)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 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en-US" altLang="ko-KR" sz="2800" dirty="0">
                    <a:latin typeface="Cambria Math" panose="02040503050406030204" pitchFamily="18" charset="0"/>
                  </a:rPr>
                  <a:t>5.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원 자료를 모두 사용하여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개의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예측모형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800" i="1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을 학습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en-US" altLang="ko-KR" sz="2800" dirty="0">
                    <a:latin typeface="Cambria Math" panose="02040503050406030204" pitchFamily="18" charset="0"/>
                  </a:rPr>
                  <a:t>6. 5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의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개의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예측모형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8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와  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4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의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altLang="ko-KR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로부터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en-US" altLang="ko-KR" sz="2800" dirty="0">
                    <a:latin typeface="Cambria Math" panose="02040503050406030204" pitchFamily="18" charset="0"/>
                  </a:rPr>
                  <a:t>    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최종모형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sup>
                    </m:sSup>
                    <m:r>
                      <a:rPr lang="en-US" altLang="ko-KR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800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을 얻는다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.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en-US" altLang="ko-KR" sz="1600" dirty="0">
                    <a:latin typeface="Cambria Math" panose="02040503050406030204" pitchFamily="18" charset="0"/>
                  </a:rPr>
                  <a:t>    </a:t>
                </a:r>
              </a:p>
              <a:p>
                <a:pPr marL="457200" indent="-457200">
                  <a:buFontTx/>
                  <a:buChar char="-"/>
                </a:pPr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2800" dirty="0">
                    <a:latin typeface="Cambria Math" panose="02040503050406030204" pitchFamily="18" charset="0"/>
                  </a:rPr>
                  <a:t>1 - 4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의 과정 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: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 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개의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예측모형의 결과를 가중 평균하기 위한 최적의 가중치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를 튜닝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2800" dirty="0">
                    <a:latin typeface="Cambria Math" panose="02040503050406030204" pitchFamily="18" charset="0"/>
                  </a:rPr>
                  <a:t>5 – 6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의 과정 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: </a:t>
                </a:r>
              </a:p>
              <a:p>
                <a:r>
                  <a:rPr lang="ko-KR" altLang="en-US" sz="2800" dirty="0">
                    <a:latin typeface="Cambria Math" panose="02040503050406030204" pitchFamily="18" charset="0"/>
                  </a:rPr>
                  <a:t>가중치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를 이용하여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개의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예측모형의 결과를 가중 평균</a:t>
                </a:r>
                <a:endParaRPr lang="en-US" altLang="ko-KR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F6E8DAC-0002-490F-92D7-6F62FCF471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792291"/>
              </a:xfrm>
              <a:prstGeom prst="rect">
                <a:avLst/>
              </a:prstGeom>
              <a:blipFill>
                <a:blip r:embed="rId2"/>
                <a:stretch>
                  <a:fillRect l="-1113" t="-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504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44350AB-5675-40D8-B267-1EB32ECD628D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가중치의 결정 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F6E8DAC-0002-490F-92D7-6F62FCF471FF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0747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Tx/>
                  <a:buChar char="-"/>
                </a:pPr>
                <a:r>
                  <a:rPr lang="ko-KR" altLang="en-US" sz="2800" dirty="0">
                    <a:latin typeface="Cambria Math" panose="02040503050406030204" pitchFamily="18" charset="0"/>
                  </a:rPr>
                  <a:t>회귀에 대한 </a:t>
                </a:r>
                <a:r>
                  <a:rPr lang="ko-KR" altLang="en-US" sz="2800" dirty="0" err="1">
                    <a:latin typeface="Cambria Math" panose="02040503050406030204" pitchFamily="18" charset="0"/>
                  </a:rPr>
                  <a:t>스태킹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 </a:t>
                </a:r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pPr/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800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800" b="0" i="0" smtClean="0">
                          <a:latin typeface="Cambria Math" panose="02040503050406030204" pitchFamily="18" charset="0"/>
                        </a:rPr>
                        <m:t>predicted</m:t>
                      </m:r>
                      <m:r>
                        <a:rPr lang="en-US" altLang="ko-KR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800" b="0" i="0" smtClean="0">
                          <a:latin typeface="Cambria Math" panose="02040503050406030204" pitchFamily="18" charset="0"/>
                        </a:rPr>
                        <m:t>values</m:t>
                      </m:r>
                      <m:r>
                        <a:rPr lang="en-US" altLang="ko-KR" sz="2800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Tx/>
                  <a:buChar char="-"/>
                </a:pPr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2800" b="0" i="0" smtClean="0">
                                  <a:latin typeface="Cambria Math" panose="02040503050406030204" pitchFamily="18" charset="0"/>
                                </a:rPr>
                                <m:t>cv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2800">
                                  <a:latin typeface="Cambria Math" panose="02040503050406030204" pitchFamily="18" charset="0"/>
                                </a:rPr>
                                <m:t>cv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8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800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2800" b="0" i="1">
                                  <a:latin typeface="Cambria Math" panose="02040503050406030204" pitchFamily="18" charset="0"/>
                                </a:rPr>
                                <m:t>, ⋯,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sz="28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altLang="ko-KR" sz="28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>
                              <a:latin typeface="Cambria Math" panose="02040503050406030204" pitchFamily="18" charset="0"/>
                            </a:rPr>
                            <m:t>cv</m:t>
                          </m:r>
                        </m:sub>
                      </m:sSub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altLang="ko-KR" sz="28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800" b="0" i="0" smtClean="0">
                          <a:latin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br>
                  <a:rPr lang="en-US" altLang="ko-KR" sz="2800" b="0" i="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Pre>
                      <m:sPre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ko-KR" altLang="en-US" sz="2800" i="1" smtClean="0">
                            <a:latin typeface="Cambria Math" panose="02040503050406030204" pitchFamily="18" charset="0"/>
                          </a:rPr>
                          <m:t>∀</m:t>
                        </m:r>
                      </m:sup>
                      <m:e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sPre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≥0, </m:t>
                    </m:r>
                    <m:sPre>
                      <m:sPre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sz="2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sPre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=1 :</m:t>
                    </m:r>
                    <m:r>
                      <m:rPr>
                        <m:nor/>
                      </m:rPr>
                      <a:rPr lang="en-US" altLang="ko-KR" sz="280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ko-KR" sz="2800" dirty="0">
                        <a:latin typeface="Cambria Math" panose="02040503050406030204" pitchFamily="18" charset="0"/>
                      </a:rPr>
                      <m:t>on</m:t>
                    </m:r>
                    <m:r>
                      <m:rPr>
                        <m:nor/>
                      </m:rPr>
                      <a:rPr lang="en-US" altLang="ko-KR" sz="2800" dirty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ko-KR" sz="2800" dirty="0">
                        <a:latin typeface="Cambria Math" panose="02040503050406030204" pitchFamily="18" charset="0"/>
                      </a:rPr>
                      <m:t>negative</m:t>
                    </m:r>
                    <m:r>
                      <m:rPr>
                        <m:nor/>
                      </m:rPr>
                      <a:rPr lang="en-US" altLang="ko-KR" sz="28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800" b="0" i="0" dirty="0" smtClean="0">
                        <a:latin typeface="Cambria Math" panose="02040503050406030204" pitchFamily="18" charset="0"/>
                      </a:rPr>
                      <m:t>constraints</m:t>
                    </m:r>
                  </m:oMath>
                </a14:m>
                <a:r>
                  <a:rPr lang="en-US" altLang="ko-KR" sz="2800" dirty="0">
                    <a:latin typeface="Cambria Math" panose="02040503050406030204" pitchFamily="18" charset="0"/>
                  </a:rPr>
                  <a:t> 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en-US" altLang="ko-KR" sz="28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altLang="ko-KR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ko-KR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80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d>
                              <m:d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sSub>
                                  <m:sSub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   …</m:t>
                                </m:r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sSub>
                                  <m:sSub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2800">
                                        <a:latin typeface="Cambria Math" panose="02040503050406030204" pitchFamily="18" charset="0"/>
                                      </a:rPr>
                                      <m:t>cv</m:t>
                                    </m:r>
                                  </m:sub>
                                </m:sSub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2800">
                                        <a:latin typeface="Cambria Math" panose="02040503050406030204" pitchFamily="18" charset="0"/>
                                      </a:rPr>
                                      <m:t>cv</m:t>
                                    </m:r>
                                  </m:sub>
                                </m:sSub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endParaRPr lang="en-US" altLang="ko-KR" sz="28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F6E8DAC-0002-490F-92D7-6F62FCF471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074787"/>
              </a:xfrm>
              <a:prstGeom prst="rect">
                <a:avLst/>
              </a:prstGeom>
              <a:blipFill>
                <a:blip r:embed="rId2"/>
                <a:stretch>
                  <a:fillRect l="-1060" t="-12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928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B799200-D500-4ABA-AD98-1989CDE9C1A8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가중치의 결정 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66940A6-858F-4709-969B-A10648A3C457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4893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Tx/>
                  <a:buChar char="-"/>
                </a:pPr>
                <a:r>
                  <a:rPr lang="ko-KR" altLang="en-US" sz="2800" dirty="0">
                    <a:latin typeface="Cambria Math" panose="02040503050406030204" pitchFamily="18" charset="0"/>
                  </a:rPr>
                  <a:t>이진 분류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(0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과 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1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분류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)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에 대한 </a:t>
                </a:r>
                <a:r>
                  <a:rPr lang="ko-KR" altLang="en-US" sz="2800" dirty="0" err="1">
                    <a:latin typeface="Cambria Math" panose="02040503050406030204" pitchFamily="18" charset="0"/>
                  </a:rPr>
                  <a:t>스태킹</a:t>
                </a:r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Tx/>
                  <a:buChar char="-"/>
                </a:pPr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80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800">
                          <a:latin typeface="Cambria Math" panose="02040503050406030204" pitchFamily="18" charset="0"/>
                        </a:rPr>
                        <m:t>predicted</m:t>
                      </m:r>
                      <m:r>
                        <a:rPr lang="en-US" altLang="ko-KR" sz="28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800">
                          <a:latin typeface="Cambria Math" panose="02040503050406030204" pitchFamily="18" charset="0"/>
                        </a:rPr>
                        <m:t>values</m:t>
                      </m:r>
                      <m:r>
                        <a:rPr lang="en-US" altLang="ko-KR" sz="280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Tx/>
                  <a:buChar char="-"/>
                </a:pPr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2800" b="0" i="0" smtClean="0">
                                  <a:latin typeface="Cambria Math" panose="02040503050406030204" pitchFamily="18" charset="0"/>
                                </a:rPr>
                                <m:t>cv</m:t>
                              </m:r>
                            </m:sub>
                          </m:sSub>
                          <m:r>
                            <a:rPr lang="en-US" altLang="ko-KR" sz="2800" b="0" i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2800">
                                  <a:latin typeface="Cambria Math" panose="02040503050406030204" pitchFamily="18" charset="0"/>
                                </a:rPr>
                                <m:t>cv</m:t>
                              </m:r>
                            </m:sub>
                          </m:s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, ⋯,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>
                              <a:latin typeface="Cambria Math" panose="02040503050406030204" pitchFamily="18" charset="0"/>
                            </a:rPr>
                            <m:t>cv</m:t>
                          </m:r>
                        </m:sub>
                      </m:sSub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altLang="ko-KR" sz="2800" b="1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800">
                          <a:latin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Pre>
                      <m:sPre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∀</m:t>
                        </m:r>
                      </m:sup>
                      <m:e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sPre>
                    <m:r>
                      <a:rPr lang="en-US" altLang="ko-KR" sz="2800" i="1">
                        <a:latin typeface="Cambria Math" panose="02040503050406030204" pitchFamily="18" charset="0"/>
                      </a:rPr>
                      <m:t>≥0, </m:t>
                    </m:r>
                    <m:sPre>
                      <m:sPre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sPre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nor/>
                      </m:rPr>
                      <a:rPr lang="en-US" altLang="ko-KR" sz="2800" dirty="0">
                        <a:latin typeface="Cambria Math" panose="02040503050406030204" pitchFamily="18" charset="0"/>
                      </a:rPr>
                      <m:t>Non</m:t>
                    </m:r>
                    <m:r>
                      <m:rPr>
                        <m:nor/>
                      </m:rPr>
                      <a:rPr lang="en-US" altLang="ko-KR" sz="2800" dirty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ko-KR" sz="2800" dirty="0">
                        <a:latin typeface="Cambria Math" panose="02040503050406030204" pitchFamily="18" charset="0"/>
                      </a:rPr>
                      <m:t>negative</m:t>
                    </m:r>
                    <m:r>
                      <m:rPr>
                        <m:nor/>
                      </m:rPr>
                      <a:rPr lang="en-US" altLang="ko-KR" sz="28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800" dirty="0">
                        <a:latin typeface="Cambria Math" panose="02040503050406030204" pitchFamily="18" charset="0"/>
                      </a:rPr>
                      <m:t>constraints</m:t>
                    </m:r>
                  </m:oMath>
                </a14:m>
                <a:r>
                  <a:rPr lang="en-US" altLang="ko-KR" sz="2800" dirty="0">
                    <a:latin typeface="Cambria Math" panose="02040503050406030204" pitchFamily="18" charset="0"/>
                  </a:rPr>
                  <a:t> 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en-US" altLang="ko-KR" sz="28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800" b="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altLang="ko-KR" sz="28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ko-KR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80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altLang="ko-KR" sz="28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sSub>
                                  <m:sSub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,   …,   </m:t>
                                </m:r>
                                <m:sSub>
                                  <m:sSub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</m:lim>
                        </m:limLow>
                      </m:fName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𝐴𝑈𝐶</m:t>
                        </m:r>
                        <m:d>
                          <m:d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2800">
                                    <a:latin typeface="Cambria Math" panose="02040503050406030204" pitchFamily="18" charset="0"/>
                                  </a:rPr>
                                  <m:t>cv</m:t>
                                </m:r>
                              </m:sub>
                            </m:s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2800">
                                    <a:latin typeface="Cambria Math" panose="02040503050406030204" pitchFamily="18" charset="0"/>
                                  </a:rPr>
                                  <m:t>cv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28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28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66940A6-858F-4709-969B-A10648A3C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4893519"/>
              </a:xfrm>
              <a:prstGeom prst="rect">
                <a:avLst/>
              </a:prstGeom>
              <a:blipFill>
                <a:blip r:embed="rId2"/>
                <a:stretch>
                  <a:fillRect l="-1060" t="-12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985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BAE5790-F585-41CC-8CEF-97DE315723FE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err="1">
                <a:latin typeface="Cambria Math" panose="02040503050406030204" pitchFamily="18" charset="0"/>
              </a:rPr>
              <a:t>스태킹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1EE4483-1DE9-4ED5-8F71-0F72E2EEDDD6}"/>
              </a:ext>
            </a:extLst>
          </p:cNvPr>
          <p:cNvSpPr/>
          <p:nvPr/>
        </p:nvSpPr>
        <p:spPr>
          <a:xfrm>
            <a:off x="347235" y="988332"/>
            <a:ext cx="114975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800" dirty="0" err="1">
                <a:latin typeface="Cambria Math" panose="02040503050406030204" pitchFamily="18" charset="0"/>
              </a:rPr>
              <a:t>스태킹은</a:t>
            </a:r>
            <a:r>
              <a:rPr lang="ko-KR" altLang="en-US" sz="2800" dirty="0">
                <a:latin typeface="Cambria Math" panose="02040503050406030204" pitchFamily="18" charset="0"/>
              </a:rPr>
              <a:t> 여러 모형들의 결과들을 다시 가중 평균하는 것과 같다</a:t>
            </a:r>
            <a:r>
              <a:rPr lang="en-US" altLang="ko-KR" sz="2800" dirty="0">
                <a:latin typeface="Cambria Math" panose="02040503050406030204" pitchFamily="18" charset="0"/>
              </a:rPr>
              <a:t>.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0603E6B-C025-402C-AC13-1FA72E003650}"/>
              </a:ext>
            </a:extLst>
          </p:cNvPr>
          <p:cNvSpPr/>
          <p:nvPr/>
        </p:nvSpPr>
        <p:spPr>
          <a:xfrm>
            <a:off x="1422157" y="2767714"/>
            <a:ext cx="2943105" cy="2824281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7A93CE5-960F-4EB8-A614-82E929B75CC8}"/>
              </a:ext>
            </a:extLst>
          </p:cNvPr>
          <p:cNvSpPr/>
          <p:nvPr/>
        </p:nvSpPr>
        <p:spPr>
          <a:xfrm>
            <a:off x="890764" y="2218548"/>
            <a:ext cx="4005893" cy="39618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D1B4F57-62BD-4760-9DB3-6B77E1270C05}"/>
              </a:ext>
            </a:extLst>
          </p:cNvPr>
          <p:cNvSpPr/>
          <p:nvPr/>
        </p:nvSpPr>
        <p:spPr>
          <a:xfrm>
            <a:off x="1994429" y="3316881"/>
            <a:ext cx="1757687" cy="17651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3CF3443-60E4-44B4-B06A-78B65DEAC5EB}"/>
              </a:ext>
            </a:extLst>
          </p:cNvPr>
          <p:cNvSpPr/>
          <p:nvPr/>
        </p:nvSpPr>
        <p:spPr>
          <a:xfrm>
            <a:off x="2484947" y="3767980"/>
            <a:ext cx="817528" cy="86297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D6593E5-81AF-47D6-8F1A-E5C31F24D51D}"/>
              </a:ext>
            </a:extLst>
          </p:cNvPr>
          <p:cNvCxnSpPr>
            <a:cxnSpLocks/>
          </p:cNvCxnSpPr>
          <p:nvPr/>
        </p:nvCxnSpPr>
        <p:spPr>
          <a:xfrm>
            <a:off x="2607965" y="4085861"/>
            <a:ext cx="207065" cy="8243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24D4BB0B-9360-43EC-B33C-C8130390888C}"/>
              </a:ext>
            </a:extLst>
          </p:cNvPr>
          <p:cNvCxnSpPr>
            <a:cxnSpLocks/>
          </p:cNvCxnSpPr>
          <p:nvPr/>
        </p:nvCxnSpPr>
        <p:spPr>
          <a:xfrm flipH="1" flipV="1">
            <a:off x="2954013" y="4213018"/>
            <a:ext cx="325274" cy="9570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5DC63143-9ED8-4979-BE88-CD0215F4A3F6}"/>
              </a:ext>
            </a:extLst>
          </p:cNvPr>
          <p:cNvCxnSpPr>
            <a:cxnSpLocks/>
          </p:cNvCxnSpPr>
          <p:nvPr/>
        </p:nvCxnSpPr>
        <p:spPr>
          <a:xfrm flipV="1">
            <a:off x="2808316" y="4290938"/>
            <a:ext cx="60325" cy="13184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C070F552-BB8C-44EC-9878-25AA88A9EAF6}"/>
              </a:ext>
            </a:extLst>
          </p:cNvPr>
          <p:cNvSpPr/>
          <p:nvPr/>
        </p:nvSpPr>
        <p:spPr>
          <a:xfrm>
            <a:off x="2691115" y="4416195"/>
            <a:ext cx="167592" cy="17651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F984266F-AC1F-4416-9C7C-AA6505D01DA2}"/>
              </a:ext>
            </a:extLst>
          </p:cNvPr>
          <p:cNvSpPr/>
          <p:nvPr/>
        </p:nvSpPr>
        <p:spPr>
          <a:xfrm>
            <a:off x="2796242" y="4117034"/>
            <a:ext cx="167592" cy="176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9A811B4-B009-47C4-A644-8C74264DA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119" y="2213339"/>
            <a:ext cx="5300914" cy="3967047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EC85D33E-D582-495E-ADD0-2E6377733E55}"/>
              </a:ext>
            </a:extLst>
          </p:cNvPr>
          <p:cNvSpPr/>
          <p:nvPr/>
        </p:nvSpPr>
        <p:spPr>
          <a:xfrm>
            <a:off x="3118045" y="4188717"/>
            <a:ext cx="167592" cy="17651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4322BAD-FE30-45F6-8B37-6FA24A23DC3C}"/>
              </a:ext>
            </a:extLst>
          </p:cNvPr>
          <p:cNvSpPr/>
          <p:nvPr/>
        </p:nvSpPr>
        <p:spPr>
          <a:xfrm>
            <a:off x="2505329" y="3978617"/>
            <a:ext cx="167592" cy="17651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17C86A1-93F8-4BE4-AB68-2EEA9B9B53F3}"/>
              </a:ext>
            </a:extLst>
          </p:cNvPr>
          <p:cNvCxnSpPr>
            <a:cxnSpLocks/>
          </p:cNvCxnSpPr>
          <p:nvPr/>
        </p:nvCxnSpPr>
        <p:spPr>
          <a:xfrm flipH="1">
            <a:off x="2917666" y="3832686"/>
            <a:ext cx="104880" cy="3095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3E688E57-F17A-46FB-8313-6A610B615E53}"/>
              </a:ext>
            </a:extLst>
          </p:cNvPr>
          <p:cNvSpPr/>
          <p:nvPr/>
        </p:nvSpPr>
        <p:spPr>
          <a:xfrm>
            <a:off x="2928745" y="3783832"/>
            <a:ext cx="167592" cy="17651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5528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BAE5790-F585-41CC-8CEF-97DE315723FE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err="1">
                <a:latin typeface="Cambria Math" panose="02040503050406030204" pitchFamily="18" charset="0"/>
              </a:rPr>
              <a:t>스태킹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1EE4483-1DE9-4ED5-8F71-0F72E2EEDDD6}"/>
              </a:ext>
            </a:extLst>
          </p:cNvPr>
          <p:cNvSpPr/>
          <p:nvPr/>
        </p:nvSpPr>
        <p:spPr>
          <a:xfrm>
            <a:off x="347235" y="988332"/>
            <a:ext cx="114975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800" dirty="0" err="1">
                <a:latin typeface="Cambria Math" panose="02040503050406030204" pitchFamily="18" charset="0"/>
              </a:rPr>
              <a:t>스태킹은</a:t>
            </a:r>
            <a:r>
              <a:rPr lang="ko-KR" altLang="en-US" sz="2800" dirty="0">
                <a:latin typeface="Cambria Math" panose="02040503050406030204" pitchFamily="18" charset="0"/>
              </a:rPr>
              <a:t> 여러 모형들의 결과들을 다시 가중 평균하는 것과 같다</a:t>
            </a:r>
            <a:r>
              <a:rPr lang="en-US" altLang="ko-KR" sz="2800" dirty="0">
                <a:latin typeface="Cambria Math" panose="02040503050406030204" pitchFamily="18" charset="0"/>
              </a:rPr>
              <a:t>.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1602F54-EED5-4005-B8E9-78671D4BE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85" y="2143972"/>
            <a:ext cx="5166732" cy="394612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0C5DF89-175B-4CF1-B44B-77CAAE226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236" y="2143973"/>
            <a:ext cx="5382848" cy="394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46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2833</TotalTime>
  <Words>185</Words>
  <Application>Microsoft Office PowerPoint</Application>
  <PresentationFormat>와이드스크린</PresentationFormat>
  <Paragraphs>45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? ??</dc:creator>
  <cp:lastModifiedBy>김 정환</cp:lastModifiedBy>
  <cp:revision>236</cp:revision>
  <cp:lastPrinted>2018-05-28T00:48:37Z</cp:lastPrinted>
  <dcterms:created xsi:type="dcterms:W3CDTF">2018-05-01T05:42:23Z</dcterms:created>
  <dcterms:modified xsi:type="dcterms:W3CDTF">2018-06-05T02:58:59Z</dcterms:modified>
</cp:coreProperties>
</file>