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1" r:id="rId4"/>
    <p:sldId id="262" r:id="rId5"/>
    <p:sldId id="263" r:id="rId6"/>
    <p:sldId id="266" r:id="rId7"/>
    <p:sldId id="264" r:id="rId8"/>
    <p:sldId id="268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66" autoAdjust="0"/>
  </p:normalViewPr>
  <p:slideViewPr>
    <p:cSldViewPr snapToGrid="0">
      <p:cViewPr varScale="1">
        <p:scale>
          <a:sx n="81" d="100"/>
          <a:sy n="81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2F73-7805-4CB4-8533-895A26F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8B3DB-CF88-40DA-B5EF-739ECDF4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217D-8A93-4E25-A837-421A2C1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197CB-D0AD-41EA-A335-910B471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B14F1-748D-4A25-801E-989B4DD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164-D7EB-4BC2-ACD0-A867D560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7D0CB-231E-4AC7-BA65-20D41AE4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EE929-7983-438F-8767-4C3B0391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86F6D-F87E-46CE-BA4E-F535C31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75F81-EA1E-4166-BC35-F919F30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0953-41F6-472E-B345-98F9EEC8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97D94-9A06-4D98-ADB3-94EF614D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CDF89-E7A4-4F25-B159-29D1F803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BEFEE-147A-4BD6-86D4-7D6BB1EF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BB8A2-B5EA-46B9-A1FC-19858463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F46F-A7D8-46D2-ADB5-005118D9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514BF-238F-4271-B09E-0E7DC81A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63AE2-C904-4347-A63F-C508B3F5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A1E0E-71D9-4B5E-9F6F-8A78CB96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669D-70D8-428B-8206-2532BBB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C220-EF40-4865-8F72-37B11B2C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3BDE-7809-472F-BA47-6589B1DA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6344A-CDE4-41DA-9D15-CD720676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1FD75-5EE0-4E20-B458-FD4B95F1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80C5-EBDB-424C-B059-130A822C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F00D-536C-473F-97D2-C7080A5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EB5BC-7E03-43F3-A029-21A9EC091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85D09-1510-42FB-9FD8-EB9663FF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1917-FAC1-4708-A85F-FAE8ADF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639AC-C71D-4871-BC74-8DD10829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96D33-7FDE-488D-9FFA-FE42018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3BEC-7C23-4194-A526-B82AD43D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BA3C0-492E-4661-8BFF-7AD1317A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0E735-50E4-4B1E-843D-0D0557AA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C2A03-2345-4BE3-B880-95C81D41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2A5F1F-4861-4951-B052-4209B1C8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2D87D-F78E-4B8D-89D1-0370B7CA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70350-94F0-44D6-B27B-57DB5B02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FFC59-D8DE-4449-A0E4-47809BE3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9693-1634-4862-895C-AA01218C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835F5-2E6F-4CDA-A7E8-B981AD7D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BF0A1-0630-41E1-A2B4-4D2359D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244AA-6DE4-447F-90F5-AFA803D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8B9C2-F7E0-40F4-81CF-D84CDD9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BE151-8D0B-4E6D-B4C8-84CC546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655E-4360-4801-8ECA-8660396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F2B0-1C81-4663-9527-D7B9B254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4593-F957-4A25-93EC-B42755EC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0C90F-9BAB-4704-90C7-AD6F3226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FB5ED-DCCE-48E4-8378-77D577D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6AFE6-AF7E-4C7E-882F-002FCEBD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A7D00-183A-4C00-A5B2-A835EAC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7CFCB-D390-432A-9B6D-65E7B91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D9400-C5DD-4617-86B6-529F5352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B6AE0-A3FA-469B-B21F-849C6F0D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7B1C5-B559-480B-ACFA-E3FC9D89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1E646-DEA9-4263-B5B1-D02C2F7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57BE7-B770-4DF8-98D3-1FE692B0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48DA8-6CD3-4D37-A990-29C633D9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7223-5F3D-4D67-92D2-A81EE1C2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78A37-9BE9-4745-952A-7CF1FCA9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E25D-B24D-4DF0-BC54-CD5579198E5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7878-652A-4639-9F9E-9FBC3D5F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69AA-0E07-4C6B-9053-4B0A182B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D96D2E-2971-436D-A511-D2589EF27C33}"/>
                  </a:ext>
                </a:extLst>
              </p:cNvPr>
              <p:cNvSpPr txBox="1"/>
              <p:nvPr/>
            </p:nvSpPr>
            <p:spPr>
              <a:xfrm>
                <a:off x="2607705" y="1504194"/>
                <a:ext cx="697658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, ⋯, 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3200" dirty="0"/>
              </a:p>
              <a:p>
                <a:pPr algn="ctr"/>
                <a:endParaRPr lang="en-US" altLang="ko-KR" sz="2000" dirty="0"/>
              </a:p>
              <a:p>
                <a:pPr algn="ctr"/>
                <a:r>
                  <a:rPr lang="ko-KR" altLang="en-US" sz="2800" b="1" dirty="0"/>
                  <a:t>반응변수 </a:t>
                </a:r>
                <a:r>
                  <a:rPr lang="en-US" altLang="ko-KR" sz="2800" b="1" dirty="0"/>
                  <a:t>= </a:t>
                </a:r>
                <a:r>
                  <a:rPr lang="ko-KR" altLang="en-US" sz="2800" b="1" dirty="0"/>
                  <a:t>모형</a:t>
                </a:r>
                <a:r>
                  <a:rPr lang="en-US" altLang="ko-KR" sz="2800" b="1" dirty="0"/>
                  <a:t>(</a:t>
                </a:r>
                <a:r>
                  <a:rPr lang="ko-KR" altLang="en-US" sz="2800" b="1" dirty="0"/>
                  <a:t>설명변수의 함수</a:t>
                </a:r>
                <a:r>
                  <a:rPr lang="en-US" altLang="ko-KR" sz="2800" b="1" dirty="0"/>
                  <a:t>)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+ </a:t>
                </a:r>
                <a:r>
                  <a:rPr lang="ko-KR" altLang="en-US" sz="2800" b="1" dirty="0"/>
                  <a:t>오차</a:t>
                </a:r>
                <a:endParaRPr lang="en-US" altLang="ko-KR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D96D2E-2971-436D-A511-D2589EF27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05" y="1504194"/>
                <a:ext cx="6976589" cy="1446550"/>
              </a:xfrm>
              <a:prstGeom prst="rect">
                <a:avLst/>
              </a:prstGeom>
              <a:blipFill>
                <a:blip r:embed="rId2"/>
                <a:stretch>
                  <a:fillRect l="-1399" r="-1224" b="-10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모형을 어떻게 정의할 것인가 </a:t>
            </a:r>
            <a:r>
              <a:rPr lang="en-US" altLang="ko-KR" sz="3200" dirty="0"/>
              <a:t>?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72EEEF2-ED0B-4899-BDD1-4E08361CD55C}"/>
              </a:ext>
            </a:extLst>
          </p:cNvPr>
          <p:cNvSpPr/>
          <p:nvPr/>
        </p:nvSpPr>
        <p:spPr>
          <a:xfrm>
            <a:off x="5341266" y="3241051"/>
            <a:ext cx="1175657" cy="86214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D1254E-8CAF-4BE5-A732-86F41A18BAA1}"/>
                  </a:ext>
                </a:extLst>
              </p:cNvPr>
              <p:cNvSpPr txBox="1"/>
              <p:nvPr/>
            </p:nvSpPr>
            <p:spPr>
              <a:xfrm>
                <a:off x="2377481" y="4393506"/>
                <a:ext cx="74370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D1254E-8CAF-4BE5-A732-86F41A18B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81" y="4393506"/>
                <a:ext cx="743703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0A64167-3A38-4714-BFDD-E9A5098D9E9C}"/>
                  </a:ext>
                </a:extLst>
              </p:cNvPr>
              <p:cNvSpPr/>
              <p:nvPr/>
            </p:nvSpPr>
            <p:spPr>
              <a:xfrm>
                <a:off x="91441" y="5417825"/>
                <a:ext cx="12004229" cy="1206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※ </a:t>
                </a:r>
                <a:r>
                  <a:rPr lang="ko-KR" altLang="en-US" sz="2400" dirty="0"/>
                  <a:t>회귀모형은 반응변수와 각 설명변수 사이의 관계를 선형</a:t>
                </a:r>
                <a:r>
                  <a:rPr lang="en-US" altLang="ko-KR" sz="2400" dirty="0"/>
                  <a:t>(linear)</a:t>
                </a:r>
                <a:r>
                  <a:rPr lang="ko-KR" altLang="en-US" sz="2400" dirty="0"/>
                  <a:t>한 형태로 가정</a:t>
                </a:r>
                <a:endParaRPr lang="en-US" altLang="ko-KR" sz="2400" dirty="0"/>
              </a:p>
              <a:p>
                <a:r>
                  <a:rPr lang="en-US" altLang="ko-KR" sz="2400" dirty="0"/>
                  <a:t>※ </a:t>
                </a:r>
                <a:r>
                  <a:rPr lang="ko-KR" altLang="en-US" sz="2400" dirty="0"/>
                  <a:t>임의의 함수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선형적 형태로 구체적으로 명시 </a:t>
                </a:r>
                <a:r>
                  <a:rPr lang="en-US" altLang="ko-KR" sz="2400" dirty="0"/>
                  <a:t>(</a:t>
                </a:r>
                <a:r>
                  <a:rPr lang="ko-KR" altLang="en-US" sz="2400" dirty="0" err="1"/>
                  <a:t>모수적</a:t>
                </a:r>
                <a:r>
                  <a:rPr lang="ko-KR" altLang="en-US" sz="2400" dirty="0"/>
                  <a:t> 모형</a:t>
                </a:r>
                <a:r>
                  <a:rPr lang="en-US" altLang="ko-KR" sz="2400" dirty="0"/>
                  <a:t>: Parametric model)</a:t>
                </a:r>
              </a:p>
              <a:p>
                <a:r>
                  <a:rPr lang="en-US" altLang="ko-KR" sz="2400" dirty="0"/>
                  <a:t>※ </a:t>
                </a:r>
                <a:r>
                  <a:rPr lang="ko-KR" altLang="en-US" sz="2400" dirty="0"/>
                  <a:t>주어진 자료를 이용하여 </a:t>
                </a:r>
                <a:r>
                  <a:rPr lang="ko-KR" altLang="en-US" sz="2400" dirty="0" err="1"/>
                  <a:t>모수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회귀계수 등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를 추정 및 추론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0A64167-3A38-4714-BFDD-E9A5098D9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" y="5417825"/>
                <a:ext cx="12004229" cy="1206036"/>
              </a:xfrm>
              <a:prstGeom prst="rect">
                <a:avLst/>
              </a:prstGeom>
              <a:blipFill>
                <a:blip r:embed="rId4"/>
                <a:stretch>
                  <a:fillRect l="-762" t="-4040" r="-1524"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93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5A8AB8-DCE7-4C33-9EF4-B6216A418E64}"/>
                  </a:ext>
                </a:extLst>
              </p:cNvPr>
              <p:cNvSpPr txBox="1"/>
              <p:nvPr/>
            </p:nvSpPr>
            <p:spPr>
              <a:xfrm>
                <a:off x="498426" y="1027218"/>
                <a:ext cx="11195147" cy="2270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800" i="1" dirty="0">
                    <a:latin typeface="Cambria Math" panose="02040503050406030204" pitchFamily="18" charset="0"/>
                  </a:rPr>
                  <a:t>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800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800" b="1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800" dirty="0">
                    <a:latin typeface="Cambria Math" panose="02040503050406030204" pitchFamily="18" charset="0"/>
                  </a:rPr>
                  <a:t>where </a:t>
                </a:r>
                <a:r>
                  <a:rPr lang="en-US" altLang="ko-KR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5A8AB8-DCE7-4C33-9EF4-B6216A41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6" y="1027218"/>
                <a:ext cx="11195147" cy="2270301"/>
              </a:xfrm>
              <a:prstGeom prst="rect">
                <a:avLst/>
              </a:prstGeom>
              <a:blipFill>
                <a:blip r:embed="rId2"/>
                <a:stretch>
                  <a:fillRect b="-6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DC09A700-12FF-4C9E-8664-7E518C3B5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82" y="3297519"/>
            <a:ext cx="6658677" cy="34198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8D07B09-41C7-4603-9BC0-BA5D8F96C366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모형에 대한 가정 </a:t>
            </a:r>
            <a:r>
              <a:rPr lang="en-US" altLang="ko-KR" sz="3200" dirty="0"/>
              <a:t>(</a:t>
            </a:r>
            <a:r>
              <a:rPr lang="ko-KR" altLang="en-US" sz="3200" dirty="0"/>
              <a:t>확률분포</a:t>
            </a:r>
            <a:r>
              <a:rPr lang="en-US" altLang="ko-K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086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02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sz="2800" dirty="0"/>
              </a:p>
              <a:p>
                <a:endParaRPr lang="en-US" altLang="ko-K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endParaRPr lang="en-US" altLang="ko-KR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=0↔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2800" b="1" i="1" dirty="0"/>
              </a:p>
              <a:p>
                <a:endParaRPr lang="en-US" altLang="ko-KR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8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800" b="1" i="1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02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A044C10-2927-4D7D-9651-2BADF36E1168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모수의</a:t>
            </a:r>
            <a:r>
              <a:rPr lang="ko-KR" altLang="en-US" sz="3200" dirty="0"/>
              <a:t> 추정 </a:t>
            </a:r>
            <a:r>
              <a:rPr lang="en-US" altLang="ko-KR" sz="3200" dirty="0"/>
              <a:t>(Estimation)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89C8-71E4-4421-AC98-BFA0F5E012D3}"/>
              </a:ext>
            </a:extLst>
          </p:cNvPr>
          <p:cNvSpPr txBox="1"/>
          <p:nvPr/>
        </p:nvSpPr>
        <p:spPr>
          <a:xfrm>
            <a:off x="6337675" y="4624251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역행렬</a:t>
            </a:r>
            <a:r>
              <a:rPr lang="ko-KR" altLang="en-US" dirty="0">
                <a:solidFill>
                  <a:srgbClr val="FF0000"/>
                </a:solidFill>
              </a:rPr>
              <a:t> 계산</a:t>
            </a:r>
            <a:r>
              <a:rPr lang="en-US" altLang="ko-KR" dirty="0">
                <a:solidFill>
                  <a:srgbClr val="FF0000"/>
                </a:solidFill>
              </a:rPr>
              <a:t> (</a:t>
            </a:r>
            <a:r>
              <a:rPr lang="ko-KR" altLang="en-US" dirty="0">
                <a:solidFill>
                  <a:srgbClr val="FF0000"/>
                </a:solidFill>
              </a:rPr>
              <a:t>전산통계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CB9FF-1E30-4D29-A3CB-B6EC5D0ED05F}"/>
              </a:ext>
            </a:extLst>
          </p:cNvPr>
          <p:cNvSpPr txBox="1"/>
          <p:nvPr/>
        </p:nvSpPr>
        <p:spPr>
          <a:xfrm>
            <a:off x="9657212" y="4601033"/>
            <a:ext cx="24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err="1">
                <a:solidFill>
                  <a:srgbClr val="FF0000"/>
                </a:solidFill>
              </a:rPr>
              <a:t>잔차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오차의 추정치</a:t>
            </a:r>
          </a:p>
        </p:txBody>
      </p:sp>
    </p:spTree>
    <p:extLst>
      <p:ext uri="{BB962C8B-B14F-4D97-AF65-F5344CB8AC3E}">
        <p14:creationId xmlns:p14="http://schemas.microsoft.com/office/powerpoint/2010/main" val="178637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B76EBD-905F-40E1-A93E-473EC9743D90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가설 검정 </a:t>
            </a:r>
            <a:r>
              <a:rPr lang="en-US" altLang="ko-KR" sz="3200" dirty="0"/>
              <a:t>(Test)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46F5AE0-45F5-4BCE-86AE-08E982A4F6A0}"/>
                  </a:ext>
                </a:extLst>
              </p:cNvPr>
              <p:cNvSpPr/>
              <p:nvPr/>
            </p:nvSpPr>
            <p:spPr>
              <a:xfrm>
                <a:off x="648789" y="1197338"/>
                <a:ext cx="10894422" cy="5228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4000" b="0" i="1" dirty="0"/>
              </a:p>
              <a:p>
                <a:endParaRPr lang="en-US" altLang="ko-KR" sz="40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4000" i="1" dirty="0"/>
              </a:p>
              <a:p>
                <a:endParaRPr lang="en-US" altLang="ko-KR" sz="40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Under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4000" b="1" i="1" dirty="0"/>
              </a:p>
              <a:p>
                <a:endParaRPr lang="en-US" altLang="ko-KR" sz="1600" b="1" i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d>
                          <m:dPr>
                            <m:ctrlP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4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4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  <m:t>𝑗𝑗</m:t>
                                </m:r>
                              </m:sub>
                              <m:sup>
                                <m: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ko-KR" sz="4000" b="1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ko-KR" altLang="en-US" sz="4000" b="1" i="1" dirty="0"/>
                  <a:t> 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46F5AE0-45F5-4BCE-86AE-08E982A4F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9" y="1197338"/>
                <a:ext cx="10894422" cy="5228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1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68D8D5-383D-42EB-B2ED-C55D5B604896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반응변수의 평균값에 대한 추론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8E790B5-A24C-4B41-B33D-96837FEB9A14}"/>
                  </a:ext>
                </a:extLst>
              </p:cNvPr>
              <p:cNvSpPr/>
              <p:nvPr/>
            </p:nvSpPr>
            <p:spPr>
              <a:xfrm>
                <a:off x="718246" y="1409970"/>
                <a:ext cx="9836543" cy="3009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36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3600" dirty="0"/>
                  <a:t> 평균값에 대한 추론</a:t>
                </a:r>
                <a:endParaRPr lang="en-US" altLang="ko-KR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36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altLang="ko-KR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3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altLang="ko-KR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en-US" altLang="ko-KR" sz="3600" b="1" dirty="0"/>
              </a:p>
              <a:p>
                <a:endParaRPr lang="en-US" altLang="ko-KR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새로운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반응변수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값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대한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예측</m:t>
                      </m:r>
                    </m:oMath>
                  </m:oMathPara>
                </a14:m>
                <a:endParaRPr lang="en-US" altLang="ko-KR" sz="36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3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en-US" altLang="ko-KR" sz="3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3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altLang="ko-KR" sz="3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8E790B5-A24C-4B41-B33D-96837FEB9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46" y="1409970"/>
                <a:ext cx="9836543" cy="3009542"/>
              </a:xfrm>
              <a:prstGeom prst="rect">
                <a:avLst/>
              </a:prstGeom>
              <a:blipFill>
                <a:blip r:embed="rId2"/>
                <a:stretch>
                  <a:fillRect t="-28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F0D30864-141D-4816-A5B1-95D2E7E517C1}"/>
              </a:ext>
            </a:extLst>
          </p:cNvPr>
          <p:cNvSpPr/>
          <p:nvPr/>
        </p:nvSpPr>
        <p:spPr>
          <a:xfrm>
            <a:off x="718246" y="4911523"/>
            <a:ext cx="10309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※ </a:t>
            </a:r>
            <a:r>
              <a:rPr lang="ko-KR" altLang="en-US" sz="2400" dirty="0"/>
              <a:t>회귀모형에서는 예측 구간 </a:t>
            </a:r>
            <a:r>
              <a:rPr lang="en-US" altLang="ko-KR" sz="2400" dirty="0"/>
              <a:t>2</a:t>
            </a:r>
            <a:r>
              <a:rPr lang="ko-KR" altLang="en-US" sz="2400" dirty="0"/>
              <a:t>가지를 제시함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하나는 평균에 대한 신뢰구간</a:t>
            </a:r>
            <a:r>
              <a:rPr lang="en-US" altLang="ko-KR" sz="2400" dirty="0"/>
              <a:t>, </a:t>
            </a:r>
            <a:r>
              <a:rPr lang="ko-KR" altLang="en-US" sz="2400" dirty="0"/>
              <a:t>다른 하나는 예측에 대한 신뢰구간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892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7A79F3-D1E1-4479-91FB-B9097F1189D3}"/>
              </a:ext>
            </a:extLst>
          </p:cNvPr>
          <p:cNvGrpSpPr/>
          <p:nvPr/>
        </p:nvGrpSpPr>
        <p:grpSpPr>
          <a:xfrm>
            <a:off x="950618" y="1189608"/>
            <a:ext cx="9391868" cy="5548544"/>
            <a:chOff x="950618" y="1189608"/>
            <a:chExt cx="9391868" cy="554854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9C6E174-6178-4BAC-B4DD-826C07A9B000}"/>
                </a:ext>
              </a:extLst>
            </p:cNvPr>
            <p:cNvGrpSpPr/>
            <p:nvPr/>
          </p:nvGrpSpPr>
          <p:grpSpPr>
            <a:xfrm>
              <a:off x="950618" y="1189608"/>
              <a:ext cx="9391868" cy="5548544"/>
              <a:chOff x="675410" y="2285999"/>
              <a:chExt cx="7793182" cy="3990109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8E46C64-0B49-4E5A-BDB7-A1403FA60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410" y="2285999"/>
                <a:ext cx="7793182" cy="3990109"/>
              </a:xfrm>
              <a:prstGeom prst="rect">
                <a:avLst/>
              </a:prstGeom>
            </p:spPr>
          </p:pic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F9DA8CE3-21EF-4D66-ACAC-AADE1489AC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3999" y="3368260"/>
                <a:ext cx="213599" cy="527886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0A731-1AE8-4C6C-92BC-53E3989A9F57}"/>
                  </a:ext>
                </a:extLst>
              </p:cNvPr>
              <p:cNvSpPr txBox="1"/>
              <p:nvPr/>
            </p:nvSpPr>
            <p:spPr>
              <a:xfrm>
                <a:off x="1421296" y="2994124"/>
                <a:ext cx="1456907" cy="28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FF0000"/>
                    </a:solidFill>
                  </a:rPr>
                  <a:t>예측구간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B02B5A2E-408D-484F-BD61-F5186AFA6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2981" y="3368260"/>
                <a:ext cx="130852" cy="2192820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C5180472-08CB-4029-87FC-7C4694AC88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38190" y="3675720"/>
                <a:ext cx="62258" cy="1298017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374EE4D-F07A-40BE-B295-EF89269B6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37741" y="3488077"/>
                <a:ext cx="500449" cy="1485659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472F552A-35CB-4F74-AD97-4611A87A7E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5282" y="4115357"/>
                <a:ext cx="360480" cy="10108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C07BF-E1B4-406C-900E-002AA3A29378}"/>
                  </a:ext>
                </a:extLst>
              </p:cNvPr>
              <p:cNvSpPr txBox="1"/>
              <p:nvPr/>
            </p:nvSpPr>
            <p:spPr>
              <a:xfrm>
                <a:off x="4478532" y="5215451"/>
                <a:ext cx="1394460" cy="287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적합 회귀선</a:t>
                </a:r>
                <a:endParaRPr lang="en-US" altLang="ko-KR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522663E-1D62-456A-8906-07B603CFB9C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670" y="2365621"/>
                    <a:ext cx="1023942" cy="2434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ko-KR" altLang="en-US" sz="1600" dirty="0" smtClean="0"/>
                            <m:t>○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522663E-1D62-456A-8906-07B603CFB9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1670" y="2365621"/>
                    <a:ext cx="1023942" cy="2434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C806C6-46F5-4B19-B6A0-6D2B519A2602}"/>
                </a:ext>
              </a:extLst>
            </p:cNvPr>
            <p:cNvSpPr txBox="1"/>
            <p:nvPr/>
          </p:nvSpPr>
          <p:spPr>
            <a:xfrm>
              <a:off x="8177336" y="5040225"/>
              <a:ext cx="1755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solidFill>
                    <a:srgbClr val="FF0000"/>
                  </a:solidFill>
                </a:rPr>
                <a:t>신뢰구간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B6FA82D-B16F-4F82-8E59-A7F5E26A385A}"/>
                  </a:ext>
                </a:extLst>
              </p:cNvPr>
              <p:cNvSpPr/>
              <p:nvPr/>
            </p:nvSpPr>
            <p:spPr>
              <a:xfrm>
                <a:off x="4084916" y="284515"/>
                <a:ext cx="3129511" cy="676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B6FA82D-B16F-4F82-8E59-A7F5E26A3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16" y="284515"/>
                <a:ext cx="3129511" cy="676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28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8E69DB-0A9F-4E6F-86FD-47F90218490E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예측 </a:t>
            </a:r>
            <a:r>
              <a:rPr lang="en-US" altLang="ko-KR" sz="3200" dirty="0"/>
              <a:t>(Prediction)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CEDDB0C-3F7B-46DA-8F64-92FD136FAA3A}"/>
                  </a:ext>
                </a:extLst>
              </p:cNvPr>
              <p:cNvSpPr/>
              <p:nvPr/>
            </p:nvSpPr>
            <p:spPr>
              <a:xfrm>
                <a:off x="875000" y="1227090"/>
                <a:ext cx="9836543" cy="4308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3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3200" dirty="0"/>
                  <a:t> 평균값에 대한 </a:t>
                </a:r>
                <a:r>
                  <a:rPr lang="en-US" altLang="ko-KR" sz="3200" dirty="0"/>
                  <a:t>(1-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dirty="0"/>
                  <a:t>)100% </a:t>
                </a:r>
                <a:r>
                  <a:rPr lang="ko-KR" altLang="en-US" sz="3200" dirty="0"/>
                  <a:t>신뢰구간</a:t>
                </a:r>
                <a:endParaRPr lang="en-US" altLang="ko-K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altLang="ko-KR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3200" b="1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32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rad>
                        </m:e>
                      </m:d>
                    </m:oMath>
                  </m:oMathPara>
                </a14:m>
                <a:endParaRPr lang="en-US" altLang="ko-KR" sz="3200" dirty="0">
                  <a:solidFill>
                    <a:srgbClr val="FF0000"/>
                  </a:solidFill>
                </a:endParaRPr>
              </a:p>
              <a:p>
                <a:endParaRPr lang="en-US" altLang="ko-K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새로운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반응변수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값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대한</m:t>
                      </m:r>
                      <m:r>
                        <m:rPr>
                          <m:nor/>
                        </m:rPr>
                        <a:rPr lang="en-US" altLang="ko-KR" sz="3200" dirty="0"/>
                        <m:t>(1−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US" altLang="ko-KR" sz="3200" dirty="0"/>
                        <m:t>)100%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예측구간</m:t>
                      </m:r>
                    </m:oMath>
                  </m:oMathPara>
                </a14:m>
                <a:endParaRPr lang="en-US" altLang="ko-KR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altLang="ko-KR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3200" b="1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32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32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altLang="ko-KR" sz="320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CEDDB0C-3F7B-46DA-8F64-92FD136FA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0" y="1227090"/>
                <a:ext cx="9836543" cy="4308744"/>
              </a:xfrm>
              <a:prstGeom prst="rect">
                <a:avLst/>
              </a:prstGeom>
              <a:blipFill>
                <a:blip r:embed="rId2"/>
                <a:stretch>
                  <a:fillRect t="-1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5134BCD1-B929-4CF4-882B-0F4569509C89}"/>
              </a:ext>
            </a:extLst>
          </p:cNvPr>
          <p:cNvSpPr/>
          <p:nvPr/>
        </p:nvSpPr>
        <p:spPr>
          <a:xfrm>
            <a:off x="1904894" y="5630910"/>
            <a:ext cx="7776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※ </a:t>
            </a:r>
            <a:r>
              <a:rPr lang="ko-KR" altLang="en-US" sz="3600" dirty="0" err="1"/>
              <a:t>예측값</a:t>
            </a:r>
            <a:r>
              <a:rPr lang="ko-KR" altLang="en-US" sz="3600" dirty="0"/>
              <a:t> </a:t>
            </a:r>
            <a:r>
              <a:rPr lang="en-US" altLang="ko-KR" sz="3600" dirty="0"/>
              <a:t>± 2×(</a:t>
            </a:r>
            <a:r>
              <a:rPr lang="ko-KR" altLang="en-US" sz="3600" dirty="0"/>
              <a:t>예측 오차</a:t>
            </a:r>
            <a:r>
              <a:rPr lang="en-US" altLang="ko-KR" sz="3600" dirty="0"/>
              <a:t>) </a:t>
            </a:r>
            <a:r>
              <a:rPr lang="ko-KR" altLang="en-US" sz="3600" dirty="0"/>
              <a:t>의 형태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16080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4E07A4-B2B2-4F8E-886D-072ED11F20C4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회귀모형의 적합 지표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A8A911C-1B76-42AA-88C2-2F22F697F429}"/>
                  </a:ext>
                </a:extLst>
              </p:cNvPr>
              <p:cNvSpPr/>
              <p:nvPr/>
            </p:nvSpPr>
            <p:spPr>
              <a:xfrm>
                <a:off x="302889" y="1159194"/>
                <a:ext cx="11661179" cy="5645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800" b="0" i="0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altLang="ko-KR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 the fitted regression model,</a:t>
                </a:r>
              </a:p>
              <a:p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𝐶𝑜𝑟𝑟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ko-KR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𝑉𝑖𝑠𝑢𝑎𝑙𝑖𝑧𝑎𝑡𝑖𝑜𝑛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Plotting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latin typeface="Cambria Math" panose="02040503050406030204" pitchFamily="18" charset="0"/>
                                </a:rPr>
                                <m:t>axis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vs</m:t>
                          </m:r>
                        </m:e>
                      </m:func>
                      <m:limLow>
                        <m:limLow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acc>
                            <m:accPr>
                              <m:chr m:val="̂"/>
                              <m:ctrlPr>
                                <a:rPr lang="ko-KR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li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axis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altLang="ko-KR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A8A911C-1B76-42AA-88C2-2F22F697F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1159194"/>
                <a:ext cx="11661179" cy="5645007"/>
              </a:xfrm>
              <a:prstGeom prst="rect">
                <a:avLst/>
              </a:prstGeom>
              <a:blipFill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99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1A550-BA62-4E91-992B-6DE7BCC15285}"/>
                  </a:ext>
                </a:extLst>
              </p:cNvPr>
              <p:cNvSpPr txBox="1"/>
              <p:nvPr/>
            </p:nvSpPr>
            <p:spPr>
              <a:xfrm>
                <a:off x="498426" y="1288475"/>
                <a:ext cx="11195147" cy="2270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800" i="1" dirty="0">
                    <a:latin typeface="Cambria Math" panose="02040503050406030204" pitchFamily="18" charset="0"/>
                  </a:rPr>
                  <a:t>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800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800" b="1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800" dirty="0">
                    <a:latin typeface="Cambria Math" panose="02040503050406030204" pitchFamily="18" charset="0"/>
                  </a:rPr>
                  <a:t>where </a:t>
                </a:r>
                <a:r>
                  <a:rPr lang="en-US" altLang="ko-KR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1A550-BA62-4E91-992B-6DE7BCC1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6" y="1288475"/>
                <a:ext cx="11195147" cy="2270301"/>
              </a:xfrm>
              <a:prstGeom prst="rect">
                <a:avLst/>
              </a:prstGeom>
              <a:blipFill>
                <a:blip r:embed="rId2"/>
                <a:stretch>
                  <a:fillRect b="-6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75A58B4C-6436-4B8D-8F76-29245F45884B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잔차</a:t>
            </a:r>
            <a:r>
              <a:rPr lang="ko-KR" altLang="en-US" sz="3200" dirty="0"/>
              <a:t> 검정 </a:t>
            </a:r>
            <a:r>
              <a:rPr lang="en-US" altLang="ko-KR" sz="3200" dirty="0"/>
              <a:t>(Residual checking)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DF1472D-E4A3-48F1-9314-3615A1EB6834}"/>
                  </a:ext>
                </a:extLst>
              </p:cNvPr>
              <p:cNvSpPr/>
              <p:nvPr/>
            </p:nvSpPr>
            <p:spPr>
              <a:xfrm>
                <a:off x="1021347" y="3942436"/>
                <a:ext cx="8906426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Residual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DF1472D-E4A3-48F1-9314-3615A1EB6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47" y="3942436"/>
                <a:ext cx="8906426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3C242778-BF0A-437A-B977-4CFBEE0BA1C3}"/>
              </a:ext>
            </a:extLst>
          </p:cNvPr>
          <p:cNvSpPr/>
          <p:nvPr/>
        </p:nvSpPr>
        <p:spPr>
          <a:xfrm>
            <a:off x="498426" y="5569525"/>
            <a:ext cx="11349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※ </a:t>
            </a:r>
            <a:r>
              <a:rPr lang="ko-KR" altLang="en-US" sz="2400" dirty="0"/>
              <a:t>오차의 추정치인 </a:t>
            </a:r>
            <a:r>
              <a:rPr lang="ko-KR" altLang="en-US" sz="2400" dirty="0" err="1"/>
              <a:t>잔차를</a:t>
            </a:r>
            <a:r>
              <a:rPr lang="ko-KR" altLang="en-US" sz="2400" dirty="0"/>
              <a:t> 대신 사용하여 오차의 가정</a:t>
            </a:r>
            <a:r>
              <a:rPr lang="en-US" altLang="ko-KR" sz="2400" dirty="0"/>
              <a:t>(</a:t>
            </a:r>
            <a:r>
              <a:rPr lang="ko-KR" altLang="en-US" sz="2400" dirty="0"/>
              <a:t>독립성</a:t>
            </a:r>
            <a:r>
              <a:rPr lang="en-US" altLang="ko-KR" sz="2400" dirty="0"/>
              <a:t>, </a:t>
            </a:r>
            <a:r>
              <a:rPr lang="ko-KR" altLang="en-US" sz="2400" dirty="0"/>
              <a:t>정규성</a:t>
            </a:r>
            <a:r>
              <a:rPr lang="en-US" altLang="ko-KR" sz="2400" dirty="0"/>
              <a:t>, </a:t>
            </a:r>
            <a:r>
              <a:rPr lang="ko-KR" altLang="en-US" sz="2400" dirty="0"/>
              <a:t>등분산성</a:t>
            </a:r>
            <a:r>
              <a:rPr lang="en-US" altLang="ko-KR" sz="2400" dirty="0"/>
              <a:t>)</a:t>
            </a:r>
            <a:r>
              <a:rPr lang="ko-KR" altLang="en-US" sz="2400" dirty="0"/>
              <a:t>을 확인해야만 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현실적인 문제에서 많은 제약이 있어서 제외됨 </a:t>
            </a:r>
            <a:r>
              <a:rPr lang="en-US" altLang="ko-KR" sz="2400" dirty="0"/>
              <a:t>(</a:t>
            </a:r>
            <a:r>
              <a:rPr lang="ko-KR" altLang="en-US" sz="2400" dirty="0"/>
              <a:t>빅데이터</a:t>
            </a:r>
            <a:r>
              <a:rPr lang="en-US" altLang="ko-KR" sz="2400"/>
              <a:t> !)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2177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402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Dharma</dc:creator>
  <cp:lastModifiedBy>김정환</cp:lastModifiedBy>
  <cp:revision>116</cp:revision>
  <dcterms:created xsi:type="dcterms:W3CDTF">2017-09-07T16:17:38Z</dcterms:created>
  <dcterms:modified xsi:type="dcterms:W3CDTF">2018-03-07T02:40:15Z</dcterms:modified>
</cp:coreProperties>
</file>