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72" r:id="rId3"/>
    <p:sldId id="260" r:id="rId4"/>
    <p:sldId id="275" r:id="rId5"/>
    <p:sldId id="261" r:id="rId6"/>
    <p:sldId id="270" r:id="rId7"/>
    <p:sldId id="271" r:id="rId8"/>
    <p:sldId id="273" r:id="rId9"/>
    <p:sldId id="279" r:id="rId10"/>
    <p:sldId id="278" r:id="rId11"/>
    <p:sldId id="280" r:id="rId12"/>
    <p:sldId id="282" r:id="rId13"/>
    <p:sldId id="281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66" autoAdjust="0"/>
  </p:normalViewPr>
  <p:slideViewPr>
    <p:cSldViewPr snapToGrid="0">
      <p:cViewPr varScale="1">
        <p:scale>
          <a:sx n="103" d="100"/>
          <a:sy n="103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52F73-7805-4CB4-8533-895A26F78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58B3DB-CF88-40DA-B5EF-739ECDF4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E217D-8A93-4E25-A837-421A2C17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E197CB-D0AD-41EA-A335-910B471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B14F1-748D-4A25-801E-989B4DDB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9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A9164-D7EB-4BC2-ACD0-A867D560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7D0CB-231E-4AC7-BA65-20D41AE43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EE929-7983-438F-8767-4C3B0391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86F6D-F87E-46CE-BA4E-F535C3190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75F81-EA1E-4166-BC35-F919F30A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46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E90953-41F6-472E-B345-98F9EEC87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D97D94-9A06-4D98-ADB3-94EF614D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CDF89-E7A4-4F25-B159-29D1F8033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0BEFEE-147A-4BD6-86D4-7D6BB1EF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BB8A2-B5EA-46B9-A1FC-19858463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7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9F46F-A7D8-46D2-ADB5-005118D9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514BF-238F-4271-B09E-0E7DC81A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963AE2-C904-4347-A63F-C508B3F5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A1E0E-71D9-4B5E-9F6F-8A78CB96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1669D-70D8-428B-8206-2532BBBB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73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1C220-EF40-4865-8F72-37B11B2C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2F3BDE-7809-472F-BA47-6589B1DAD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6344A-CDE4-41DA-9D15-CD720676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E1FD75-5EE0-4E20-B458-FD4B95F1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F80C5-EBDB-424C-B059-130A822C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290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8F00D-536C-473F-97D2-C7080A5C7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EB5BC-7E03-43F3-A029-21A9EC091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085D09-1510-42FB-9FD8-EB9663FF2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E31917-FAC1-4708-A85F-FAE8ADF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639AC-C71D-4871-BC74-8DD10829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96D33-7FDE-488D-9FFA-FE42018F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5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03BEC-7C23-4194-A526-B82AD43D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9BA3C0-492E-4661-8BFF-7AD1317A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0E735-50E4-4B1E-843D-0D0557AA3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0C2A03-2345-4BE3-B880-95C81D41B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2A5F1F-4861-4951-B052-4209B1C8F8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92D87D-F78E-4B8D-89D1-0370B7CA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A70350-94F0-44D6-B27B-57DB5B02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7FFC59-D8DE-4449-A0E4-47809BE3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5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59693-1634-4862-895C-AA01218C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F835F5-2E6F-4CDA-A7E8-B981AD7D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BF0A1-0630-41E1-A2B4-4D2359D1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F244AA-6DE4-447F-90F5-AFA803D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4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18B9C2-F7E0-40F4-81CF-D84CDD9A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FBE151-8D0B-4E6D-B4C8-84CC546F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8655E-4360-4801-8ECA-8660396F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6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AF2B0-1C81-4663-9527-D7B9B254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44593-F957-4A25-93EC-B42755EC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0C90F-9BAB-4704-90C7-AD6F32268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7FB5ED-DCCE-48E4-8378-77D577D4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6AFE6-AF7E-4C7E-882F-002FCEBD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A7D00-183A-4C00-A5B2-A835EACB5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7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7CFCB-D390-432A-9B6D-65E7B9151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FD9400-C5DD-4617-86B6-529F5352E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B6AE0-A3FA-469B-B21F-849C6F0DE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7B1C5-B559-480B-ACFA-E3FC9D89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1E646-DEA9-4263-B5B1-D02C2F7D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E57BE7-B770-4DF8-98D3-1FE692B0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48DA8-6CD3-4D37-A990-29C633D9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97223-5F3D-4D67-92D2-A81EE1C2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78A37-9BE9-4745-952A-7CF1FCA9E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BE25D-B24D-4DF0-BC54-CD5579198E59}" type="datetimeFigureOut">
              <a:rPr lang="ko-KR" altLang="en-US" smtClean="0"/>
              <a:t>2018-03-14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A7878-652A-4639-9F9E-9FBC3D5FE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5169AA-0E07-4C6B-9053-4B0A182BA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88281-61D1-4A0B-9FD4-B300DAAF2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151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범주형 설명변수를 포함한 회귀모형 </a:t>
            </a:r>
            <a:r>
              <a:rPr lang="en-US" altLang="ko-KR" sz="3200" dirty="0"/>
              <a:t>I (</a:t>
            </a:r>
            <a:r>
              <a:rPr lang="ko-KR" altLang="en-US" sz="3200" dirty="0"/>
              <a:t>이하 회귀모형 </a:t>
            </a:r>
            <a:r>
              <a:rPr lang="en-US" altLang="ko-KR" sz="3200" dirty="0"/>
              <a:t>I)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D1254E-8CAF-4BE5-A732-86F41A18BAA1}"/>
                  </a:ext>
                </a:extLst>
              </p:cNvPr>
              <p:cNvSpPr txBox="1"/>
              <p:nvPr/>
            </p:nvSpPr>
            <p:spPr>
              <a:xfrm>
                <a:off x="1096768" y="4298186"/>
                <a:ext cx="9993569" cy="655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D1254E-8CAF-4BE5-A732-86F41A18B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68" y="4298186"/>
                <a:ext cx="9993569" cy="655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10A64167-3A38-4714-BFDD-E9A5098D9E9C}"/>
              </a:ext>
            </a:extLst>
          </p:cNvPr>
          <p:cNvSpPr/>
          <p:nvPr/>
        </p:nvSpPr>
        <p:spPr>
          <a:xfrm>
            <a:off x="91439" y="5361335"/>
            <a:ext cx="120042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※ </a:t>
            </a:r>
            <a:r>
              <a:rPr lang="ko-KR" altLang="en-US" sz="2400" dirty="0"/>
              <a:t>범주형 변수는 값이 숫자가 아니므로 숫자로 변환이 필요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각 범주에 속하면 </a:t>
            </a:r>
            <a:r>
              <a:rPr lang="en-US" altLang="ko-KR" sz="2400" dirty="0"/>
              <a:t>1, </a:t>
            </a:r>
            <a:r>
              <a:rPr lang="ko-KR" altLang="en-US" sz="2400" dirty="0"/>
              <a:t>아니면 </a:t>
            </a:r>
            <a:r>
              <a:rPr lang="en-US" altLang="ko-KR" sz="2400" dirty="0"/>
              <a:t>0</a:t>
            </a:r>
            <a:r>
              <a:rPr lang="ko-KR" altLang="en-US" sz="2400" dirty="0"/>
              <a:t>의 값을 갖는 지시변수</a:t>
            </a:r>
            <a:r>
              <a:rPr lang="en-US" altLang="ko-KR" sz="2400" dirty="0"/>
              <a:t>(</a:t>
            </a:r>
            <a:r>
              <a:rPr lang="ko-KR" altLang="en-US" sz="2400" dirty="0"/>
              <a:t>더미변수</a:t>
            </a:r>
            <a:r>
              <a:rPr lang="en-US" altLang="ko-KR" sz="2400" dirty="0"/>
              <a:t>)</a:t>
            </a:r>
            <a:r>
              <a:rPr lang="ko-KR" altLang="en-US" sz="2400" dirty="0"/>
              <a:t>로 표현됨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범주 개수 </a:t>
            </a:r>
            <a:r>
              <a:rPr lang="en-US" altLang="ko-KR" sz="2400" dirty="0"/>
              <a:t>- 1</a:t>
            </a:r>
            <a:r>
              <a:rPr lang="ko-KR" altLang="en-US" sz="2400" dirty="0"/>
              <a:t>개의 지시변수가 생성되며</a:t>
            </a:r>
            <a:r>
              <a:rPr lang="en-US" altLang="ko-KR" sz="2400" dirty="0"/>
              <a:t>, </a:t>
            </a:r>
            <a:r>
              <a:rPr lang="ko-KR" altLang="en-US" sz="2400" dirty="0"/>
              <a:t>원 핫 인코딩이라고 부름</a:t>
            </a:r>
            <a:r>
              <a:rPr lang="en-US" altLang="ko-KR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7E7598-7CE7-4710-93CB-C06A51F93926}"/>
                  </a:ext>
                </a:extLst>
              </p:cNvPr>
              <p:cNvSpPr txBox="1"/>
              <p:nvPr/>
            </p:nvSpPr>
            <p:spPr>
              <a:xfrm>
                <a:off x="3522624" y="1196749"/>
                <a:ext cx="5141857" cy="1239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800" dirty="0"/>
              </a:p>
              <a:p>
                <a:pPr algn="ctr"/>
                <a:r>
                  <a:rPr lang="en-US" altLang="ko-KR" sz="1000" dirty="0"/>
                  <a:t>  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연</m:t>
                      </m:r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속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형</m:t>
                      </m:r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sPre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범</m:t>
                      </m:r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주</m:t>
                      </m:r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형</m:t>
                      </m:r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7E7598-7CE7-4710-93CB-C06A51F9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624" y="1196749"/>
                <a:ext cx="5141857" cy="1239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4A336D38-8FD4-44FC-A744-99A6D1DF8545}"/>
              </a:ext>
            </a:extLst>
          </p:cNvPr>
          <p:cNvSpPr/>
          <p:nvPr/>
        </p:nvSpPr>
        <p:spPr>
          <a:xfrm>
            <a:off x="5699931" y="3837421"/>
            <a:ext cx="787242" cy="53062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0F6BB4-B6F0-4DFD-BD38-8FA2A54B3794}"/>
                  </a:ext>
                </a:extLst>
              </p:cNvPr>
              <p:cNvSpPr txBox="1"/>
              <p:nvPr/>
            </p:nvSpPr>
            <p:spPr>
              <a:xfrm>
                <a:off x="4049018" y="3099164"/>
                <a:ext cx="40890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0F6BB4-B6F0-4DFD-BD38-8FA2A54B3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018" y="3099164"/>
                <a:ext cx="4089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CBA8FFF6-5A67-4523-9310-DF572C872FC8}"/>
              </a:ext>
            </a:extLst>
          </p:cNvPr>
          <p:cNvSpPr/>
          <p:nvPr/>
        </p:nvSpPr>
        <p:spPr>
          <a:xfrm>
            <a:off x="5699931" y="2520325"/>
            <a:ext cx="787242" cy="53062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F6E84-E3DC-4DAF-AD74-570D080DCCFB}"/>
              </a:ext>
            </a:extLst>
          </p:cNvPr>
          <p:cNvSpPr txBox="1"/>
          <p:nvPr/>
        </p:nvSpPr>
        <p:spPr>
          <a:xfrm>
            <a:off x="6947696" y="2490282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각 변수의 효과를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 err="1">
                <a:solidFill>
                  <a:srgbClr val="FF0000"/>
                </a:solidFill>
              </a:rPr>
              <a:t>가법적인</a:t>
            </a:r>
            <a:r>
              <a:rPr lang="ko-KR" altLang="en-US" sz="1600" dirty="0">
                <a:solidFill>
                  <a:srgbClr val="FF0000"/>
                </a:solidFill>
              </a:rPr>
              <a:t> 형태로 모형화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A4FD31-5CD3-4A6F-90A9-A16771948750}"/>
              </a:ext>
            </a:extLst>
          </p:cNvPr>
          <p:cNvSpPr txBox="1"/>
          <p:nvPr/>
        </p:nvSpPr>
        <p:spPr>
          <a:xfrm>
            <a:off x="5935653" y="3930160"/>
            <a:ext cx="442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</a:rPr>
              <a:t>선형회귀모형으로 이를 구현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3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057004C-9644-4EC3-BB6E-4B0E39789BDC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예제 </a:t>
            </a:r>
            <a:r>
              <a:rPr lang="en-US" altLang="ko-KR" sz="3200" dirty="0"/>
              <a:t>: </a:t>
            </a:r>
            <a:r>
              <a:rPr lang="ko-KR" altLang="en-US" sz="3200" dirty="0"/>
              <a:t>남녀 별 키와 몸무게 사이의 회귀모형</a:t>
            </a:r>
            <a:endParaRPr lang="en-US" altLang="ko-KR" sz="3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1FD66D1-2216-416E-A24E-D2B76F668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1" y="2415721"/>
            <a:ext cx="6414080" cy="384369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573533-4900-46F2-B12C-A042433EE53B}"/>
              </a:ext>
            </a:extLst>
          </p:cNvPr>
          <p:cNvSpPr/>
          <p:nvPr/>
        </p:nvSpPr>
        <p:spPr>
          <a:xfrm>
            <a:off x="347235" y="988332"/>
            <a:ext cx="26572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추정된 회귀모형</a:t>
            </a:r>
            <a:endParaRPr lang="en-US" altLang="ko-K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50DF3D-B38E-47B9-BD12-CE2524B1282C}"/>
                  </a:ext>
                </a:extLst>
              </p:cNvPr>
              <p:cNvSpPr txBox="1"/>
              <p:nvPr/>
            </p:nvSpPr>
            <p:spPr>
              <a:xfrm>
                <a:off x="3133595" y="1715599"/>
                <a:ext cx="5924810" cy="612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li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weight</m:t>
                              </m:r>
                            </m:e>
                          </m:d>
                        </m:lim>
                      </m:limLow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eight</m:t>
                              </m:r>
                            </m:e>
                          </m:d>
                        </m:lim>
                      </m:limLow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limLow>
                        <m:limLow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sub>
                          </m:sSub>
                        </m:e>
                        <m:lim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gender</m:t>
                              </m:r>
                            </m:e>
                          </m:d>
                        </m:lim>
                      </m:limLow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limLow>
                        <m:limLow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height</m:t>
                              </m:r>
                            </m:e>
                          </m:d>
                        </m:lim>
                      </m:limLow>
                      <m:limLow>
                        <m:limLow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sub>
                          </m:sSub>
                        </m:e>
                        <m:lim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gender</m:t>
                              </m:r>
                            </m:e>
                          </m:d>
                        </m:lim>
                      </m:limLow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50DF3D-B38E-47B9-BD12-CE2524B12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595" y="1715599"/>
                <a:ext cx="5924810" cy="612091"/>
              </a:xfrm>
              <a:prstGeom prst="rect">
                <a:avLst/>
              </a:prstGeom>
              <a:blipFill>
                <a:blip r:embed="rId3"/>
                <a:stretch>
                  <a:fillRect t="-3960" b="-1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5C3B86-892D-49A4-A55F-DF0323DEEC04}"/>
                  </a:ext>
                </a:extLst>
              </p:cNvPr>
              <p:cNvSpPr txBox="1"/>
              <p:nvPr/>
            </p:nvSpPr>
            <p:spPr>
              <a:xfrm>
                <a:off x="7287583" y="2593292"/>
                <a:ext cx="4557182" cy="2914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gender = </a:t>
                </a:r>
                <a:r>
                  <a:rPr lang="ko-KR" altLang="ko-KR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0</a:t>
                </a:r>
                <a:r>
                  <a:rPr lang="en-US" altLang="ko-KR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 (male)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dirty="0">
                  <a:solidFill>
                    <a:srgbClr val="000000"/>
                  </a:solidFill>
                  <a:latin typeface="Lucida Console" panose="020B0609040504020204" pitchFamily="49" charset="0"/>
                </a:endParaRPr>
              </a:p>
              <a:p>
                <a:pPr lvl="0" algn="ctr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=63.16278+0.0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3390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dirty="0">
                  <a:solidFill>
                    <a:srgbClr val="000000"/>
                  </a:solidFill>
                  <a:latin typeface="Lucida Console" panose="020B0609040504020204" pitchFamily="49" charset="0"/>
                </a:endParaRP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dirty="0">
                  <a:solidFill>
                    <a:srgbClr val="000000"/>
                  </a:solidFill>
                  <a:latin typeface="Lucida Console" panose="020B0609040504020204" pitchFamily="49" charset="0"/>
                </a:endParaRPr>
              </a:p>
              <a:p>
                <a:pPr marL="342900" lvl="0" indent="-34290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AutoNum type="circleNumDbPlain" startAt="2"/>
                </a:pPr>
                <a:r>
                  <a:rPr lang="en-US" altLang="ko-KR" dirty="0">
                    <a:solidFill>
                      <a:srgbClr val="000000"/>
                    </a:solidFill>
                    <a:latin typeface="Lucida Console" panose="020B0609040504020204" pitchFamily="49" charset="0"/>
                  </a:rPr>
                  <a:t>gender = 1 (female)</a:t>
                </a: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63.16278−6.23365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0.03390+0.03185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=56.92913+0.06575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dirty="0">
                  <a:solidFill>
                    <a:srgbClr val="000000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5C3B86-892D-49A4-A55F-DF0323DEE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583" y="2593292"/>
                <a:ext cx="4557182" cy="2914580"/>
              </a:xfrm>
              <a:prstGeom prst="rect">
                <a:avLst/>
              </a:prstGeom>
              <a:blipFill>
                <a:blip r:embed="rId4"/>
                <a:stretch>
                  <a:fillRect l="-1337" t="-8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AA6E98-431C-4938-8C66-0808375FD846}"/>
              </a:ext>
            </a:extLst>
          </p:cNvPr>
          <p:cNvSpPr/>
          <p:nvPr/>
        </p:nvSpPr>
        <p:spPr>
          <a:xfrm>
            <a:off x="7287583" y="5953185"/>
            <a:ext cx="4730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Cambria Math" panose="02040503050406030204" pitchFamily="18" charset="0"/>
              </a:rPr>
              <a:t>그런데 모든 개별 회귀계수는 유의하지 않다</a:t>
            </a:r>
            <a:r>
              <a:rPr lang="en-US" altLang="ko-KR" sz="1600" dirty="0">
                <a:latin typeface="Cambria Math" panose="02040503050406030204" pitchFamily="18" charset="0"/>
              </a:rPr>
              <a:t>.</a:t>
            </a:r>
          </a:p>
          <a:p>
            <a:r>
              <a:rPr lang="en-US" altLang="ko-KR" sz="1600" dirty="0">
                <a:latin typeface="Cambria Math" panose="02040503050406030204" pitchFamily="18" charset="0"/>
              </a:rPr>
              <a:t>(</a:t>
            </a:r>
            <a:r>
              <a:rPr lang="ko-KR" altLang="en-US" sz="1600" dirty="0">
                <a:latin typeface="Cambria Math" panose="02040503050406030204" pitchFamily="18" charset="0"/>
              </a:rPr>
              <a:t>무엇이 문제인가 </a:t>
            </a:r>
            <a:r>
              <a:rPr lang="en-US" altLang="ko-KR" sz="1600" dirty="0">
                <a:latin typeface="Cambria Math" panose="02040503050406030204" pitchFamily="18" charset="0"/>
              </a:rPr>
              <a:t>?) </a:t>
            </a:r>
            <a:endParaRPr lang="en-US" altLang="ko-KR" sz="1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75FF7E-6618-4A25-997E-F8360757CCAD}"/>
              </a:ext>
            </a:extLst>
          </p:cNvPr>
          <p:cNvSpPr/>
          <p:nvPr/>
        </p:nvSpPr>
        <p:spPr>
          <a:xfrm>
            <a:off x="4790115" y="3993161"/>
            <a:ext cx="1305886" cy="1073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0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057004C-9644-4EC3-BB6E-4B0E39789BDC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예제 </a:t>
            </a:r>
            <a:r>
              <a:rPr lang="en-US" altLang="ko-KR" sz="3200" dirty="0"/>
              <a:t>: </a:t>
            </a:r>
            <a:r>
              <a:rPr lang="ko-KR" altLang="en-US" sz="3200" dirty="0"/>
              <a:t>남녀 별 키와 몸무게 사이의 회귀모형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BE97B3-516D-41D8-AB74-03C224B83652}"/>
                  </a:ext>
                </a:extLst>
              </p:cNvPr>
              <p:cNvSpPr txBox="1"/>
              <p:nvPr/>
            </p:nvSpPr>
            <p:spPr>
              <a:xfrm>
                <a:off x="579313" y="2126751"/>
                <a:ext cx="4985656" cy="585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li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weight</m:t>
                              </m:r>
                            </m:e>
                          </m:d>
                        </m:lim>
                      </m:limLow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li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eight</m:t>
                              </m:r>
                            </m:e>
                          </m:d>
                        </m:lim>
                      </m:limLow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sPre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BE97B3-516D-41D8-AB74-03C224B83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13" y="2126751"/>
                <a:ext cx="4985656" cy="585097"/>
              </a:xfrm>
              <a:prstGeom prst="rect">
                <a:avLst/>
              </a:prstGeom>
              <a:blipFill>
                <a:blip r:embed="rId2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AA6B7-E7F0-4E6D-BE60-5D61909B0326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성별로 분리된 자료마다의 키와 몸무게 사이의 회귀모형</a:t>
            </a:r>
            <a:endParaRPr lang="en-US" altLang="ko-KR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7681E8-62A7-4584-A781-91CE9E7972C4}"/>
                  </a:ext>
                </a:extLst>
              </p:cNvPr>
              <p:cNvSpPr txBox="1"/>
              <p:nvPr/>
            </p:nvSpPr>
            <p:spPr>
              <a:xfrm>
                <a:off x="6403099" y="1842693"/>
                <a:ext cx="5453737" cy="4370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/>
                  <a:t>성별로 분리된 자료에서 계산된 회귀계수 추정치는</a:t>
                </a:r>
                <a:endParaRPr lang="en-US" altLang="ko-KR" sz="1600" dirty="0"/>
              </a:p>
              <a:p>
                <a:r>
                  <a:rPr lang="ko-KR" altLang="en-US" sz="1600" dirty="0"/>
                  <a:t>앞에서 성별로 분리하지 않고</a:t>
                </a:r>
                <a:endParaRPr lang="en-US" altLang="ko-KR" sz="1600" dirty="0"/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범주형 변수와 상호작용효과를 고려한 모형에서의 </a:t>
                </a:r>
                <a:endParaRPr lang="en-US" altLang="ko-KR" sz="1600" dirty="0"/>
              </a:p>
              <a:p>
                <a:r>
                  <a:rPr lang="ko-KR" altLang="en-US" sz="1600" dirty="0"/>
                  <a:t>회귀계수 추정치와 동일하다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즉</a:t>
                </a:r>
                <a:r>
                  <a:rPr lang="en-US" altLang="ko-KR" sz="1600" dirty="0"/>
                  <a:t>,</a:t>
                </a:r>
              </a:p>
              <a:p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63.16278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=0.03390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=56.92913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=0.06575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단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회귀계수 추정치의 표준오차는 서로 상이하다</a:t>
                </a:r>
                <a:r>
                  <a:rPr lang="en-US" altLang="ko-KR" sz="1600" dirty="0"/>
                  <a:t>.</a:t>
                </a:r>
              </a:p>
              <a:p>
                <a:r>
                  <a:rPr lang="en-US" altLang="ko-KR" sz="1600" dirty="0"/>
                  <a:t>(</a:t>
                </a:r>
                <a:r>
                  <a:rPr lang="ko-KR" altLang="en-US" sz="1600" dirty="0"/>
                  <a:t>왜냐하면 가정하는 오차 분산항이 서로 다르므로</a:t>
                </a:r>
                <a:r>
                  <a:rPr lang="en-US" altLang="ko-KR" sz="1600" dirty="0"/>
                  <a:t>)</a:t>
                </a:r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가장 큰 차이점은 여성 자료에서</a:t>
                </a:r>
                <a:endParaRPr lang="en-US" altLang="ko-KR" sz="1600" dirty="0"/>
              </a:p>
              <a:p>
                <a:r>
                  <a:rPr lang="ko-KR" altLang="en-US" sz="1600" dirty="0"/>
                  <a:t>키와 몸무게 사이에 유의한 관계가 만족된다는 점이다</a:t>
                </a:r>
                <a:r>
                  <a:rPr lang="en-US" altLang="ko-KR" sz="1600" dirty="0"/>
                  <a:t>.</a:t>
                </a:r>
              </a:p>
              <a:p>
                <a:r>
                  <a:rPr lang="en-US" altLang="ko-KR" sz="1600" dirty="0"/>
                  <a:t>(</a:t>
                </a:r>
                <a:r>
                  <a:rPr lang="ko-KR" altLang="en-US" sz="1600" dirty="0"/>
                  <a:t>성별로 분리하지 않은 자료에서는 모두 유의하지 않음</a:t>
                </a:r>
                <a:r>
                  <a:rPr lang="en-US" altLang="ko-KR" sz="1600" dirty="0"/>
                  <a:t>)</a:t>
                </a:r>
              </a:p>
              <a:p>
                <a:r>
                  <a:rPr lang="ko-KR" altLang="en-US" sz="1600" dirty="0"/>
                  <a:t>남성 자료에서는 키와 몸무게 간의 관계가 유의하지 않음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7681E8-62A7-4584-A781-91CE9E79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099" y="1842693"/>
                <a:ext cx="5453737" cy="4370427"/>
              </a:xfrm>
              <a:prstGeom prst="rect">
                <a:avLst/>
              </a:prstGeom>
              <a:blipFill>
                <a:blip r:embed="rId3"/>
                <a:stretch>
                  <a:fillRect l="-559" t="-418" b="-8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85B7F95-0071-45DD-A752-24C3B958D0BF}"/>
              </a:ext>
            </a:extLst>
          </p:cNvPr>
          <p:cNvSpPr txBox="1"/>
          <p:nvPr/>
        </p:nvSpPr>
        <p:spPr>
          <a:xfrm>
            <a:off x="657553" y="1842693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gender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0 (male)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5C01C-68C8-4F8F-9A3C-4B45EFEEB34E}"/>
              </a:ext>
            </a:extLst>
          </p:cNvPr>
          <p:cNvSpPr txBox="1"/>
          <p:nvPr/>
        </p:nvSpPr>
        <p:spPr>
          <a:xfrm>
            <a:off x="579311" y="4266127"/>
            <a:ext cx="2069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gender</a:t>
            </a:r>
            <a:r>
              <a:rPr lang="ko-KR" altLang="en-US" sz="1600" dirty="0"/>
              <a:t> </a:t>
            </a:r>
            <a:r>
              <a:rPr lang="en-US" altLang="ko-KR" sz="1600" dirty="0"/>
              <a:t>=</a:t>
            </a:r>
            <a:r>
              <a:rPr lang="ko-KR" altLang="en-US" sz="1600" dirty="0"/>
              <a:t> </a:t>
            </a:r>
            <a:r>
              <a:rPr lang="en-US" altLang="ko-KR" sz="1600" dirty="0"/>
              <a:t>1 (female)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37C61C2-687B-4105-8B63-8F65AB77C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47" y="5235025"/>
            <a:ext cx="4829175" cy="9620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75C8985-13E0-40E0-83D5-99F66FC93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53" y="2794763"/>
            <a:ext cx="4829175" cy="923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0EF4A6-F19E-4247-A882-7C212182B782}"/>
                  </a:ext>
                </a:extLst>
              </p:cNvPr>
              <p:cNvSpPr txBox="1"/>
              <p:nvPr/>
            </p:nvSpPr>
            <p:spPr>
              <a:xfrm>
                <a:off x="580380" y="4604681"/>
                <a:ext cx="4590339" cy="585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li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weight</m:t>
                              </m:r>
                            </m:e>
                          </m:d>
                        </m:lim>
                      </m:limLow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li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height</m:t>
                              </m:r>
                            </m:e>
                          </m:d>
                        </m:lim>
                      </m:limLow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sPre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0, 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0EF4A6-F19E-4247-A882-7C212182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80" y="4604681"/>
                <a:ext cx="4590339" cy="585097"/>
              </a:xfrm>
              <a:prstGeom prst="rect">
                <a:avLst/>
              </a:prstGeom>
              <a:blipFill>
                <a:blip r:embed="rId6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7A7326-E57F-4FB1-9133-CAD35A46DDEF}"/>
              </a:ext>
            </a:extLst>
          </p:cNvPr>
          <p:cNvSpPr/>
          <p:nvPr/>
        </p:nvSpPr>
        <p:spPr>
          <a:xfrm>
            <a:off x="3724714" y="2894202"/>
            <a:ext cx="1015066" cy="533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37F10D1-A2DB-468C-BED6-6AA024E41A95}"/>
              </a:ext>
            </a:extLst>
          </p:cNvPr>
          <p:cNvSpPr/>
          <p:nvPr/>
        </p:nvSpPr>
        <p:spPr>
          <a:xfrm>
            <a:off x="3724714" y="5402509"/>
            <a:ext cx="1015066" cy="458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85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057004C-9644-4EC3-BB6E-4B0E39789BDC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모의실험</a:t>
            </a:r>
            <a:r>
              <a:rPr lang="en-US" altLang="ko-KR" sz="3200" dirty="0"/>
              <a:t> : </a:t>
            </a:r>
            <a:r>
              <a:rPr lang="ko-KR" altLang="en-US" sz="3200" dirty="0"/>
              <a:t>집단 별 오차 분산이 </a:t>
            </a:r>
            <a:r>
              <a:rPr lang="ko-KR" altLang="en-US" sz="3200" dirty="0">
                <a:solidFill>
                  <a:srgbClr val="FF0000"/>
                </a:solidFill>
              </a:rPr>
              <a:t>같을 때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82ED8C-24EF-48A8-ACD4-0D6FAEA2DB81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다음과 같은 참 모형으로부터 자료를 생성한 뒤</a:t>
            </a:r>
            <a:r>
              <a:rPr lang="en-US" altLang="ko-KR" sz="2400" dirty="0">
                <a:latin typeface="Cambria Math" panose="02040503050406030204" pitchFamily="18" charset="0"/>
              </a:rPr>
              <a:t>, (</a:t>
            </a:r>
            <a:r>
              <a:rPr lang="ko-KR" altLang="en-US" sz="2400" dirty="0">
                <a:latin typeface="Cambria Math" panose="02040503050406030204" pitchFamily="18" charset="0"/>
              </a:rPr>
              <a:t>집단 별 오차항의 분산이 </a:t>
            </a:r>
            <a:r>
              <a:rPr lang="ko-KR" altLang="en-US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같음</a:t>
            </a:r>
            <a:r>
              <a:rPr lang="en-US" altLang="ko-KR" sz="2400" dirty="0">
                <a:latin typeface="Cambria Math" panose="02040503050406030204" pitchFamily="18" charset="0"/>
              </a:rPr>
              <a:t>)</a:t>
            </a:r>
            <a:endParaRPr lang="en-US" altLang="ko-KR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9D4D80-5A42-4E88-B4F4-9BB60DD284F7}"/>
                  </a:ext>
                </a:extLst>
              </p:cNvPr>
              <p:cNvSpPr/>
              <p:nvPr/>
            </p:nvSpPr>
            <p:spPr>
              <a:xfrm>
                <a:off x="302889" y="4093731"/>
                <a:ext cx="114975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생성된 자료에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의 회귀모형을 적합하여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회귀계수에 대한 가설검정을 실시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(1,000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 </a:t>
                </a:r>
                <a:endParaRPr lang="en-US" altLang="ko-KR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8A9D4D80-5A42-4E88-B4F4-9BB60DD284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9" y="4093731"/>
                <a:ext cx="11497530" cy="461665"/>
              </a:xfrm>
              <a:prstGeom prst="rect">
                <a:avLst/>
              </a:prstGeom>
              <a:blipFill>
                <a:blip r:embed="rId2"/>
                <a:stretch>
                  <a:fillRect l="-848" t="-10667" r="-2439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AEAE8A-8010-480E-A6B9-8778ED279F38}"/>
                  </a:ext>
                </a:extLst>
              </p:cNvPr>
              <p:cNvSpPr txBox="1"/>
              <p:nvPr/>
            </p:nvSpPr>
            <p:spPr>
              <a:xfrm>
                <a:off x="851530" y="1848237"/>
                <a:ext cx="10354716" cy="1843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</m:sSub>
                      <m: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sPre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0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EAEAE8A-8010-480E-A6B9-8778ED279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30" y="1848237"/>
                <a:ext cx="10354716" cy="18430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4B6929-E09B-4CAD-B045-BD12D4E1D013}"/>
                  </a:ext>
                </a:extLst>
              </p:cNvPr>
              <p:cNvSpPr txBox="1"/>
              <p:nvPr/>
            </p:nvSpPr>
            <p:spPr>
              <a:xfrm>
                <a:off x="689543" y="4635132"/>
                <a:ext cx="6478811" cy="654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기각할 비율 </a:t>
                </a:r>
                <a:r>
                  <a:rPr lang="en-US" altLang="ko-KR" dirty="0"/>
                  <a:t>= 0.999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기각할 비율 </a:t>
                </a:r>
                <a:r>
                  <a:rPr lang="en-US" altLang="ko-KR" dirty="0"/>
                  <a:t>= 1.000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14B6929-E09B-4CAD-B045-BD12D4E1D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3" y="4635132"/>
                <a:ext cx="6478811" cy="654923"/>
              </a:xfrm>
              <a:prstGeom prst="rect">
                <a:avLst/>
              </a:prstGeom>
              <a:blipFill>
                <a:blip r:embed="rId5"/>
                <a:stretch>
                  <a:fillRect t="-4630" b="-129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B61461D-ABB7-4847-A241-E917A450F618}"/>
                  </a:ext>
                </a:extLst>
              </p:cNvPr>
              <p:cNvSpPr/>
              <p:nvPr/>
            </p:nvSpPr>
            <p:spPr>
              <a:xfrm>
                <a:off x="347235" y="5335160"/>
                <a:ext cx="114975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의 회귀모형은 위 자료에 적합하므로 가설검정의 결과가 거의 올바르게 나옴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.</a:t>
                </a:r>
                <a:endParaRPr lang="en-US" altLang="ko-KR" sz="2400" i="1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B61461D-ABB7-4847-A241-E917A450F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5335160"/>
                <a:ext cx="11497530" cy="461665"/>
              </a:xfrm>
              <a:prstGeom prst="rect">
                <a:avLst/>
              </a:prstGeom>
              <a:blipFill>
                <a:blip r:embed="rId6"/>
                <a:stretch>
                  <a:fillRect l="-424" t="-10526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954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057004C-9644-4EC3-BB6E-4B0E39789BDC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모의실험</a:t>
            </a:r>
            <a:r>
              <a:rPr lang="en-US" altLang="ko-KR" sz="3200" dirty="0"/>
              <a:t> : </a:t>
            </a:r>
            <a:r>
              <a:rPr lang="ko-KR" altLang="en-US" sz="3200" dirty="0"/>
              <a:t>집단 별 오차 분산이 </a:t>
            </a:r>
            <a:r>
              <a:rPr lang="ko-KR" altLang="en-US" sz="3200" dirty="0">
                <a:solidFill>
                  <a:srgbClr val="FF0000"/>
                </a:solidFill>
              </a:rPr>
              <a:t>다를 때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7953F4-CE09-43D0-B9CC-EB414DA20D7F}"/>
                  </a:ext>
                </a:extLst>
              </p:cNvPr>
              <p:cNvSpPr txBox="1"/>
              <p:nvPr/>
            </p:nvSpPr>
            <p:spPr>
              <a:xfrm>
                <a:off x="848339" y="1712759"/>
                <a:ext cx="10495321" cy="211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altLang="ko-KR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sub>
                      </m:sSub>
                      <m:r>
                        <a:rPr lang="en-US" altLang="ko-KR" sz="20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sPre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7953F4-CE09-43D0-B9CC-EB414DA20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39" y="1712759"/>
                <a:ext cx="10495321" cy="21182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811013-1121-4C91-985D-1D6D6B408FA7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다음과 같은 참 모형으로부터 자료를 생성한 뒤</a:t>
            </a:r>
            <a:r>
              <a:rPr lang="en-US" altLang="ko-KR" sz="2400" dirty="0">
                <a:latin typeface="Cambria Math" panose="02040503050406030204" pitchFamily="18" charset="0"/>
              </a:rPr>
              <a:t>, (</a:t>
            </a:r>
            <a:r>
              <a:rPr lang="ko-KR" altLang="en-US" sz="2400" dirty="0">
                <a:latin typeface="Cambria Math" panose="02040503050406030204" pitchFamily="18" charset="0"/>
              </a:rPr>
              <a:t>집단 별 오차항의 분산이 </a:t>
            </a:r>
            <a:r>
              <a:rPr lang="ko-KR" altLang="en-US" sz="2400" dirty="0">
                <a:solidFill>
                  <a:srgbClr val="FF0000"/>
                </a:solidFill>
                <a:latin typeface="Cambria Math" panose="02040503050406030204" pitchFamily="18" charset="0"/>
              </a:rPr>
              <a:t>다름</a:t>
            </a:r>
            <a:r>
              <a:rPr lang="en-US" altLang="ko-KR" sz="2400" dirty="0">
                <a:latin typeface="Cambria Math" panose="02040503050406030204" pitchFamily="18" charset="0"/>
              </a:rPr>
              <a:t>)</a:t>
            </a:r>
            <a:endParaRPr lang="en-US" altLang="ko-KR" sz="24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5636847-9E07-45E4-B3F5-6A7B9DE5662B}"/>
                  </a:ext>
                </a:extLst>
              </p:cNvPr>
              <p:cNvSpPr/>
              <p:nvPr/>
            </p:nvSpPr>
            <p:spPr>
              <a:xfrm>
                <a:off x="302889" y="4093731"/>
                <a:ext cx="114975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2400" dirty="0">
                    <a:latin typeface="Cambria Math" panose="02040503050406030204" pitchFamily="18" charset="0"/>
                  </a:rPr>
                  <a:t>생성된 자료에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①</m:t>
                    </m:r>
                  </m:oMath>
                </a14:m>
                <a:r>
                  <a:rPr lang="ko-KR" altLang="en-US" sz="2400" dirty="0">
                    <a:latin typeface="Cambria Math" panose="02040503050406030204" pitchFamily="18" charset="0"/>
                  </a:rPr>
                  <a:t>의 회귀모형을 적합하여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회귀계수에 대한 가설검정을 실시 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(1,000</a:t>
                </a:r>
                <a:r>
                  <a:rPr lang="ko-KR" altLang="en-US" sz="2400" dirty="0">
                    <a:latin typeface="Cambria Math" panose="02040503050406030204" pitchFamily="18" charset="0"/>
                  </a:rPr>
                  <a:t>회</a:t>
                </a:r>
                <a:r>
                  <a:rPr lang="en-US" altLang="ko-KR" sz="2400" dirty="0">
                    <a:latin typeface="Cambria Math" panose="02040503050406030204" pitchFamily="18" charset="0"/>
                  </a:rPr>
                  <a:t>) </a:t>
                </a:r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5636847-9E07-45E4-B3F5-6A7B9DE56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9" y="4093731"/>
                <a:ext cx="11497530" cy="461665"/>
              </a:xfrm>
              <a:prstGeom prst="rect">
                <a:avLst/>
              </a:prstGeom>
              <a:blipFill>
                <a:blip r:embed="rId3"/>
                <a:stretch>
                  <a:fillRect l="-848" t="-10667" r="-2439" b="-30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5A0F64-6B5F-4AF7-8D7A-8D0F23864185}"/>
                  </a:ext>
                </a:extLst>
              </p:cNvPr>
              <p:cNvSpPr txBox="1"/>
              <p:nvPr/>
            </p:nvSpPr>
            <p:spPr>
              <a:xfrm>
                <a:off x="689542" y="4639022"/>
                <a:ext cx="6478811" cy="654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기각할 비율 </a:t>
                </a:r>
                <a:r>
                  <a:rPr lang="en-US" altLang="ko-KR" dirty="0"/>
                  <a:t>= 0.286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: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기각할 비율 </a:t>
                </a:r>
                <a:r>
                  <a:rPr lang="en-US" altLang="ko-KR" dirty="0"/>
                  <a:t>= 0.749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5A0F64-6B5F-4AF7-8D7A-8D0F23864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42" y="4639022"/>
                <a:ext cx="6478811" cy="654923"/>
              </a:xfrm>
              <a:prstGeom prst="rect">
                <a:avLst/>
              </a:prstGeom>
              <a:blipFill>
                <a:blip r:embed="rId4"/>
                <a:stretch>
                  <a:fillRect t="-5607" b="-140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0565CB55-34F9-4BC3-95A6-E4387048A8A8}"/>
              </a:ext>
            </a:extLst>
          </p:cNvPr>
          <p:cNvSpPr/>
          <p:nvPr/>
        </p:nvSpPr>
        <p:spPr>
          <a:xfrm>
            <a:off x="302888" y="5377353"/>
            <a:ext cx="116776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생성된 자료에 대해 집단 별로 분리시킨 다음</a:t>
            </a:r>
            <a:r>
              <a:rPr lang="en-US" altLang="ko-KR" sz="2400" dirty="0">
                <a:latin typeface="Cambria Math" panose="02040503050406030204" pitchFamily="18" charset="0"/>
              </a:rPr>
              <a:t>, </a:t>
            </a:r>
            <a:r>
              <a:rPr lang="ko-KR" altLang="en-US" sz="2400" dirty="0">
                <a:latin typeface="Cambria Math" panose="02040503050406030204" pitchFamily="18" charset="0"/>
              </a:rPr>
              <a:t>회귀계수에 대한 가설검정을 실시하면</a:t>
            </a:r>
            <a:r>
              <a:rPr lang="en-US" altLang="ko-KR" sz="2400" dirty="0">
                <a:latin typeface="Cambria Math" panose="02040503050406030204" pitchFamily="18" charset="0"/>
              </a:rPr>
              <a:t>,</a:t>
            </a:r>
            <a:endParaRPr lang="en-US" altLang="ko-KR" sz="2400" i="1" dirty="0">
              <a:latin typeface="Cambria Math" panose="02040503050406030204" pitchFamily="18" charset="0"/>
            </a:endParaRPr>
          </a:p>
          <a:p>
            <a:r>
              <a:rPr lang="ko-KR" altLang="en-US" sz="2400" dirty="0">
                <a:latin typeface="Cambria Math" panose="02040503050406030204" pitchFamily="18" charset="0"/>
              </a:rPr>
              <a:t>매우 높은 비율로 </a:t>
            </a:r>
            <a:r>
              <a:rPr lang="ko-KR" altLang="en-US" sz="2400" dirty="0" err="1">
                <a:latin typeface="Cambria Math" panose="02040503050406030204" pitchFamily="18" charset="0"/>
              </a:rPr>
              <a:t>귀무가설을</a:t>
            </a:r>
            <a:r>
              <a:rPr lang="ko-KR" altLang="en-US" sz="2400" dirty="0">
                <a:latin typeface="Cambria Math" panose="02040503050406030204" pitchFamily="18" charset="0"/>
              </a:rPr>
              <a:t> 기각하게 됨</a:t>
            </a:r>
            <a:r>
              <a:rPr lang="en-US" altLang="ko-KR" sz="2400" dirty="0">
                <a:latin typeface="Cambria Math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9641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A0E2FF-B972-4E5B-AA10-B410535C816E}"/>
              </a:ext>
            </a:extLst>
          </p:cNvPr>
          <p:cNvSpPr/>
          <p:nvPr/>
        </p:nvSpPr>
        <p:spPr>
          <a:xfrm>
            <a:off x="303844" y="420708"/>
            <a:ext cx="115843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Q : </a:t>
            </a:r>
            <a:r>
              <a:rPr lang="ko-KR" altLang="en-US" sz="3200" dirty="0"/>
              <a:t>연속형 변수와 범주형 변수 사이에만 상호작용효과 가능</a:t>
            </a:r>
            <a:r>
              <a:rPr lang="en-US" altLang="ko-KR" sz="3200" dirty="0"/>
              <a:t>?</a:t>
            </a:r>
          </a:p>
          <a:p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76B5EE-94ED-4993-90BC-6B1DAA880C86}"/>
                  </a:ext>
                </a:extLst>
              </p:cNvPr>
              <p:cNvSpPr txBox="1"/>
              <p:nvPr/>
            </p:nvSpPr>
            <p:spPr>
              <a:xfrm>
                <a:off x="3596340" y="1193802"/>
                <a:ext cx="4999317" cy="1301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 ⋯, </m:t>
                          </m:r>
                          <m:sSub>
                            <m:sSubPr>
                              <m:ctrlP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800" dirty="0"/>
              </a:p>
              <a:p>
                <a:pPr algn="ctr"/>
                <a:endParaRPr lang="en-US" altLang="ko-KR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2400" b="1" dirty="0"/>
                  <a:t> </a:t>
                </a:r>
                <a:r>
                  <a:rPr lang="ko-KR" altLang="en-US" sz="2400" dirty="0"/>
                  <a:t>연속형 혹은 범주형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76B5EE-94ED-4993-90BC-6B1DAA880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6340" y="1193802"/>
                <a:ext cx="4999317" cy="1301125"/>
              </a:xfrm>
              <a:prstGeom prst="rect">
                <a:avLst/>
              </a:prstGeom>
              <a:blipFill>
                <a:blip r:embed="rId2"/>
                <a:stretch>
                  <a:fillRect b="-93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94B6474-5CF8-4A9F-B146-A95027A76CF3}"/>
                  </a:ext>
                </a:extLst>
              </p:cNvPr>
              <p:cNvSpPr/>
              <p:nvPr/>
            </p:nvSpPr>
            <p:spPr>
              <a:xfrm>
                <a:off x="363523" y="2690336"/>
                <a:ext cx="11584310" cy="38423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No. </a:t>
                </a:r>
                <a:r>
                  <a:rPr lang="ko-KR" altLang="en-US" sz="2400" dirty="0"/>
                  <a:t>변수 속성은 상관이 없음</a:t>
                </a:r>
                <a:r>
                  <a:rPr lang="en-US" altLang="ko-KR" sz="2400" dirty="0"/>
                  <a:t>. 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두 연속형 변수 사이의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상호작용효과를 모형에 반영하는 것이 가능</a:t>
                </a:r>
                <a:r>
                  <a:rPr lang="en-US" altLang="ko-KR" sz="2400" dirty="0"/>
                  <a:t>.</a:t>
                </a:r>
              </a:p>
              <a:p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개의 변수가 있을 때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총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32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sPre>
                  </m:oMath>
                </a14:m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2</a:t>
                </a:r>
                <a:r>
                  <a:rPr lang="ko-KR" altLang="en-US" sz="2400" dirty="0"/>
                  <a:t>차 상호작용효과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2400" dirty="0"/>
                  <a:t>를 만들 수 있다</a:t>
                </a:r>
                <a:r>
                  <a:rPr lang="en-US" altLang="ko-KR" sz="2400" dirty="0"/>
                  <a:t>)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셋 이상의 변수 사이의 상호작용효과를 모형에 반영하는 것이 가능</a:t>
                </a:r>
                <a:r>
                  <a:rPr lang="en-US" altLang="ko-KR" sz="2400" dirty="0"/>
                  <a:t>.</a:t>
                </a:r>
              </a:p>
              <a:p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개의 변수가 있을 때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총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sPre>
                  </m:oMath>
                </a14:m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3</a:t>
                </a:r>
                <a:r>
                  <a:rPr lang="ko-KR" altLang="en-US" sz="2400" dirty="0"/>
                  <a:t>차 상호작용효과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400" dirty="0"/>
                  <a:t>를 만들 수 있다</a:t>
                </a:r>
                <a:r>
                  <a:rPr lang="en-US" altLang="ko-KR" sz="2400" dirty="0"/>
                  <a:t>)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자료의 개수만 충분하다면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차 상호작용효과까지 모형에 반영할 수 있다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94B6474-5CF8-4A9F-B146-A95027A76C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23" y="2690336"/>
                <a:ext cx="11584310" cy="3842399"/>
              </a:xfrm>
              <a:prstGeom prst="rect">
                <a:avLst/>
              </a:prstGeom>
              <a:blipFill>
                <a:blip r:embed="rId3"/>
                <a:stretch>
                  <a:fillRect l="-842" t="-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25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F4A7B69-4C3B-411D-9314-B07E4CC156E3}"/>
              </a:ext>
            </a:extLst>
          </p:cNvPr>
          <p:cNvSpPr/>
          <p:nvPr/>
        </p:nvSpPr>
        <p:spPr>
          <a:xfrm>
            <a:off x="302889" y="320040"/>
            <a:ext cx="11265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범주형 설명변수를 포함한 회귀모형 </a:t>
            </a:r>
            <a:r>
              <a:rPr lang="en-US" altLang="ko-KR" sz="3200" dirty="0"/>
              <a:t>II (</a:t>
            </a:r>
            <a:r>
              <a:rPr lang="ko-KR" altLang="en-US" sz="3200" dirty="0"/>
              <a:t>이하 회귀모형 </a:t>
            </a:r>
            <a:r>
              <a:rPr lang="en-US" altLang="ko-KR" sz="3200" dirty="0"/>
              <a:t>II)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845676-99A3-4DF3-833D-15C59DE54897}"/>
                  </a:ext>
                </a:extLst>
              </p:cNvPr>
              <p:cNvSpPr txBox="1"/>
              <p:nvPr/>
            </p:nvSpPr>
            <p:spPr>
              <a:xfrm>
                <a:off x="1269891" y="4298186"/>
                <a:ext cx="9647321" cy="1218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32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3200" dirty="0"/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sub>
                        </m:sSub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845676-99A3-4DF3-833D-15C59DE54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891" y="4298186"/>
                <a:ext cx="9647321" cy="1218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25D40C-0D5E-4452-AD38-5724CE031839}"/>
              </a:ext>
            </a:extLst>
          </p:cNvPr>
          <p:cNvSpPr/>
          <p:nvPr/>
        </p:nvSpPr>
        <p:spPr>
          <a:xfrm>
            <a:off x="91437" y="5713673"/>
            <a:ext cx="120042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※ </a:t>
            </a:r>
            <a:r>
              <a:rPr lang="ko-KR" altLang="en-US" sz="2400" dirty="0"/>
              <a:t>지시변수와 연속형 변수 사이의 상호작용효과</a:t>
            </a:r>
            <a:r>
              <a:rPr lang="en-US" altLang="ko-KR" sz="2400" dirty="0"/>
              <a:t>(interaction effect)</a:t>
            </a:r>
            <a:r>
              <a:rPr lang="ko-KR" altLang="en-US" sz="2400" dirty="0"/>
              <a:t>를 모형에 포함가능</a:t>
            </a:r>
            <a:r>
              <a:rPr lang="en-US" altLang="ko-KR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EA6483-CFA3-4725-A150-785906B3FE43}"/>
                  </a:ext>
                </a:extLst>
              </p:cNvPr>
              <p:cNvSpPr txBox="1"/>
              <p:nvPr/>
            </p:nvSpPr>
            <p:spPr>
              <a:xfrm>
                <a:off x="3522623" y="1196749"/>
                <a:ext cx="5141857" cy="1239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800" dirty="0"/>
              </a:p>
              <a:p>
                <a:pPr algn="ctr"/>
                <a:r>
                  <a:rPr lang="en-US" altLang="ko-KR" sz="1000" dirty="0"/>
                  <a:t>  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연</m:t>
                      </m:r>
                      <m:r>
                        <a:rPr lang="ko-KR" altLang="en-US" sz="2400" i="1" smtClean="0">
                          <a:latin typeface="Cambria Math" panose="02040503050406030204" pitchFamily="18" charset="0"/>
                        </a:rPr>
                        <m:t>속</m:t>
                      </m:r>
                      <m:r>
                        <a:rPr lang="ko-KR" altLang="en-US" sz="2400" i="1">
                          <a:latin typeface="Cambria Math" panose="02040503050406030204" pitchFamily="18" charset="0"/>
                        </a:rPr>
                        <m:t>형</m:t>
                      </m:r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, </m:t>
                      </m:r>
                      <m:sPre>
                        <m:sPrePr>
                          <m:ctrlPr>
                            <a:rPr lang="en-US" altLang="ko-KR" sz="2400" b="1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sPre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2400" b="1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ko-KR" sz="2400" b="1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범</m:t>
                      </m:r>
                      <m:r>
                        <a:rPr lang="ko-KR" altLang="en-US" sz="2400" b="1" i="1" smtClean="0">
                          <a:latin typeface="Cambria Math" panose="02040503050406030204" pitchFamily="18" charset="0"/>
                        </a:rPr>
                        <m:t>주</m:t>
                      </m:r>
                      <m:r>
                        <a:rPr lang="ko-KR" altLang="en-US" sz="2400" b="1" i="1">
                          <a:latin typeface="Cambria Math" panose="02040503050406030204" pitchFamily="18" charset="0"/>
                        </a:rPr>
                        <m:t>형</m:t>
                      </m:r>
                    </m:oMath>
                  </m:oMathPara>
                </a14:m>
                <a:endParaRPr lang="en-US" altLang="ko-KR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EA6483-CFA3-4725-A150-785906B3F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623" y="1196749"/>
                <a:ext cx="5141857" cy="12399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64E3939-A5DE-4140-A643-ECF7DF73035F}"/>
              </a:ext>
            </a:extLst>
          </p:cNvPr>
          <p:cNvSpPr/>
          <p:nvPr/>
        </p:nvSpPr>
        <p:spPr>
          <a:xfrm>
            <a:off x="5699930" y="3837421"/>
            <a:ext cx="787242" cy="53062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59A45-3A1B-47D5-9E42-2FDE33C9F162}"/>
                  </a:ext>
                </a:extLst>
              </p:cNvPr>
              <p:cNvSpPr txBox="1"/>
              <p:nvPr/>
            </p:nvSpPr>
            <p:spPr>
              <a:xfrm>
                <a:off x="3163615" y="3099164"/>
                <a:ext cx="58598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59A45-3A1B-47D5-9E42-2FDE33C9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615" y="3099164"/>
                <a:ext cx="585987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C2664312-FA42-4D6B-94CF-440CAAE91531}"/>
              </a:ext>
            </a:extLst>
          </p:cNvPr>
          <p:cNvSpPr/>
          <p:nvPr/>
        </p:nvSpPr>
        <p:spPr>
          <a:xfrm>
            <a:off x="5699930" y="2520325"/>
            <a:ext cx="787242" cy="53062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DBE3BF-5A50-4589-AB8F-108487F162A7}"/>
              </a:ext>
            </a:extLst>
          </p:cNvPr>
          <p:cNvSpPr txBox="1"/>
          <p:nvPr/>
        </p:nvSpPr>
        <p:spPr>
          <a:xfrm>
            <a:off x="6093551" y="2514389"/>
            <a:ext cx="4425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각 변수의 효과 및 상호작용 효과를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 err="1">
                <a:solidFill>
                  <a:srgbClr val="FF0000"/>
                </a:solidFill>
              </a:rPr>
              <a:t>가법적인</a:t>
            </a:r>
            <a:r>
              <a:rPr lang="ko-KR" altLang="en-US" sz="1600" dirty="0">
                <a:solidFill>
                  <a:srgbClr val="FF0000"/>
                </a:solidFill>
              </a:rPr>
              <a:t> 형태로 모형화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D74EA7-BD3E-4379-B999-A86E68D49780}"/>
              </a:ext>
            </a:extLst>
          </p:cNvPr>
          <p:cNvSpPr txBox="1"/>
          <p:nvPr/>
        </p:nvSpPr>
        <p:spPr>
          <a:xfrm>
            <a:off x="5935653" y="3930160"/>
            <a:ext cx="4425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solidFill>
                  <a:srgbClr val="FF0000"/>
                </a:solidFill>
              </a:rPr>
              <a:t>선형회귀모형으로 이를 구현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56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32D7BC-44D0-4A76-A660-F48E11E1B1A5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회귀모형 </a:t>
            </a:r>
            <a:r>
              <a:rPr lang="en-US" altLang="ko-KR" sz="3200" dirty="0"/>
              <a:t>I</a:t>
            </a:r>
            <a:r>
              <a:rPr lang="ko-KR" altLang="en-US" sz="3200" dirty="0"/>
              <a:t>에 사용되는</a:t>
            </a:r>
            <a:r>
              <a:rPr lang="en-US" altLang="ko-KR" sz="3200" dirty="0"/>
              <a:t> </a:t>
            </a:r>
            <a:r>
              <a:rPr lang="ko-KR" altLang="en-US" sz="3200" dirty="0"/>
              <a:t>설명변수 행렬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0FA0CB-32C6-4E92-A3E0-14C48FC0817E}"/>
                  </a:ext>
                </a:extLst>
              </p:cNvPr>
              <p:cNvSpPr txBox="1"/>
              <p:nvPr/>
            </p:nvSpPr>
            <p:spPr>
              <a:xfrm>
                <a:off x="639219" y="1177199"/>
                <a:ext cx="2023054" cy="2536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  <m:m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0FA0CB-32C6-4E92-A3E0-14C48FC08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19" y="1177199"/>
                <a:ext cx="2023054" cy="25363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96DCE2-02B4-4159-8E41-D793D1DADF5B}"/>
                  </a:ext>
                </a:extLst>
              </p:cNvPr>
              <p:cNvSpPr txBox="1"/>
              <p:nvPr/>
            </p:nvSpPr>
            <p:spPr>
              <a:xfrm>
                <a:off x="4689024" y="1085028"/>
                <a:ext cx="6640792" cy="2648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altLang="ko-KR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8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96DCE2-02B4-4159-8E41-D793D1DAD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024" y="1085028"/>
                <a:ext cx="6640792" cy="2648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4BE4DC04-61C3-4352-ACAB-13A650EF07A1}"/>
              </a:ext>
            </a:extLst>
          </p:cNvPr>
          <p:cNvSpPr/>
          <p:nvPr/>
        </p:nvSpPr>
        <p:spPr>
          <a:xfrm rot="16200000">
            <a:off x="2921685" y="2189051"/>
            <a:ext cx="1175657" cy="86214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5232DB-1E54-4C1B-B882-77B59DAF153D}"/>
              </a:ext>
            </a:extLst>
          </p:cNvPr>
          <p:cNvSpPr/>
          <p:nvPr/>
        </p:nvSpPr>
        <p:spPr>
          <a:xfrm>
            <a:off x="2019886" y="1085028"/>
            <a:ext cx="617220" cy="272688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C9E4114-7EBF-459F-9FBA-4F63C4C866A5}"/>
              </a:ext>
            </a:extLst>
          </p:cNvPr>
          <p:cNvSpPr/>
          <p:nvPr/>
        </p:nvSpPr>
        <p:spPr>
          <a:xfrm>
            <a:off x="6104390" y="1085027"/>
            <a:ext cx="5162026" cy="27268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3" name="화살표: 위로 구부러짐 22">
            <a:extLst>
              <a:ext uri="{FF2B5EF4-FFF2-40B4-BE49-F238E27FC236}">
                <a16:creationId xmlns:a16="http://schemas.microsoft.com/office/drawing/2014/main" id="{E9AFA961-F315-4FA6-86C8-F32068F418AB}"/>
              </a:ext>
            </a:extLst>
          </p:cNvPr>
          <p:cNvSpPr/>
          <p:nvPr/>
        </p:nvSpPr>
        <p:spPr>
          <a:xfrm>
            <a:off x="2177425" y="3904081"/>
            <a:ext cx="7125965" cy="110745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C8F109A-930F-4D59-9B7D-C0BAF31FE2C1}"/>
                  </a:ext>
                </a:extLst>
              </p:cNvPr>
              <p:cNvSpPr/>
              <p:nvPr/>
            </p:nvSpPr>
            <p:spPr>
              <a:xfrm>
                <a:off x="102275" y="5103706"/>
                <a:ext cx="12004229" cy="12532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※ </a:t>
                </a:r>
                <a:r>
                  <a:rPr lang="ko-KR" altLang="en-US" sz="2400" dirty="0"/>
                  <a:t>모든 지시변수를 동시에 사용할 경우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ko-KR" sz="2400" b="1" dirty="0"/>
                  <a:t> </a:t>
                </a:r>
                <a:r>
                  <a:rPr lang="ko-KR" altLang="en-US" sz="2400" dirty="0"/>
                  <a:t>이 성립</a:t>
                </a:r>
                <a:r>
                  <a:rPr lang="en-US" altLang="ko-KR" sz="2400" dirty="0"/>
                  <a:t>,</a:t>
                </a:r>
              </a:p>
              <a:p>
                <a:r>
                  <a:rPr lang="ko-KR" altLang="en-US" sz="2400" dirty="0"/>
                  <a:t>   완벽한 공선성</a:t>
                </a:r>
                <a:r>
                  <a:rPr lang="en-US" altLang="ko-KR" sz="2400" dirty="0"/>
                  <a:t>(collinearity)</a:t>
                </a:r>
                <a:r>
                  <a:rPr lang="ko-KR" altLang="en-US" sz="2400" dirty="0"/>
                  <a:t>으로 회귀계수 추정이 불가능함</a:t>
                </a:r>
                <a:r>
                  <a:rPr lang="en-US" altLang="ko-KR" sz="2400" dirty="0"/>
                  <a:t>. (</a:t>
                </a:r>
                <a:r>
                  <a:rPr lang="ko-KR" altLang="en-US" sz="2400" dirty="0" err="1"/>
                  <a:t>역행렬</a:t>
                </a:r>
                <a:r>
                  <a:rPr lang="ko-KR" altLang="en-US" sz="2400" dirty="0"/>
                  <a:t> 계산이 불가능</a:t>
                </a:r>
                <a:r>
                  <a:rPr lang="en-US" altLang="ko-KR" sz="2400" dirty="0"/>
                  <a:t>)</a:t>
                </a:r>
              </a:p>
              <a:p>
                <a:r>
                  <a:rPr lang="en-US" altLang="ko-KR" sz="2400" dirty="0"/>
                  <a:t>※ </a:t>
                </a:r>
                <a:r>
                  <a:rPr lang="ko-KR" altLang="en-US" sz="2400" dirty="0"/>
                  <a:t>따라서 하나의 범주를 나타내는 지시변수를 제외함 </a:t>
                </a:r>
                <a:r>
                  <a:rPr lang="en-US" altLang="ko-KR" sz="2400" dirty="0"/>
                  <a:t>(</a:t>
                </a:r>
                <a:r>
                  <a:rPr lang="ko-KR" altLang="en-US" sz="2400" dirty="0"/>
                  <a:t>여기서는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sub>
                    </m:sSub>
                  </m:oMath>
                </a14:m>
                <a:r>
                  <a:rPr lang="ko-KR" altLang="en-US" sz="2400" dirty="0"/>
                  <a:t>를 제외</a:t>
                </a:r>
                <a:r>
                  <a:rPr lang="en-US" altLang="ko-KR" sz="2400" dirty="0"/>
                  <a:t>)</a:t>
                </a:r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C8F109A-930F-4D59-9B7D-C0BAF31FE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75" y="5103706"/>
                <a:ext cx="12004229" cy="1253292"/>
              </a:xfrm>
              <a:prstGeom prst="rect">
                <a:avLst/>
              </a:prstGeom>
              <a:blipFill>
                <a:blip r:embed="rId4"/>
                <a:stretch>
                  <a:fillRect l="-813" t="-4369" b="-7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86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32D7BC-44D0-4A76-A660-F48E11E1B1A5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회귀모형 </a:t>
            </a:r>
            <a:r>
              <a:rPr lang="en-US" altLang="ko-KR" sz="3200" dirty="0"/>
              <a:t>II</a:t>
            </a:r>
            <a:r>
              <a:rPr lang="ko-KR" altLang="en-US" sz="3200" dirty="0"/>
              <a:t>에 사용되는</a:t>
            </a:r>
            <a:r>
              <a:rPr lang="en-US" altLang="ko-KR" sz="3200" dirty="0"/>
              <a:t> </a:t>
            </a:r>
            <a:r>
              <a:rPr lang="ko-KR" altLang="en-US" sz="3200" dirty="0"/>
              <a:t>설명변수 행렬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578AF9-BAD8-4AE2-9449-66F1FB2F4D1B}"/>
                  </a:ext>
                </a:extLst>
              </p:cNvPr>
              <p:cNvSpPr txBox="1"/>
              <p:nvPr/>
            </p:nvSpPr>
            <p:spPr>
              <a:xfrm>
                <a:off x="121793" y="1185518"/>
                <a:ext cx="1499641" cy="1838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mr>
                      </m:m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578AF9-BAD8-4AE2-9449-66F1FB2F4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93" y="1185518"/>
                <a:ext cx="1499641" cy="18381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6A6F76-A67B-4781-86EF-B2AE989F8486}"/>
                  </a:ext>
                </a:extLst>
              </p:cNvPr>
              <p:cNvSpPr txBox="1"/>
              <p:nvPr/>
            </p:nvSpPr>
            <p:spPr>
              <a:xfrm>
                <a:off x="2317117" y="1135184"/>
                <a:ext cx="9874883" cy="1944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0"/>
                                <m:mcJc m:val="center"/>
                              </m:mcPr>
                            </m:mc>
                          </m:mcs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sub>
                            </m:sSub>
                          </m:e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sub>
                            </m:sSub>
                          </m:e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sub>
                            </m:sSub>
                          </m:e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sub>
                            </m:sSub>
                          </m:e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b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6A6F76-A67B-4781-86EF-B2AE989F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117" y="1135184"/>
                <a:ext cx="9874883" cy="1944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DE639DF9-24D2-4386-B885-240B44EFF345}"/>
              </a:ext>
            </a:extLst>
          </p:cNvPr>
          <p:cNvSpPr/>
          <p:nvPr/>
        </p:nvSpPr>
        <p:spPr>
          <a:xfrm rot="16200000">
            <a:off x="1582213" y="1831633"/>
            <a:ext cx="749910" cy="545901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6D65B3-F343-45AC-B12B-2EF3749DBD1C}"/>
              </a:ext>
            </a:extLst>
          </p:cNvPr>
          <p:cNvSpPr/>
          <p:nvPr/>
        </p:nvSpPr>
        <p:spPr>
          <a:xfrm>
            <a:off x="1134584" y="1063618"/>
            <a:ext cx="393800" cy="20162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B18A33-6C61-4BA7-9AF1-C5D6D7D19D5E}"/>
              </a:ext>
            </a:extLst>
          </p:cNvPr>
          <p:cNvSpPr/>
          <p:nvPr/>
        </p:nvSpPr>
        <p:spPr>
          <a:xfrm>
            <a:off x="3387115" y="1063619"/>
            <a:ext cx="8649051" cy="20162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7" name="화살표: 위로 구부러짐 26">
            <a:extLst>
              <a:ext uri="{FF2B5EF4-FFF2-40B4-BE49-F238E27FC236}">
                <a16:creationId xmlns:a16="http://schemas.microsoft.com/office/drawing/2014/main" id="{4B465CB4-1D01-487E-8493-45E306C8B3E9}"/>
              </a:ext>
            </a:extLst>
          </p:cNvPr>
          <p:cNvSpPr/>
          <p:nvPr/>
        </p:nvSpPr>
        <p:spPr>
          <a:xfrm>
            <a:off x="1166070" y="3201784"/>
            <a:ext cx="7399090" cy="13683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1B6D4A3-297C-4454-ABB5-ED9833C0999A}"/>
                  </a:ext>
                </a:extLst>
              </p:cNvPr>
              <p:cNvSpPr/>
              <p:nvPr/>
            </p:nvSpPr>
            <p:spPr>
              <a:xfrm>
                <a:off x="93885" y="4748225"/>
                <a:ext cx="12004229" cy="1279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/>
                  <a:t>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</m:sSub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2400" b="1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/>
                  <a:t>※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ko-KR" sz="2400" b="1" dirty="0"/>
              </a:p>
              <a:p>
                <a:r>
                  <a:rPr lang="en-US" altLang="ko-KR" sz="2400" dirty="0"/>
                  <a:t>※ </a:t>
                </a:r>
                <a:r>
                  <a:rPr lang="ko-KR" altLang="en-US" sz="2400" dirty="0"/>
                  <a:t>여기서는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en-US" altLang="ko-KR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를 제외함으로써 회귀계수 추정이 가능하게 만듦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D1B6D4A3-297C-4454-ABB5-ED9833C099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5" y="4748225"/>
                <a:ext cx="12004229" cy="1279774"/>
              </a:xfrm>
              <a:prstGeom prst="rect">
                <a:avLst/>
              </a:prstGeom>
              <a:blipFill>
                <a:blip r:embed="rId4"/>
                <a:stretch>
                  <a:fillRect l="-761" t="-4286" b="-7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6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F90C21-5358-4F42-B79C-BBE89FA01A6C}"/>
                  </a:ext>
                </a:extLst>
              </p:cNvPr>
              <p:cNvSpPr/>
              <p:nvPr/>
            </p:nvSpPr>
            <p:spPr>
              <a:xfrm>
                <a:off x="347235" y="988332"/>
                <a:ext cx="11497530" cy="4643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240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  <m: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2400" b="1" i="1" smtClean="0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endParaRPr lang="en-US" altLang="ko-KR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altLang="ko-KR" sz="24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=0↔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acc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altLang="ko-KR" sz="2400" b="1" i="1" dirty="0"/>
              </a:p>
              <a:p>
                <a:endParaRPr lang="en-US" altLang="ko-KR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400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𝑘𝑖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sz="2400" b="1" i="1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3CF90C21-5358-4F42-B79C-BBE89FA01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35" y="988332"/>
                <a:ext cx="11497530" cy="4643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3A044C10-2927-4D7D-9651-2BADF36E1168}"/>
              </a:ext>
            </a:extLst>
          </p:cNvPr>
          <p:cNvSpPr/>
          <p:nvPr/>
        </p:nvSpPr>
        <p:spPr>
          <a:xfrm>
            <a:off x="302889" y="320040"/>
            <a:ext cx="84492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/>
              <a:t>모수의</a:t>
            </a:r>
            <a:r>
              <a:rPr lang="ko-KR" altLang="en-US" sz="3200" dirty="0"/>
              <a:t> 추정 </a:t>
            </a:r>
            <a:r>
              <a:rPr lang="en-US" altLang="ko-KR" sz="3200" dirty="0"/>
              <a:t>(Estimation)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B7ECBB-E98B-46F5-A0A9-825AAE2F3B1B}"/>
              </a:ext>
            </a:extLst>
          </p:cNvPr>
          <p:cNvSpPr/>
          <p:nvPr/>
        </p:nvSpPr>
        <p:spPr>
          <a:xfrm>
            <a:off x="347236" y="5869668"/>
            <a:ext cx="96692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※ </a:t>
            </a:r>
            <a:r>
              <a:rPr lang="ko-KR" altLang="en-US" sz="2400" dirty="0"/>
              <a:t>연속형 설명변수만 있는 경우의 회귀계수 추정과정과 동일함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   (</a:t>
            </a:r>
            <a:r>
              <a:rPr lang="ko-KR" altLang="en-US" sz="2400" dirty="0"/>
              <a:t>표준오차도 같은 방식으로 추정됨</a:t>
            </a:r>
            <a:r>
              <a:rPr lang="en-US" altLang="ko-K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637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6F3230-B452-4468-ADB9-BD880864D69D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회귀모형 </a:t>
            </a:r>
            <a:r>
              <a:rPr lang="en-US" altLang="ko-KR" sz="3200" dirty="0"/>
              <a:t>I</a:t>
            </a:r>
            <a:r>
              <a:rPr lang="ko-KR" altLang="en-US" sz="3200" dirty="0"/>
              <a:t>의 범주 별 모형</a:t>
            </a:r>
            <a:r>
              <a:rPr lang="en-US" altLang="ko-KR" sz="32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3A4C2C-1DCF-4F7D-B9DA-695CD1BDA28C}"/>
                  </a:ext>
                </a:extLst>
              </p:cNvPr>
              <p:cNvSpPr txBox="1"/>
              <p:nvPr/>
            </p:nvSpPr>
            <p:spPr>
              <a:xfrm>
                <a:off x="1791340" y="1234352"/>
                <a:ext cx="8609320" cy="585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8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3A4C2C-1DCF-4F7D-B9DA-695CD1BDA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340" y="1234352"/>
                <a:ext cx="8609320" cy="5850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DBA49-7D0B-4DF6-9E53-ABC5BBB7B964}"/>
                  </a:ext>
                </a:extLst>
              </p:cNvPr>
              <p:cNvSpPr txBox="1"/>
              <p:nvPr/>
            </p:nvSpPr>
            <p:spPr>
              <a:xfrm>
                <a:off x="429743" y="2237704"/>
                <a:ext cx="80371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800" dirty="0"/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DBA49-7D0B-4DF6-9E53-ABC5BBB7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43" y="2237704"/>
                <a:ext cx="80371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5DE8E7-27E3-4CF0-B7F9-43A34264B6E9}"/>
                  </a:ext>
                </a:extLst>
              </p:cNvPr>
              <p:cNvSpPr txBox="1"/>
              <p:nvPr/>
            </p:nvSpPr>
            <p:spPr>
              <a:xfrm>
                <a:off x="407589" y="2950198"/>
                <a:ext cx="98724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②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5DE8E7-27E3-4CF0-B7F9-43A34264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9" y="2950198"/>
                <a:ext cx="987244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A7AF5E-0D5A-42AF-8549-71FEE0FAA23A}"/>
                  </a:ext>
                </a:extLst>
              </p:cNvPr>
              <p:cNvSpPr txBox="1"/>
              <p:nvPr/>
            </p:nvSpPr>
            <p:spPr>
              <a:xfrm>
                <a:off x="429743" y="3657174"/>
                <a:ext cx="101872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③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8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ko-KR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ko-KR" sz="2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altLang="ko-KR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A7AF5E-0D5A-42AF-8549-71FEE0FAA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43" y="3657174"/>
                <a:ext cx="1018721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B4F47-3EA4-43CF-A265-603E2B6B4572}"/>
                  </a:ext>
                </a:extLst>
              </p:cNvPr>
              <p:cNvSpPr txBox="1"/>
              <p:nvPr/>
            </p:nvSpPr>
            <p:spPr>
              <a:xfrm>
                <a:off x="407589" y="4364150"/>
                <a:ext cx="100038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④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7B4F47-3EA4-43CF-A265-603E2B6B4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9" y="4364150"/>
                <a:ext cx="1000389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0BE234-2AAF-4BA1-8E1C-F730286401DD}"/>
                  </a:ext>
                </a:extLst>
              </p:cNvPr>
              <p:cNvSpPr txBox="1"/>
              <p:nvPr/>
            </p:nvSpPr>
            <p:spPr>
              <a:xfrm>
                <a:off x="429743" y="5071126"/>
                <a:ext cx="1148187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dirty="0"/>
                      <m:t>※</m:t>
                    </m:r>
                    <m:r>
                      <a:rPr lang="en-US" altLang="ko-KR" sz="2400" i="1" dirty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ko-KR" sz="2400" dirty="0"/>
                  <a:t> : </a:t>
                </a:r>
              </a:p>
              <a:p>
                <a:r>
                  <a:rPr lang="en-US" altLang="ko-KR" sz="2400" dirty="0"/>
                  <a:t>   </a:t>
                </a:r>
                <a:r>
                  <a:rPr lang="ko-KR" altLang="en-US" sz="2400" dirty="0"/>
                  <a:t>다른 설명변수가 고정되어 있을 때</a:t>
                </a:r>
                <a:r>
                  <a:rPr lang="en-US" altLang="ko-KR" sz="2400" dirty="0"/>
                  <a:t>, A</a:t>
                </a:r>
                <a:r>
                  <a:rPr lang="ko-KR" altLang="en-US" sz="2400" dirty="0"/>
                  <a:t>범주 대비 </a:t>
                </a:r>
                <a:r>
                  <a:rPr lang="en-US" altLang="ko-KR" sz="2400" dirty="0"/>
                  <a:t>B</a:t>
                </a:r>
                <a:r>
                  <a:rPr lang="ko-KR" altLang="en-US" sz="2400" dirty="0"/>
                  <a:t>범주의 평균 효과</a:t>
                </a:r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dirty="0"/>
                      <m:t>※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ko-KR" sz="2400" dirty="0"/>
                  <a:t> B</a:t>
                </a:r>
                <a:r>
                  <a:rPr lang="ko-KR" altLang="en-US" sz="2400" dirty="0"/>
                  <a:t>범주의 평균효과는 </a:t>
                </a:r>
                <a:r>
                  <a:rPr lang="en-US" altLang="ko-KR" sz="2400" dirty="0"/>
                  <a:t>A</a:t>
                </a:r>
                <a:r>
                  <a:rPr lang="ko-KR" altLang="en-US" sz="2400" dirty="0"/>
                  <a:t>범주와 같다</a:t>
                </a:r>
                <a:r>
                  <a:rPr lang="en-US" altLang="ko-KR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dirty="0"/>
                      <m:t>※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각 범주 별 회귀모형은 동일한 오차항이 가정됨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0BE234-2AAF-4BA1-8E1C-F73028640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43" y="5071126"/>
                <a:ext cx="11481870" cy="1569660"/>
              </a:xfrm>
              <a:prstGeom prst="rect">
                <a:avLst/>
              </a:prstGeom>
              <a:blipFill>
                <a:blip r:embed="rId7"/>
                <a:stretch>
                  <a:fillRect l="-212" t="-3113" b="-8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481B7-D1EF-4362-82EC-A681FF3E9258}"/>
              </a:ext>
            </a:extLst>
          </p:cNvPr>
          <p:cNvSpPr txBox="1"/>
          <p:nvPr/>
        </p:nvSpPr>
        <p:spPr>
          <a:xfrm>
            <a:off x="8210020" y="2206926"/>
            <a:ext cx="2552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Baseline category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대조 범주</a:t>
            </a:r>
            <a:r>
              <a:rPr lang="en-US" altLang="ko-KR" sz="1600" dirty="0">
                <a:solidFill>
                  <a:srgbClr val="FF0000"/>
                </a:solidFill>
              </a:rPr>
              <a:t>, A</a:t>
            </a:r>
            <a:r>
              <a:rPr lang="ko-KR" altLang="en-US" sz="1600" dirty="0">
                <a:solidFill>
                  <a:srgbClr val="FF0000"/>
                </a:solidFill>
              </a:rPr>
              <a:t>범주의 모형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1561F3-4B61-4488-A785-24B5C7EDCA06}"/>
              </a:ext>
            </a:extLst>
          </p:cNvPr>
          <p:cNvSpPr txBox="1"/>
          <p:nvPr/>
        </p:nvSpPr>
        <p:spPr>
          <a:xfrm>
            <a:off x="10483456" y="3687497"/>
            <a:ext cx="1487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기울기는 동일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절편만 다르다</a:t>
            </a:r>
          </a:p>
        </p:txBody>
      </p:sp>
    </p:spTree>
    <p:extLst>
      <p:ext uri="{BB962C8B-B14F-4D97-AF65-F5344CB8AC3E}">
        <p14:creationId xmlns:p14="http://schemas.microsoft.com/office/powerpoint/2010/main" val="233415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3BFE7A-5595-41ED-A8DD-90FE823C12FC}"/>
                  </a:ext>
                </a:extLst>
              </p:cNvPr>
              <p:cNvSpPr txBox="1"/>
              <p:nvPr/>
            </p:nvSpPr>
            <p:spPr>
              <a:xfrm>
                <a:off x="614300" y="1032394"/>
                <a:ext cx="10963399" cy="1077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800" dirty="0"/>
                        <m:t>    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sz="28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3BFE7A-5595-41ED-A8DD-90FE823C1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00" y="1032394"/>
                <a:ext cx="10963399" cy="10777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A59AF324-718C-44EE-9423-D0930ED495C4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회귀모형 </a:t>
            </a:r>
            <a:r>
              <a:rPr lang="en-US" altLang="ko-KR" sz="3200" dirty="0"/>
              <a:t>II</a:t>
            </a:r>
            <a:r>
              <a:rPr lang="ko-KR" altLang="en-US" sz="3200" dirty="0"/>
              <a:t>의 범주 별 모형</a:t>
            </a:r>
            <a:r>
              <a:rPr lang="en-US" altLang="ko-KR" sz="32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282B9B-1A2C-47E9-B166-6A3292F19159}"/>
                  </a:ext>
                </a:extLst>
              </p:cNvPr>
              <p:cNvSpPr txBox="1"/>
              <p:nvPr/>
            </p:nvSpPr>
            <p:spPr>
              <a:xfrm>
                <a:off x="429743" y="2237704"/>
                <a:ext cx="33702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282B9B-1A2C-47E9-B166-6A3292F19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43" y="2237704"/>
                <a:ext cx="33702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E1C065-D90B-4879-994B-A5C38C6143BA}"/>
                  </a:ext>
                </a:extLst>
              </p:cNvPr>
              <p:cNvSpPr txBox="1"/>
              <p:nvPr/>
            </p:nvSpPr>
            <p:spPr>
              <a:xfrm>
                <a:off x="407589" y="2950198"/>
                <a:ext cx="55796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E1C065-D90B-4879-994B-A5C38C614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9" y="2950198"/>
                <a:ext cx="557960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1C97A9-DB34-4929-AF06-A0CD25FE1211}"/>
                  </a:ext>
                </a:extLst>
              </p:cNvPr>
              <p:cNvSpPr txBox="1"/>
              <p:nvPr/>
            </p:nvSpPr>
            <p:spPr>
              <a:xfrm>
                <a:off x="429743" y="3657174"/>
                <a:ext cx="5549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③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1C97A9-DB34-4929-AF06-A0CD25FE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43" y="3657174"/>
                <a:ext cx="55499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474D05-BAED-4B32-AE60-7F65D50BD37F}"/>
                  </a:ext>
                </a:extLst>
              </p:cNvPr>
              <p:cNvSpPr txBox="1"/>
              <p:nvPr/>
            </p:nvSpPr>
            <p:spPr>
              <a:xfrm>
                <a:off x="407589" y="4364150"/>
                <a:ext cx="55975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④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474D05-BAED-4B32-AE60-7F65D50BD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89" y="4364150"/>
                <a:ext cx="559755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E665FF-568A-44A4-8702-C38AA2C4BB2A}"/>
                  </a:ext>
                </a:extLst>
              </p:cNvPr>
              <p:cNvSpPr txBox="1"/>
              <p:nvPr/>
            </p:nvSpPr>
            <p:spPr>
              <a:xfrm>
                <a:off x="429743" y="5071126"/>
                <a:ext cx="1148187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dirty="0"/>
                      <m:t>※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변수 </a:t>
                </a:r>
                <a:r>
                  <a:rPr lang="en-US" altLang="ko-KR" sz="2400" dirty="0"/>
                  <a:t>x</a:t>
                </a:r>
                <a:r>
                  <a:rPr lang="ko-KR" altLang="en-US" sz="2400" dirty="0"/>
                  <a:t>와 </a:t>
                </a:r>
                <a:r>
                  <a:rPr lang="en-US" altLang="ko-KR" sz="2400" dirty="0"/>
                  <a:t>B</a:t>
                </a:r>
                <a:r>
                  <a:rPr lang="ko-KR" altLang="en-US" sz="2400" dirty="0"/>
                  <a:t>범주 간의 상호작용효과는 유의하지 않다</a:t>
                </a:r>
                <a:r>
                  <a:rPr lang="en-US" altLang="ko-KR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dirty="0"/>
                      <m:t>※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각 범주 별 회귀모형은 동일한 오차항이 가정됨</a:t>
                </a:r>
                <a:r>
                  <a:rPr lang="en-US" altLang="ko-KR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400" dirty="0"/>
                      <m:t>※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회귀모형 </a:t>
                </a:r>
                <a:r>
                  <a:rPr lang="en-US" altLang="ko-KR" sz="2400" dirty="0"/>
                  <a:t>II</a:t>
                </a:r>
                <a:r>
                  <a:rPr lang="ko-KR" altLang="en-US" sz="2400" dirty="0"/>
                  <a:t>의 회귀계수 추정치는 범주 별로 자료를 구분하여 만든 회귀모형의 회귀계수 추정치와 동일하다</a:t>
                </a:r>
                <a:r>
                  <a:rPr lang="en-US" altLang="ko-KR" sz="2400" dirty="0"/>
                  <a:t>. (</a:t>
                </a:r>
                <a:r>
                  <a:rPr lang="ko-KR" altLang="en-US" sz="2400" dirty="0"/>
                  <a:t>단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이 때 자료마다 다른 분산이 가정됨</a:t>
                </a:r>
                <a:r>
                  <a:rPr lang="en-US" altLang="ko-KR" sz="2400" dirty="0"/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E665FF-568A-44A4-8702-C38AA2C4B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43" y="5071126"/>
                <a:ext cx="11481870" cy="1569660"/>
              </a:xfrm>
              <a:prstGeom prst="rect">
                <a:avLst/>
              </a:prstGeom>
              <a:blipFill>
                <a:blip r:embed="rId7"/>
                <a:stretch>
                  <a:fillRect l="-796" t="-3113" b="-81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ABC1665-EABF-4F62-AE5F-E3AF432D1C20}"/>
              </a:ext>
            </a:extLst>
          </p:cNvPr>
          <p:cNvSpPr txBox="1"/>
          <p:nvPr/>
        </p:nvSpPr>
        <p:spPr>
          <a:xfrm>
            <a:off x="6170678" y="3657174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기울기와 절편 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모두 다르다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653B41-F063-420F-871F-CC9D7B81B8C3}"/>
              </a:ext>
            </a:extLst>
          </p:cNvPr>
          <p:cNvSpPr txBox="1"/>
          <p:nvPr/>
        </p:nvSpPr>
        <p:spPr>
          <a:xfrm>
            <a:off x="3800025" y="2232326"/>
            <a:ext cx="2552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Baseline category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대조 범주</a:t>
            </a:r>
            <a:r>
              <a:rPr lang="en-US" altLang="ko-KR" sz="1600" dirty="0">
                <a:solidFill>
                  <a:srgbClr val="FF0000"/>
                </a:solidFill>
              </a:rPr>
              <a:t>, A</a:t>
            </a:r>
            <a:r>
              <a:rPr lang="ko-KR" altLang="en-US" sz="1600" dirty="0">
                <a:solidFill>
                  <a:srgbClr val="FF0000"/>
                </a:solidFill>
              </a:rPr>
              <a:t>범주의 모형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40707E7-102C-4245-801C-AA462A3A1D33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회귀모형 </a:t>
            </a:r>
            <a:r>
              <a:rPr lang="en-US" altLang="ko-KR" sz="3200" dirty="0"/>
              <a:t>I,</a:t>
            </a:r>
            <a:r>
              <a:rPr lang="ko-KR" altLang="en-US" sz="3200" dirty="0"/>
              <a:t> </a:t>
            </a:r>
            <a:r>
              <a:rPr lang="en-US" altLang="ko-KR" sz="3200" dirty="0"/>
              <a:t>II</a:t>
            </a:r>
            <a:r>
              <a:rPr lang="ko-KR" altLang="en-US" sz="3200" dirty="0"/>
              <a:t>의 기하학적 표현</a:t>
            </a:r>
            <a:endParaRPr lang="en-US" altLang="ko-KR" sz="3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43E4918-E081-4A62-95F9-F28997BFFD01}"/>
              </a:ext>
            </a:extLst>
          </p:cNvPr>
          <p:cNvCxnSpPr/>
          <p:nvPr/>
        </p:nvCxnSpPr>
        <p:spPr>
          <a:xfrm flipV="1">
            <a:off x="964734" y="2072082"/>
            <a:ext cx="0" cy="4345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0270A60-4F19-43C8-9A4A-F49E94B74F24}"/>
              </a:ext>
            </a:extLst>
          </p:cNvPr>
          <p:cNvCxnSpPr>
            <a:cxnSpLocks/>
          </p:cNvCxnSpPr>
          <p:nvPr/>
        </p:nvCxnSpPr>
        <p:spPr>
          <a:xfrm flipV="1">
            <a:off x="463236" y="5907248"/>
            <a:ext cx="479710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C3A37C-610E-4A68-96CC-C53985272A00}"/>
              </a:ext>
            </a:extLst>
          </p:cNvPr>
          <p:cNvCxnSpPr/>
          <p:nvPr/>
        </p:nvCxnSpPr>
        <p:spPr>
          <a:xfrm flipV="1">
            <a:off x="570451" y="4546833"/>
            <a:ext cx="4882393" cy="1015068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48DA57F-0B59-4623-BC4F-D33291C077F3}"/>
              </a:ext>
            </a:extLst>
          </p:cNvPr>
          <p:cNvCxnSpPr/>
          <p:nvPr/>
        </p:nvCxnSpPr>
        <p:spPr>
          <a:xfrm flipV="1">
            <a:off x="570450" y="4002349"/>
            <a:ext cx="4882393" cy="101506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ED4402-2E02-4753-92DF-99674E2FAC9A}"/>
              </a:ext>
            </a:extLst>
          </p:cNvPr>
          <p:cNvCxnSpPr/>
          <p:nvPr/>
        </p:nvCxnSpPr>
        <p:spPr>
          <a:xfrm flipV="1">
            <a:off x="570449" y="3492019"/>
            <a:ext cx="4882393" cy="1015068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BA60075-4076-4D80-ADDF-3F83A48D2849}"/>
              </a:ext>
            </a:extLst>
          </p:cNvPr>
          <p:cNvCxnSpPr/>
          <p:nvPr/>
        </p:nvCxnSpPr>
        <p:spPr>
          <a:xfrm flipV="1">
            <a:off x="570449" y="2944739"/>
            <a:ext cx="4882393" cy="1015068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FE74D75-5DFB-4ED2-9B22-A0BCEB1E11ED}"/>
              </a:ext>
            </a:extLst>
          </p:cNvPr>
          <p:cNvCxnSpPr/>
          <p:nvPr/>
        </p:nvCxnSpPr>
        <p:spPr>
          <a:xfrm flipV="1">
            <a:off x="6946143" y="2073353"/>
            <a:ext cx="0" cy="43454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91E6848-B74C-4688-9E43-E0CF8425FCF8}"/>
              </a:ext>
            </a:extLst>
          </p:cNvPr>
          <p:cNvCxnSpPr>
            <a:cxnSpLocks/>
          </p:cNvCxnSpPr>
          <p:nvPr/>
        </p:nvCxnSpPr>
        <p:spPr>
          <a:xfrm flipV="1">
            <a:off x="6444645" y="5908519"/>
            <a:ext cx="479710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C76AF6-D78F-4366-AD6D-AE72A34DCA0B}"/>
              </a:ext>
            </a:extLst>
          </p:cNvPr>
          <p:cNvCxnSpPr>
            <a:cxnSpLocks/>
          </p:cNvCxnSpPr>
          <p:nvPr/>
        </p:nvCxnSpPr>
        <p:spPr>
          <a:xfrm flipV="1">
            <a:off x="6476928" y="4548105"/>
            <a:ext cx="4764821" cy="72484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CBB519A-448B-420A-9438-5BE7830ACB78}"/>
              </a:ext>
            </a:extLst>
          </p:cNvPr>
          <p:cNvCxnSpPr>
            <a:cxnSpLocks/>
          </p:cNvCxnSpPr>
          <p:nvPr/>
        </p:nvCxnSpPr>
        <p:spPr>
          <a:xfrm flipV="1">
            <a:off x="6549453" y="4003620"/>
            <a:ext cx="4884799" cy="2162861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D0F2543-179B-456F-9B15-4CFA1335008F}"/>
              </a:ext>
            </a:extLst>
          </p:cNvPr>
          <p:cNvCxnSpPr>
            <a:cxnSpLocks/>
          </p:cNvCxnSpPr>
          <p:nvPr/>
        </p:nvCxnSpPr>
        <p:spPr>
          <a:xfrm>
            <a:off x="6476926" y="3033037"/>
            <a:ext cx="4658731" cy="2373657"/>
          </a:xfrm>
          <a:prstGeom prst="line">
            <a:avLst/>
          </a:prstGeom>
          <a:ln w="28575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11080A9-8820-4C9B-9FB0-D86248358867}"/>
              </a:ext>
            </a:extLst>
          </p:cNvPr>
          <p:cNvCxnSpPr>
            <a:cxnSpLocks/>
          </p:cNvCxnSpPr>
          <p:nvPr/>
        </p:nvCxnSpPr>
        <p:spPr>
          <a:xfrm flipV="1">
            <a:off x="6476928" y="2921643"/>
            <a:ext cx="4957323" cy="1050818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8C2519-BA34-4CC9-8544-78569D69509B}"/>
              </a:ext>
            </a:extLst>
          </p:cNvPr>
          <p:cNvSpPr txBox="1"/>
          <p:nvPr/>
        </p:nvSpPr>
        <p:spPr>
          <a:xfrm>
            <a:off x="4510886" y="4755559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z=A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6CEC74-E9F2-4BEF-92B5-ACDA413BCF2B}"/>
              </a:ext>
            </a:extLst>
          </p:cNvPr>
          <p:cNvSpPr txBox="1"/>
          <p:nvPr/>
        </p:nvSpPr>
        <p:spPr>
          <a:xfrm>
            <a:off x="4518099" y="4131583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z=B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4D46EF-C520-4BAE-83BD-BB034DE22088}"/>
              </a:ext>
            </a:extLst>
          </p:cNvPr>
          <p:cNvSpPr txBox="1"/>
          <p:nvPr/>
        </p:nvSpPr>
        <p:spPr>
          <a:xfrm>
            <a:off x="4505025" y="3621253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</a:rPr>
              <a:t>z=C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4BF81D-F2D1-427D-B080-1C90C43B7B7A}"/>
              </a:ext>
            </a:extLst>
          </p:cNvPr>
          <p:cNvSpPr txBox="1"/>
          <p:nvPr/>
        </p:nvSpPr>
        <p:spPr>
          <a:xfrm>
            <a:off x="4496208" y="3076769"/>
            <a:ext cx="570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030A0"/>
                </a:solidFill>
              </a:rPr>
              <a:t>z=D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7145FA-2BA9-43BA-BA41-1620F8B0EDB1}"/>
              </a:ext>
            </a:extLst>
          </p:cNvPr>
          <p:cNvSpPr txBox="1"/>
          <p:nvPr/>
        </p:nvSpPr>
        <p:spPr>
          <a:xfrm>
            <a:off x="4656759" y="5937108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x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4291EE-358D-4BF6-AB9F-BD48C44B8388}"/>
              </a:ext>
            </a:extLst>
          </p:cNvPr>
          <p:cNvSpPr txBox="1"/>
          <p:nvPr/>
        </p:nvSpPr>
        <p:spPr>
          <a:xfrm>
            <a:off x="10778590" y="5939679"/>
            <a:ext cx="280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x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3A6148-3DF1-44D9-96FE-58AAA335024D}"/>
              </a:ext>
            </a:extLst>
          </p:cNvPr>
          <p:cNvSpPr txBox="1"/>
          <p:nvPr/>
        </p:nvSpPr>
        <p:spPr>
          <a:xfrm>
            <a:off x="6549453" y="2206177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y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40B236-6761-4957-93E7-9FD03D75E1DE}"/>
              </a:ext>
            </a:extLst>
          </p:cNvPr>
          <p:cNvSpPr txBox="1"/>
          <p:nvPr/>
        </p:nvSpPr>
        <p:spPr>
          <a:xfrm>
            <a:off x="568044" y="2170556"/>
            <a:ext cx="2856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y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FBA2B7-F698-4CD1-A76C-7256CB9E636C}"/>
              </a:ext>
            </a:extLst>
          </p:cNvPr>
          <p:cNvSpPr txBox="1"/>
          <p:nvPr/>
        </p:nvSpPr>
        <p:spPr>
          <a:xfrm>
            <a:off x="10454250" y="4682127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z=A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A17732-A479-4566-89AD-9F0D9043ACCE}"/>
              </a:ext>
            </a:extLst>
          </p:cNvPr>
          <p:cNvSpPr txBox="1"/>
          <p:nvPr/>
        </p:nvSpPr>
        <p:spPr>
          <a:xfrm>
            <a:off x="10468677" y="3903655"/>
            <a:ext cx="543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</a:rPr>
              <a:t>z=B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3A9EEF-1EA3-4D85-8F46-F016F185099D}"/>
              </a:ext>
            </a:extLst>
          </p:cNvPr>
          <p:cNvSpPr txBox="1"/>
          <p:nvPr/>
        </p:nvSpPr>
        <p:spPr>
          <a:xfrm>
            <a:off x="10477492" y="5329776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</a:rPr>
              <a:t>z=C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E10B22-1FC0-45E7-9921-9280468ADEFF}"/>
              </a:ext>
            </a:extLst>
          </p:cNvPr>
          <p:cNvSpPr txBox="1"/>
          <p:nvPr/>
        </p:nvSpPr>
        <p:spPr>
          <a:xfrm>
            <a:off x="10493095" y="3085361"/>
            <a:ext cx="570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7030A0"/>
                </a:solidFill>
              </a:rPr>
              <a:t>z=D</a:t>
            </a:r>
            <a:endParaRPr lang="ko-KR" altLang="en-US" sz="16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A38921-16BE-46E1-8D2F-FB951C8FA0B3}"/>
                  </a:ext>
                </a:extLst>
              </p:cNvPr>
              <p:cNvSpPr txBox="1"/>
              <p:nvPr/>
            </p:nvSpPr>
            <p:spPr>
              <a:xfrm>
                <a:off x="352099" y="1160252"/>
                <a:ext cx="8609320" cy="409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DA38921-16BE-46E1-8D2F-FB951C8F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99" y="1160252"/>
                <a:ext cx="8609320" cy="409086"/>
              </a:xfrm>
              <a:prstGeom prst="rect">
                <a:avLst/>
              </a:prstGeom>
              <a:blipFill>
                <a:blip r:embed="rId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C45B7F-E93B-4687-827F-B8D389FEB516}"/>
                  </a:ext>
                </a:extLst>
              </p:cNvPr>
              <p:cNvSpPr txBox="1"/>
              <p:nvPr/>
            </p:nvSpPr>
            <p:spPr>
              <a:xfrm>
                <a:off x="5752360" y="1167541"/>
                <a:ext cx="6463910" cy="725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/>
                        <m:t>  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C45B7F-E93B-4687-827F-B8D389FE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60" y="1167541"/>
                <a:ext cx="6463910" cy="725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34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057004C-9644-4EC3-BB6E-4B0E39789BDC}"/>
              </a:ext>
            </a:extLst>
          </p:cNvPr>
          <p:cNvSpPr/>
          <p:nvPr/>
        </p:nvSpPr>
        <p:spPr>
          <a:xfrm>
            <a:off x="302889" y="320040"/>
            <a:ext cx="99820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예제 </a:t>
            </a:r>
            <a:r>
              <a:rPr lang="en-US" altLang="ko-KR" sz="3200" dirty="0"/>
              <a:t>: </a:t>
            </a:r>
            <a:r>
              <a:rPr lang="ko-KR" altLang="en-US" sz="3200" dirty="0"/>
              <a:t>남녀 별 키와 몸무게 사이의 회귀모형</a:t>
            </a:r>
            <a:endParaRPr lang="en-US" altLang="ko-K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BE97B3-516D-41D8-AB74-03C224B83652}"/>
                  </a:ext>
                </a:extLst>
              </p:cNvPr>
              <p:cNvSpPr txBox="1"/>
              <p:nvPr/>
            </p:nvSpPr>
            <p:spPr>
              <a:xfrm>
                <a:off x="2339197" y="1689872"/>
                <a:ext cx="7513607" cy="619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li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weight</m:t>
                              </m:r>
                            </m:e>
                          </m:d>
                        </m:lim>
                      </m:limLow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limLow>
                        <m:limLow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eight</m:t>
                              </m:r>
                            </m:e>
                          </m:d>
                        </m:lim>
                      </m:limLow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limLow>
                        <m:limLow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sub>
                          </m:sSub>
                        </m:e>
                        <m:lim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gender</m:t>
                              </m:r>
                            </m:e>
                          </m:d>
                        </m:lim>
                      </m:limLow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limLow>
                        <m:limLowPr>
                          <m:ctrlPr>
                            <a:rPr lang="en-US" altLang="ko-K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lim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height</m:t>
                              </m:r>
                            </m:e>
                          </m:d>
                        </m:lim>
                      </m:limLow>
                      <m:limLow>
                        <m:limLowPr>
                          <m:ctrlPr>
                            <a:rPr lang="en-US" altLang="ko-K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altLang="ko-KR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sub>
                          </m:sSub>
                        </m:e>
                        <m:lim>
                          <m:d>
                            <m:dPr>
                              <m:ctrlPr>
                                <a:rPr lang="en-US" altLang="ko-K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gender</m:t>
                              </m:r>
                            </m:e>
                          </m:d>
                        </m:lim>
                      </m:limLow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Pre>
                        <m:sPre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sPre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BE97B3-516D-41D8-AB74-03C224B83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197" y="1689872"/>
                <a:ext cx="7513607" cy="619785"/>
              </a:xfrm>
              <a:prstGeom prst="rect">
                <a:avLst/>
              </a:prstGeom>
              <a:blipFill>
                <a:blip r:embed="rId2"/>
                <a:stretch>
                  <a:fillRect b="-49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AA6B7-E7F0-4E6D-BE60-5D61909B0326}"/>
              </a:ext>
            </a:extLst>
          </p:cNvPr>
          <p:cNvSpPr/>
          <p:nvPr/>
        </p:nvSpPr>
        <p:spPr>
          <a:xfrm>
            <a:off x="347235" y="988332"/>
            <a:ext cx="114975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Cambria Math" panose="02040503050406030204" pitchFamily="18" charset="0"/>
              </a:rPr>
              <a:t>성별 키와 몸무게 사이의 회귀모형</a:t>
            </a:r>
            <a:endParaRPr lang="en-US" altLang="ko-KR" sz="2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7681E8-62A7-4584-A781-91CE9E7972C4}"/>
              </a:ext>
            </a:extLst>
          </p:cNvPr>
          <p:cNvSpPr txBox="1"/>
          <p:nvPr/>
        </p:nvSpPr>
        <p:spPr>
          <a:xfrm>
            <a:off x="6920443" y="2790982"/>
            <a:ext cx="4817344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왼쪽 그림에서 </a:t>
            </a:r>
            <a:endParaRPr lang="en-US" altLang="ko-KR" sz="1600" dirty="0"/>
          </a:p>
          <a:p>
            <a:r>
              <a:rPr lang="ko-KR" altLang="en-US" sz="1600" dirty="0"/>
              <a:t>성별로 키와 몸무게 사이의 관계</a:t>
            </a:r>
            <a:r>
              <a:rPr lang="en-US" altLang="ko-KR" sz="1600" dirty="0"/>
              <a:t>(</a:t>
            </a:r>
            <a:r>
              <a:rPr lang="ko-KR" altLang="en-US" sz="1600" dirty="0"/>
              <a:t>선형 관계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가 상이하다고 판단했다고 하자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ko-KR" altLang="en-US" sz="1600" dirty="0"/>
              <a:t>우선 하나의 회귀모형으로</a:t>
            </a:r>
            <a:endParaRPr lang="en-US" altLang="ko-KR" sz="1600" dirty="0"/>
          </a:p>
          <a:p>
            <a:r>
              <a:rPr lang="ko-KR" altLang="en-US" sz="1600" dirty="0"/>
              <a:t>남성과 여성에 대한 </a:t>
            </a:r>
            <a:r>
              <a:rPr lang="en-US" altLang="ko-KR" sz="1600" dirty="0"/>
              <a:t>2</a:t>
            </a:r>
            <a:r>
              <a:rPr lang="ko-KR" altLang="en-US" sz="1600" dirty="0"/>
              <a:t>가지 회귀모형을</a:t>
            </a:r>
            <a:endParaRPr lang="en-US" altLang="ko-KR" sz="1600" dirty="0"/>
          </a:p>
          <a:p>
            <a:r>
              <a:rPr lang="ko-KR" altLang="en-US" sz="1600" dirty="0"/>
              <a:t>표현해보려고 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이를 위해 범주형 변수로부터 지시변수를 만들고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지시변수와 연속형 설명변수 사이의</a:t>
            </a:r>
            <a:endParaRPr lang="en-US" altLang="ko-KR" sz="1600" dirty="0"/>
          </a:p>
          <a:p>
            <a:r>
              <a:rPr lang="ko-KR" altLang="en-US" sz="1600" dirty="0"/>
              <a:t>상호작용효과를 모형에 고려함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(gender = 1</a:t>
            </a:r>
            <a:r>
              <a:rPr lang="ko-KR" altLang="en-US" sz="1600" dirty="0"/>
              <a:t>은 여성을</a:t>
            </a:r>
            <a:r>
              <a:rPr lang="en-US" altLang="ko-KR" sz="1600" dirty="0"/>
              <a:t>, gender = 0</a:t>
            </a:r>
            <a:r>
              <a:rPr lang="ko-KR" altLang="en-US" sz="1600" dirty="0"/>
              <a:t>은 남성을 의미</a:t>
            </a:r>
            <a:r>
              <a:rPr lang="en-US" altLang="ko-KR" sz="1600" dirty="0"/>
              <a:t>)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A5DBE55-3670-4863-A43B-CD399618B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35" y="2469902"/>
            <a:ext cx="6193524" cy="40572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2323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</TotalTime>
  <Words>1215</Words>
  <Application>Microsoft Office PowerPoint</Application>
  <PresentationFormat>와이드스크린</PresentationFormat>
  <Paragraphs>170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Lucida Console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Dharma</dc:creator>
  <cp:lastModifiedBy>김정환</cp:lastModifiedBy>
  <cp:revision>162</cp:revision>
  <dcterms:created xsi:type="dcterms:W3CDTF">2017-09-07T16:17:38Z</dcterms:created>
  <dcterms:modified xsi:type="dcterms:W3CDTF">2018-03-13T17:27:58Z</dcterms:modified>
</cp:coreProperties>
</file>