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78" r:id="rId4"/>
    <p:sldId id="279" r:id="rId5"/>
    <p:sldId id="280" r:id="rId6"/>
    <p:sldId id="281" r:id="rId7"/>
    <p:sldId id="285" r:id="rId8"/>
    <p:sldId id="284" r:id="rId9"/>
    <p:sldId id="288" r:id="rId10"/>
    <p:sldId id="282" r:id="rId11"/>
    <p:sldId id="283" r:id="rId12"/>
    <p:sldId id="289" r:id="rId13"/>
    <p:sldId id="286" r:id="rId14"/>
    <p:sldId id="2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92" d="100"/>
          <a:sy n="92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오차항의 등분산성</a:t>
            </a:r>
            <a:r>
              <a:rPr lang="en-US" altLang="ko-KR" sz="3200" dirty="0"/>
              <a:t>/</a:t>
            </a:r>
            <a:r>
              <a:rPr lang="ko-KR" altLang="en-US" sz="3200" dirty="0"/>
              <a:t>이분산성에 따른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4999E6-6544-4168-9E57-40194FE0DC48}"/>
                  </a:ext>
                </a:extLst>
              </p:cNvPr>
              <p:cNvSpPr txBox="1"/>
              <p:nvPr/>
            </p:nvSpPr>
            <p:spPr>
              <a:xfrm>
                <a:off x="498426" y="1198668"/>
                <a:ext cx="11195147" cy="5198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i="1" dirty="0">
                    <a:latin typeface="Cambria Math" panose="02040503050406030204" pitchFamily="18" charset="0"/>
                  </a:rPr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등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분산이 가정 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(identical variance, homogeneity of variance)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000" b="1" i="1" dirty="0">
                    <a:latin typeface="Cambria Math" panose="02040503050406030204" pitchFamily="18" charset="0"/>
                  </a:rPr>
                  <a:t>  </a:t>
                </a:r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  : OLS(Ordinary Least Squares)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보통의 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이분산성이 가정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(heterogeneity of variance)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000" b="1" i="1" dirty="0">
                    <a:latin typeface="Cambria Math" panose="02040503050406030204" pitchFamily="18" charset="0"/>
                  </a:rPr>
                  <a:t>   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  : WLS(Weighted Least Squares)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가중회귀모형의 한 종류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4999E6-6544-4168-9E57-40194FE0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6" y="1198668"/>
                <a:ext cx="11195147" cy="5198346"/>
              </a:xfrm>
              <a:prstGeom prst="rect">
                <a:avLst/>
              </a:prstGeom>
              <a:blipFill>
                <a:blip r:embed="rId2"/>
                <a:stretch>
                  <a:fillRect l="-436" b="-1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3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D2ED6F-F1E1-4360-BB17-993A7C36CD50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WLS</a:t>
            </a:r>
            <a:r>
              <a:rPr lang="ko-KR" altLang="en-US" sz="3200" dirty="0"/>
              <a:t>를 사용하면 어떤 장점이 있을까 </a:t>
            </a:r>
            <a:r>
              <a:rPr lang="en-US" altLang="ko-KR" sz="3200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40A691-7533-407F-8CBC-EF4CB27D2AD2}"/>
              </a:ext>
            </a:extLst>
          </p:cNvPr>
          <p:cNvSpPr/>
          <p:nvPr/>
        </p:nvSpPr>
        <p:spPr>
          <a:xfrm>
            <a:off x="347235" y="988332"/>
            <a:ext cx="11497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예측</a:t>
            </a:r>
            <a:r>
              <a:rPr lang="en-US" altLang="ko-KR" sz="2400" dirty="0">
                <a:latin typeface="Cambria Math" panose="02040503050406030204" pitchFamily="18" charset="0"/>
              </a:rPr>
              <a:t>(Prediction)</a:t>
            </a:r>
            <a:r>
              <a:rPr lang="ko-KR" altLang="en-US" sz="2400" dirty="0">
                <a:latin typeface="Cambria Math" panose="02040503050406030204" pitchFamily="18" charset="0"/>
              </a:rPr>
              <a:t>에는 큰 영향이 없을 수 있다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- </a:t>
            </a:r>
            <a:r>
              <a:rPr lang="ko-KR" altLang="en-US" sz="2400" dirty="0">
                <a:latin typeface="Cambria Math" panose="02040503050406030204" pitchFamily="18" charset="0"/>
              </a:rPr>
              <a:t>어떤 가중치가 사용되었는지에 따라 다르지만</a:t>
            </a:r>
            <a:r>
              <a:rPr lang="en-US" altLang="ko-KR" sz="2400" dirty="0">
                <a:latin typeface="Cambria Math" panose="02040503050406030204" pitchFamily="18" charset="0"/>
              </a:rPr>
              <a:t>,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   WLS </a:t>
            </a:r>
            <a:r>
              <a:rPr lang="ko-KR" altLang="en-US" sz="2400" dirty="0">
                <a:latin typeface="Cambria Math" panose="02040503050406030204" pitchFamily="18" charset="0"/>
              </a:rPr>
              <a:t>회귀계수의 추정치는 </a:t>
            </a:r>
            <a:r>
              <a:rPr lang="en-US" altLang="ko-KR" sz="2400" dirty="0">
                <a:latin typeface="Cambria Math" panose="02040503050406030204" pitchFamily="18" charset="0"/>
              </a:rPr>
              <a:t>OLS </a:t>
            </a:r>
            <a:r>
              <a:rPr lang="ko-KR" altLang="en-US" sz="2400" dirty="0">
                <a:latin typeface="Cambria Math" panose="02040503050406030204" pitchFamily="18" charset="0"/>
              </a:rPr>
              <a:t>회귀계수 추정치와 크게 다르지 않는 경우가 있다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표준오차에는 큰 영향을 끼칠 수 있다</a:t>
            </a:r>
            <a:r>
              <a:rPr lang="en-US" altLang="ko-KR" sz="2400" dirty="0">
                <a:latin typeface="Cambria Math" panose="02040503050406030204" pitchFamily="18" charset="0"/>
              </a:rPr>
              <a:t>. 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- </a:t>
            </a:r>
            <a:r>
              <a:rPr lang="ko-KR" altLang="en-US" sz="2400" dirty="0">
                <a:latin typeface="Cambria Math" panose="02040503050406030204" pitchFamily="18" charset="0"/>
              </a:rPr>
              <a:t>즉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올바른 표준오차를 사용함으로써 보다 정확한 가설검정을 할 수 있다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D28E82-6F81-4DD0-B563-0380809FB2E6}"/>
                  </a:ext>
                </a:extLst>
              </p:cNvPr>
              <p:cNvSpPr/>
              <p:nvPr/>
            </p:nvSpPr>
            <p:spPr>
              <a:xfrm>
                <a:off x="648789" y="3561345"/>
                <a:ext cx="10894422" cy="2529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4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Under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1" i="1" dirty="0"/>
              </a:p>
              <a:p>
                <a:endParaRPr lang="en-US" altLang="ko-KR" sz="1050" b="1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ko-KR" altLang="en-US" sz="2400" b="1" i="1" dirty="0"/>
                  <a:t> </a:t>
                </a:r>
                <a:endParaRPr lang="en-US" altLang="ko-KR" sz="2400" b="1" i="1" dirty="0"/>
              </a:p>
              <a:p>
                <a:pPr algn="ctr"/>
                <a:endParaRPr lang="en-US" altLang="ko-KR" sz="2400" b="1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𝑂𝐿𝑆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𝑊𝐿𝑆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𝑊𝑋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D28E82-6F81-4DD0-B563-0380809FB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9" y="3561345"/>
                <a:ext cx="10894422" cy="2529923"/>
              </a:xfrm>
              <a:prstGeom prst="rect">
                <a:avLst/>
              </a:prstGeom>
              <a:blipFill>
                <a:blip r:embed="rId2"/>
                <a:stretch>
                  <a:fillRect l="-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7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0FDDC4-538B-49F2-922C-3FFA1E8DA362}"/>
              </a:ext>
            </a:extLst>
          </p:cNvPr>
          <p:cNvSpPr/>
          <p:nvPr/>
        </p:nvSpPr>
        <p:spPr>
          <a:xfrm>
            <a:off x="302889" y="320040"/>
            <a:ext cx="116216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분산을 직접 모형화 하면 어떨까 </a:t>
            </a:r>
            <a:r>
              <a:rPr lang="en-US" altLang="ko-KR" sz="3200" dirty="0"/>
              <a:t>? (</a:t>
            </a:r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/>
              <a:t>산포 </a:t>
            </a:r>
            <a:r>
              <a:rPr lang="ko-KR" altLang="en-US" sz="3200" dirty="0" err="1"/>
              <a:t>모수를</a:t>
            </a:r>
            <a:r>
              <a:rPr lang="ko-KR" altLang="en-US" sz="3200" dirty="0"/>
              <a:t> 모형화</a:t>
            </a:r>
            <a:r>
              <a:rPr lang="en-US" altLang="ko-KR" sz="32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1D3D-1CCC-49C3-A599-2845869680A4}"/>
                  </a:ext>
                </a:extLst>
              </p:cNvPr>
              <p:cNvSpPr txBox="1"/>
              <p:nvPr/>
            </p:nvSpPr>
            <p:spPr>
              <a:xfrm>
                <a:off x="498426" y="1198668"/>
                <a:ext cx="11195147" cy="4974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평균 모형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산포 모형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적합을 반복 추정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추정치가 수렴할 때까지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–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dglm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(double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glm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1D3D-1CCC-49C3-A599-284586968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6" y="1198668"/>
                <a:ext cx="11195147" cy="4974695"/>
              </a:xfrm>
              <a:prstGeom prst="rect">
                <a:avLst/>
              </a:prstGeom>
              <a:blipFill>
                <a:blip r:embed="rId2"/>
                <a:stretch>
                  <a:fillRect l="-871" b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8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모의실험</a:t>
            </a:r>
            <a:r>
              <a:rPr lang="en-US" altLang="ko-KR" sz="3200" dirty="0"/>
              <a:t> : OLS </a:t>
            </a:r>
            <a:r>
              <a:rPr lang="ko-KR" altLang="en-US" sz="3200" dirty="0"/>
              <a:t>회귀모형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82ED8C-24EF-48A8-ACD4-0D6FAEA2DB81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endParaRPr lang="en-US" altLang="ko-KR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/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  <a:blipFill>
                <a:blip r:embed="rId2"/>
                <a:stretch>
                  <a:fillRect l="-848" t="-10667" r="-2439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/>
              <p:nvPr/>
            </p:nvSpPr>
            <p:spPr>
              <a:xfrm>
                <a:off x="2127047" y="1717079"/>
                <a:ext cx="7937907" cy="193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047" y="1717079"/>
                <a:ext cx="7937907" cy="1938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0FFC53-7DB3-4993-B66C-2BA32AA99BF6}"/>
                  </a:ext>
                </a:extLst>
              </p:cNvPr>
              <p:cNvSpPr txBox="1"/>
              <p:nvPr/>
            </p:nvSpPr>
            <p:spPr>
              <a:xfrm>
                <a:off x="689543" y="4635132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1.000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1.000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0FFC53-7DB3-4993-B66C-2BA32AA9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" y="4635132"/>
                <a:ext cx="6478811" cy="654923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8F9A68-9D4D-41A4-B8AE-B8AD06CB9522}"/>
                  </a:ext>
                </a:extLst>
              </p:cNvPr>
              <p:cNvSpPr/>
              <p:nvPr/>
            </p:nvSpPr>
            <p:spPr>
              <a:xfrm>
                <a:off x="347235" y="5363157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회귀모형은 위 자료에 적합하므로 가설검정의 결과가 올바르게 나옴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i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8F9A68-9D4D-41A4-B8AE-B8AD06CB9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5363157"/>
                <a:ext cx="11497530" cy="461665"/>
              </a:xfrm>
              <a:prstGeom prst="rect">
                <a:avLst/>
              </a:prstGeom>
              <a:blipFill>
                <a:blip r:embed="rId5"/>
                <a:stretch>
                  <a:fillRect l="-42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모의실험</a:t>
            </a:r>
            <a:r>
              <a:rPr lang="en-US" altLang="ko-KR" sz="3200" dirty="0"/>
              <a:t> : WLS </a:t>
            </a:r>
            <a:r>
              <a:rPr lang="ko-KR" altLang="en-US" sz="3200" dirty="0"/>
              <a:t>회귀모형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82ED8C-24EF-48A8-ACD4-0D6FAEA2DB81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endParaRPr lang="en-US" altLang="ko-KR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/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  <a:blipFill>
                <a:blip r:embed="rId2"/>
                <a:stretch>
                  <a:fillRect l="-848" t="-10667" r="-2439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510273-7FD5-4EC0-A9E2-D696FF848A76}"/>
                  </a:ext>
                </a:extLst>
              </p:cNvPr>
              <p:cNvSpPr txBox="1"/>
              <p:nvPr/>
            </p:nvSpPr>
            <p:spPr>
              <a:xfrm>
                <a:off x="689544" y="4638913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0.119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0.537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510273-7FD5-4EC0-A9E2-D696FF848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4" y="4638913"/>
                <a:ext cx="6478811" cy="654923"/>
              </a:xfrm>
              <a:prstGeom prst="rect">
                <a:avLst/>
              </a:prstGeom>
              <a:blipFill>
                <a:blip r:embed="rId3"/>
                <a:stretch>
                  <a:fillRect t="-5607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147AFB-8BFA-4C5F-A880-457198CAE600}"/>
                  </a:ext>
                </a:extLst>
              </p:cNvPr>
              <p:cNvSpPr/>
              <p:nvPr/>
            </p:nvSpPr>
            <p:spPr>
              <a:xfrm>
                <a:off x="302888" y="5377353"/>
                <a:ext cx="116776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②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147AFB-8BFA-4C5F-A880-457198CAE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5377353"/>
                <a:ext cx="11677617" cy="461665"/>
              </a:xfrm>
              <a:prstGeom prst="rect">
                <a:avLst/>
              </a:prstGeom>
              <a:blipFill>
                <a:blip r:embed="rId4"/>
                <a:stretch>
                  <a:fillRect l="-836" t="-10526" r="-120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DFAA9-02D9-4FC0-8AA2-AAE277A26E0E}"/>
                  </a:ext>
                </a:extLst>
              </p:cNvPr>
              <p:cNvSpPr txBox="1"/>
              <p:nvPr/>
            </p:nvSpPr>
            <p:spPr>
              <a:xfrm>
                <a:off x="689544" y="5922535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0.146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0.728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DFAA9-02D9-4FC0-8AA2-AAE277A26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4" y="5922535"/>
                <a:ext cx="6478811" cy="654923"/>
              </a:xfrm>
              <a:prstGeom prst="rect">
                <a:avLst/>
              </a:prstGeom>
              <a:blipFill>
                <a:blip r:embed="rId5"/>
                <a:stretch>
                  <a:fillRect t="-5607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3F5E80-1BAC-4C36-BD53-E11D5AB225B9}"/>
                  </a:ext>
                </a:extLst>
              </p:cNvPr>
              <p:cNvSpPr txBox="1"/>
              <p:nvPr/>
            </p:nvSpPr>
            <p:spPr>
              <a:xfrm>
                <a:off x="1221978" y="1721201"/>
                <a:ext cx="9748045" cy="2090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sPre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3F5E80-1BAC-4C36-BD53-E11D5AB22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78" y="1721201"/>
                <a:ext cx="9748045" cy="2090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95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모의실험</a:t>
            </a:r>
            <a:r>
              <a:rPr lang="en-US" altLang="ko-KR" sz="3200" dirty="0"/>
              <a:t> : </a:t>
            </a:r>
            <a:r>
              <a:rPr lang="en-US" altLang="ko-KR" sz="3200" dirty="0" err="1"/>
              <a:t>dglm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82ED8C-24EF-48A8-ACD4-0D6FAEA2DB81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endParaRPr lang="en-US" altLang="ko-KR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FAC7D0-3453-4A9D-A243-E3539D25A82D}"/>
                  </a:ext>
                </a:extLst>
              </p:cNvPr>
              <p:cNvSpPr/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FAC7D0-3453-4A9D-A243-E3539D25A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  <a:blipFill>
                <a:blip r:embed="rId2"/>
                <a:stretch>
                  <a:fillRect l="-848" t="-10667" r="-2439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3E3555-7033-454B-AD5C-E250ADDB064F}"/>
                  </a:ext>
                </a:extLst>
              </p:cNvPr>
              <p:cNvSpPr txBox="1"/>
              <p:nvPr/>
            </p:nvSpPr>
            <p:spPr>
              <a:xfrm>
                <a:off x="689544" y="4638913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0.235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0.433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3E3555-7033-454B-AD5C-E250ADDB0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4" y="4638913"/>
                <a:ext cx="6478811" cy="654923"/>
              </a:xfrm>
              <a:prstGeom prst="rect">
                <a:avLst/>
              </a:prstGeom>
              <a:blipFill>
                <a:blip r:embed="rId3"/>
                <a:stretch>
                  <a:fillRect t="-5607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AAF2A9A-46D3-4B43-86F3-F770ABA47DC5}"/>
                  </a:ext>
                </a:extLst>
              </p:cNvPr>
              <p:cNvSpPr/>
              <p:nvPr/>
            </p:nvSpPr>
            <p:spPr>
              <a:xfrm>
                <a:off x="302888" y="5377353"/>
                <a:ext cx="116776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③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AAF2A9A-46D3-4B43-86F3-F770ABA47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5377353"/>
                <a:ext cx="11677617" cy="461665"/>
              </a:xfrm>
              <a:prstGeom prst="rect">
                <a:avLst/>
              </a:prstGeom>
              <a:blipFill>
                <a:blip r:embed="rId4"/>
                <a:stretch>
                  <a:fillRect l="-836" t="-10526" r="-120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2271D1-F0B3-419A-A5E7-D0382DE09A41}"/>
                  </a:ext>
                </a:extLst>
              </p:cNvPr>
              <p:cNvSpPr txBox="1"/>
              <p:nvPr/>
            </p:nvSpPr>
            <p:spPr>
              <a:xfrm>
                <a:off x="689544" y="5922535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0.586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0.640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2271D1-F0B3-419A-A5E7-D0382DE0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4" y="5922535"/>
                <a:ext cx="6478811" cy="654923"/>
              </a:xfrm>
              <a:prstGeom prst="rect">
                <a:avLst/>
              </a:prstGeom>
              <a:blipFill>
                <a:blip r:embed="rId5"/>
                <a:stretch>
                  <a:fillRect t="-5607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EA1E37-9484-411A-A470-E26B9243BFAB}"/>
                  </a:ext>
                </a:extLst>
              </p:cNvPr>
              <p:cNvSpPr txBox="1"/>
              <p:nvPr/>
            </p:nvSpPr>
            <p:spPr>
              <a:xfrm>
                <a:off x="1384417" y="1717580"/>
                <a:ext cx="9423167" cy="2103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sPre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EA1E37-9484-411A-A470-E26B9243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7" y="1717580"/>
                <a:ext cx="9423167" cy="2103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448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Step 1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추정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∴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b="1" i="1" dirty="0"/>
              </a:p>
              <a:p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Step 2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ko-KR" alt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추정</a:t>
                </a:r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448525"/>
              </a:xfrm>
              <a:prstGeom prst="rect">
                <a:avLst/>
              </a:prstGeom>
              <a:blipFill>
                <a:blip r:embed="rId2"/>
                <a:stretch>
                  <a:fillRect l="-848" t="-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OLS</a:t>
            </a:r>
            <a:r>
              <a:rPr lang="ko-KR" altLang="en-US" sz="3200" dirty="0"/>
              <a:t> 회귀모형의 </a:t>
            </a:r>
            <a:r>
              <a:rPr lang="ko-KR" altLang="en-US" sz="3200" dirty="0" err="1"/>
              <a:t>모수</a:t>
            </a:r>
            <a:r>
              <a:rPr lang="ko-KR" altLang="en-US" sz="3200" dirty="0"/>
              <a:t> 추정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8637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19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가중치에 대한 가정이 필요하다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여기서는 가중치를 부여하는 하나의 예를 다룬다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Let  assume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예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잔차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플롯에서 깔때기 모양의 퍼짐을 관측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Pre>
                              <m:sPre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sPr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Pre>
                              <m:sPre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sPr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Pre>
                              <m:sPre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sPr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ko-KR" sz="2400" i="1" dirty="0"/>
              </a:p>
              <a:p>
                <a:pPr algn="ctr"/>
                <a:endParaRPr lang="en-US" altLang="ko-KR" sz="2400" i="1" dirty="0"/>
              </a:p>
              <a:p>
                <a:pPr algn="ctr"/>
                <a:r>
                  <a:rPr lang="ko-KR" altLang="en-US" sz="2400" dirty="0">
                    <a:latin typeface="Cambria Math" panose="02040503050406030204" pitchFamily="18" charset="0"/>
                  </a:rPr>
                  <a:t>변환된 반응변수와 설명변수에 대해서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OLS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회귀모형을 적합할 수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i="1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19891"/>
              </a:xfrm>
              <a:prstGeom prst="rect">
                <a:avLst/>
              </a:prstGeom>
              <a:blipFill>
                <a:blip r:embed="rId2"/>
                <a:stretch>
                  <a:fillRect l="-848" t="-935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WLS</a:t>
            </a:r>
            <a:r>
              <a:rPr lang="ko-KR" altLang="en-US" sz="3200" dirty="0"/>
              <a:t> 회귀모형의 </a:t>
            </a:r>
            <a:r>
              <a:rPr lang="ko-KR" altLang="en-US" sz="3200" dirty="0" err="1"/>
              <a:t>모수</a:t>
            </a:r>
            <a:r>
              <a:rPr lang="ko-KR" altLang="en-US" sz="3200" dirty="0"/>
              <a:t> 추정 </a:t>
            </a:r>
            <a:r>
              <a:rPr lang="en-US" altLang="ko-KR" sz="3200" dirty="0"/>
              <a:t>(1/3)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775C39-7C52-41F9-A0EF-CE508277632A}"/>
              </a:ext>
            </a:extLst>
          </p:cNvPr>
          <p:cNvCxnSpPr/>
          <p:nvPr/>
        </p:nvCxnSpPr>
        <p:spPr>
          <a:xfrm flipH="1">
            <a:off x="3797560" y="4432041"/>
            <a:ext cx="205273" cy="485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21E317-8179-453F-B736-E87CCB404FA7}"/>
              </a:ext>
            </a:extLst>
          </p:cNvPr>
          <p:cNvCxnSpPr>
            <a:cxnSpLocks/>
          </p:cNvCxnSpPr>
          <p:nvPr/>
        </p:nvCxnSpPr>
        <p:spPr>
          <a:xfrm>
            <a:off x="3604727" y="4432041"/>
            <a:ext cx="808653" cy="485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DDBB85-7726-4A1C-B207-6628CE64DDF0}"/>
              </a:ext>
            </a:extLst>
          </p:cNvPr>
          <p:cNvCxnSpPr>
            <a:cxnSpLocks/>
          </p:cNvCxnSpPr>
          <p:nvPr/>
        </p:nvCxnSpPr>
        <p:spPr>
          <a:xfrm>
            <a:off x="5778759" y="4674637"/>
            <a:ext cx="317241" cy="332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5D8463-3522-43A6-9A44-B805C62F06C3}"/>
              </a:ext>
            </a:extLst>
          </p:cNvPr>
          <p:cNvCxnSpPr>
            <a:cxnSpLocks/>
          </p:cNvCxnSpPr>
          <p:nvPr/>
        </p:nvCxnSpPr>
        <p:spPr>
          <a:xfrm>
            <a:off x="6559974" y="4674637"/>
            <a:ext cx="317241" cy="332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82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+⋯+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  <m:nary>
                              <m:naryPr>
                                <m:chr m:val="∑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f>
                                              <m:f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+⋯+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f>
                                              <m:f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  <m:nary>
                              <m:naryPr>
                                <m:chr m:val="∑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ko-KR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+⋯+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  <m:nary>
                              <m:naryPr>
                                <m:chr m:val="∑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+⋯+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altLang="ko-KR" sz="2400" i="1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82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WLS</a:t>
            </a:r>
            <a:r>
              <a:rPr lang="ko-KR" altLang="en-US" sz="3200" dirty="0"/>
              <a:t> 회귀모형의 </a:t>
            </a:r>
            <a:r>
              <a:rPr lang="ko-KR" altLang="en-US" sz="3200" dirty="0" err="1"/>
              <a:t>모수</a:t>
            </a:r>
            <a:r>
              <a:rPr lang="ko-KR" altLang="en-US" sz="3200" dirty="0"/>
              <a:t> 추정 </a:t>
            </a:r>
            <a:r>
              <a:rPr lang="en-US" altLang="ko-KR" sz="3200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40160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85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𝑊𝐿𝑆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∴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400" i="1" dirty="0"/>
              </a:p>
              <a:p>
                <a:endParaRPr lang="en-US" altLang="ko-K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𝑊𝐿𝑆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85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WLS</a:t>
            </a:r>
            <a:r>
              <a:rPr lang="ko-KR" altLang="en-US" sz="3200" dirty="0"/>
              <a:t> 회귀모형의 </a:t>
            </a:r>
            <a:r>
              <a:rPr lang="ko-KR" altLang="en-US" sz="3200" dirty="0" err="1"/>
              <a:t>모수</a:t>
            </a:r>
            <a:r>
              <a:rPr lang="ko-KR" altLang="en-US" sz="3200" dirty="0"/>
              <a:t> 추정 </a:t>
            </a:r>
            <a:r>
              <a:rPr lang="en-US" altLang="ko-KR" sz="3200" dirty="0"/>
              <a:t>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B1FC6-D794-4412-B1E9-F04D72E3DA46}"/>
              </a:ext>
            </a:extLst>
          </p:cNvPr>
          <p:cNvSpPr txBox="1"/>
          <p:nvPr/>
        </p:nvSpPr>
        <p:spPr>
          <a:xfrm>
            <a:off x="8369070" y="3577610"/>
            <a:ext cx="3475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여기서 가중치는 알려진 지식이나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가정에 의해 주어지는 값이므로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사용이 쉽지 않을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가중치를 추정할 수도 있지만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이 또한 항상 가능하지 않다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28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01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𝜮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p>
                                  <m:s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𝑊𝐿𝑆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𝑊𝐿𝑆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𝑊𝐿𝑆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050" b="1" i="1" dirty="0">
                    <a:latin typeface="Cambria Math" panose="02040503050406030204" pitchFamily="18" charset="0"/>
                  </a:rPr>
                  <a:t>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𝑊𝐿𝑆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i="1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014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WLS</a:t>
            </a:r>
            <a:r>
              <a:rPr lang="ko-KR" altLang="en-US" sz="3200" dirty="0"/>
              <a:t> 회귀모형의 추정치</a:t>
            </a:r>
            <a:endParaRPr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C61CE-2395-4432-81FB-3B13529D9FEB}"/>
              </a:ext>
            </a:extLst>
          </p:cNvPr>
          <p:cNvSpPr txBox="1"/>
          <p:nvPr/>
        </p:nvSpPr>
        <p:spPr>
          <a:xfrm>
            <a:off x="265914" y="1300925"/>
            <a:ext cx="175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오차의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이분산성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BB68F-7BD3-4D4C-ABAD-2BD6BC6BEA16}"/>
              </a:ext>
            </a:extLst>
          </p:cNvPr>
          <p:cNvSpPr txBox="1"/>
          <p:nvPr/>
        </p:nvSpPr>
        <p:spPr>
          <a:xfrm>
            <a:off x="214214" y="3591091"/>
            <a:ext cx="175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오차의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등분산성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65A5B8F-62EB-4324-BABD-AF762A66D5E4}"/>
              </a:ext>
            </a:extLst>
          </p:cNvPr>
          <p:cNvSpPr/>
          <p:nvPr/>
        </p:nvSpPr>
        <p:spPr>
          <a:xfrm>
            <a:off x="782753" y="2404921"/>
            <a:ext cx="734306" cy="914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DFADF-241B-4996-BDC1-D74F328AFC03}"/>
              </a:ext>
            </a:extLst>
          </p:cNvPr>
          <p:cNvSpPr txBox="1"/>
          <p:nvPr/>
        </p:nvSpPr>
        <p:spPr>
          <a:xfrm>
            <a:off x="1540576" y="2567473"/>
            <a:ext cx="20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오차항에 대한 수정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가중치 조정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B42B0-ABFA-4A0B-A1A0-DA4385BAC4CA}"/>
              </a:ext>
            </a:extLst>
          </p:cNvPr>
          <p:cNvSpPr txBox="1"/>
          <p:nvPr/>
        </p:nvSpPr>
        <p:spPr>
          <a:xfrm>
            <a:off x="10014377" y="5314275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추정치의 평균은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OLS</a:t>
            </a:r>
            <a:r>
              <a:rPr lang="ko-KR" altLang="en-US" sz="1400" dirty="0">
                <a:solidFill>
                  <a:srgbClr val="FF0000"/>
                </a:solidFill>
              </a:rPr>
              <a:t>의 경우와 같다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FC7DB-EEF4-4772-9DB2-FB718DA48D46}"/>
              </a:ext>
            </a:extLst>
          </p:cNvPr>
          <p:cNvSpPr txBox="1"/>
          <p:nvPr/>
        </p:nvSpPr>
        <p:spPr>
          <a:xfrm>
            <a:off x="10014377" y="5901944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추정치의 표준오차는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OLS</a:t>
            </a:r>
            <a:r>
              <a:rPr lang="ko-KR" altLang="en-US" sz="1400" dirty="0">
                <a:solidFill>
                  <a:srgbClr val="FF0000"/>
                </a:solidFill>
              </a:rPr>
              <a:t>와 차이가 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4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FD7552-F755-4811-9C51-BAD180D0ED53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: </a:t>
            </a:r>
            <a:r>
              <a:rPr lang="ko-KR" altLang="en-US" sz="3200" dirty="0"/>
              <a:t>사과나무 예제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66ECC1-3A5E-4349-BDE1-920D6527A97A}"/>
                  </a:ext>
                </a:extLst>
              </p:cNvPr>
              <p:cNvSpPr/>
              <p:nvPr/>
            </p:nvSpPr>
            <p:spPr>
              <a:xfrm>
                <a:off x="1181226" y="1156437"/>
                <a:ext cx="5549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66ECC1-3A5E-4349-BDE1-920D6527A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26" y="1156437"/>
                <a:ext cx="55497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2A8E6E-771D-48B5-86A4-AACE662A46B4}"/>
                  </a:ext>
                </a:extLst>
              </p:cNvPr>
              <p:cNvSpPr/>
              <p:nvPr/>
            </p:nvSpPr>
            <p:spPr>
              <a:xfrm>
                <a:off x="1877636" y="1156436"/>
                <a:ext cx="5549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2A8E6E-771D-48B5-86A4-AACE662A4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36" y="1156436"/>
                <a:ext cx="55497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BE791D4-245B-4631-B2BF-5A858819E840}"/>
                  </a:ext>
                </a:extLst>
              </p:cNvPr>
              <p:cNvSpPr/>
              <p:nvPr/>
            </p:nvSpPr>
            <p:spPr>
              <a:xfrm>
                <a:off x="2782390" y="1156436"/>
                <a:ext cx="5549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BE791D4-245B-4631-B2BF-5A858819E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90" y="1156436"/>
                <a:ext cx="554978" cy="461665"/>
              </a:xfrm>
              <a:prstGeom prst="rect">
                <a:avLst/>
              </a:prstGeom>
              <a:blipFill>
                <a:blip r:embed="rId4"/>
                <a:stretch>
                  <a:fillRect r="-1538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D110B38F-DB53-48A0-BB4F-CABC96449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33" y="1783954"/>
            <a:ext cx="3149007" cy="4091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E543BC-3E45-4F90-B8A9-63A82265A1BD}"/>
                  </a:ext>
                </a:extLst>
              </p:cNvPr>
              <p:cNvSpPr/>
              <p:nvPr/>
            </p:nvSpPr>
            <p:spPr>
              <a:xfrm>
                <a:off x="4221534" y="1387268"/>
                <a:ext cx="7532345" cy="235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800" dirty="0"/>
              </a:p>
              <a:p>
                <a:pPr algn="ctr"/>
                <a:endParaRPr lang="en-US" altLang="ko-KR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800" b="0" dirty="0"/>
              </a:p>
              <a:p>
                <a:pPr algn="ctr"/>
                <a:endParaRPr lang="en-US" altLang="ko-KR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2"/>
                                </m:r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groupCh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ad>
                        <m:radPr>
                          <m:degHide m:val="on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E543BC-3E45-4F90-B8A9-63A82265A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34" y="1387268"/>
                <a:ext cx="7532345" cy="2359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A3A7F9-DF9E-42D6-889F-138367E94694}"/>
                  </a:ext>
                </a:extLst>
              </p:cNvPr>
              <p:cNvSpPr/>
              <p:nvPr/>
            </p:nvSpPr>
            <p:spPr>
              <a:xfrm>
                <a:off x="5088963" y="4079859"/>
                <a:ext cx="5797485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𝑊𝐿𝑆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𝑊𝐿𝑆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A3A7F9-DF9E-42D6-889F-138367E94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63" y="4079859"/>
                <a:ext cx="5797485" cy="21087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04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FD7552-F755-4811-9C51-BAD180D0ED53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: </a:t>
            </a:r>
            <a:r>
              <a:rPr lang="ko-KR" altLang="en-US" sz="3200" dirty="0"/>
              <a:t>사과나무 예제 </a:t>
            </a:r>
            <a:r>
              <a:rPr lang="en-US" altLang="ko-KR" sz="3200" dirty="0"/>
              <a:t>(</a:t>
            </a:r>
            <a:r>
              <a:rPr lang="ko-KR" altLang="en-US" sz="3200" dirty="0"/>
              <a:t>계속</a:t>
            </a:r>
            <a:r>
              <a:rPr lang="en-US" altLang="ko-KR" sz="32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760D97-D077-4978-9B72-45C0D612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08" y="1314660"/>
            <a:ext cx="783255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|)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9.7605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0.3358 29.0684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0.1966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0.0056 34.9308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WLS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|)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10.0191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0.4125 24.2917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0.1913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0.0063 30.1859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D83D8B-B3DE-4FB5-B061-9EF177074F0C}"/>
                  </a:ext>
                </a:extLst>
              </p:cNvPr>
              <p:cNvSpPr/>
              <p:nvPr/>
            </p:nvSpPr>
            <p:spPr>
              <a:xfrm>
                <a:off x="693324" y="5565556"/>
                <a:ext cx="1140222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가설검정에서 </a:t>
                </a:r>
                <a:r>
                  <a:rPr lang="ko-KR" altLang="en-US" sz="2400" dirty="0" err="1"/>
                  <a:t>검정통계량</a:t>
                </a:r>
                <a:r>
                  <a:rPr lang="ko-KR" altLang="en-US" sz="2400" dirty="0"/>
                  <a:t> 값에 영향을 줌</a:t>
                </a:r>
                <a:r>
                  <a:rPr lang="en-US" altLang="ko-KR" sz="2400" dirty="0"/>
                  <a:t> (</a:t>
                </a:r>
                <a:r>
                  <a:rPr lang="ko-KR" altLang="en-US" sz="2400" dirty="0"/>
                  <a:t>특히 표준오차</a:t>
                </a:r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D83D8B-B3DE-4FB5-B061-9EF177074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4" y="5565556"/>
                <a:ext cx="11402220" cy="506870"/>
              </a:xfrm>
              <a:prstGeom prst="rect">
                <a:avLst/>
              </a:prstGeom>
              <a:blipFill>
                <a:blip r:embed="rId2"/>
                <a:stretch>
                  <a:fillRect l="-856" t="-8434" b="-19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3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FD7552-F755-4811-9C51-BAD180D0ED53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: </a:t>
            </a:r>
            <a:r>
              <a:rPr lang="ko-KR" altLang="en-US" sz="3200" dirty="0"/>
              <a:t>사과나무 예제 </a:t>
            </a:r>
            <a:r>
              <a:rPr lang="en-US" altLang="ko-KR" sz="3200" dirty="0"/>
              <a:t>(</a:t>
            </a:r>
            <a:r>
              <a:rPr lang="ko-KR" altLang="en-US" sz="3200" dirty="0"/>
              <a:t>계속</a:t>
            </a:r>
            <a:r>
              <a:rPr lang="en-US" altLang="ko-KR" sz="32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760D97-D077-4978-9B72-45C0D612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08" y="1314660"/>
            <a:ext cx="783255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|)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9.7605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0.3358 29.0684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0.1966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0.0056 34.9308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WLS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|)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10.0191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0.4125 24.2917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0.1913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0.0063 30.1859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D83D8B-B3DE-4FB5-B061-9EF177074F0C}"/>
                  </a:ext>
                </a:extLst>
              </p:cNvPr>
              <p:cNvSpPr/>
              <p:nvPr/>
            </p:nvSpPr>
            <p:spPr>
              <a:xfrm>
                <a:off x="693324" y="5565556"/>
                <a:ext cx="1140222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가설검정에서 </a:t>
                </a:r>
                <a:r>
                  <a:rPr lang="ko-KR" altLang="en-US" sz="2400" dirty="0" err="1"/>
                  <a:t>검정통계량</a:t>
                </a:r>
                <a:r>
                  <a:rPr lang="ko-KR" altLang="en-US" sz="2400" dirty="0"/>
                  <a:t> 값에 영향을 줌</a:t>
                </a:r>
                <a:r>
                  <a:rPr lang="en-US" altLang="ko-KR" sz="2400" dirty="0"/>
                  <a:t> (</a:t>
                </a:r>
                <a:r>
                  <a:rPr lang="ko-KR" altLang="en-US" sz="2400" dirty="0"/>
                  <a:t>특히 표준오차</a:t>
                </a:r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D83D8B-B3DE-4FB5-B061-9EF177074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4" y="5565556"/>
                <a:ext cx="11402220" cy="506870"/>
              </a:xfrm>
              <a:prstGeom prst="rect">
                <a:avLst/>
              </a:prstGeom>
              <a:blipFill>
                <a:blip r:embed="rId2"/>
                <a:stretch>
                  <a:fillRect l="-856" t="-8434" b="-19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8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851</Words>
  <Application>Microsoft Office PowerPoint</Application>
  <PresentationFormat>와이드스크린</PresentationFormat>
  <Paragraphs>158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199</cp:revision>
  <dcterms:created xsi:type="dcterms:W3CDTF">2017-09-07T16:17:38Z</dcterms:created>
  <dcterms:modified xsi:type="dcterms:W3CDTF">2018-03-14T01:05:00Z</dcterms:modified>
</cp:coreProperties>
</file>