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14" r:id="rId3"/>
    <p:sldId id="315" r:id="rId4"/>
    <p:sldId id="296" r:id="rId5"/>
    <p:sldId id="301" r:id="rId6"/>
    <p:sldId id="294" r:id="rId7"/>
    <p:sldId id="299" r:id="rId8"/>
    <p:sldId id="298" r:id="rId9"/>
    <p:sldId id="300" r:id="rId10"/>
    <p:sldId id="297" r:id="rId11"/>
    <p:sldId id="303" r:id="rId12"/>
    <p:sldId id="295" r:id="rId13"/>
    <p:sldId id="304" r:id="rId14"/>
    <p:sldId id="305" r:id="rId15"/>
    <p:sldId id="308" r:id="rId16"/>
    <p:sldId id="309" r:id="rId17"/>
    <p:sldId id="312" r:id="rId18"/>
    <p:sldId id="310" r:id="rId19"/>
    <p:sldId id="311" r:id="rId20"/>
    <p:sldId id="316" r:id="rId21"/>
    <p:sldId id="317" r:id="rId22"/>
    <p:sldId id="318" r:id="rId23"/>
    <p:sldId id="319" r:id="rId24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5" autoAdjust="0"/>
    <p:restoredTop sz="96366" autoAdjust="0"/>
  </p:normalViewPr>
  <p:slideViewPr>
    <p:cSldViewPr snapToGrid="0">
      <p:cViewPr varScale="1">
        <p:scale>
          <a:sx n="92" d="100"/>
          <a:sy n="92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F73-7805-4CB4-8533-895A26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B3DB-CF88-40DA-B5EF-739ECDF4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217D-8A93-4E25-A837-421A2C1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197CB-D0AD-41EA-A335-910B471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14F1-748D-4A25-801E-989B4DD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164-D7EB-4BC2-ACD0-A867D56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D0CB-231E-4AC7-BA65-20D41AE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929-7983-438F-8767-4C3B039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86F6D-F87E-46CE-BA4E-F535C31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5F81-EA1E-4166-BC35-F919F30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0953-41F6-472E-B345-98F9EEC8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97D94-9A06-4D98-ADB3-94EF614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CDF89-E7A4-4F25-B159-29D1F803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EFEE-147A-4BD6-86D4-7D6BB1E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BB8A2-B5EA-46B9-A1FC-1985846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F46F-A7D8-46D2-ADB5-005118D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514BF-238F-4271-B09E-0E7DC81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3AE2-C904-4347-A63F-C508B3F5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1E0E-71D9-4B5E-9F6F-8A78CB96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669D-70D8-428B-8206-2532BBB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C220-EF40-4865-8F72-37B11B2C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BDE-7809-472F-BA47-6589B1DA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6344A-CDE4-41DA-9D15-CD72067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FD75-5EE0-4E20-B458-FD4B95F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80C5-EBDB-424C-B059-130A822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F00D-536C-473F-97D2-C7080A5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EB5BC-7E03-43F3-A029-21A9EC091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85D09-1510-42FB-9FD8-EB9663F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1917-FAC1-4708-A85F-FAE8ADF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639AC-C71D-4871-BC74-8DD108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6D33-7FDE-488D-9FFA-FE42018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BEC-7C23-4194-A526-B82AD43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BA3C0-492E-4661-8BFF-7AD1317A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E735-50E4-4B1E-843D-0D0557AA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A03-2345-4BE3-B880-95C81D41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A5F1F-4861-4951-B052-4209B1C8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2D87D-F78E-4B8D-89D1-0370B7C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70350-94F0-44D6-B27B-57DB5B0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FFC59-D8DE-4449-A0E4-47809BE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9693-1634-4862-895C-AA01218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835F5-2E6F-4CDA-A7E8-B981AD7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BF0A1-0630-41E1-A2B4-4D2359D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244AA-6DE4-447F-90F5-AFA803D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8B9C2-F7E0-40F4-81CF-D84CDD9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BE151-8D0B-4E6D-B4C8-84CC546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655E-4360-4801-8ECA-8660396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F2B0-1C81-4663-9527-D7B9B25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4593-F957-4A25-93EC-B42755EC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0C90F-9BAB-4704-90C7-AD6F3226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B5ED-DCCE-48E4-8378-77D577D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6AFE6-AF7E-4C7E-882F-002FCEB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A7D00-183A-4C00-A5B2-A835EAC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CFCB-D390-432A-9B6D-65E7B91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D9400-C5DD-4617-86B6-529F5352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B6AE0-A3FA-469B-B21F-849C6F0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7B1C5-B559-480B-ACFA-E3FC9D8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646-DEA9-4263-B5B1-D02C2F7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7BE7-B770-4DF8-98D3-1FE692B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8DA8-6CD3-4D37-A990-29C633D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7223-5F3D-4D67-92D2-A81EE1C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8A37-9BE9-4745-952A-7CF1FCA9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E25D-B24D-4DF0-BC54-CD5579198E59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7878-652A-4639-9F9E-9FBC3D5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9AA-0E07-4C6B-9053-4B0A182B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회귀모형에서 설명변수 사이의 상관관계가 매우 강한 경우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CFC2CE-60EE-43A7-BA4A-1CF9CE82F41C}"/>
                  </a:ext>
                </a:extLst>
              </p:cNvPr>
              <p:cNvSpPr txBox="1"/>
              <p:nvPr/>
            </p:nvSpPr>
            <p:spPr>
              <a:xfrm>
                <a:off x="504825" y="1625490"/>
                <a:ext cx="11182350" cy="4745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limLow>
                            <m:limLow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lim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lim>
                          </m:limLow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12 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13 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21 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32 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assume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Pre>
                      <m:sPrePr>
                        <m:ctrlPr>
                          <a:rPr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sPre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0.9999</m:t>
                    </m:r>
                  </m:oMath>
                </a14:m>
                <a:r>
                  <a:rPr lang="en-US" altLang="ko-KR" sz="2400" dirty="0"/>
                  <a:t> (</a:t>
                </a:r>
                <a:r>
                  <a:rPr lang="ko-KR" altLang="en-US" sz="2400" dirty="0"/>
                  <a:t>설명변수 간에 다중 공선성이 있는 상황</a:t>
                </a:r>
                <a:r>
                  <a:rPr lang="en-US" altLang="ko-KR" sz="24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CFC2CE-60EE-43A7-BA4A-1CF9CE82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625490"/>
                <a:ext cx="11182350" cy="4745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A4C7AD15-E8D6-4D66-8448-72649BD4C18A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생성하자</a:t>
            </a:r>
            <a:r>
              <a:rPr lang="en-US" altLang="ko-KR" sz="2400" dirty="0">
                <a:latin typeface="Cambria Math" panose="02040503050406030204" pitchFamily="18" charset="0"/>
              </a:rPr>
              <a:t>. </a:t>
            </a:r>
            <a:endParaRPr lang="en-US" altLang="ko-KR" sz="2400" i="1" dirty="0"/>
          </a:p>
        </p:txBody>
      </p:sp>
    </p:spTree>
    <p:extLst>
      <p:ext uri="{BB962C8B-B14F-4D97-AF65-F5344CB8AC3E}">
        <p14:creationId xmlns:p14="http://schemas.microsoft.com/office/powerpoint/2010/main" val="199593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227F75-3312-4E5F-8CBF-29080D2F0C17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생성한 뒤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endParaRPr lang="en-US" altLang="ko-KR" sz="2400" i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DE7A9A-AB74-4B24-BFDD-FED018F28B3E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능형 </a:t>
            </a:r>
            <a:r>
              <a:rPr lang="ko-KR" altLang="en-US" sz="3200" dirty="0" err="1"/>
              <a:t>회귀추정량과</a:t>
            </a:r>
            <a:r>
              <a:rPr lang="ko-KR" altLang="en-US" sz="3200" dirty="0"/>
              <a:t> </a:t>
            </a:r>
            <a:r>
              <a:rPr lang="en-US" altLang="ko-KR" sz="3200" dirty="0"/>
              <a:t>OLS </a:t>
            </a:r>
            <a:r>
              <a:rPr lang="ko-KR" altLang="en-US" sz="3200" dirty="0" err="1"/>
              <a:t>회귀추정량의</a:t>
            </a:r>
            <a:r>
              <a:rPr lang="ko-KR" altLang="en-US" sz="3200" dirty="0"/>
              <a:t> 비교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62AFB0-AABF-45C6-B60B-CE39880C9000}"/>
                  </a:ext>
                </a:extLst>
              </p:cNvPr>
              <p:cNvSpPr txBox="1"/>
              <p:nvPr/>
            </p:nvSpPr>
            <p:spPr>
              <a:xfrm>
                <a:off x="2402469" y="4309024"/>
                <a:ext cx="7217782" cy="48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𝑂𝐿𝑆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62AFB0-AABF-45C6-B60B-CE39880C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69" y="4309024"/>
                <a:ext cx="7217782" cy="4880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D226E-3735-4462-9A87-0D5156F7F3BF}"/>
                  </a:ext>
                </a:extLst>
              </p:cNvPr>
              <p:cNvSpPr txBox="1"/>
              <p:nvPr/>
            </p:nvSpPr>
            <p:spPr>
              <a:xfrm>
                <a:off x="2416755" y="5016047"/>
                <a:ext cx="7358491" cy="48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𝑅𝑖𝑑𝑔𝑒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D226E-3735-4462-9A87-0D5156F7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755" y="5016047"/>
                <a:ext cx="7358491" cy="486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F76690-8411-4178-8A31-000CB37C52FE}"/>
              </a:ext>
            </a:extLst>
          </p:cNvPr>
          <p:cNvSpPr/>
          <p:nvPr/>
        </p:nvSpPr>
        <p:spPr>
          <a:xfrm>
            <a:off x="347235" y="3653681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OLS </a:t>
            </a:r>
            <a:r>
              <a:rPr lang="ko-KR" altLang="en-US" sz="2400" dirty="0">
                <a:latin typeface="Cambria Math" panose="02040503050406030204" pitchFamily="18" charset="0"/>
              </a:rPr>
              <a:t>회귀모형과 능형회귀모형을 적합하여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r>
              <a:rPr lang="ko-KR" altLang="en-US" sz="2400" dirty="0">
                <a:latin typeface="Cambria Math" panose="02040503050406030204" pitchFamily="18" charset="0"/>
              </a:rPr>
              <a:t>추정치의 </a:t>
            </a:r>
            <a:r>
              <a:rPr lang="en-US" altLang="ko-KR" sz="2400" dirty="0"/>
              <a:t>MSE </a:t>
            </a:r>
            <a:r>
              <a:rPr lang="ko-KR" altLang="en-US" sz="2400" dirty="0">
                <a:latin typeface="Cambria Math" panose="02040503050406030204" pitchFamily="18" charset="0"/>
              </a:rPr>
              <a:t>를 비교</a:t>
            </a:r>
            <a:r>
              <a:rPr lang="en-US" altLang="ko-KR" sz="2400" dirty="0">
                <a:latin typeface="Cambria Math" panose="02040503050406030204" pitchFamily="18" charset="0"/>
              </a:rPr>
              <a:t>. (1000</a:t>
            </a:r>
            <a:r>
              <a:rPr lang="ko-KR" altLang="en-US" sz="2400" dirty="0">
                <a:latin typeface="Cambria Math" panose="02040503050406030204" pitchFamily="18" charset="0"/>
              </a:rPr>
              <a:t>회</a:t>
            </a:r>
            <a:r>
              <a:rPr lang="en-US" altLang="ko-KR" sz="2400" dirty="0">
                <a:latin typeface="Cambria Math" panose="02040503050406030204" pitchFamily="18" charset="0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63953A-07F8-49D3-8DF5-7998116FDC93}"/>
                  </a:ext>
                </a:extLst>
              </p:cNvPr>
              <p:cNvSpPr txBox="1"/>
              <p:nvPr/>
            </p:nvSpPr>
            <p:spPr>
              <a:xfrm>
                <a:off x="504825" y="1625490"/>
                <a:ext cx="11182350" cy="157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limLow>
                            <m:limLow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lim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lim>
                          </m:limLow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=0.9999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63953A-07F8-49D3-8DF5-7998116FD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625490"/>
                <a:ext cx="11182350" cy="1578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07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EC5B2B0-115A-4F1D-9234-20019B8234B3}"/>
              </a:ext>
            </a:extLst>
          </p:cNvPr>
          <p:cNvSpPr/>
          <p:nvPr/>
        </p:nvSpPr>
        <p:spPr>
          <a:xfrm>
            <a:off x="5293896" y="1333500"/>
            <a:ext cx="5943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능형회귀추정량의</a:t>
            </a:r>
            <a:r>
              <a:rPr lang="ko-KR" altLang="en-US" sz="2000" dirty="0"/>
              <a:t> 분산은 매우 작다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능형회귀모형을 적합하게 되면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모형에 사용된 모든 설명변수를 </a:t>
            </a:r>
            <a:endParaRPr lang="en-US" altLang="ko-KR" sz="2000" dirty="0"/>
          </a:p>
          <a:p>
            <a:r>
              <a:rPr lang="ko-KR" altLang="en-US" sz="2000" dirty="0"/>
              <a:t>유의하다고 판단하는 것과 다르지 않다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이는 변수선택의 관점과는 완전 반대의 개념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LASSO</a:t>
            </a:r>
            <a:r>
              <a:rPr lang="ko-KR" altLang="en-US" sz="2000" dirty="0"/>
              <a:t>는 능형회귀모형과 거의 같지만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 err="1"/>
              <a:t>패널티</a:t>
            </a:r>
            <a:r>
              <a:rPr lang="ko-KR" altLang="en-US" sz="2000" dirty="0"/>
              <a:t> 항의 모양만이 차이가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LASSO</a:t>
            </a:r>
            <a:r>
              <a:rPr lang="ko-KR" altLang="en-US" sz="2000" dirty="0"/>
              <a:t>를 통한 회귀계수 추정은</a:t>
            </a:r>
            <a:endParaRPr lang="en-US" altLang="ko-KR" sz="2000" dirty="0"/>
          </a:p>
          <a:p>
            <a:r>
              <a:rPr lang="ko-KR" altLang="en-US" sz="2000" dirty="0"/>
              <a:t>일부 회귀계수를 강제로 </a:t>
            </a:r>
            <a:r>
              <a:rPr lang="en-US" altLang="ko-KR" sz="2000" dirty="0"/>
              <a:t>0 </a:t>
            </a:r>
            <a:r>
              <a:rPr lang="ko-KR" altLang="en-US" sz="2000" dirty="0"/>
              <a:t>이 되게 만들어서</a:t>
            </a:r>
            <a:endParaRPr lang="en-US" altLang="ko-KR" sz="2000" dirty="0"/>
          </a:p>
          <a:p>
            <a:r>
              <a:rPr lang="ko-KR" altLang="en-US" sz="2000" dirty="0"/>
              <a:t>변수 선택의 효과가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전통적인 변수선택법 보다 매우 속도가 빠름</a:t>
            </a:r>
            <a:r>
              <a:rPr lang="en-US" altLang="ko-KR" sz="20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ADB4BA-9744-413E-990D-8D6D36E4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60" y="1120140"/>
            <a:ext cx="3127720" cy="5325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D56F03-B708-415C-8364-0A787F8D48B6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능형 </a:t>
            </a:r>
            <a:r>
              <a:rPr lang="ko-KR" altLang="en-US" sz="3200" dirty="0" err="1"/>
              <a:t>회귀추정량과</a:t>
            </a:r>
            <a:r>
              <a:rPr lang="ko-KR" altLang="en-US" sz="3200" dirty="0"/>
              <a:t> </a:t>
            </a:r>
            <a:r>
              <a:rPr lang="en-US" altLang="ko-KR" sz="3200" dirty="0"/>
              <a:t>OLS </a:t>
            </a:r>
            <a:r>
              <a:rPr lang="ko-KR" altLang="en-US" sz="3200" dirty="0" err="1"/>
              <a:t>회귀추정량의</a:t>
            </a:r>
            <a:r>
              <a:rPr lang="ko-KR" altLang="en-US" sz="3200" dirty="0"/>
              <a:t> 비교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8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주성분</a:t>
            </a:r>
            <a:r>
              <a:rPr lang="en-US" altLang="ko-KR" sz="3200" dirty="0"/>
              <a:t>(Principle component)</a:t>
            </a:r>
            <a:r>
              <a:rPr lang="ko-KR" altLang="en-US" sz="3200" dirty="0"/>
              <a:t> 회귀모형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5326B5-A6FD-43FC-A611-4F1B47644690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행렬의 스펙트럼 분해에서 아이디어를 고안함</a:t>
            </a:r>
            <a:r>
              <a:rPr lang="en-US" altLang="ko-KR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93CD0-11AD-460D-911D-8075BD4BD32E}"/>
                  </a:ext>
                </a:extLst>
              </p:cNvPr>
              <p:cNvSpPr txBox="1"/>
              <p:nvPr/>
            </p:nvSpPr>
            <p:spPr>
              <a:xfrm>
                <a:off x="504825" y="1625490"/>
                <a:ext cx="11182350" cy="4334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e>
                      </m:sPre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&gt;⋯&gt;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793CD0-11AD-460D-911D-8075BD4B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625490"/>
                <a:ext cx="11182350" cy="4334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83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주성분 회귀모형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501CFF-72EB-47C9-912A-A1B7D9861C83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설명변수의 공분산 행렬을 고려하자</a:t>
            </a:r>
            <a:r>
              <a:rPr lang="en-US" altLang="ko-KR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783276-10F0-40CF-80F3-A0332A83465C}"/>
                  </a:ext>
                </a:extLst>
              </p:cNvPr>
              <p:cNvSpPr txBox="1"/>
              <p:nvPr/>
            </p:nvSpPr>
            <p:spPr>
              <a:xfrm>
                <a:off x="504825" y="1625490"/>
                <a:ext cx="11182350" cy="376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li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  <m:lim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=1,⋯,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=1,⋯,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783276-10F0-40CF-80F3-A0332A834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625490"/>
                <a:ext cx="11182350" cy="3761479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49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주성분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5B0E61-36FD-40D7-A48C-D5479D0F0952}"/>
                  </a:ext>
                </a:extLst>
              </p:cNvPr>
              <p:cNvSpPr txBox="1"/>
              <p:nvPr/>
            </p:nvSpPr>
            <p:spPr>
              <a:xfrm>
                <a:off x="504825" y="1625490"/>
                <a:ext cx="11182350" cy="4415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e>
                      </m:sPre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&gt;⋯&gt;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5B0E61-36FD-40D7-A48C-D5479D0F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625490"/>
                <a:ext cx="11182350" cy="4415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25DF09D-9D27-4991-95B9-75652276D01E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설명변수의 공분산 행렬을 스펙트럼 분해한다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47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주성분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5B0E61-36FD-40D7-A48C-D5479D0F0952}"/>
                  </a:ext>
                </a:extLst>
              </p:cNvPr>
              <p:cNvSpPr txBox="1"/>
              <p:nvPr/>
            </p:nvSpPr>
            <p:spPr>
              <a:xfrm>
                <a:off x="504825" y="1625490"/>
                <a:ext cx="11182350" cy="462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lim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lim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</m:oMath>
                  </m:oMathPara>
                </a14:m>
                <a:endParaRPr lang="en-US" altLang="ko-KR" sz="2400" dirty="0"/>
              </a:p>
              <a:p>
                <a:pPr algn="ctr"/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  <m:lim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5B0E61-36FD-40D7-A48C-D5479D0F0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625490"/>
                <a:ext cx="11182350" cy="462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25DF09D-9D27-4991-95B9-75652276D01E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스펙트럼 분해의 결과로부터 공분산 행렬이 대각행렬로 변환한다</a:t>
            </a:r>
            <a:r>
              <a:rPr lang="en-US" altLang="ko-KR" sz="2400" dirty="0"/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B7BEBA-8BE2-4191-AD34-C07F8A905A34}"/>
              </a:ext>
            </a:extLst>
          </p:cNvPr>
          <p:cNvCxnSpPr/>
          <p:nvPr/>
        </p:nvCxnSpPr>
        <p:spPr>
          <a:xfrm flipV="1">
            <a:off x="6441440" y="3088640"/>
            <a:ext cx="1076960" cy="944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8AE19D-E0F9-47F8-AD8B-C71E26D8CCB6}"/>
              </a:ext>
            </a:extLst>
          </p:cNvPr>
          <p:cNvCxnSpPr/>
          <p:nvPr/>
        </p:nvCxnSpPr>
        <p:spPr>
          <a:xfrm flipV="1">
            <a:off x="8429307" y="3088640"/>
            <a:ext cx="1076960" cy="944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05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주성분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9E11C-B939-4CF8-9CE6-787A08E2E2B3}"/>
                  </a:ext>
                </a:extLst>
              </p:cNvPr>
              <p:cNvSpPr txBox="1"/>
              <p:nvPr/>
            </p:nvSpPr>
            <p:spPr>
              <a:xfrm>
                <a:off x="504825" y="1533514"/>
                <a:ext cx="11182350" cy="3738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  <m:lim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lim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lim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lim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lim>
                          <m: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 algn="ctr"/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lim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lim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주성분 </a:t>
                </a:r>
                <a:r>
                  <a:rPr lang="en-US" altLang="ko-KR" sz="2400" dirty="0"/>
                  <a:t>(Principle component)</a:t>
                </a:r>
              </a:p>
              <a:p>
                <a:pPr algn="ctr"/>
                <a:endParaRPr lang="en-US" altLang="ko-KR" sz="2400" dirty="0"/>
              </a:p>
              <a:p>
                <a:pPr algn="ctr"/>
                <a:r>
                  <a:rPr lang="en-US" altLang="ko-KR" sz="2400" dirty="0"/>
                  <a:t>- </a:t>
                </a:r>
                <a:r>
                  <a:rPr lang="ko-KR" altLang="en-US" sz="2400" dirty="0"/>
                  <a:t>새로운 설명변수 집합이며 서로 독립으로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상관관계가 </a:t>
                </a:r>
                <a:r>
                  <a:rPr lang="en-US" altLang="ko-KR" sz="2400" dirty="0"/>
                  <a:t>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9E11C-B939-4CF8-9CE6-787A08E2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533514"/>
                <a:ext cx="11182350" cy="3738331"/>
              </a:xfrm>
              <a:prstGeom prst="rect">
                <a:avLst/>
              </a:prstGeom>
              <a:blipFill>
                <a:blip r:embed="rId2"/>
                <a:stretch>
                  <a:fillRect b="-2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3BF73395-1562-4720-89CC-06408240BC8C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스펙트럼 분해의 결과로부터 공분산 행렬이 대각행렬로 변환한다</a:t>
            </a:r>
            <a:r>
              <a:rPr lang="en-US" altLang="ko-KR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83500D9-144A-44E2-81E8-068824C7D4AE}"/>
                  </a:ext>
                </a:extLst>
              </p:cNvPr>
              <p:cNvSpPr/>
              <p:nvPr/>
            </p:nvSpPr>
            <p:spPr>
              <a:xfrm>
                <a:off x="347235" y="5650002"/>
                <a:ext cx="7547085" cy="467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/>
                  <a:t>주성분들의 분산은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&gt;⋯&gt;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만족한다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83500D9-144A-44E2-81E8-068824C7D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5650002"/>
                <a:ext cx="7547085" cy="467372"/>
              </a:xfrm>
              <a:prstGeom prst="rect">
                <a:avLst/>
              </a:prstGeom>
              <a:blipFill>
                <a:blip r:embed="rId3"/>
                <a:stretch>
                  <a:fillRect l="-1292" t="-9091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02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주성분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9E11C-B939-4CF8-9CE6-787A08E2E2B3}"/>
                  </a:ext>
                </a:extLst>
              </p:cNvPr>
              <p:cNvSpPr txBox="1"/>
              <p:nvPr/>
            </p:nvSpPr>
            <p:spPr>
              <a:xfrm>
                <a:off x="423545" y="3082752"/>
                <a:ext cx="11182350" cy="278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OLS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𝐶𝑜𝑟𝑟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≫0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주성분 회귀모형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i="1" dirty="0">
                    <a:latin typeface="Cambria Math" panose="020405030504060302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9E11C-B939-4CF8-9CE6-787A08E2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" y="3082752"/>
                <a:ext cx="11182350" cy="2789995"/>
              </a:xfrm>
              <a:prstGeom prst="rect">
                <a:avLst/>
              </a:prstGeom>
              <a:blipFill>
                <a:blip r:embed="rId2"/>
                <a:stretch>
                  <a:fillRect l="-817" t="-17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BF73395-1562-4720-89CC-06408240BC8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1576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/>
                  <a:t>주성분 회귀모형 </a:t>
                </a:r>
                <a:r>
                  <a:rPr lang="en-US" altLang="ko-KR" sz="2400" dirty="0"/>
                  <a:t>: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상관관계가 높은 원래의 설명변수 집합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sz="2400" dirty="0"/>
                  <a:t> 대신에</a:t>
                </a:r>
                <a:endParaRPr lang="en-US" altLang="ko-KR" sz="2400" dirty="0"/>
              </a:p>
              <a:p>
                <a:r>
                  <a:rPr lang="ko-KR" altLang="en-US" sz="2400" dirty="0"/>
                  <a:t>서로 독립인 주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성분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400" dirty="0"/>
                  <a:t>을 대신 사용하는 회귀모형이다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BF73395-1562-4720-89CC-06408240B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1576585"/>
              </a:xfrm>
              <a:prstGeom prst="rect">
                <a:avLst/>
              </a:prstGeom>
              <a:blipFill>
                <a:blip r:embed="rId3"/>
                <a:stretch>
                  <a:fillRect l="-848" t="-3089" b="-7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06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주성분 회귀모형</a:t>
            </a:r>
            <a:endParaRPr lang="en-US" altLang="ko-KR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F73395-1562-4720-89CC-06408240BC8C}"/>
              </a:ext>
            </a:extLst>
          </p:cNvPr>
          <p:cNvSpPr/>
          <p:nvPr/>
        </p:nvSpPr>
        <p:spPr>
          <a:xfrm>
            <a:off x="347235" y="988332"/>
            <a:ext cx="1132660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요약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주성분 회귀모형은 변환된 설명변수를 가지고 행하는 회귀모형이다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설명변수의 변환을 위해 스펙트럼 분해가 응용되었다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주성분 계산에는 설명변수의 공분산행렬 보다는 상관행렬이 더 권장된다</a:t>
            </a:r>
            <a:r>
              <a:rPr lang="en-US" altLang="ko-KR" sz="2000" dirty="0"/>
              <a:t>. (</a:t>
            </a:r>
            <a:r>
              <a:rPr lang="ko-KR" altLang="en-US" sz="2000" dirty="0"/>
              <a:t>단위의 통일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장점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설명변수 사이의 상관관계가 매우 높을 때</a:t>
            </a:r>
            <a:r>
              <a:rPr lang="en-US" altLang="ko-KR" sz="2000" dirty="0"/>
              <a:t>,</a:t>
            </a:r>
            <a:r>
              <a:rPr lang="ko-KR" altLang="en-US" sz="2000" dirty="0"/>
              <a:t> 서로 독립인 주성분을 대신 사용하는 것이 더 나을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주성분에 대한 해석이 가능한 경우에 권장된다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일부 주성분만을 설명변수로 사용함으로써 차원축소의 효과가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단점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주성분 자체에 대한 해석이 쉽지 않다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모형의 해석이 쉽지 않게 된다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몇 개의 주성분을 사용해야 하는지에 대한 합의가 없다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또한 주성분의 분산이 큰 순서대로 중요한 설명변수라는 보장은 없다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ko-KR" altLang="en-US" sz="2000" dirty="0"/>
              <a:t>결론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특별한 경우에 사용하면 좋은 효과가 있을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대중적이라고 말할 수는 없다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47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04C-9644-4EC3-BB6E-4B0E39789BDC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주성분 회귀모형과 </a:t>
            </a:r>
            <a:r>
              <a:rPr lang="en-US" altLang="ko-KR" sz="3200" dirty="0"/>
              <a:t>OLS </a:t>
            </a:r>
            <a:r>
              <a:rPr lang="ko-KR" altLang="en-US" sz="3200" dirty="0"/>
              <a:t>회귀모형의 비교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82ED8C-24EF-48A8-ACD4-0D6FAEA2DB81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생성한 뒤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endParaRPr lang="en-US" altLang="ko-KR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/>
              <p:nvPr/>
            </p:nvSpPr>
            <p:spPr>
              <a:xfrm>
                <a:off x="504825" y="1625490"/>
                <a:ext cx="11182350" cy="1542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𝐶𝑜𝑟𝑟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≫0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625490"/>
                <a:ext cx="11182350" cy="1542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E0894-BE2C-4D76-B1E1-E126EF1B1897}"/>
                  </a:ext>
                </a:extLst>
              </p:cNvPr>
              <p:cNvSpPr txBox="1"/>
              <p:nvPr/>
            </p:nvSpPr>
            <p:spPr>
              <a:xfrm>
                <a:off x="2114283" y="4347618"/>
                <a:ext cx="7217782" cy="48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𝑂𝐿𝑆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 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E0894-BE2C-4D76-B1E1-E126EF1B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283" y="4347618"/>
                <a:ext cx="7217782" cy="488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5DDD1-9870-45BB-91F5-D82F370D5228}"/>
                  </a:ext>
                </a:extLst>
              </p:cNvPr>
              <p:cNvSpPr txBox="1"/>
              <p:nvPr/>
            </p:nvSpPr>
            <p:spPr>
              <a:xfrm>
                <a:off x="2128569" y="5054641"/>
                <a:ext cx="7970471" cy="47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𝑃𝐶𝑅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𝑃𝐶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𝑃𝐶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𝑃𝐶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𝑃𝐶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𝑃𝐶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B5DDD1-9870-45BB-91F5-D82F370D5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69" y="5054641"/>
                <a:ext cx="7970471" cy="4789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7CAB03-3B3B-49F2-B71D-616A1DB5399A}"/>
              </a:ext>
            </a:extLst>
          </p:cNvPr>
          <p:cNvSpPr/>
          <p:nvPr/>
        </p:nvSpPr>
        <p:spPr>
          <a:xfrm>
            <a:off x="424809" y="3597191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OLS </a:t>
            </a:r>
            <a:r>
              <a:rPr lang="ko-KR" altLang="en-US" sz="2400" dirty="0">
                <a:latin typeface="Cambria Math" panose="02040503050406030204" pitchFamily="18" charset="0"/>
              </a:rPr>
              <a:t>회귀모형과 주성분 회귀모형을 적합하여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r>
              <a:rPr lang="ko-KR" altLang="en-US" sz="2400" dirty="0">
                <a:latin typeface="Cambria Math" panose="02040503050406030204" pitchFamily="18" charset="0"/>
              </a:rPr>
              <a:t>결과를 비교한다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43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/>
              <p:nvPr/>
            </p:nvSpPr>
            <p:spPr>
              <a:xfrm>
                <a:off x="302889" y="3765888"/>
                <a:ext cx="11497530" cy="2736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OLS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회귀모형을 적합하여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회귀계수에 대한 가설검정을 실시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(1,000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하면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기각할 비율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400" dirty="0"/>
                  <a:t> 0.1 </a:t>
                </a:r>
                <a:r>
                  <a:rPr lang="ko-KR" altLang="en-US" sz="2400" dirty="0"/>
                  <a:t>의 결과가 나온다</a:t>
                </a:r>
                <a:r>
                  <a:rPr lang="en-US" altLang="ko-KR" sz="2400" dirty="0"/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i="1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가 너무 크기 때문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&lt;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해결책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&gt;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1.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설명변수 일부를 제외한다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변수 선택을 연구자가 임의로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능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형 회귀모형을 사용한다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제약조건 하에서 변수 모두 사용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3.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설명변수 대신 주성분을 사용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변환된 변수를 대신 사용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3765888"/>
                <a:ext cx="11497530" cy="2736711"/>
              </a:xfrm>
              <a:prstGeom prst="rect">
                <a:avLst/>
              </a:prstGeom>
              <a:blipFill>
                <a:blip r:embed="rId2"/>
                <a:stretch>
                  <a:fillRect l="-848" t="-1782" b="-4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/>
              <p:nvPr/>
            </p:nvSpPr>
            <p:spPr>
              <a:xfrm>
                <a:off x="504825" y="1625490"/>
                <a:ext cx="11182350" cy="157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limLow>
                            <m:limLow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lim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lim>
                          </m:limLow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=0.9999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625490"/>
                <a:ext cx="11182350" cy="1578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FEB3B6B-EB27-4AC1-B935-97791E3D2E6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회귀모형에서 설명변수 사이의 상관관계가 매우 강한 경우</a:t>
            </a:r>
            <a:endParaRPr lang="en-US" altLang="ko-KR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5066F8-10EA-41BB-BE30-B4539E95687C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생성하자</a:t>
            </a:r>
            <a:r>
              <a:rPr lang="en-US" altLang="ko-KR" sz="2400" dirty="0">
                <a:latin typeface="Cambria Math" panose="02040503050406030204" pitchFamily="18" charset="0"/>
              </a:rPr>
              <a:t>. </a:t>
            </a:r>
            <a:endParaRPr lang="en-US" altLang="ko-KR" sz="2400" i="1" dirty="0"/>
          </a:p>
        </p:txBody>
      </p:sp>
    </p:spTree>
    <p:extLst>
      <p:ext uri="{BB962C8B-B14F-4D97-AF65-F5344CB8AC3E}">
        <p14:creationId xmlns:p14="http://schemas.microsoft.com/office/powerpoint/2010/main" val="188957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0232115-A458-4B66-AE78-BEAF5B0E38B2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주성분 회귀모형과 </a:t>
            </a:r>
            <a:r>
              <a:rPr lang="en-US" altLang="ko-KR" sz="3200" dirty="0"/>
              <a:t>OLS </a:t>
            </a:r>
            <a:r>
              <a:rPr lang="ko-KR" altLang="en-US" sz="3200" dirty="0"/>
              <a:t>회귀모형의 비교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C2E609-B6D2-4783-AE93-8E5F7CE8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33" y="1611455"/>
            <a:ext cx="5602707" cy="35461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AC5362-0C80-4F10-A4A3-FC992D761912}"/>
              </a:ext>
            </a:extLst>
          </p:cNvPr>
          <p:cNvSpPr/>
          <p:nvPr/>
        </p:nvSpPr>
        <p:spPr>
          <a:xfrm>
            <a:off x="347235" y="988332"/>
            <a:ext cx="4113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latin typeface="Cambria Math" panose="02040503050406030204" pitchFamily="18" charset="0"/>
              </a:rPr>
              <a:t>주성분</a:t>
            </a:r>
            <a:r>
              <a:rPr lang="en-US" altLang="ko-KR" sz="2400" dirty="0">
                <a:latin typeface="Cambria Math" panose="02040503050406030204" pitchFamily="18" charset="0"/>
              </a:rPr>
              <a:t> </a:t>
            </a:r>
            <a:r>
              <a:rPr lang="ko-KR" altLang="en-US" sz="2400" dirty="0">
                <a:latin typeface="Cambria Math" panose="02040503050406030204" pitchFamily="18" charset="0"/>
              </a:rPr>
              <a:t>회귀모형의 추정결과</a:t>
            </a:r>
            <a:endParaRPr lang="en-US" altLang="ko-KR" sz="2400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6DD2B6-8D1A-49DD-9363-1A5DB9C89755}"/>
              </a:ext>
            </a:extLst>
          </p:cNvPr>
          <p:cNvSpPr/>
          <p:nvPr/>
        </p:nvSpPr>
        <p:spPr>
          <a:xfrm>
            <a:off x="6250195" y="988332"/>
            <a:ext cx="4113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OLS </a:t>
            </a:r>
            <a:r>
              <a:rPr lang="ko-KR" altLang="en-US" sz="2400" dirty="0">
                <a:latin typeface="Cambria Math" panose="02040503050406030204" pitchFamily="18" charset="0"/>
              </a:rPr>
              <a:t>회귀모형의 추정결과</a:t>
            </a:r>
            <a:endParaRPr lang="en-US" altLang="ko-KR" sz="2400" i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0A0CE0-6627-4023-A86F-A1AC91D36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2" y="1611455"/>
            <a:ext cx="5602707" cy="359062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0D46D6-A323-474C-B5D5-2D41347D6713}"/>
              </a:ext>
            </a:extLst>
          </p:cNvPr>
          <p:cNvSpPr/>
          <p:nvPr/>
        </p:nvSpPr>
        <p:spPr>
          <a:xfrm>
            <a:off x="347235" y="5460026"/>
            <a:ext cx="1149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주성분 회귀모형에서 첫번째 주성분만이 유의하다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첫번째 주성분은 </a:t>
            </a:r>
            <a:r>
              <a:rPr lang="en-US" altLang="ko-KR" sz="2400" dirty="0"/>
              <a:t>5</a:t>
            </a:r>
            <a:r>
              <a:rPr lang="ko-KR" altLang="en-US" sz="2400" dirty="0"/>
              <a:t>개 설명변수의 종합점수와 같이 해석할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64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회귀모형에서 설명변수 사이의 상관관계가 매우 강한 경우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3619193-9710-4BD6-B180-B1B9520F1EB9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33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&lt;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해결책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&gt;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1.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설명변수 일부를 제외한다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변수 선택을 연구자가 임의로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능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형 회귀모형을 사용한다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제약조건 하에서 변수 모두 사용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3.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설명변수 대신 주성분을 사용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변환된 변수를 대신 사용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위의 해결책 이외에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변수선택법 등을 통하여 여러 설명변수 중 일부를 모형으로부터 제외할 수 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변수선택법을 통해 선택된 변수 사이에는 여전히 공선성의 문제는 있을 수 있음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또한 자료마다 어느 정도의 공선성은 존재한다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분석의 목적이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예측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(Prediction)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”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인 경우에는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자료를 훈련용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(training)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과 평가용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(test)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자료로 분리시켜 놓은 다음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훈련용 자료에서 여러 가지 모형을 자료를 이용하여 적합한다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이후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적합된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자료를 평가용 자료에 적용하여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실제값에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가장 가까운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예측값을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제공하는 모형을 최종모형으로 결정함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3619193-9710-4BD6-B180-B1B9520F1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33081"/>
              </a:xfrm>
              <a:prstGeom prst="rect">
                <a:avLst/>
              </a:prstGeom>
              <a:blipFill>
                <a:blip r:embed="rId2"/>
                <a:stretch>
                  <a:fillRect l="-848" t="-866"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07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모형의 예측력 평가 절차 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D6B78FD-34EE-40F1-A0D1-AF73C81CD947}"/>
                  </a:ext>
                </a:extLst>
              </p:cNvPr>
              <p:cNvSpPr/>
              <p:nvPr/>
            </p:nvSpPr>
            <p:spPr>
              <a:xfrm>
                <a:off x="1242092" y="4505412"/>
                <a:ext cx="4668394" cy="546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800">
                                    <a:latin typeface="Cambria Math" panose="02040503050406030204" pitchFamily="18" charset="0"/>
                                  </a:rPr>
                                  <m:t>trn</m:t>
                                </m:r>
                              </m:sub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800">
                                    <a:latin typeface="Cambria Math" panose="02040503050406030204" pitchFamily="18" charset="0"/>
                                  </a:rPr>
                                  <m:t>trn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</m:oMath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D6B78FD-34EE-40F1-A0D1-AF73C81C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92" y="4505412"/>
                <a:ext cx="4668394" cy="546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A8B4F0-C742-43B7-B6EC-CD0EBF934645}"/>
                  </a:ext>
                </a:extLst>
              </p:cNvPr>
              <p:cNvSpPr/>
              <p:nvPr/>
            </p:nvSpPr>
            <p:spPr>
              <a:xfrm>
                <a:off x="478662" y="5293811"/>
                <a:ext cx="10461178" cy="85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/>
                  <a:t>회귀모형이나 주성분 회귀모형의 경우에는</a:t>
                </a:r>
                <a:endParaRPr lang="en-US" altLang="ko-KR" sz="2400" dirty="0"/>
              </a:p>
              <a:p>
                <a:r>
                  <a:rPr lang="ko-KR" altLang="en-US" sz="2400" dirty="0"/>
                  <a:t>훈련용 자료에서 계산된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을 평가용 데이터에 적용하여 예측 </a:t>
                </a:r>
                <a:r>
                  <a:rPr lang="en-US" altLang="ko-KR" sz="2400" dirty="0"/>
                  <a:t>MSE </a:t>
                </a:r>
                <a:r>
                  <a:rPr lang="ko-KR" altLang="en-US" sz="2400" dirty="0"/>
                  <a:t>계산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A8B4F0-C742-43B7-B6EC-CD0EBF934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2" y="5293811"/>
                <a:ext cx="10461178" cy="850810"/>
              </a:xfrm>
              <a:prstGeom prst="rect">
                <a:avLst/>
              </a:prstGeom>
              <a:blipFill>
                <a:blip r:embed="rId3"/>
                <a:stretch>
                  <a:fillRect l="-932" t="-5714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21A1C0-6DBA-4373-AEF6-969EA3F8EAF6}"/>
              </a:ext>
            </a:extLst>
          </p:cNvPr>
          <p:cNvSpPr/>
          <p:nvPr/>
        </p:nvSpPr>
        <p:spPr>
          <a:xfrm>
            <a:off x="347235" y="988332"/>
            <a:ext cx="11497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전체 자료를 랜덤하게 훈련용과 평가용 자료로 적정 비율로 나누거나</a:t>
            </a:r>
            <a:r>
              <a:rPr lang="en-US" altLang="ko-KR" sz="2400" dirty="0">
                <a:latin typeface="Cambria Math" panose="02040503050406030204" pitchFamily="18" charset="0"/>
              </a:rPr>
              <a:t>,</a:t>
            </a:r>
            <a:r>
              <a:rPr lang="ko-KR" altLang="en-US" sz="2400" dirty="0">
                <a:latin typeface="Cambria Math" panose="02040503050406030204" pitchFamily="18" charset="0"/>
              </a:rPr>
              <a:t> 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시간의 순서에 따라 나눈다</a:t>
            </a:r>
            <a:r>
              <a:rPr lang="en-US" altLang="ko-KR" sz="2400" dirty="0">
                <a:latin typeface="Cambria Math" panose="02040503050406030204" pitchFamily="18" charset="0"/>
              </a:rPr>
              <a:t>. </a:t>
            </a:r>
            <a:r>
              <a:rPr lang="ko-KR" altLang="en-US" sz="2400" dirty="0">
                <a:latin typeface="Cambria Math" panose="02040503050406030204" pitchFamily="18" charset="0"/>
              </a:rPr>
              <a:t>평가용 데이터는 미래의 데이터에 대응되는 것으로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만들어진 모형의 미래 데이터에 대한 실제적인 예측력을 평가하기 위한 것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AD0C90-B96E-4724-AB46-303607398096}"/>
              </a:ext>
            </a:extLst>
          </p:cNvPr>
          <p:cNvSpPr/>
          <p:nvPr/>
        </p:nvSpPr>
        <p:spPr>
          <a:xfrm>
            <a:off x="478662" y="3188161"/>
            <a:ext cx="5811520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1369A4-7107-43B5-B217-21B439C4289F}"/>
              </a:ext>
            </a:extLst>
          </p:cNvPr>
          <p:cNvSpPr/>
          <p:nvPr/>
        </p:nvSpPr>
        <p:spPr>
          <a:xfrm>
            <a:off x="6513702" y="3188161"/>
            <a:ext cx="3444240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3AB2A-02B2-46E9-8F83-7EEE69822A11}"/>
              </a:ext>
            </a:extLst>
          </p:cNvPr>
          <p:cNvSpPr txBox="1"/>
          <p:nvPr/>
        </p:nvSpPr>
        <p:spPr>
          <a:xfrm>
            <a:off x="2324773" y="2319310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훈련용</a:t>
            </a:r>
            <a:r>
              <a:rPr lang="en-US" altLang="ko-KR" sz="2400" dirty="0"/>
              <a:t>(training)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0FC0D-AA1A-40E8-A610-199C3BBAC536}"/>
              </a:ext>
            </a:extLst>
          </p:cNvPr>
          <p:cNvSpPr txBox="1"/>
          <p:nvPr/>
        </p:nvSpPr>
        <p:spPr>
          <a:xfrm>
            <a:off x="7333651" y="2272178"/>
            <a:ext cx="180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평가용</a:t>
            </a:r>
            <a:r>
              <a:rPr lang="en-US" altLang="ko-KR" sz="2400" dirty="0"/>
              <a:t>(test)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ED774E6-BB45-42B9-AF64-92157D64A43C}"/>
                  </a:ext>
                </a:extLst>
              </p:cNvPr>
              <p:cNvSpPr/>
              <p:nvPr/>
            </p:nvSpPr>
            <p:spPr>
              <a:xfrm>
                <a:off x="1920932" y="3285817"/>
                <a:ext cx="2964017" cy="546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trn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0">
                              <a:latin typeface="Cambria Math" panose="02040503050406030204" pitchFamily="18" charset="0"/>
                            </a:rPr>
                            <m:t>trn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trn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ED774E6-BB45-42B9-AF64-92157D64A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32" y="3285817"/>
                <a:ext cx="2964017" cy="546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EFCE718-B248-4411-9F88-49C772208BD2}"/>
                  </a:ext>
                </a:extLst>
              </p:cNvPr>
              <p:cNvSpPr/>
              <p:nvPr/>
            </p:nvSpPr>
            <p:spPr>
              <a:xfrm>
                <a:off x="6667251" y="3285817"/>
                <a:ext cx="3137141" cy="546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est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trn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EFCE718-B248-4411-9F88-49C772208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251" y="3285817"/>
                <a:ext cx="3137141" cy="546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화살표: 위로 구부러짐 24">
            <a:extLst>
              <a:ext uri="{FF2B5EF4-FFF2-40B4-BE49-F238E27FC236}">
                <a16:creationId xmlns:a16="http://schemas.microsoft.com/office/drawing/2014/main" id="{3D74CC77-7343-42AB-8220-A16EDD36CAFE}"/>
              </a:ext>
            </a:extLst>
          </p:cNvPr>
          <p:cNvSpPr/>
          <p:nvPr/>
        </p:nvSpPr>
        <p:spPr>
          <a:xfrm flipV="1">
            <a:off x="4325421" y="2780073"/>
            <a:ext cx="4854143" cy="546432"/>
          </a:xfrm>
          <a:prstGeom prst="curvedUpArrow">
            <a:avLst>
              <a:gd name="adj1" fmla="val 25000"/>
              <a:gd name="adj2" fmla="val 50000"/>
              <a:gd name="adj3" fmla="val 19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760BA8D-282B-4102-BE17-4415331F5A68}"/>
                  </a:ext>
                </a:extLst>
              </p:cNvPr>
              <p:cNvSpPr/>
              <p:nvPr/>
            </p:nvSpPr>
            <p:spPr>
              <a:xfrm>
                <a:off x="6350657" y="4528624"/>
                <a:ext cx="38323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760BA8D-282B-4102-BE17-4415331F5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57" y="4528624"/>
                <a:ext cx="38323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2F0E22-D0DF-4864-9D20-0834D0105EF6}"/>
              </a:ext>
            </a:extLst>
          </p:cNvPr>
          <p:cNvSpPr/>
          <p:nvPr/>
        </p:nvSpPr>
        <p:spPr>
          <a:xfrm>
            <a:off x="6667251" y="4143640"/>
            <a:ext cx="3247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예측력 평가 지표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예측 </a:t>
            </a:r>
            <a:r>
              <a:rPr lang="en-US" altLang="ko-KR" dirty="0">
                <a:solidFill>
                  <a:srgbClr val="FF0000"/>
                </a:solidFill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2432148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모형의 예측력 평가 절차 </a:t>
            </a:r>
            <a:endParaRPr lang="en-US" altLang="ko-KR" sz="3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549A84-E9D0-4B0C-9CEF-256213643864}"/>
              </a:ext>
            </a:extLst>
          </p:cNvPr>
          <p:cNvSpPr/>
          <p:nvPr/>
        </p:nvSpPr>
        <p:spPr>
          <a:xfrm>
            <a:off x="427292" y="2666111"/>
            <a:ext cx="7432438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0B674A-E216-4DF7-AF5D-66D6064797D5}"/>
              </a:ext>
            </a:extLst>
          </p:cNvPr>
          <p:cNvSpPr/>
          <p:nvPr/>
        </p:nvSpPr>
        <p:spPr>
          <a:xfrm>
            <a:off x="8095921" y="2666111"/>
            <a:ext cx="3444240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14294-15FB-4DC4-8840-FA82E9659A67}"/>
              </a:ext>
            </a:extLst>
          </p:cNvPr>
          <p:cNvSpPr txBox="1"/>
          <p:nvPr/>
        </p:nvSpPr>
        <p:spPr>
          <a:xfrm>
            <a:off x="2958584" y="1906838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훈련용</a:t>
            </a:r>
            <a:r>
              <a:rPr lang="en-US" altLang="ko-KR" sz="2400" dirty="0"/>
              <a:t>(training)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D1E16-FE19-4E05-943F-C82176F035AF}"/>
              </a:ext>
            </a:extLst>
          </p:cNvPr>
          <p:cNvSpPr txBox="1"/>
          <p:nvPr/>
        </p:nvSpPr>
        <p:spPr>
          <a:xfrm>
            <a:off x="8936418" y="1863142"/>
            <a:ext cx="180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평가용</a:t>
            </a:r>
            <a:r>
              <a:rPr lang="en-US" altLang="ko-KR" sz="2400" dirty="0"/>
              <a:t>(test)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08D4DEA-46B8-49C9-9FC6-1B90015B8075}"/>
                  </a:ext>
                </a:extLst>
              </p:cNvPr>
              <p:cNvSpPr/>
              <p:nvPr/>
            </p:nvSpPr>
            <p:spPr>
              <a:xfrm>
                <a:off x="2732590" y="2763767"/>
                <a:ext cx="2964017" cy="546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trn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0">
                              <a:latin typeface="Cambria Math" panose="02040503050406030204" pitchFamily="18" charset="0"/>
                            </a:rPr>
                            <m:t>trn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trn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08D4DEA-46B8-49C9-9FC6-1B90015B8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590" y="2763767"/>
                <a:ext cx="2964017" cy="546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971C634-F244-4C39-9326-6747350E83EE}"/>
                  </a:ext>
                </a:extLst>
              </p:cNvPr>
              <p:cNvSpPr/>
              <p:nvPr/>
            </p:nvSpPr>
            <p:spPr>
              <a:xfrm>
                <a:off x="8249470" y="2763767"/>
                <a:ext cx="3137141" cy="546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est</m:t>
                          </m:r>
                        </m:sub>
                      </m:sSub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trn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971C634-F244-4C39-9326-6747350E8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470" y="2763767"/>
                <a:ext cx="3137141" cy="546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D6B78FD-34EE-40F1-A0D1-AF73C81CD947}"/>
                  </a:ext>
                </a:extLst>
              </p:cNvPr>
              <p:cNvSpPr/>
              <p:nvPr/>
            </p:nvSpPr>
            <p:spPr>
              <a:xfrm>
                <a:off x="1497678" y="5070425"/>
                <a:ext cx="6105197" cy="546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800">
                                    <a:latin typeface="Cambria Math" panose="02040503050406030204" pitchFamily="18" charset="0"/>
                                  </a:rPr>
                                  <m:t>trn</m:t>
                                </m:r>
                              </m:sub>
                              <m:sup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800">
                                    <a:latin typeface="Cambria Math" panose="02040503050406030204" pitchFamily="18" charset="0"/>
                                  </a:rPr>
                                  <m:t>trn</m:t>
                                </m:r>
                              </m:sub>
                            </m:s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trn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</m:oMath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D6B78FD-34EE-40F1-A0D1-AF73C81C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78" y="5070425"/>
                <a:ext cx="6105197" cy="546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A8B4F0-C742-43B7-B6EC-CD0EBF934645}"/>
                  </a:ext>
                </a:extLst>
              </p:cNvPr>
              <p:cNvSpPr/>
              <p:nvPr/>
            </p:nvSpPr>
            <p:spPr>
              <a:xfrm>
                <a:off x="302889" y="5748530"/>
                <a:ext cx="11497530" cy="870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/>
                  <a:t>이후 결정된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</m:oMath>
                </a14:m>
                <a:r>
                  <a:rPr lang="ko-KR" altLang="en-US" sz="2400" dirty="0"/>
                  <a:t>를 가지고 훈련용 자료를 모두 사용하여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</m:oMath>
                </a14:m>
                <a:r>
                  <a:rPr lang="ko-KR" altLang="en-US" sz="2400" dirty="0"/>
                  <a:t>를 계산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/>
                  <a:t>계산된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을 평가용 데이터에 적용하여 </a:t>
                </a:r>
                <a:r>
                  <a:rPr lang="ko-KR" altLang="en-US" sz="2400" dirty="0" err="1"/>
                  <a:t>예측값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test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계산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A8B4F0-C742-43B7-B6EC-CD0EBF934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5748530"/>
                <a:ext cx="11497530" cy="870623"/>
              </a:xfrm>
              <a:prstGeom prst="rect">
                <a:avLst/>
              </a:prstGeom>
              <a:blipFill>
                <a:blip r:embed="rId5"/>
                <a:stretch>
                  <a:fillRect l="-848" t="-3497" b="-14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121A1C0-6DBA-4373-AEF6-969EA3F8EAF6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844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능형 회귀모형의 경우에는 조절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최적값을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정하기 위한 절차가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추가됨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훈련용 자료 내부에서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10-fold CV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하여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최적값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”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을 결정하는 과정이 추가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121A1C0-6DBA-4373-AEF6-969EA3F8E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844847"/>
              </a:xfrm>
              <a:prstGeom prst="rect">
                <a:avLst/>
              </a:prstGeom>
              <a:blipFill>
                <a:blip r:embed="rId6"/>
                <a:stretch>
                  <a:fillRect l="-848" t="-5036" b="-15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B0E2B0B-3DE9-4192-A884-75FDDA769A74}"/>
                  </a:ext>
                </a:extLst>
              </p:cNvPr>
              <p:cNvSpPr/>
              <p:nvPr/>
            </p:nvSpPr>
            <p:spPr>
              <a:xfrm>
                <a:off x="121022" y="3901311"/>
                <a:ext cx="4829079" cy="503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trn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trn</m:t>
                                  </m:r>
                                  <m: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trn</m:t>
                                  </m:r>
                                  <m:r>
                                    <a:rPr lang="en-US" altLang="ko-KR" sz="20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trn</m:t>
                          </m:r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trn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B0E2B0B-3DE9-4192-A884-75FDDA769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2" y="3901311"/>
                <a:ext cx="4829079" cy="503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D577CA8-D567-46A6-9586-267738DD2B1C}"/>
                  </a:ext>
                </a:extLst>
              </p:cNvPr>
              <p:cNvSpPr/>
              <p:nvPr/>
            </p:nvSpPr>
            <p:spPr>
              <a:xfrm>
                <a:off x="18333" y="4449248"/>
                <a:ext cx="5034455" cy="416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trn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val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val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D577CA8-D567-46A6-9586-267738DD2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3" y="4449248"/>
                <a:ext cx="5034455" cy="416717"/>
              </a:xfrm>
              <a:prstGeom prst="rect">
                <a:avLst/>
              </a:prstGeom>
              <a:blipFill>
                <a:blip r:embed="rId8"/>
                <a:stretch>
                  <a:fillRect t="-7353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8B0F440-1653-4D5F-B9CC-C141CCF9D028}"/>
                  </a:ext>
                </a:extLst>
              </p:cNvPr>
              <p:cNvSpPr/>
              <p:nvPr/>
            </p:nvSpPr>
            <p:spPr>
              <a:xfrm>
                <a:off x="302889" y="3521305"/>
                <a:ext cx="7226954" cy="388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마다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10-fold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CV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평균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MSE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계산하여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최적의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trn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결정</a:t>
                </a:r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8B0F440-1653-4D5F-B9CC-C141CCF9D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3521305"/>
                <a:ext cx="7226954" cy="388889"/>
              </a:xfrm>
              <a:prstGeom prst="rect">
                <a:avLst/>
              </a:prstGeom>
              <a:blipFill>
                <a:blip r:embed="rId9"/>
                <a:stretch>
                  <a:fillRect l="-759" t="-11111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화살표: 위로 구부러짐 25">
            <a:extLst>
              <a:ext uri="{FF2B5EF4-FFF2-40B4-BE49-F238E27FC236}">
                <a16:creationId xmlns:a16="http://schemas.microsoft.com/office/drawing/2014/main" id="{D3AA01F5-704E-462C-A58D-9AF25F83E6E7}"/>
              </a:ext>
            </a:extLst>
          </p:cNvPr>
          <p:cNvSpPr/>
          <p:nvPr/>
        </p:nvSpPr>
        <p:spPr>
          <a:xfrm flipV="1">
            <a:off x="5147353" y="2259719"/>
            <a:ext cx="5593405" cy="546432"/>
          </a:xfrm>
          <a:prstGeom prst="curvedUpArrow">
            <a:avLst>
              <a:gd name="adj1" fmla="val 25000"/>
              <a:gd name="adj2" fmla="val 50000"/>
              <a:gd name="adj3" fmla="val 19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25C5BED-A43D-40F9-B2E1-A912CC4C3A63}"/>
                  </a:ext>
                </a:extLst>
              </p:cNvPr>
              <p:cNvSpPr/>
              <p:nvPr/>
            </p:nvSpPr>
            <p:spPr>
              <a:xfrm>
                <a:off x="7914871" y="4054404"/>
                <a:ext cx="38323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1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25C5BED-A43D-40F9-B2E1-A912CC4C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871" y="4054404"/>
                <a:ext cx="383239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F62D12-FDBF-48FC-8CFF-53EB13610110}"/>
              </a:ext>
            </a:extLst>
          </p:cNvPr>
          <p:cNvSpPr/>
          <p:nvPr/>
        </p:nvSpPr>
        <p:spPr>
          <a:xfrm>
            <a:off x="8231465" y="3669420"/>
            <a:ext cx="3247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예측력 평가 지표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예측 </a:t>
            </a:r>
            <a:r>
              <a:rPr lang="en-US" altLang="ko-KR" dirty="0">
                <a:solidFill>
                  <a:srgbClr val="FF0000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0238BB5-147C-4C71-B11B-59F699DCDDFA}"/>
                  </a:ext>
                </a:extLst>
              </p:cNvPr>
              <p:cNvSpPr/>
              <p:nvPr/>
            </p:nvSpPr>
            <p:spPr>
              <a:xfrm>
                <a:off x="5510518" y="4395090"/>
                <a:ext cx="246911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 panose="02040503050406030204" pitchFamily="18" charset="0"/>
                                    </a:rPr>
                                    <m:t>val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val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val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0238BB5-147C-4C71-B11B-59F699DCD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18" y="4395090"/>
                <a:ext cx="2469111" cy="400110"/>
              </a:xfrm>
              <a:prstGeom prst="rect">
                <a:avLst/>
              </a:prstGeom>
              <a:blipFill>
                <a:blip r:embed="rId11"/>
                <a:stretch>
                  <a:fillRect t="-45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8406B5-9ACD-40AA-88E0-5E821D497E8A}"/>
              </a:ext>
            </a:extLst>
          </p:cNvPr>
          <p:cNvSpPr/>
          <p:nvPr/>
        </p:nvSpPr>
        <p:spPr>
          <a:xfrm>
            <a:off x="5684366" y="4011794"/>
            <a:ext cx="2101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fold </a:t>
            </a:r>
            <a:r>
              <a:rPr lang="ko-KR" altLang="en-US" dirty="0">
                <a:solidFill>
                  <a:srgbClr val="FF0000"/>
                </a:solidFill>
              </a:rPr>
              <a:t>당 검증 </a:t>
            </a:r>
            <a:r>
              <a:rPr lang="en-US" altLang="ko-KR" dirty="0">
                <a:solidFill>
                  <a:srgbClr val="FF0000"/>
                </a:solidFill>
              </a:rPr>
              <a:t>MSE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7D262F6-E2D2-4CB4-AC1D-B02887E64235}"/>
              </a:ext>
            </a:extLst>
          </p:cNvPr>
          <p:cNvSpPr/>
          <p:nvPr/>
        </p:nvSpPr>
        <p:spPr>
          <a:xfrm>
            <a:off x="5003731" y="4012269"/>
            <a:ext cx="571544" cy="81173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2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/>
              <p:nvPr/>
            </p:nvSpPr>
            <p:spPr>
              <a:xfrm>
                <a:off x="302889" y="3765888"/>
                <a:ext cx="11497530" cy="2733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단순선형 회귀모형을 적합하여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회귀계수에 대한 가설검정을 실시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(1,000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하면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기각할 비율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ko-KR" sz="2400" dirty="0"/>
                  <a:t>1 </a:t>
                </a:r>
                <a:r>
                  <a:rPr lang="ko-KR" altLang="en-US" sz="2400" dirty="0"/>
                  <a:t>의 결과가 나온다</a:t>
                </a:r>
                <a:r>
                  <a:rPr lang="en-US" altLang="ko-KR" sz="2400" dirty="0"/>
                  <a:t>.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이러한 접근도 가능할 순 있으나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어떤 변수를 모형에 남길지는 연구자의 직관에 의존해야 한다는 한계가 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3765888"/>
                <a:ext cx="11497530" cy="2733825"/>
              </a:xfrm>
              <a:prstGeom prst="rect">
                <a:avLst/>
              </a:prstGeom>
              <a:blipFill>
                <a:blip r:embed="rId2"/>
                <a:stretch>
                  <a:fillRect l="-848" t="-1786" b="-4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/>
              <p:nvPr/>
            </p:nvSpPr>
            <p:spPr>
              <a:xfrm>
                <a:off x="504825" y="1625490"/>
                <a:ext cx="11182350" cy="157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lim>
                      </m:limLow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limLow>
                            <m:limLow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lim>
                              <m: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lim>
                          </m:limLow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=0.9999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625490"/>
                <a:ext cx="11182350" cy="1578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FEB3B6B-EB27-4AC1-B935-97791E3D2E6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설명변수 일부를 제외하고 회귀모형을 적합하는 경우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C1B461-F63D-40F3-966B-EAF453C80ACF}"/>
                  </a:ext>
                </a:extLst>
              </p:cNvPr>
              <p:cNvSpPr txBox="1"/>
              <p:nvPr/>
            </p:nvSpPr>
            <p:spPr>
              <a:xfrm>
                <a:off x="2683352" y="4404172"/>
                <a:ext cx="6967537" cy="54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C1B461-F63D-40F3-966B-EAF453C80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352" y="4404172"/>
                <a:ext cx="6967537" cy="545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7BCECAA3-12A7-4C63-B813-1E5F037DAA04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생성하자</a:t>
            </a:r>
            <a:r>
              <a:rPr lang="en-US" altLang="ko-KR" sz="2400" dirty="0">
                <a:latin typeface="Cambria Math" panose="02040503050406030204" pitchFamily="18" charset="0"/>
              </a:rPr>
              <a:t>. </a:t>
            </a:r>
            <a:endParaRPr lang="en-US" altLang="ko-KR" sz="2400" i="1" dirty="0"/>
          </a:p>
        </p:txBody>
      </p:sp>
    </p:spTree>
    <p:extLst>
      <p:ext uri="{BB962C8B-B14F-4D97-AF65-F5344CB8AC3E}">
        <p14:creationId xmlns:p14="http://schemas.microsoft.com/office/powerpoint/2010/main" val="172755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능형 회귀모형 </a:t>
            </a:r>
            <a:r>
              <a:rPr lang="en-US" altLang="ko-KR" sz="3200" dirty="0"/>
              <a:t>(Ridge 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B0D4441-786F-4667-AA30-5D15C4C02441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717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  <m:brk m:alnAt="2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agrange</m:t>
                      </m:r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duality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1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limLow>
                                <m:limLow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loss</m:t>
                                  </m:r>
                                  <m: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function</m:t>
                                  </m:r>
                                </m:lim>
                              </m:limLow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tuning</m:t>
                                  </m:r>
                                  <m: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parameter</m:t>
                                  </m:r>
                                </m:lim>
                              </m:limLow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limLow>
                                <m:limLow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penalty</m:t>
                                  </m:r>
                                </m:lim>
                              </m:limLow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</m:t>
                      </m:r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e>
                      </m:d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2400" b="1" i="1" dirty="0"/>
              </a:p>
              <a:p>
                <a:endParaRPr lang="en-US" altLang="ko-KR" sz="2400" b="1" i="1" dirty="0"/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/>
                  <a:t>는</a:t>
                </a:r>
                <a:r>
                  <a:rPr lang="ko-KR" altLang="en-US" sz="2400" b="1" dirty="0"/>
                  <a:t> </a:t>
                </a:r>
                <a:r>
                  <a:rPr lang="ko-KR" altLang="en-US" sz="2400" dirty="0"/>
                  <a:t>손실함수와 </a:t>
                </a:r>
                <a:r>
                  <a:rPr lang="ko-KR" altLang="en-US" sz="2400" dirty="0" err="1"/>
                  <a:t>벌점항</a:t>
                </a:r>
                <a:r>
                  <a:rPr lang="ko-KR" altLang="en-US" sz="2400" dirty="0"/>
                  <a:t> 사이를 조절하는 </a:t>
                </a:r>
                <a:r>
                  <a:rPr lang="ko-KR" altLang="en-US" sz="2400" dirty="0" err="1"/>
                  <a:t>조율모수의</a:t>
                </a:r>
                <a:r>
                  <a:rPr lang="ko-KR" altLang="en-US" sz="2400" dirty="0"/>
                  <a:t> 역할을 수행함</a:t>
                </a:r>
                <a:r>
                  <a:rPr lang="en-US" altLang="ko-KR" sz="2400" dirty="0"/>
                  <a:t>.</a:t>
                </a:r>
                <a:endParaRPr lang="en-US" altLang="ko-KR" sz="2400" b="1" i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B0D4441-786F-4667-AA30-5D15C4C02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717719"/>
              </a:xfrm>
              <a:prstGeom prst="rect">
                <a:avLst/>
              </a:prstGeom>
              <a:blipFill>
                <a:blip r:embed="rId2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능형 </a:t>
            </a:r>
            <a:r>
              <a:rPr lang="ko-KR" altLang="en-US" sz="3200" dirty="0" err="1"/>
              <a:t>회귀추정량의</a:t>
            </a:r>
            <a:r>
              <a:rPr lang="ko-KR" altLang="en-US" sz="3200" dirty="0"/>
              <a:t> 성질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B0D4441-786F-4667-AA30-5D15C4C02441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8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unbiased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estimator</m:t>
                    </m:r>
                  </m:oMath>
                </a14:m>
                <a:endParaRPr lang="en-US" altLang="ko-KR" sz="2000" b="0" dirty="0"/>
              </a:p>
              <a:p>
                <a:r>
                  <a:rPr lang="en-US" altLang="ko-KR" sz="20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𝑏𝑖𝑎𝑠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𝑂𝐿𝑆</m:t>
                            </m:r>
                          </m:sub>
                        </m:sSub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sz="20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𝑎𝑟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𝑅𝑖𝑑𝑔𝑒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biased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estimator</m:t>
                    </m:r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𝑅𝑖𝑑𝑔𝑒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𝑅𝑖𝑑𝑔𝑒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20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𝑅𝑖𝑑𝑔𝑒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Hoerl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Kenard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1970</m:t>
                        </m:r>
                      </m:e>
                    </m:d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의해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아래의 관계가 증명이 되어있음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sz="100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𝑖𝑎𝑠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𝑏𝑖𝑎𝑠</m:t>
                          </m:r>
                        </m:e>
                      </m:sPre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𝑅𝑖𝑑𝑔𝑒</m:t>
                              </m:r>
                            </m:sub>
                          </m:sSub>
                        </m:e>
                      </m:d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2000" b="1" i="1" dirty="0"/>
              </a:p>
              <a:p>
                <a:r>
                  <a:rPr lang="en-US" altLang="ko-KR" sz="1100" i="1" dirty="0">
                    <a:latin typeface="Cambria Math" panose="02040503050406030204" pitchFamily="18" charset="0"/>
                  </a:rPr>
                  <a:t>    </a:t>
                </a:r>
                <a:endParaRPr lang="en-US" altLang="ko-KR" sz="11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≫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𝑅𝑖𝑑𝑔𝑒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1" i="1" dirty="0"/>
              </a:p>
              <a:p>
                <a:r>
                  <a:rPr lang="en-US" altLang="ko-KR" sz="1050" b="1" i="1" dirty="0"/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∴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𝑅𝑖𝑑𝑔𝑒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1" i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B0D4441-786F-4667-AA30-5D15C4C02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81776"/>
              </a:xfrm>
              <a:prstGeom prst="rect">
                <a:avLst/>
              </a:prstGeom>
              <a:blipFill>
                <a:blip r:embed="rId2"/>
                <a:stretch>
                  <a:fillRect l="-212" t="-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240E0CA4-E7BD-4DC7-9DE9-7122BCF2B7B0}"/>
              </a:ext>
            </a:extLst>
          </p:cNvPr>
          <p:cNvSpPr/>
          <p:nvPr/>
        </p:nvSpPr>
        <p:spPr>
          <a:xfrm>
            <a:off x="8220708" y="5571456"/>
            <a:ext cx="259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MSE = bias</a:t>
            </a:r>
            <a:r>
              <a:rPr lang="en-US" altLang="ko-KR" baseline="30000" dirty="0">
                <a:solidFill>
                  <a:srgbClr val="FF0000"/>
                </a:solidFill>
              </a:rPr>
              <a:t> 2</a:t>
            </a:r>
            <a:r>
              <a:rPr lang="en-US" altLang="ko-KR" dirty="0">
                <a:solidFill>
                  <a:srgbClr val="FF0000"/>
                </a:solidFill>
              </a:rPr>
              <a:t> +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DC3E34-1979-43E3-BAF3-DA550D1F85BA}"/>
              </a:ext>
            </a:extLst>
          </p:cNvPr>
          <p:cNvSpPr/>
          <p:nvPr/>
        </p:nvSpPr>
        <p:spPr>
          <a:xfrm>
            <a:off x="347235" y="6224734"/>
            <a:ext cx="1149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※ </a:t>
            </a:r>
            <a:r>
              <a:rPr lang="ko-KR" altLang="en-US" dirty="0">
                <a:latin typeface="+mj-lt"/>
              </a:rPr>
              <a:t>추정치의 분산을 크게 줄이고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비편향추정량을</a:t>
            </a:r>
            <a:r>
              <a:rPr lang="ko-KR" altLang="en-US" dirty="0">
                <a:latin typeface="+mj-lt"/>
              </a:rPr>
              <a:t> 포기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이런 측면에서 능형회귀추정을 </a:t>
            </a:r>
            <a:r>
              <a:rPr lang="ko-KR" altLang="en-US" dirty="0" err="1">
                <a:latin typeface="+mj-lt"/>
              </a:rPr>
              <a:t>편향추정법라고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한다</a:t>
            </a:r>
            <a:r>
              <a:rPr lang="en-US" altLang="ko-KR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48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능형 회귀모형 </a:t>
            </a:r>
            <a:r>
              <a:rPr lang="en-US" altLang="ko-KR" sz="3200" dirty="0"/>
              <a:t>(Ridge regression)</a:t>
            </a:r>
            <a:r>
              <a:rPr lang="ko-KR" altLang="en-US" sz="3200" dirty="0"/>
              <a:t>의 기하학적 해석</a:t>
            </a:r>
            <a:endParaRPr lang="en-US" altLang="ko-KR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C12E68-AE0D-4EF0-B233-5781DA2F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0" y="1229263"/>
            <a:ext cx="4069785" cy="4815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E86A38E-49D5-452E-9717-298225D3607D}"/>
                  </a:ext>
                </a:extLst>
              </p:cNvPr>
              <p:cNvSpPr/>
              <p:nvPr/>
            </p:nvSpPr>
            <p:spPr>
              <a:xfrm>
                <a:off x="1260977" y="4368284"/>
                <a:ext cx="1288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E86A38E-49D5-452E-9717-298225D36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977" y="4368284"/>
                <a:ext cx="128804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C6C0131-C2D3-4D4B-B701-9F089D5A7A24}"/>
                  </a:ext>
                </a:extLst>
              </p:cNvPr>
              <p:cNvSpPr/>
              <p:nvPr/>
            </p:nvSpPr>
            <p:spPr>
              <a:xfrm>
                <a:off x="3554653" y="1491734"/>
                <a:ext cx="1348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C6C0131-C2D3-4D4B-B701-9F089D5A7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653" y="1491734"/>
                <a:ext cx="134889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AC758C-3851-4B8E-A1FA-A7133670B03C}"/>
              </a:ext>
            </a:extLst>
          </p:cNvPr>
          <p:cNvCxnSpPr>
            <a:cxnSpLocks/>
          </p:cNvCxnSpPr>
          <p:nvPr/>
        </p:nvCxnSpPr>
        <p:spPr>
          <a:xfrm flipH="1">
            <a:off x="2148840" y="3037840"/>
            <a:ext cx="904240" cy="10261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CD74EB1-1857-4C38-AC80-093849871606}"/>
              </a:ext>
            </a:extLst>
          </p:cNvPr>
          <p:cNvSpPr/>
          <p:nvPr/>
        </p:nvSpPr>
        <p:spPr>
          <a:xfrm>
            <a:off x="2057400" y="4064000"/>
            <a:ext cx="91440" cy="1010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B39CB-0994-46CA-8F1A-04B294DB764C}"/>
              </a:ext>
            </a:extLst>
          </p:cNvPr>
          <p:cNvSpPr txBox="1"/>
          <p:nvPr/>
        </p:nvSpPr>
        <p:spPr>
          <a:xfrm>
            <a:off x="2600960" y="34290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bias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36199BF-1A03-43B5-A9F9-AB43B5E1CC37}"/>
                  </a:ext>
                </a:extLst>
              </p:cNvPr>
              <p:cNvSpPr/>
              <p:nvPr/>
            </p:nvSpPr>
            <p:spPr>
              <a:xfrm>
                <a:off x="2240280" y="3883219"/>
                <a:ext cx="917431" cy="413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36199BF-1A03-43B5-A9F9-AB43B5E1C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80" y="3883219"/>
                <a:ext cx="917431" cy="413126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D2E3DE5-7E4C-4B73-8462-2FCD44287F15}"/>
                  </a:ext>
                </a:extLst>
              </p:cNvPr>
              <p:cNvSpPr/>
              <p:nvPr/>
            </p:nvSpPr>
            <p:spPr>
              <a:xfrm>
                <a:off x="409574" y="5909056"/>
                <a:ext cx="3963777" cy="50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→0=</m:t>
                      </m:r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li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norm</m:t>
                          </m:r>
                        </m:lim>
                      </m:limLow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D2E3DE5-7E4C-4B73-8462-2FCD44287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" y="5909056"/>
                <a:ext cx="3963777" cy="508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4C52718-5EA6-4949-A11B-F7AA394F3C55}"/>
                  </a:ext>
                </a:extLst>
              </p:cNvPr>
              <p:cNvSpPr/>
              <p:nvPr/>
            </p:nvSpPr>
            <p:spPr>
              <a:xfrm>
                <a:off x="5268085" y="1041960"/>
                <a:ext cx="6701155" cy="5750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&lt;</a:t>
                </a:r>
                <a:r>
                  <a:rPr lang="ko-KR" altLang="en-US" dirty="0"/>
                  <a:t>설명변수가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개인 경우에 대한 능형회귀모형의 추정과정</a:t>
                </a:r>
                <a:r>
                  <a:rPr lang="en-US" altLang="ko-KR" dirty="0"/>
                  <a:t>&gt;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붉은 타원은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값에 따른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li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function</m:t>
                        </m:r>
                      </m:lim>
                    </m:limLow>
                  </m:oMath>
                </a14:m>
                <a:r>
                  <a:rPr lang="ko-KR" altLang="en-US" dirty="0"/>
                  <a:t> 함수 값을 이은 것</a:t>
                </a:r>
                <a:r>
                  <a:rPr lang="en-US" altLang="ko-KR" dirty="0"/>
                  <a:t>.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li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OLS</m:t>
                        </m:r>
                      </m:lim>
                    </m:limLow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li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function</m:t>
                        </m:r>
                      </m:lim>
                    </m:limLow>
                  </m:oMath>
                </a14:m>
                <a:r>
                  <a:rPr lang="ko-KR" altLang="en-US" dirty="0"/>
                  <a:t>를 최소화하는 해이다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여기에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라는 제약조건이 주어지면</a:t>
                </a:r>
                <a:r>
                  <a:rPr lang="en-US" altLang="ko-KR" dirty="0"/>
                  <a:t>,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li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function</m:t>
                        </m:r>
                      </m:lim>
                    </m:limLow>
                  </m:oMath>
                </a14:m>
                <a:r>
                  <a:rPr lang="ko-KR" altLang="en-US" dirty="0"/>
                  <a:t>의 함수가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와 만나는 지점에서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ko-KR" altLang="en-US" dirty="0"/>
                  <a:t>를 결정한다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ko-KR" altLang="en-US" dirty="0"/>
                  <a:t>와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li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OLS</m:t>
                        </m:r>
                      </m:lim>
                    </m:limLow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차이가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가 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의 역할은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가 대신 수행할 수 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왼쪽 그림에서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원의 반지름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반지름이 작아질수록 </a:t>
                </a:r>
                <a:endParaRPr lang="en-US" altLang="ko-KR" dirty="0"/>
              </a:p>
              <a:p>
                <a:r>
                  <a:rPr lang="en-US" altLang="ko-KR" dirty="0"/>
                  <a:t>Bias</a:t>
                </a:r>
                <a:r>
                  <a:rPr lang="ko-KR" altLang="en-US" dirty="0"/>
                  <a:t>가 커지게 되며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가까워 짐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원의 반지름이 작아지는 것은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의 값이 커지는 것과 같고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 </a:t>
                </a:r>
                <a:r>
                  <a:rPr lang="ko-KR" altLang="en-US" dirty="0"/>
                  <a:t>이것은 벌점항의 영향을 더 크게 만들겠다는 의미와 같다</a:t>
                </a:r>
                <a:r>
                  <a:rPr lang="en-US" altLang="ko-KR" dirty="0"/>
                  <a:t>)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수축된다는 측면에서 능형회귀추정을 축소추정법</a:t>
                </a:r>
                <a:r>
                  <a:rPr lang="en-US" altLang="ko-KR" dirty="0"/>
                  <a:t>(shrinkage estimation)</a:t>
                </a:r>
                <a:r>
                  <a:rPr lang="ko-KR" altLang="en-US" dirty="0"/>
                  <a:t>라고도 하며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ko-KR" altLang="en-US" dirty="0" err="1"/>
                  <a:t>축소모수</a:t>
                </a:r>
                <a:r>
                  <a:rPr lang="ko-KR" altLang="en-US" dirty="0"/>
                  <a:t> 라고도 부른다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4C52718-5EA6-4949-A11B-F7AA394F3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85" y="1041960"/>
                <a:ext cx="6701155" cy="5750677"/>
              </a:xfrm>
              <a:prstGeom prst="rect">
                <a:avLst/>
              </a:prstGeom>
              <a:blipFill>
                <a:blip r:embed="rId7"/>
                <a:stretch>
                  <a:fillRect l="-728" t="-636" r="-819" b="-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3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F4A7B69-4C3B-411D-9314-B07E4CC156E3}"/>
                  </a:ext>
                </a:extLst>
              </p:cNvPr>
              <p:cNvSpPr/>
              <p:nvPr/>
            </p:nvSpPr>
            <p:spPr>
              <a:xfrm>
                <a:off x="302889" y="320040"/>
                <a:ext cx="112151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3200" dirty="0"/>
                  <a:t>의 결정 </a:t>
                </a:r>
                <a:r>
                  <a:rPr lang="en-US" altLang="ko-KR" sz="3200" dirty="0"/>
                  <a:t>(</a:t>
                </a:r>
                <a:r>
                  <a:rPr lang="ko-KR" altLang="en-US" sz="3200" dirty="0"/>
                  <a:t>능형 </a:t>
                </a:r>
                <a:r>
                  <a:rPr lang="ko-KR" altLang="en-US" sz="3200" dirty="0" err="1"/>
                  <a:t>트레이스를</a:t>
                </a:r>
                <a:r>
                  <a:rPr lang="ko-KR" altLang="en-US" sz="3200" dirty="0"/>
                  <a:t> 통한</a:t>
                </a:r>
                <a:r>
                  <a:rPr lang="en-US" altLang="ko-KR" sz="3200" dirty="0"/>
                  <a:t>)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F4A7B69-4C3B-411D-9314-B07E4CC15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320040"/>
                <a:ext cx="11215195" cy="584775"/>
              </a:xfrm>
              <a:prstGeom prst="rect">
                <a:avLst/>
              </a:prstGeom>
              <a:blipFill>
                <a:blip r:embed="rId2"/>
                <a:stretch>
                  <a:fillRect t="-14737" b="-3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002D70A-ACBB-4BE2-97DB-AFA976F7D3A6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1317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①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ko-KR" altLang="en-US" sz="2400" dirty="0" err="1"/>
                  <a:t>후보값을</a:t>
                </a:r>
                <a:r>
                  <a:rPr lang="ko-KR" altLang="en-US" sz="2400" dirty="0"/>
                  <a:t> 설정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예 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0</a:t>
                </a:r>
                <a:r>
                  <a:rPr lang="ko-KR" altLang="en-US" sz="2400" dirty="0"/>
                  <a:t>부터 특정 정수 값 사이에서 약 </a:t>
                </a:r>
                <a:r>
                  <a:rPr lang="en-US" altLang="ko-KR" sz="2400" dirty="0"/>
                  <a:t>100</a:t>
                </a:r>
                <a:r>
                  <a:rPr lang="ko-KR" altLang="en-US" sz="2400" dirty="0"/>
                  <a:t>개</a:t>
                </a:r>
                <a:r>
                  <a:rPr lang="en-US" altLang="ko-KR" sz="2400" dirty="0"/>
                  <a:t>)</a:t>
                </a:r>
              </a:p>
              <a:p>
                <a:r>
                  <a:rPr lang="en-US" altLang="ko-KR" sz="2400" dirty="0"/>
                  <a:t>②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ko-KR" altLang="en-US" sz="2400" dirty="0" err="1"/>
                  <a:t>후보값에</a:t>
                </a:r>
                <a:r>
                  <a:rPr lang="ko-KR" altLang="en-US" sz="2400" dirty="0"/>
                  <a:t> 따른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ko-KR" altLang="en-US" sz="2400" dirty="0"/>
                  <a:t> 값들의 변화</a:t>
                </a:r>
                <a:r>
                  <a:rPr lang="en-US" altLang="ko-KR" sz="2400" dirty="0"/>
                  <a:t> (</a:t>
                </a:r>
                <a:r>
                  <a:rPr lang="ko-KR" altLang="en-US" sz="2400" dirty="0"/>
                  <a:t>즉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ko-KR" altLang="en-US" sz="2400" dirty="0"/>
                  <a:t>의 궤적</a:t>
                </a:r>
                <a:r>
                  <a:rPr lang="en-US" altLang="ko-KR" sz="2400" dirty="0"/>
                  <a:t>) </a:t>
                </a:r>
                <a:r>
                  <a:rPr lang="ko-KR" altLang="en-US" sz="2400" dirty="0"/>
                  <a:t>를 플롯으로 나타냄</a:t>
                </a:r>
                <a:r>
                  <a:rPr lang="en-US" altLang="ko-KR" sz="2400" dirty="0"/>
                  <a:t>. </a:t>
                </a:r>
              </a:p>
              <a:p>
                <a:r>
                  <a:rPr lang="en-US" altLang="ko-KR" sz="2400" dirty="0"/>
                  <a:t>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400" dirty="0"/>
                  <a:t> 안정화 될 때의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/>
                  <a:t>를 </a:t>
                </a:r>
                <a:r>
                  <a:rPr lang="ko-KR" altLang="en-US" sz="2400" dirty="0" err="1"/>
                  <a:t>최적값</a:t>
                </a:r>
                <a:r>
                  <a:rPr lang="en-US" altLang="ko-KR" sz="2400" dirty="0"/>
                  <a:t>(optimum)</a:t>
                </a:r>
                <a:r>
                  <a:rPr lang="ko-KR" altLang="en-US" sz="2400" dirty="0"/>
                  <a:t>으로 결정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ko-KR" altLang="en-US" sz="2400" dirty="0"/>
                  <a:t> 계산에 사용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 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002D70A-ACBB-4BE2-97DB-AFA976F7D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1317155"/>
              </a:xfrm>
              <a:prstGeom prst="rect">
                <a:avLst/>
              </a:prstGeom>
              <a:blipFill>
                <a:blip r:embed="rId3"/>
                <a:stretch>
                  <a:fillRect l="-848" t="-3704" r="-53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94754D-04E6-4369-9D94-E27CA92F8685}"/>
                  </a:ext>
                </a:extLst>
              </p:cNvPr>
              <p:cNvSpPr/>
              <p:nvPr/>
            </p:nvSpPr>
            <p:spPr>
              <a:xfrm>
                <a:off x="6786880" y="2844354"/>
                <a:ext cx="526288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하지만 이 방법은 현재 잘 사용하고 있지 않음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 외에도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 를 선택하기 위한 여러 가지 추정법들이 제안되어왔으나</a:t>
                </a:r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보통은 </a:t>
                </a:r>
                <a:r>
                  <a:rPr lang="en-US" altLang="ko-KR" dirty="0"/>
                  <a:t>10-fold CV</a:t>
                </a:r>
                <a:r>
                  <a:rPr lang="ko-KR" altLang="en-US" dirty="0"/>
                  <a:t>로 결정함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R</a:t>
                </a:r>
                <a:r>
                  <a:rPr lang="ko-KR" altLang="en-US" dirty="0"/>
                  <a:t>에서는 </a:t>
                </a:r>
                <a:r>
                  <a:rPr lang="en-US" altLang="ko-KR" dirty="0"/>
                  <a:t>ridge, lasso </a:t>
                </a:r>
                <a:r>
                  <a:rPr lang="ko-KR" altLang="en-US" dirty="0"/>
                  <a:t>등을 하기 위한 패키지로</a:t>
                </a:r>
                <a:endParaRPr lang="en-US" altLang="ko-KR" dirty="0"/>
              </a:p>
              <a:p>
                <a:r>
                  <a:rPr lang="en-US" altLang="ko-KR" dirty="0" err="1"/>
                  <a:t>glmnet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 표준이라고 말할 수 있다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mpath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glmnet</a:t>
                </a:r>
                <a:r>
                  <a:rPr lang="ko-KR" altLang="en-US" dirty="0"/>
                  <a:t>의 업그레이드 버전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94754D-04E6-4369-9D94-E27CA92F8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0" y="2844354"/>
                <a:ext cx="5262880" cy="2862322"/>
              </a:xfrm>
              <a:prstGeom prst="rect">
                <a:avLst/>
              </a:prstGeom>
              <a:blipFill>
                <a:blip r:embed="rId4"/>
                <a:stretch>
                  <a:fillRect l="-926" t="-1279" b="-2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A4914507-8219-438F-AB0A-1FE199E6B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35" y="2844354"/>
            <a:ext cx="6329461" cy="3416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AF7080-2BF4-46F3-96E5-E96C1C807BF1}"/>
                  </a:ext>
                </a:extLst>
              </p:cNvPr>
              <p:cNvSpPr/>
              <p:nvPr/>
            </p:nvSpPr>
            <p:spPr>
              <a:xfrm>
                <a:off x="1590675" y="3047688"/>
                <a:ext cx="4829175" cy="623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1600" dirty="0"/>
                  <a:t>이 커질수록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ko-KR" altLang="en-US" sz="1600" dirty="0"/>
                  <a:t>의 값들이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에 가까워 짐</a:t>
                </a:r>
                <a:endParaRPr lang="en-US" altLang="ko-KR" sz="1600" dirty="0"/>
              </a:p>
              <a:p>
                <a:r>
                  <a:rPr lang="ko-KR" altLang="en-US" sz="1600" dirty="0"/>
                  <a:t>따라서 적당히 안정화 되는 수준에서 결정해야 함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6AF7080-2BF4-46F3-96E5-E96C1C807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75" y="3047688"/>
                <a:ext cx="4829175" cy="623697"/>
              </a:xfrm>
              <a:prstGeom prst="rect">
                <a:avLst/>
              </a:prstGeom>
              <a:blipFill>
                <a:blip r:embed="rId6"/>
                <a:stretch>
                  <a:fillRect l="-758" t="-980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63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F4A7B69-4C3B-411D-9314-B07E4CC156E3}"/>
                  </a:ext>
                </a:extLst>
              </p:cNvPr>
              <p:cNvSpPr/>
              <p:nvPr/>
            </p:nvSpPr>
            <p:spPr>
              <a:xfrm>
                <a:off x="302889" y="320040"/>
                <a:ext cx="112151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3200" dirty="0"/>
                  <a:t>의 결정 </a:t>
                </a:r>
                <a:r>
                  <a:rPr lang="en-US" altLang="ko-KR" sz="3200" dirty="0"/>
                  <a:t>(CV</a:t>
                </a:r>
                <a:r>
                  <a:rPr lang="ko-KR" altLang="en-US" sz="3200" dirty="0"/>
                  <a:t>를 통한</a:t>
                </a:r>
                <a:r>
                  <a:rPr lang="en-US" altLang="ko-KR" sz="3200" dirty="0"/>
                  <a:t>)</a:t>
                </a:r>
                <a:r>
                  <a:rPr lang="ko-KR" altLang="en-US" sz="3200" dirty="0"/>
                  <a:t> </a:t>
                </a:r>
                <a:r>
                  <a:rPr lang="en-US" altLang="ko-KR" sz="3200" dirty="0"/>
                  <a:t>: 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F4A7B69-4C3B-411D-9314-B07E4CC15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320040"/>
                <a:ext cx="11215195" cy="584775"/>
              </a:xfrm>
              <a:prstGeom prst="rect">
                <a:avLst/>
              </a:prstGeom>
              <a:blipFill>
                <a:blip r:embed="rId2"/>
                <a:stretch>
                  <a:fillRect t="-14737" b="-3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F9EEA5A-89E2-432D-A652-163CC000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5" y="2580338"/>
            <a:ext cx="5534025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002D70A-ACBB-4BE2-97DB-AFA976F7D3A6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125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①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ko-KR" altLang="en-US" sz="2400" dirty="0" err="1"/>
                  <a:t>후보값을</a:t>
                </a:r>
                <a:r>
                  <a:rPr lang="ko-KR" altLang="en-US" sz="2400" dirty="0"/>
                  <a:t> 설정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예 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0</a:t>
                </a:r>
                <a:r>
                  <a:rPr lang="ko-KR" altLang="en-US" sz="2400" dirty="0"/>
                  <a:t>부터 특정 정수 값 사이에서 약 </a:t>
                </a:r>
                <a:r>
                  <a:rPr lang="en-US" altLang="ko-KR" sz="2400" dirty="0"/>
                  <a:t>100</a:t>
                </a:r>
                <a:r>
                  <a:rPr lang="ko-KR" altLang="en-US" sz="2400" dirty="0"/>
                  <a:t>개</a:t>
                </a:r>
                <a:r>
                  <a:rPr lang="en-US" altLang="ko-KR" sz="2400" dirty="0"/>
                  <a:t>)</a:t>
                </a:r>
              </a:p>
              <a:p>
                <a:r>
                  <a:rPr lang="en-US" altLang="ko-KR" sz="2400" dirty="0"/>
                  <a:t>②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400" dirty="0"/>
                  <a:t>10-fold Cross-Validation(CV)</a:t>
                </a:r>
                <a:r>
                  <a:rPr lang="ko-KR" altLang="en-US" sz="2400" dirty="0"/>
                  <a:t>을 통해 </a:t>
                </a:r>
                <a:r>
                  <a:rPr lang="en-US" altLang="ko-KR" sz="2400" dirty="0"/>
                  <a:t>10</a:t>
                </a:r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MSE </a:t>
                </a:r>
                <a:r>
                  <a:rPr lang="ko-KR" altLang="en-US" sz="2400" dirty="0"/>
                  <a:t>의 평균을 계산</a:t>
                </a:r>
                <a:r>
                  <a:rPr lang="en-US" altLang="ko-KR" sz="2400" dirty="0"/>
                  <a:t>.</a:t>
                </a:r>
              </a:p>
              <a:p>
                <a:r>
                  <a:rPr lang="en-US" altLang="ko-KR" sz="2400" dirty="0"/>
                  <a:t>③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/>
                  <a:t>최소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dirty="0"/>
                  <a:t>평균 </a:t>
                </a:r>
                <a:r>
                  <a:rPr lang="en-US" altLang="ko-KR" sz="2400" dirty="0"/>
                  <a:t>MSE</a:t>
                </a:r>
                <a:r>
                  <a:rPr lang="ko-KR" altLang="en-US" sz="2400" dirty="0"/>
                  <a:t>를 만족하는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/>
                  <a:t>를 </a:t>
                </a:r>
                <a:r>
                  <a:rPr lang="ko-KR" altLang="en-US" sz="2400" dirty="0" err="1"/>
                  <a:t>최적값</a:t>
                </a:r>
                <a:r>
                  <a:rPr lang="en-US" altLang="ko-KR" sz="2400" dirty="0"/>
                  <a:t>(optimum)</a:t>
                </a:r>
                <a:r>
                  <a:rPr lang="ko-KR" altLang="en-US" sz="2400" dirty="0"/>
                  <a:t>으로 결정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</m:oMath>
                </a14:m>
                <a:r>
                  <a:rPr lang="ko-KR" altLang="en-US" sz="2400" dirty="0"/>
                  <a:t> 계산에 사용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002D70A-ACBB-4BE2-97DB-AFA976F7D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1258743"/>
              </a:xfrm>
              <a:prstGeom prst="rect">
                <a:avLst/>
              </a:prstGeom>
              <a:blipFill>
                <a:blip r:embed="rId4"/>
                <a:stretch>
                  <a:fillRect l="-848" t="-3865" r="-636" b="-6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94754D-04E6-4369-9D94-E27CA92F8685}"/>
                  </a:ext>
                </a:extLst>
              </p:cNvPr>
              <p:cNvSpPr/>
              <p:nvPr/>
            </p:nvSpPr>
            <p:spPr>
              <a:xfrm>
                <a:off x="6096000" y="2930084"/>
                <a:ext cx="5943600" cy="323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10-fold CV</a:t>
                </a:r>
                <a:r>
                  <a:rPr lang="ko-KR" altLang="en-US" dirty="0"/>
                  <a:t>를 통한 </a:t>
                </a:r>
                <a:r>
                  <a:rPr lang="en-US" altLang="ko-KR" dirty="0" err="1"/>
                  <a:t>mse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계산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- </a:t>
                </a:r>
                <a:r>
                  <a:rPr lang="ko-KR" altLang="en-US" dirty="0"/>
                  <a:t>하나의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에 대해 아래의 과정이 수행됨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우선 데이터를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개의 조각으로 나눔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9</a:t>
                </a:r>
                <a:r>
                  <a:rPr lang="ko-KR" altLang="en-US" dirty="0"/>
                  <a:t>개의 데이터 조각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훈련용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모형을 만든다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만들어진 모형을 이용하여 나머지 한 개의 조각 데이터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검증용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대한 </a:t>
                </a:r>
                <a:r>
                  <a:rPr lang="ko-KR" altLang="en-US" dirty="0" err="1"/>
                  <a:t>예측값을</a:t>
                </a:r>
                <a:r>
                  <a:rPr lang="ko-KR" altLang="en-US" dirty="0"/>
                  <a:t> 계산한다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이후 </a:t>
                </a:r>
                <a:r>
                  <a:rPr lang="en-US" altLang="ko-KR" dirty="0"/>
                  <a:t>MSE </a:t>
                </a:r>
                <a:r>
                  <a:rPr lang="ko-KR" altLang="en-US" dirty="0"/>
                  <a:t>계산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MSE = (</a:t>
                </a:r>
                <a:r>
                  <a:rPr lang="ko-KR" altLang="en-US" dirty="0" err="1"/>
                  <a:t>실제값</a:t>
                </a:r>
                <a:r>
                  <a:rPr lang="en-US" altLang="ko-KR" dirty="0"/>
                  <a:t>-</a:t>
                </a:r>
                <a:r>
                  <a:rPr lang="ko-KR" altLang="en-US" dirty="0" err="1"/>
                  <a:t>예측값</a:t>
                </a:r>
                <a:r>
                  <a:rPr lang="en-US" altLang="ko-KR" dirty="0"/>
                  <a:t>)</a:t>
                </a:r>
                <a:r>
                  <a:rPr lang="en-US" altLang="ko-KR" baseline="30000" dirty="0"/>
                  <a:t>2</a:t>
                </a:r>
                <a:r>
                  <a:rPr lang="ko-KR" altLang="en-US" dirty="0"/>
                  <a:t>의 평균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 과정을 훈련용과 평가용의 역할을 바꿔가며</a:t>
                </a:r>
                <a:endParaRPr lang="en-US" altLang="ko-KR" dirty="0"/>
              </a:p>
              <a:p>
                <a:r>
                  <a:rPr lang="en-US" altLang="ko-KR" dirty="0"/>
                  <a:t>10</a:t>
                </a:r>
                <a:r>
                  <a:rPr lang="ko-KR" altLang="en-US" dirty="0"/>
                  <a:t>회 반복하여 </a:t>
                </a:r>
                <a:r>
                  <a:rPr lang="en-US" altLang="ko-KR" dirty="0"/>
                  <a:t>10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MSE </a:t>
                </a:r>
                <a:r>
                  <a:rPr lang="ko-KR" altLang="en-US" dirty="0"/>
                  <a:t>를 계산하고 평균한다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94754D-04E6-4369-9D94-E27CA92F8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30084"/>
                <a:ext cx="5943600" cy="3231654"/>
              </a:xfrm>
              <a:prstGeom prst="rect">
                <a:avLst/>
              </a:prstGeom>
              <a:blipFill>
                <a:blip r:embed="rId5"/>
                <a:stretch>
                  <a:fillRect l="-821" t="-1132" r="-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A7C3C59-F6B8-4D16-8621-353156788B4E}"/>
                  </a:ext>
                </a:extLst>
              </p:cNvPr>
              <p:cNvSpPr/>
              <p:nvPr/>
            </p:nvSpPr>
            <p:spPr>
              <a:xfrm>
                <a:off x="302889" y="320040"/>
                <a:ext cx="112151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3200" dirty="0"/>
                  <a:t>의 결정 </a:t>
                </a:r>
                <a:r>
                  <a:rPr lang="en-US" altLang="ko-KR" sz="3200" dirty="0"/>
                  <a:t>(CV</a:t>
                </a:r>
                <a:r>
                  <a:rPr lang="ko-KR" altLang="en-US" sz="3200" dirty="0"/>
                  <a:t>를 통한</a:t>
                </a:r>
                <a:r>
                  <a:rPr lang="en-US" altLang="ko-KR" sz="3200" dirty="0"/>
                  <a:t>)</a:t>
                </a:r>
                <a:r>
                  <a:rPr lang="ko-KR" altLang="en-US" sz="3200" dirty="0"/>
                  <a:t> </a:t>
                </a:r>
                <a:r>
                  <a:rPr lang="en-US" altLang="ko-KR" sz="3200" dirty="0"/>
                  <a:t>: 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A7C3C59-F6B8-4D16-8621-353156788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320040"/>
                <a:ext cx="11215195" cy="584775"/>
              </a:xfrm>
              <a:prstGeom prst="rect">
                <a:avLst/>
              </a:prstGeom>
              <a:blipFill>
                <a:blip r:embed="rId4"/>
                <a:stretch>
                  <a:fillRect t="-14737" b="-3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B86E5C26-47CF-42B1-9943-BC30398143C7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R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mpath</a:t>
            </a:r>
            <a:r>
              <a:rPr lang="en-US" altLang="ko-KR" sz="2400" dirty="0"/>
              <a:t> </a:t>
            </a:r>
            <a:r>
              <a:rPr lang="ko-KR" altLang="en-US" sz="2400" dirty="0"/>
              <a:t>패키지로 </a:t>
            </a:r>
            <a:r>
              <a:rPr lang="en-US" altLang="ko-KR" sz="2400" dirty="0"/>
              <a:t>CV</a:t>
            </a:r>
            <a:r>
              <a:rPr lang="ko-KR" altLang="en-US" sz="2400" dirty="0"/>
              <a:t>를 하여 결과를 시각화한 것</a:t>
            </a:r>
            <a:endParaRPr lang="en-US" altLang="ko-KR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B0F92A-4682-42F7-AAD5-0F6F6C218C63}"/>
              </a:ext>
            </a:extLst>
          </p:cNvPr>
          <p:cNvSpPr/>
          <p:nvPr/>
        </p:nvSpPr>
        <p:spPr>
          <a:xfrm>
            <a:off x="347235" y="1660195"/>
            <a:ext cx="5407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CV </a:t>
            </a:r>
            <a:r>
              <a:rPr lang="ko-KR" altLang="en-US" dirty="0"/>
              <a:t>결과물은 기본적으로 </a:t>
            </a:r>
            <a:r>
              <a:rPr lang="en-US" altLang="ko-KR" dirty="0"/>
              <a:t>likelihood </a:t>
            </a:r>
            <a:r>
              <a:rPr lang="ko-KR" altLang="en-US" dirty="0"/>
              <a:t>값을 출력한다</a:t>
            </a:r>
            <a:r>
              <a:rPr lang="en-US" altLang="ko-KR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74CB78C-E96D-41B5-ACEE-C114925BE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141" y="2239725"/>
            <a:ext cx="8551718" cy="324361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2F6BDD1-2BEE-40C5-848D-108E6546C1D5}"/>
                  </a:ext>
                </a:extLst>
              </p:cNvPr>
              <p:cNvSpPr/>
              <p:nvPr/>
            </p:nvSpPr>
            <p:spPr>
              <a:xfrm>
                <a:off x="347235" y="5697318"/>
                <a:ext cx="118447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반응변수가 정규분포를 따를 때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MSE </a:t>
                </a:r>
                <a:r>
                  <a:rPr lang="ko-KR" altLang="en-US" dirty="0"/>
                  <a:t>를 최소화하는 것은 </a:t>
                </a:r>
                <a:r>
                  <a:rPr lang="en-US" altLang="ko-KR" dirty="0"/>
                  <a:t>likelihood</a:t>
                </a:r>
                <a:r>
                  <a:rPr lang="ko-KR" altLang="en-US" dirty="0"/>
                  <a:t>를 최대화하는 것과 같다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최적의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는 같다</a:t>
                </a:r>
                <a:r>
                  <a:rPr lang="en-US" altLang="ko-KR" dirty="0"/>
                  <a:t>. </a:t>
                </a:r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2F6BDD1-2BEE-40C5-848D-108E6546C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5697318"/>
                <a:ext cx="11844765" cy="646331"/>
              </a:xfrm>
              <a:prstGeom prst="rect">
                <a:avLst/>
              </a:prstGeom>
              <a:blipFill>
                <a:blip r:embed="rId6"/>
                <a:stretch>
                  <a:fillRect l="-46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AD5E16-E545-42EC-970F-54E8F754B59E}"/>
                  </a:ext>
                </a:extLst>
              </p:cNvPr>
              <p:cNvSpPr/>
              <p:nvPr/>
            </p:nvSpPr>
            <p:spPr>
              <a:xfrm>
                <a:off x="5533516" y="3533188"/>
                <a:ext cx="112496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3AD5E16-E545-42EC-970F-54E8F754B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16" y="3533188"/>
                <a:ext cx="1124968" cy="390748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71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2017</Words>
  <Application>Microsoft Office PowerPoint</Application>
  <PresentationFormat>와이드스크린</PresentationFormat>
  <Paragraphs>269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Dharma</dc:creator>
  <cp:lastModifiedBy>김정환</cp:lastModifiedBy>
  <cp:revision>280</cp:revision>
  <cp:lastPrinted>2018-03-20T10:50:35Z</cp:lastPrinted>
  <dcterms:created xsi:type="dcterms:W3CDTF">2017-09-07T16:17:38Z</dcterms:created>
  <dcterms:modified xsi:type="dcterms:W3CDTF">2018-03-27T02:14:32Z</dcterms:modified>
</cp:coreProperties>
</file>