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67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5" autoAdjust="0"/>
    <p:restoredTop sz="90870" autoAdjust="0"/>
  </p:normalViewPr>
  <p:slideViewPr>
    <p:cSldViewPr snapToGrid="0">
      <p:cViewPr varScale="1">
        <p:scale>
          <a:sx n="85" d="100"/>
          <a:sy n="85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2F73-7805-4CB4-8533-895A26F7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8B3DB-CF88-40DA-B5EF-739ECDF4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217D-8A93-4E25-A837-421A2C1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197CB-D0AD-41EA-A335-910B471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B14F1-748D-4A25-801E-989B4DD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164-D7EB-4BC2-ACD0-A867D560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7D0CB-231E-4AC7-BA65-20D41AE4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EE929-7983-438F-8767-4C3B0391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86F6D-F87E-46CE-BA4E-F535C319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75F81-EA1E-4166-BC35-F919F30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0953-41F6-472E-B345-98F9EEC8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97D94-9A06-4D98-ADB3-94EF614D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CDF89-E7A4-4F25-B159-29D1F803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BEFEE-147A-4BD6-86D4-7D6BB1EF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BB8A2-B5EA-46B9-A1FC-19858463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7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F46F-A7D8-46D2-ADB5-005118D9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514BF-238F-4271-B09E-0E7DC81A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63AE2-C904-4347-A63F-C508B3F5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A1E0E-71D9-4B5E-9F6F-8A78CB96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669D-70D8-428B-8206-2532BBB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C220-EF40-4865-8F72-37B11B2C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F3BDE-7809-472F-BA47-6589B1DA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6344A-CDE4-41DA-9D15-CD720676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1FD75-5EE0-4E20-B458-FD4B95F1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80C5-EBDB-424C-B059-130A822C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F00D-536C-473F-97D2-C7080A5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EB5BC-7E03-43F3-A029-21A9EC091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85D09-1510-42FB-9FD8-EB9663FF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31917-FAC1-4708-A85F-FAE8ADF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639AC-C71D-4871-BC74-8DD10829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96D33-7FDE-488D-9FFA-FE42018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03BEC-7C23-4194-A526-B82AD43D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BA3C0-492E-4661-8BFF-7AD1317A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0E735-50E4-4B1E-843D-0D0557AA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C2A03-2345-4BE3-B880-95C81D41B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2A5F1F-4861-4951-B052-4209B1C8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2D87D-F78E-4B8D-89D1-0370B7CA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A70350-94F0-44D6-B27B-57DB5B02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FFC59-D8DE-4449-A0E4-47809BE3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59693-1634-4862-895C-AA01218C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835F5-2E6F-4CDA-A7E8-B981AD7D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BF0A1-0630-41E1-A2B4-4D2359D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244AA-6DE4-447F-90F5-AFA803D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4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8B9C2-F7E0-40F4-81CF-D84CDD9A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FBE151-8D0B-4E6D-B4C8-84CC546F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655E-4360-4801-8ECA-8660396F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F2B0-1C81-4663-9527-D7B9B254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4593-F957-4A25-93EC-B42755EC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0C90F-9BAB-4704-90C7-AD6F3226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FB5ED-DCCE-48E4-8378-77D577D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6AFE6-AF7E-4C7E-882F-002FCEBD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A7D00-183A-4C00-A5B2-A835EAC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7CFCB-D390-432A-9B6D-65E7B91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D9400-C5DD-4617-86B6-529F5352E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B6AE0-A3FA-469B-B21F-849C6F0D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7B1C5-B559-480B-ACFA-E3FC9D89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1E646-DEA9-4263-B5B1-D02C2F7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57BE7-B770-4DF8-98D3-1FE692B0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48DA8-6CD3-4D37-A990-29C633D9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7223-5F3D-4D67-92D2-A81EE1C2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78A37-9BE9-4745-952A-7CF1FCA9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E25D-B24D-4DF0-BC54-CD5579198E59}" type="datetimeFigureOut">
              <a:rPr lang="ko-KR" altLang="en-US" smtClean="0"/>
              <a:t>2018-03-28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7878-652A-4639-9F9E-9FBC3D5F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69AA-0E07-4C6B-9053-4B0A182B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B170-1B14-406E-B1BB-0EE99C06597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변수선택이란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en-US" altLang="ko-KR" sz="3200" dirty="0">
                <a:latin typeface="Cambria Math" panose="02040503050406030204" pitchFamily="18" charset="0"/>
              </a:rPr>
              <a:t>?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en-US" altLang="ko-KR" sz="3200" dirty="0">
                <a:latin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B726526-5929-4FE2-9E5C-D58E0518EC0A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39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반응변수에 대해 설명력이 있는 설명변수들을 선택하는 것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    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설명력이 없는 설명변수가 모형에 추가되어도 훈련용 자료에서의 오차는 줄어듦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설명력이 없는 설명변수가 모형에 많으면 모형의 해석이 어려워 짐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latin typeface="Cambria Math" panose="02040503050406030204" pitchFamily="18" charset="0"/>
                  </a:rPr>
                  <a:t>         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변수선택을 위한 여러 가지 지표가 있으며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모형의 복잡도에 대한 벌점항을 가짐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자료에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대한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적합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정도</m:t>
                          </m:r>
                        </m:e>
                        <m:lim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goodness</m:t>
                              </m:r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fit</m:t>
                              </m:r>
                            </m:e>
                          </m:eqArr>
                        </m:lim>
                      </m:limLow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+  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복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잡</m:t>
                          </m:r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도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에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대</m:t>
                          </m:r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한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벌</m:t>
                          </m:r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점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항</m:t>
                          </m:r>
                        </m:e>
                        <m:lim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penalty</m:t>
                              </m:r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term</m:t>
                              </m:r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complexity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변수선택을 위한 기준들은 최적의 복잡도에서 변수선택을 하기 위한 것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    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최적의 복잡도란 평가용 자료에서의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MSE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를 최소화하는 수준의 복잡도라는 의미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latin typeface="Cambria Math" panose="02040503050406030204" pitchFamily="18" charset="0"/>
                  </a:rPr>
                  <a:t>                  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이런 측면에서 변수선택은 평가용 자료에서의 예측력을 극대화하기 위한 것으로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    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능형회귀모형에서의 최적의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찾는 과정과 동일하다고 볼 수 있음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모형 튜닝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B726526-5929-4FE2-9E5C-D58E0518E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39475"/>
              </a:xfrm>
              <a:prstGeom prst="rect">
                <a:avLst/>
              </a:prstGeom>
              <a:blipFill>
                <a:blip r:embed="rId2"/>
                <a:stretch>
                  <a:fillRect l="-848" t="-913" r="-689" b="-15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90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0D21F11-DAA2-418D-8FAF-3CD27A801E31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조절 </a:t>
            </a:r>
            <a:r>
              <a:rPr lang="ko-KR" altLang="en-US" sz="3200" dirty="0" err="1"/>
              <a:t>모수</a:t>
            </a:r>
            <a:r>
              <a:rPr lang="ko-KR" altLang="en-US" sz="3200" dirty="0"/>
              <a:t> </a:t>
            </a:r>
            <a:r>
              <a:rPr lang="en-US" altLang="ko-KR" sz="3200" dirty="0"/>
              <a:t>(tuning parameter)</a:t>
            </a:r>
            <a:r>
              <a:rPr lang="ko-KR" altLang="en-US" sz="3200" dirty="0"/>
              <a:t>의 최적화 시 유의사항</a:t>
            </a:r>
            <a:endParaRPr lang="en-US" altLang="ko-K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3EC9C2A-0124-440D-9DF7-8CE9FFCF4FE6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능형 회귀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Lasso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elastic net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회귀에서의 조절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모수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는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    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반드시 훈련용 자료 내부만으로 최적화 되어야 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3EC9C2A-0124-440D-9DF7-8CE9FFCF4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830997"/>
              </a:xfrm>
              <a:prstGeom prst="rect">
                <a:avLst/>
              </a:prstGeom>
              <a:blipFill>
                <a:blip r:embed="rId2"/>
                <a:stretch>
                  <a:fillRect l="-795"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B5B36A20-4177-44EB-840D-C7770A2CCC60}"/>
              </a:ext>
            </a:extLst>
          </p:cNvPr>
          <p:cNvSpPr/>
          <p:nvPr/>
        </p:nvSpPr>
        <p:spPr>
          <a:xfrm>
            <a:off x="1362366" y="1894855"/>
            <a:ext cx="3099567" cy="741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F9149C-2347-454F-BEE8-D65E4E19B5E9}"/>
              </a:ext>
            </a:extLst>
          </p:cNvPr>
          <p:cNvSpPr/>
          <p:nvPr/>
        </p:nvSpPr>
        <p:spPr>
          <a:xfrm>
            <a:off x="4985926" y="1894855"/>
            <a:ext cx="1826847" cy="741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4EE0D-465D-490A-A626-B89E37D345C6}"/>
              </a:ext>
            </a:extLst>
          </p:cNvPr>
          <p:cNvSpPr txBox="1"/>
          <p:nvPr/>
        </p:nvSpPr>
        <p:spPr>
          <a:xfrm>
            <a:off x="2455873" y="206404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훈련용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ECD8-A391-42A4-B3E8-A92B3FA49E93}"/>
              </a:ext>
            </a:extLst>
          </p:cNvPr>
          <p:cNvSpPr txBox="1"/>
          <p:nvPr/>
        </p:nvSpPr>
        <p:spPr>
          <a:xfrm>
            <a:off x="5288273" y="206564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평가용 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112A17F-6363-4416-83A8-C6CBE0118D49}"/>
                  </a:ext>
                </a:extLst>
              </p:cNvPr>
              <p:cNvSpPr/>
              <p:nvPr/>
            </p:nvSpPr>
            <p:spPr>
              <a:xfrm>
                <a:off x="2055212" y="3000915"/>
                <a:ext cx="171387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cv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112A17F-6363-4416-83A8-C6CBE0118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212" y="3000915"/>
                <a:ext cx="1713871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E7E49F7-28E0-45C6-AF34-33835C86A667}"/>
                  </a:ext>
                </a:extLst>
              </p:cNvPr>
              <p:cNvSpPr/>
              <p:nvPr/>
            </p:nvSpPr>
            <p:spPr>
              <a:xfrm>
                <a:off x="2038912" y="4472634"/>
                <a:ext cx="171387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E7E49F7-28E0-45C6-AF34-33835C86A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12" y="4472634"/>
                <a:ext cx="1713871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65DC728-6E1A-4C4D-8125-43303D63E158}"/>
                  </a:ext>
                </a:extLst>
              </p:cNvPr>
              <p:cNvSpPr/>
              <p:nvPr/>
            </p:nvSpPr>
            <p:spPr>
              <a:xfrm>
                <a:off x="2038911" y="5472980"/>
                <a:ext cx="171387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65DC728-6E1A-4C4D-8125-43303D63E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11" y="5472980"/>
                <a:ext cx="1713871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4C93D7-B69E-4451-B548-2A0E7326959E}"/>
                  </a:ext>
                </a:extLst>
              </p:cNvPr>
              <p:cNvSpPr/>
              <p:nvPr/>
            </p:nvSpPr>
            <p:spPr>
              <a:xfrm>
                <a:off x="2038910" y="4996393"/>
                <a:ext cx="171387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sz="2000" b="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4C93D7-B69E-4451-B548-2A0E73269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910" y="4996393"/>
                <a:ext cx="17138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ECF2E63-9CD1-47B8-BEBD-25B36543AD03}"/>
              </a:ext>
            </a:extLst>
          </p:cNvPr>
          <p:cNvCxnSpPr/>
          <p:nvPr/>
        </p:nvCxnSpPr>
        <p:spPr>
          <a:xfrm>
            <a:off x="3641052" y="3200970"/>
            <a:ext cx="149629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AD38726-E79B-4877-98BB-88D1AB45523A}"/>
                  </a:ext>
                </a:extLst>
              </p:cNvPr>
              <p:cNvSpPr/>
              <p:nvPr/>
            </p:nvSpPr>
            <p:spPr>
              <a:xfrm>
                <a:off x="5135402" y="2986937"/>
                <a:ext cx="1350818" cy="428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MSE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cv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AD38726-E79B-4877-98BB-88D1AB455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402" y="2986937"/>
                <a:ext cx="1350818" cy="4280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9854CC-B538-4A3B-82C1-9ED5CB99A49A}"/>
              </a:ext>
            </a:extLst>
          </p:cNvPr>
          <p:cNvCxnSpPr/>
          <p:nvPr/>
        </p:nvCxnSpPr>
        <p:spPr>
          <a:xfrm>
            <a:off x="3610897" y="4672689"/>
            <a:ext cx="149629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1F18A43-6965-4904-A3A0-D69BD6B79480}"/>
                  </a:ext>
                </a:extLst>
              </p:cNvPr>
              <p:cNvSpPr/>
              <p:nvPr/>
            </p:nvSpPr>
            <p:spPr>
              <a:xfrm>
                <a:off x="5141825" y="4444678"/>
                <a:ext cx="1350818" cy="438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MSE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1F18A43-6965-4904-A3A0-D69BD6B79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25" y="4444678"/>
                <a:ext cx="1350818" cy="4385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B27BEC9-9A49-49E9-A68C-360DFE7F757A}"/>
                  </a:ext>
                </a:extLst>
              </p:cNvPr>
              <p:cNvSpPr/>
              <p:nvPr/>
            </p:nvSpPr>
            <p:spPr>
              <a:xfrm>
                <a:off x="5141825" y="5472980"/>
                <a:ext cx="1350818" cy="438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MSE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B27BEC9-9A49-49E9-A68C-360DFE7F7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25" y="5472980"/>
                <a:ext cx="1350818" cy="4385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470061E-F016-4C62-B4F0-D1E8C84AFB9F}"/>
              </a:ext>
            </a:extLst>
          </p:cNvPr>
          <p:cNvCxnSpPr/>
          <p:nvPr/>
        </p:nvCxnSpPr>
        <p:spPr>
          <a:xfrm>
            <a:off x="3622811" y="5651594"/>
            <a:ext cx="149629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489AEEB-F3E9-40DC-BAF2-AF2949ADFC6F}"/>
                  </a:ext>
                </a:extLst>
              </p:cNvPr>
              <p:cNvSpPr/>
              <p:nvPr/>
            </p:nvSpPr>
            <p:spPr>
              <a:xfrm>
                <a:off x="4908449" y="4972807"/>
                <a:ext cx="171387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sz="2000" b="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489AEEB-F3E9-40DC-BAF2-AF2949ADF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49" y="4972807"/>
                <a:ext cx="171387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B1D5E7AF-3664-4DFF-A700-0DBE2978B34F}"/>
              </a:ext>
            </a:extLst>
          </p:cNvPr>
          <p:cNvSpPr/>
          <p:nvPr/>
        </p:nvSpPr>
        <p:spPr>
          <a:xfrm>
            <a:off x="6448166" y="4577043"/>
            <a:ext cx="348307" cy="1238809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D554E89-565F-423C-B1A4-24429FED5BAE}"/>
                  </a:ext>
                </a:extLst>
              </p:cNvPr>
              <p:cNvSpPr/>
              <p:nvPr/>
            </p:nvSpPr>
            <p:spPr>
              <a:xfrm>
                <a:off x="6899371" y="4977188"/>
                <a:ext cx="1350818" cy="438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MSE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9D554E89-565F-423C-B1A4-24429FED5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371" y="4977188"/>
                <a:ext cx="1350818" cy="438518"/>
              </a:xfrm>
              <a:prstGeom prst="rect">
                <a:avLst/>
              </a:prstGeom>
              <a:blipFill>
                <a:blip r:embed="rId11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467CCE-EE51-43A3-B145-5D9C07CC42CE}"/>
              </a:ext>
            </a:extLst>
          </p:cNvPr>
          <p:cNvSpPr/>
          <p:nvPr/>
        </p:nvSpPr>
        <p:spPr>
          <a:xfrm>
            <a:off x="7336766" y="1891557"/>
            <a:ext cx="1826847" cy="741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9074D-7335-4BB2-8659-6E32B5238869}"/>
              </a:ext>
            </a:extLst>
          </p:cNvPr>
          <p:cNvSpPr txBox="1"/>
          <p:nvPr/>
        </p:nvSpPr>
        <p:spPr>
          <a:xfrm>
            <a:off x="7616311" y="2064042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평가용 </a:t>
            </a:r>
            <a:r>
              <a:rPr lang="en-US" altLang="ko-KR" sz="2000" dirty="0"/>
              <a:t>2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CD4662B-DD91-464B-81CE-C00DC5EE380F}"/>
                  </a:ext>
                </a:extLst>
              </p:cNvPr>
              <p:cNvSpPr/>
              <p:nvPr/>
            </p:nvSpPr>
            <p:spPr>
              <a:xfrm>
                <a:off x="3819180" y="3539860"/>
                <a:ext cx="171387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cv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CD4662B-DD91-464B-81CE-C00DC5EE3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80" y="3539860"/>
                <a:ext cx="1713871" cy="400110"/>
              </a:xfrm>
              <a:prstGeom prst="rect">
                <a:avLst/>
              </a:prstGeom>
              <a:blipFill>
                <a:blip r:embed="rId1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1EED48C-3D7A-46F8-9E3A-03987C12E51F}"/>
              </a:ext>
            </a:extLst>
          </p:cNvPr>
          <p:cNvCxnSpPr>
            <a:cxnSpLocks/>
          </p:cNvCxnSpPr>
          <p:nvPr/>
        </p:nvCxnSpPr>
        <p:spPr>
          <a:xfrm>
            <a:off x="5993886" y="3739915"/>
            <a:ext cx="1496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448503A-9423-4E61-962E-6112AD93CE30}"/>
                  </a:ext>
                </a:extLst>
              </p:cNvPr>
              <p:cNvSpPr/>
              <p:nvPr/>
            </p:nvSpPr>
            <p:spPr>
              <a:xfrm>
                <a:off x="7616311" y="3504646"/>
                <a:ext cx="1350818" cy="428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MSE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cv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448503A-9423-4E61-962E-6112AD93C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311" y="3504646"/>
                <a:ext cx="1350818" cy="4280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BF69653-C304-4E75-A789-9289D4AFED04}"/>
                  </a:ext>
                </a:extLst>
              </p:cNvPr>
              <p:cNvSpPr/>
              <p:nvPr/>
            </p:nvSpPr>
            <p:spPr>
              <a:xfrm>
                <a:off x="3777649" y="6036970"/>
                <a:ext cx="1713871" cy="406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BF69653-C304-4E75-A789-9289D4AFE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49" y="6036970"/>
                <a:ext cx="1713871" cy="406843"/>
              </a:xfrm>
              <a:prstGeom prst="rect">
                <a:avLst/>
              </a:prstGeom>
              <a:blipFill>
                <a:blip r:embed="rId14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2E4F873-2516-4C76-A50F-BB20CE9F56C8}"/>
              </a:ext>
            </a:extLst>
          </p:cNvPr>
          <p:cNvCxnSpPr>
            <a:cxnSpLocks/>
          </p:cNvCxnSpPr>
          <p:nvPr/>
        </p:nvCxnSpPr>
        <p:spPr>
          <a:xfrm>
            <a:off x="5952355" y="6237025"/>
            <a:ext cx="1496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DD1B156-8303-4D7B-8024-30634C03A50B}"/>
                  </a:ext>
                </a:extLst>
              </p:cNvPr>
              <p:cNvSpPr/>
              <p:nvPr/>
            </p:nvSpPr>
            <p:spPr>
              <a:xfrm>
                <a:off x="7574780" y="6001756"/>
                <a:ext cx="1350818" cy="450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MSE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ko-K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  <m:sup>
                              <m:r>
                                <a:rPr lang="en-US" altLang="ko-K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ko-KR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DD1B156-8303-4D7B-8024-30634C03A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780" y="6001756"/>
                <a:ext cx="1350818" cy="450251"/>
              </a:xfrm>
              <a:prstGeom prst="rect">
                <a:avLst/>
              </a:prstGeom>
              <a:blipFill>
                <a:blip r:embed="rId15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E9D3200-A65A-4EF9-9C41-68638676B51D}"/>
              </a:ext>
            </a:extLst>
          </p:cNvPr>
          <p:cNvSpPr txBox="1"/>
          <p:nvPr/>
        </p:nvSpPr>
        <p:spPr>
          <a:xfrm>
            <a:off x="5082834" y="3385903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Unbiased MSE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F227FB-3BF6-44CA-89AC-677C6243735D}"/>
              </a:ext>
            </a:extLst>
          </p:cNvPr>
          <p:cNvSpPr txBox="1"/>
          <p:nvPr/>
        </p:nvSpPr>
        <p:spPr>
          <a:xfrm>
            <a:off x="7009561" y="5415706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biased MSE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B65D4B-24ED-4A83-A8E4-84A9CAED7DCF}"/>
              </a:ext>
            </a:extLst>
          </p:cNvPr>
          <p:cNvSpPr txBox="1"/>
          <p:nvPr/>
        </p:nvSpPr>
        <p:spPr>
          <a:xfrm>
            <a:off x="7582704" y="3929756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Unbiased MSE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732FAA-6BFF-4A8F-B18B-A537BC0DE4A4}"/>
              </a:ext>
            </a:extLst>
          </p:cNvPr>
          <p:cNvSpPr txBox="1"/>
          <p:nvPr/>
        </p:nvSpPr>
        <p:spPr>
          <a:xfrm>
            <a:off x="7595529" y="6393864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Unbiased MSE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3FE04DD-965D-4E83-9DC3-A3F409296E31}"/>
              </a:ext>
            </a:extLst>
          </p:cNvPr>
          <p:cNvCxnSpPr/>
          <p:nvPr/>
        </p:nvCxnSpPr>
        <p:spPr>
          <a:xfrm>
            <a:off x="1362366" y="4299879"/>
            <a:ext cx="791055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03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70B76D-7A1B-4DEA-AAD7-7B8DB7D4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96" y="2394585"/>
            <a:ext cx="7058025" cy="4143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D21F11-DAA2-418D-8FAF-3CD27A801E31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조절 </a:t>
            </a:r>
            <a:r>
              <a:rPr lang="ko-KR" altLang="en-US" sz="3200" dirty="0" err="1"/>
              <a:t>모수</a:t>
            </a:r>
            <a:r>
              <a:rPr lang="ko-KR" altLang="en-US" sz="3200" dirty="0"/>
              <a:t> </a:t>
            </a:r>
            <a:r>
              <a:rPr lang="en-US" altLang="ko-KR" sz="3200" dirty="0"/>
              <a:t>(tuning parameter)</a:t>
            </a:r>
            <a:r>
              <a:rPr lang="ko-KR" altLang="en-US" sz="3200" dirty="0"/>
              <a:t>의 최적화 시 유의사항</a:t>
            </a:r>
            <a:endParaRPr lang="en-US" altLang="ko-KR" sz="3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EC9C2A-0124-440D-9DF7-8CE9FFCF4FE6}"/>
              </a:ext>
            </a:extLst>
          </p:cNvPr>
          <p:cNvSpPr/>
          <p:nvPr/>
        </p:nvSpPr>
        <p:spPr>
          <a:xfrm>
            <a:off x="347235" y="988332"/>
            <a:ext cx="11497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Cambria Math" panose="02040503050406030204" pitchFamily="18" charset="0"/>
              </a:rPr>
              <a:t>조절 </a:t>
            </a:r>
            <a:r>
              <a:rPr lang="ko-KR" altLang="en-US" sz="2400" dirty="0" err="1">
                <a:latin typeface="Cambria Math" panose="02040503050406030204" pitchFamily="18" charset="0"/>
              </a:rPr>
              <a:t>모수는</a:t>
            </a:r>
            <a:r>
              <a:rPr lang="ko-KR" altLang="en-US" sz="2400" dirty="0">
                <a:latin typeface="Cambria Math" panose="02040503050406030204" pitchFamily="18" charset="0"/>
              </a:rPr>
              <a:t> 절대 평가용 자료를 이용하여 </a:t>
            </a:r>
            <a:r>
              <a:rPr lang="ko-KR" altLang="en-US" sz="2400" dirty="0" err="1">
                <a:latin typeface="Cambria Math" panose="02040503050406030204" pitchFamily="18" charset="0"/>
              </a:rPr>
              <a:t>최적값을</a:t>
            </a:r>
            <a:r>
              <a:rPr lang="ko-KR" altLang="en-US" sz="2400" dirty="0">
                <a:latin typeface="Cambria Math" panose="02040503050406030204" pitchFamily="18" charset="0"/>
              </a:rPr>
              <a:t> 찾으면 안됨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sz="2400" dirty="0">
                <a:latin typeface="Cambria Math" panose="02040503050406030204" pitchFamily="18" charset="0"/>
              </a:rPr>
              <a:t>     (MSE </a:t>
            </a:r>
            <a:r>
              <a:rPr lang="ko-KR" altLang="en-US" sz="2400" dirty="0">
                <a:latin typeface="Cambria Math" panose="02040503050406030204" pitchFamily="18" charset="0"/>
              </a:rPr>
              <a:t>의 값에 </a:t>
            </a:r>
            <a:r>
              <a:rPr lang="en-US" altLang="ko-KR" sz="2400" dirty="0">
                <a:latin typeface="Cambria Math" panose="02040503050406030204" pitchFamily="18" charset="0"/>
              </a:rPr>
              <a:t>downward bias</a:t>
            </a:r>
            <a:r>
              <a:rPr lang="ko-KR" altLang="en-US" sz="2400" dirty="0">
                <a:latin typeface="Cambria Math" panose="02040503050406030204" pitchFamily="18" charset="0"/>
              </a:rPr>
              <a:t>가 존재함</a:t>
            </a:r>
            <a:r>
              <a:rPr lang="en-US" altLang="ko-KR" sz="2400" dirty="0">
                <a:latin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25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6E4CCFA-C304-4F54-8800-1DA59F45E816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변수선택의 필요성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3E327-F1C8-481F-9934-4C3570372E54}"/>
              </a:ext>
            </a:extLst>
          </p:cNvPr>
          <p:cNvSpPr/>
          <p:nvPr/>
        </p:nvSpPr>
        <p:spPr>
          <a:xfrm>
            <a:off x="7154651" y="2327910"/>
            <a:ext cx="49249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회귀모형을 기준으로 설명하면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모형에 포함되는 설명변수가 점점 많아지는 것이 </a:t>
            </a:r>
            <a:endParaRPr lang="en-US" altLang="ko-KR" sz="1600" dirty="0"/>
          </a:p>
          <a:p>
            <a:r>
              <a:rPr lang="ko-KR" altLang="en-US" sz="1600" dirty="0"/>
              <a:t>모형의 복잡도가 점점 높아지는 것을 의미한다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자료를 훈련용 </a:t>
            </a:r>
            <a:r>
              <a:rPr lang="en-US" altLang="ko-KR" sz="1600" dirty="0"/>
              <a:t>/ </a:t>
            </a:r>
            <a:r>
              <a:rPr lang="ko-KR" altLang="en-US" sz="1600" dirty="0"/>
              <a:t>평가용 자료로 분리하자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 때 </a:t>
            </a:r>
            <a:endParaRPr lang="en-US" altLang="ko-KR" sz="1600" dirty="0"/>
          </a:p>
          <a:p>
            <a:r>
              <a:rPr lang="ko-KR" altLang="en-US" sz="1600" dirty="0"/>
              <a:t>훈련용 자료에서 점점 복잡한 모형을 적합한 다음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평가용 자료에서 예측력을 </a:t>
            </a:r>
            <a:r>
              <a:rPr lang="en-US" altLang="ko-KR" sz="1600" dirty="0"/>
              <a:t>MSE</a:t>
            </a:r>
            <a:r>
              <a:rPr lang="ko-KR" altLang="en-US" sz="1600" dirty="0"/>
              <a:t>로 평가하면</a:t>
            </a:r>
            <a:endParaRPr lang="en-US" altLang="ko-KR" sz="1600" dirty="0"/>
          </a:p>
          <a:p>
            <a:r>
              <a:rPr lang="ko-KR" altLang="en-US" sz="1600" dirty="0"/>
              <a:t>일정 수준 이상의 복잡도에서는</a:t>
            </a:r>
            <a:endParaRPr lang="en-US" altLang="ko-KR" sz="1600" dirty="0"/>
          </a:p>
          <a:p>
            <a:r>
              <a:rPr lang="en-US" altLang="ko-KR" sz="1600" dirty="0"/>
              <a:t>MSE </a:t>
            </a:r>
            <a:r>
              <a:rPr lang="ko-KR" altLang="en-US" sz="1600" dirty="0"/>
              <a:t>값이 더 이상 낮아지지 않고 높아진다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적정 수준의 복잡도를 찾기 위해</a:t>
            </a:r>
            <a:endParaRPr lang="en-US" altLang="ko-KR" sz="1600" dirty="0"/>
          </a:p>
          <a:p>
            <a:r>
              <a:rPr lang="ko-KR" altLang="en-US" sz="1600" dirty="0"/>
              <a:t>여러가지 변수선택의 기준이 개발되어왔다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이러한 기준들은 대부분 </a:t>
            </a:r>
            <a:endParaRPr lang="en-US" altLang="ko-KR" sz="1600" dirty="0"/>
          </a:p>
          <a:p>
            <a:r>
              <a:rPr lang="ko-KR" altLang="en-US" sz="1600" dirty="0"/>
              <a:t>훈련용 자료를 </a:t>
            </a:r>
            <a:r>
              <a:rPr lang="ko-KR" altLang="en-US" sz="1600" dirty="0">
                <a:solidFill>
                  <a:srgbClr val="FF0000"/>
                </a:solidFill>
              </a:rPr>
              <a:t>모두 다 사용하여 </a:t>
            </a:r>
            <a:r>
              <a:rPr lang="ko-KR" altLang="en-US" sz="1600" dirty="0"/>
              <a:t>계산한다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CF5732-EC4F-488C-990D-CFB1564F8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89" y="2327910"/>
            <a:ext cx="6743700" cy="4295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295DDA7-BDA2-4576-8F21-33087F6643E9}"/>
              </a:ext>
            </a:extLst>
          </p:cNvPr>
          <p:cNvSpPr/>
          <p:nvPr/>
        </p:nvSpPr>
        <p:spPr>
          <a:xfrm>
            <a:off x="347235" y="988332"/>
            <a:ext cx="11497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과대적합</a:t>
            </a:r>
            <a:r>
              <a:rPr lang="en-US" altLang="ko-KR" sz="2400" dirty="0">
                <a:latin typeface="Cambria Math" panose="02040503050406030204" pitchFamily="18" charset="0"/>
              </a:rPr>
              <a:t>(over-fitting) : </a:t>
            </a:r>
            <a:r>
              <a:rPr lang="ko-KR" altLang="en-US" sz="2400" dirty="0">
                <a:latin typeface="Cambria Math" panose="02040503050406030204" pitchFamily="18" charset="0"/>
              </a:rPr>
              <a:t>매우 복잡한 모형의 경우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</a:p>
          <a:p>
            <a:r>
              <a:rPr lang="ko-KR" altLang="en-US" sz="2400" dirty="0">
                <a:latin typeface="Cambria Math" panose="02040503050406030204" pitchFamily="18" charset="0"/>
              </a:rPr>
              <a:t>훈련용 자료에서의 </a:t>
            </a:r>
            <a:r>
              <a:rPr lang="en-US" altLang="ko-KR" sz="2400" dirty="0">
                <a:latin typeface="Cambria Math" panose="02040503050406030204" pitchFamily="18" charset="0"/>
              </a:rPr>
              <a:t>MSE</a:t>
            </a:r>
            <a:r>
              <a:rPr lang="ko-KR" altLang="en-US" sz="2400" dirty="0">
                <a:latin typeface="Cambria Math" panose="02040503050406030204" pitchFamily="18" charset="0"/>
              </a:rPr>
              <a:t>는 매우 낮고</a:t>
            </a:r>
            <a:r>
              <a:rPr lang="en-US" altLang="ko-KR" sz="2400" dirty="0">
                <a:latin typeface="Cambria Math" panose="02040503050406030204" pitchFamily="18" charset="0"/>
              </a:rPr>
              <a:t> </a:t>
            </a:r>
            <a:r>
              <a:rPr lang="ko-KR" altLang="en-US" sz="2400" dirty="0">
                <a:latin typeface="Cambria Math" panose="02040503050406030204" pitchFamily="18" charset="0"/>
              </a:rPr>
              <a:t>평가용 자료에서의 </a:t>
            </a:r>
            <a:r>
              <a:rPr lang="en-US" altLang="ko-KR" sz="2400" dirty="0">
                <a:latin typeface="Cambria Math" panose="02040503050406030204" pitchFamily="18" charset="0"/>
              </a:rPr>
              <a:t>MSE</a:t>
            </a:r>
            <a:r>
              <a:rPr lang="ko-KR" altLang="en-US" sz="2400" dirty="0">
                <a:latin typeface="Cambria Math" panose="02040503050406030204" pitchFamily="18" charset="0"/>
              </a:rPr>
              <a:t>는 엄청나게 높다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  <a:p>
            <a:r>
              <a:rPr lang="ko-KR" altLang="en-US" sz="2400" dirty="0">
                <a:latin typeface="Cambria Math" panose="02040503050406030204" pitchFamily="18" charset="0"/>
              </a:rPr>
              <a:t>따라서 최적의 복잡도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r>
              <a:rPr lang="ko-KR" altLang="en-US" sz="2400" dirty="0">
                <a:latin typeface="Cambria Math" panose="02040503050406030204" pitchFamily="18" charset="0"/>
              </a:rPr>
              <a:t>즉 변수선택을 통해 모형을 학습하는 것이 중요함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48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201F8E-D3A0-401B-B6D8-E90C5D79CEA5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변수선택의 기준들 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AA51C4D-6552-4C60-8D10-3546D380A1C0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701890" cy="4702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된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결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계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000" dirty="0">
                    <a:latin typeface="Cambria Math" panose="02040503050406030204" pitchFamily="18" charset="0"/>
                  </a:rPr>
                  <a:t>            </a:t>
                </a:r>
              </a:p>
              <a:p>
                <a:pPr algn="ctr"/>
                <a:r>
                  <a:rPr lang="en-US" altLang="ko-KR" sz="2000" dirty="0">
                    <a:latin typeface="Cambria Math" panose="02040503050406030204" pitchFamily="18" charset="0"/>
                  </a:rPr>
                  <a:t>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𝑀𝑎𝑙𝑙𝑜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: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200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Akaike</m:t>
                          </m:r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Information</m:t>
                          </m:r>
                          <m:r>
                            <a:rPr lang="en-US" altLang="ko-KR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Criterion</m:t>
                          </m:r>
                        </m:e>
                      </m:d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−2⋅</m:t>
                      </m:r>
                      <m:r>
                        <m:rPr>
                          <m:sty m:val="p"/>
                        </m:rPr>
                        <a:rPr lang="en-US" altLang="ko-KR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ko-KR" sz="11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11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은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회귀계수를 포함한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모수에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 대한 추정치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는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모수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 추정치에 의한 로그 가능도 함수의 값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※</a:t>
                </a:r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는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0~1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사이의 값을 가지며 클수록 좋다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𝑃𝑅𝐸𝑆𝑆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𝐴𝐼𝐶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는 상대적인 값들로 작을 수록 좋다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ko-KR" sz="20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현재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R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은 변수선택 절차에서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AIC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를 기준으로 변수 선택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함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AA51C4D-6552-4C60-8D10-3546D380A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701890" cy="4702378"/>
              </a:xfrm>
              <a:prstGeom prst="rect">
                <a:avLst/>
              </a:prstGeom>
              <a:blipFill>
                <a:blip r:embed="rId2"/>
                <a:stretch>
                  <a:fillRect l="-573" b="-1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91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D8708A-1558-4F67-9A64-6DCD66C455A2}"/>
              </a:ext>
            </a:extLst>
          </p:cNvPr>
          <p:cNvSpPr/>
          <p:nvPr/>
        </p:nvSpPr>
        <p:spPr>
          <a:xfrm>
            <a:off x="302890" y="320040"/>
            <a:ext cx="4754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/>
              <a:t>변수선택의 절차들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078ECE-0314-4A42-9BD6-943FED3E20D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720940" cy="5515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200" dirty="0">
                    <a:latin typeface="Cambria Math" panose="02040503050406030204" pitchFamily="18" charset="0"/>
                  </a:rPr>
                  <a:t>전모형탐색법 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(All possible search) :</a:t>
                </a:r>
              </a:p>
              <a:p>
                <a:r>
                  <a:rPr lang="en-US" altLang="ko-KR" sz="22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변수선택결과로 만들 수 있는 모든 모형에 대해 적합한 다음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, </a:t>
                </a:r>
              </a:p>
              <a:p>
                <a:r>
                  <a:rPr lang="ko-KR" altLang="en-US" sz="2200" dirty="0">
                    <a:latin typeface="Cambria Math" panose="02040503050406030204" pitchFamily="18" charset="0"/>
                  </a:rPr>
                  <a:t>  변수선택기준으로 최적의 모형을 선택 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변수선택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ko-KR" altLang="en-US" sz="2200" dirty="0">
                    <a:latin typeface="Cambria Math" panose="02040503050406030204" pitchFamily="18" charset="0"/>
                  </a:rPr>
                  <a:t>  설명변수가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>
                    <a:latin typeface="Cambria Math" panose="02040503050406030204" pitchFamily="18" charset="0"/>
                  </a:rPr>
                  <a:t>개 있을 때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가능한 모든 모형의 개수는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sz="2200" dirty="0">
                    <a:latin typeface="Cambria Math" panose="02040503050406030204" pitchFamily="18" charset="0"/>
                  </a:rPr>
                  <a:t>개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 (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비현실적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200" dirty="0">
                    <a:latin typeface="Cambria Math" panose="02040503050406030204" pitchFamily="18" charset="0"/>
                  </a:rPr>
                  <a:t>전진선택법 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(Forward selection) : </a:t>
                </a:r>
              </a:p>
              <a:p>
                <a:r>
                  <a:rPr lang="en-US" altLang="ko-KR" sz="2200" dirty="0">
                    <a:latin typeface="Cambria Math" panose="02040503050406030204" pitchFamily="18" charset="0"/>
                  </a:rPr>
                  <a:t>- 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가장 단순한 모형부터 변수선택기준의 결과가 더 나아지는 변수부터 하나씩 모형에</a:t>
                </a:r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200" dirty="0">
                    <a:latin typeface="Cambria Math" panose="02040503050406030204" pitchFamily="18" charset="0"/>
                  </a:rPr>
                  <a:t>   추가하는 방식으로 더 이상 나아지지 않을 때까지 변수 추가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200" dirty="0" err="1">
                    <a:latin typeface="Cambria Math" panose="02040503050406030204" pitchFamily="18" charset="0"/>
                  </a:rPr>
                  <a:t>후진소거법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(Backward elimination)</a:t>
                </a:r>
              </a:p>
              <a:p>
                <a:r>
                  <a:rPr lang="en-US" altLang="ko-KR" sz="22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가장 복잡한 모형부터 변수선택기준의 결과가 더 나아지는 변수부터 하나씩 모형에서</a:t>
                </a:r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200" dirty="0">
                    <a:latin typeface="Cambria Math" panose="02040503050406030204" pitchFamily="18" charset="0"/>
                  </a:rPr>
                  <a:t>   제거하는 방식으로 더 이상 나아지지 않을 때까지 변수 제거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200" dirty="0">
                    <a:latin typeface="Cambria Math" panose="02040503050406030204" pitchFamily="18" charset="0"/>
                  </a:rPr>
                  <a:t>단계적선택법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(Stepwise selection)</a:t>
                </a:r>
              </a:p>
              <a:p>
                <a:r>
                  <a:rPr lang="en-US" altLang="ko-KR" sz="22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전진선택법과 </a:t>
                </a:r>
                <a:r>
                  <a:rPr lang="ko-KR" altLang="en-US" sz="2200" dirty="0" err="1">
                    <a:latin typeface="Cambria Math" panose="02040503050406030204" pitchFamily="18" charset="0"/>
                  </a:rPr>
                  <a:t>후진소거법의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 절충이자 전모형탐색법의 현실적인 버전 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결국 비현실적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en-US" altLang="ko-KR" sz="22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시작은 전진선택법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이후 전진선택법과 </a:t>
                </a:r>
                <a:r>
                  <a:rPr lang="ko-KR" altLang="en-US" sz="2200" dirty="0" err="1">
                    <a:latin typeface="Cambria Math" panose="02040503050406030204" pitchFamily="18" charset="0"/>
                  </a:rPr>
                  <a:t>후진소거법을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 섞어서 사용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078ECE-0314-4A42-9BD6-943FED3E2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720940" cy="5515292"/>
              </a:xfrm>
              <a:prstGeom prst="rect">
                <a:avLst/>
              </a:prstGeom>
              <a:blipFill>
                <a:blip r:embed="rId2"/>
                <a:stretch>
                  <a:fillRect l="-676" t="-773" b="-1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92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A39303-2C5B-479F-A224-A7EBCEFEF261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축소추정법을 통한 회귀모형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6D744B4-76D4-4C2B-9E23-6D3CB62020F7}"/>
                  </a:ext>
                </a:extLst>
              </p:cNvPr>
              <p:cNvSpPr/>
              <p:nvPr/>
            </p:nvSpPr>
            <p:spPr>
              <a:xfrm>
                <a:off x="778455" y="2012021"/>
                <a:ext cx="10635090" cy="4425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  <m:brk m:alnAt="2"/>
                      </m:rP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agrange</m:t>
                    </m:r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duality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𝑅𝑖𝑑𝑔𝑒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loss</m:t>
                                </m:r>
                                <m: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function</m:t>
                                </m:r>
                              </m:lim>
                            </m:limLow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ko-K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tuning</m:t>
                                </m:r>
                                <m: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parameter</m:t>
                                </m:r>
                              </m:lim>
                            </m:limLow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penalty</m:t>
                                </m:r>
                              </m:lim>
                            </m:limLow>
                          </m:e>
                        </m:d>
                      </m:e>
                    </m:func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</m:t>
                    </m:r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  <m:brk m:alnAt="2"/>
                      </m:rP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agrange</m:t>
                    </m:r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duality</m:t>
                    </m:r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𝐿𝑎𝑠𝑠𝑜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loss</m:t>
                                </m:r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function</m:t>
                                </m:r>
                              </m:lim>
                            </m:limLow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altLang="ko-K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tuning</m:t>
                                </m:r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parameter</m:t>
                                </m:r>
                              </m:lim>
                            </m:limLow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d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penalty</m:t>
                                </m:r>
                              </m:lim>
                            </m:limLow>
                          </m:e>
                        </m:d>
                      </m:e>
                    </m:func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※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/>
                  <a:t>는 훈련용 자료 내부를 </a:t>
                </a:r>
                <a:r>
                  <a:rPr lang="en-US" altLang="ko-KR" sz="2400" dirty="0"/>
                  <a:t>10-fold CV </a:t>
                </a:r>
                <a:r>
                  <a:rPr lang="ko-KR" altLang="en-US" sz="2400" dirty="0"/>
                  <a:t>하여 검증 </a:t>
                </a:r>
                <a:r>
                  <a:rPr lang="en-US" altLang="ko-KR" sz="2400" dirty="0"/>
                  <a:t>MSE</a:t>
                </a:r>
                <a:r>
                  <a:rPr lang="ko-KR" altLang="en-US" sz="2400" dirty="0"/>
                  <a:t>의 평균을 최소화하는 기준으로 결정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6D744B4-76D4-4C2B-9E23-6D3CB6202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55" y="2012021"/>
                <a:ext cx="10635090" cy="4425827"/>
              </a:xfrm>
              <a:prstGeom prst="rect">
                <a:avLst/>
              </a:prstGeom>
              <a:blipFill>
                <a:blip r:embed="rId2"/>
                <a:stretch>
                  <a:fillRect l="-917" b="-2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B8F54AD4-2C2F-4B69-A99C-90DF105B3F44}"/>
              </a:ext>
            </a:extLst>
          </p:cNvPr>
          <p:cNvSpPr/>
          <p:nvPr/>
        </p:nvSpPr>
        <p:spPr>
          <a:xfrm>
            <a:off x="347235" y="988332"/>
            <a:ext cx="11497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과대적합을 방지하기 위해 능형</a:t>
            </a:r>
            <a:r>
              <a:rPr lang="en-US" altLang="ko-KR" sz="2400" dirty="0">
                <a:latin typeface="Cambria Math" panose="02040503050406030204" pitchFamily="18" charset="0"/>
              </a:rPr>
              <a:t>(Ridge) </a:t>
            </a:r>
            <a:r>
              <a:rPr lang="ko-KR" altLang="en-US" sz="2400" dirty="0">
                <a:latin typeface="Cambria Math" panose="02040503050406030204" pitchFamily="18" charset="0"/>
              </a:rPr>
              <a:t>회귀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</a:p>
          <a:p>
            <a:r>
              <a:rPr lang="en-US" altLang="ko-KR" sz="2400" dirty="0">
                <a:latin typeface="Cambria Math" panose="02040503050406030204" pitchFamily="18" charset="0"/>
              </a:rPr>
              <a:t>LASSO (</a:t>
            </a:r>
            <a:r>
              <a:rPr lang="en-US" altLang="ko-KR" sz="2000" dirty="0"/>
              <a:t>least absolute shrinkage and selection operator</a:t>
            </a:r>
            <a:r>
              <a:rPr lang="en-US" altLang="ko-KR" sz="2400" dirty="0">
                <a:latin typeface="Cambria Math" panose="02040503050406030204" pitchFamily="18" charset="0"/>
              </a:rPr>
              <a:t>)</a:t>
            </a:r>
            <a:r>
              <a:rPr lang="ko-KR" altLang="en-US" sz="2400" dirty="0">
                <a:latin typeface="Cambria Math" panose="02040503050406030204" pitchFamily="18" charset="0"/>
              </a:rPr>
              <a:t>회귀 등을 고려할 수 있다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3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06CBF6-C709-46CD-92F2-A89A7FD8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333949"/>
            <a:ext cx="8839200" cy="452405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2C8690-DC2A-4128-A314-FE273E70A693}"/>
              </a:ext>
            </a:extLst>
          </p:cNvPr>
          <p:cNvSpPr/>
          <p:nvPr/>
        </p:nvSpPr>
        <p:spPr>
          <a:xfrm>
            <a:off x="347234" y="988332"/>
            <a:ext cx="117495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Cambria Math" panose="02040503050406030204" pitchFamily="18" charset="0"/>
              </a:rPr>
              <a:t>능형회귀는 제약조건이 원 모양으로 추정된 회귀계수가 </a:t>
            </a:r>
            <a:r>
              <a:rPr lang="en-US" altLang="ko-KR" sz="2000" dirty="0">
                <a:latin typeface="Cambria Math" panose="02040503050406030204" pitchFamily="18" charset="0"/>
              </a:rPr>
              <a:t>0</a:t>
            </a:r>
            <a:r>
              <a:rPr lang="ko-KR" altLang="en-US" sz="2000" dirty="0">
                <a:latin typeface="Cambria Math" panose="02040503050406030204" pitchFamily="18" charset="0"/>
              </a:rPr>
              <a:t>이 되지 않음</a:t>
            </a:r>
            <a:r>
              <a:rPr lang="en-US" altLang="ko-KR" sz="2000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sz="2000" dirty="0">
                <a:latin typeface="Cambria Math" panose="02040503050406030204" pitchFamily="18" charset="0"/>
              </a:rPr>
              <a:t>(</a:t>
            </a:r>
            <a:r>
              <a:rPr lang="ko-KR" altLang="en-US" sz="2000" dirty="0">
                <a:latin typeface="Cambria Math" panose="02040503050406030204" pitchFamily="18" charset="0"/>
              </a:rPr>
              <a:t>공선성이 있는 설명변수들의 회귀계수를 조정</a:t>
            </a:r>
            <a:r>
              <a:rPr lang="en-US" altLang="ko-KR" sz="2000" dirty="0">
                <a:latin typeface="Cambria Math" panose="02040503050406030204" pitchFamily="18" charset="0"/>
              </a:rPr>
              <a:t>)</a:t>
            </a:r>
          </a:p>
          <a:p>
            <a:r>
              <a:rPr lang="en-US" altLang="ko-KR" sz="2000" dirty="0">
                <a:latin typeface="Cambria Math" panose="02040503050406030204" pitchFamily="18" charset="0"/>
              </a:rPr>
              <a:t>Lasso</a:t>
            </a:r>
            <a:r>
              <a:rPr lang="ko-KR" altLang="en-US" sz="2000" dirty="0">
                <a:latin typeface="Cambria Math" panose="02040503050406030204" pitchFamily="18" charset="0"/>
              </a:rPr>
              <a:t> 회귀는 제약조건이 사각형 모양으로 추정된 회귀계수의 일부를 종종 정확히 </a:t>
            </a:r>
            <a:r>
              <a:rPr lang="en-US" altLang="ko-KR" sz="2000" dirty="0">
                <a:latin typeface="Cambria Math" panose="02040503050406030204" pitchFamily="18" charset="0"/>
              </a:rPr>
              <a:t>0</a:t>
            </a:r>
            <a:r>
              <a:rPr lang="ko-KR" altLang="en-US" sz="2000" dirty="0">
                <a:latin typeface="Cambria Math" panose="02040503050406030204" pitchFamily="18" charset="0"/>
              </a:rPr>
              <a:t>으로 만들 수 있다</a:t>
            </a:r>
            <a:r>
              <a:rPr lang="en-US" altLang="ko-KR" sz="2000" dirty="0">
                <a:latin typeface="Cambria Math" panose="02040503050406030204" pitchFamily="18" charset="0"/>
              </a:rPr>
              <a:t>. </a:t>
            </a:r>
          </a:p>
          <a:p>
            <a:r>
              <a:rPr lang="en-US" altLang="ko-KR" sz="2000" dirty="0">
                <a:latin typeface="Cambria Math" panose="02040503050406030204" pitchFamily="18" charset="0"/>
              </a:rPr>
              <a:t>(</a:t>
            </a:r>
            <a:r>
              <a:rPr lang="ko-KR" altLang="en-US" sz="2000" dirty="0">
                <a:latin typeface="Cambria Math" panose="02040503050406030204" pitchFamily="18" charset="0"/>
              </a:rPr>
              <a:t>변수선택의 효과</a:t>
            </a:r>
            <a:r>
              <a:rPr lang="en-US" altLang="ko-KR" sz="2000" dirty="0">
                <a:latin typeface="Cambria Math" panose="02040503050406030204" pitchFamily="18" charset="0"/>
              </a:rPr>
              <a:t>)  ※ </a:t>
            </a:r>
            <a:r>
              <a:rPr lang="ko-KR" altLang="en-US" sz="2000" dirty="0">
                <a:latin typeface="Cambria Math" panose="02040503050406030204" pitchFamily="18" charset="0"/>
              </a:rPr>
              <a:t>항상 일부 회귀계수를 </a:t>
            </a:r>
            <a:r>
              <a:rPr lang="en-US" altLang="ko-KR" sz="2000" dirty="0">
                <a:latin typeface="Cambria Math" panose="02040503050406030204" pitchFamily="18" charset="0"/>
              </a:rPr>
              <a:t>0</a:t>
            </a:r>
            <a:r>
              <a:rPr lang="ko-KR" altLang="en-US" sz="2000" dirty="0">
                <a:latin typeface="Cambria Math" panose="02040503050406030204" pitchFamily="18" charset="0"/>
              </a:rPr>
              <a:t>으로 만드는 것은 아님</a:t>
            </a:r>
            <a:r>
              <a:rPr lang="en-US" altLang="ko-KR" sz="2000" dirty="0">
                <a:latin typeface="Cambria Math" panose="02040503050406030204" pitchFamily="18" charset="0"/>
              </a:rPr>
              <a:t>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A411F2-94FE-429C-BCF0-B7FDB8ED73B2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축소추정법을 통한 회귀모형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9E195BA-4B58-422A-81A7-A4E8673AFE16}"/>
                  </a:ext>
                </a:extLst>
              </p:cNvPr>
              <p:cNvSpPr/>
              <p:nvPr/>
            </p:nvSpPr>
            <p:spPr>
              <a:xfrm>
                <a:off x="6299702" y="5383649"/>
                <a:ext cx="12880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9E195BA-4B58-422A-81A7-A4E8673AF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702" y="5383649"/>
                <a:ext cx="1288045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9237375-11AA-407D-9B32-A8443D6173BF}"/>
                  </a:ext>
                </a:extLst>
              </p:cNvPr>
              <p:cNvSpPr/>
              <p:nvPr/>
            </p:nvSpPr>
            <p:spPr>
              <a:xfrm>
                <a:off x="2375402" y="5383649"/>
                <a:ext cx="1066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9237375-11AA-407D-9B32-A8443D617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402" y="5383649"/>
                <a:ext cx="1066061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68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31ABE8-1928-4BF0-888A-1219FED1225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축소추정법을 통한 회귀모형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CC22C9B-7A4C-414C-A792-0A54E9EE5ED4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146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Elastic net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능형회귀와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lasso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회귀의 절충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상관관계가 있는 설명변수 중에서 하나의 변수만을 선택하는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Lasso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단점을 보완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𝑒𝑙𝑎𝑠𝑡𝑖𝑐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limLow>
                                <m:limLow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loss</m:t>
                                  </m:r>
                                  <m: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function</m:t>
                                  </m:r>
                                </m:lim>
                              </m:limLow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limLow>
                                <m:limLow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tuning</m:t>
                                  </m:r>
                                  <m: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parameter</m:t>
                                  </m:r>
                                </m:lim>
                              </m:limLow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limLow>
                                    <m:limLow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latin typeface="Cambria Math" panose="02040503050406030204" pitchFamily="18" charset="0"/>
                                        </a:rPr>
                                        <m:t>penalty</m:t>
                                      </m:r>
                                    </m:lim>
                                  </m:limLow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limLow>
                                    <m:limLow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latin typeface="Cambria Math" panose="02040503050406030204" pitchFamily="18" charset="0"/>
                                        </a:rPr>
                                        <m:t>penalty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here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현재 </a:t>
                </a:r>
                <a:r>
                  <a:rPr lang="en-US" altLang="ko-KR" sz="2400" dirty="0" err="1">
                    <a:latin typeface="Cambria Math" panose="02040503050406030204" pitchFamily="18" charset="0"/>
                  </a:rPr>
                  <a:t>glmnet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과 </a:t>
                </a:r>
                <a:r>
                  <a:rPr lang="en-US" altLang="ko-KR" sz="2400" dirty="0" err="1">
                    <a:latin typeface="Cambria Math" panose="02040503050406030204" pitchFamily="18" charset="0"/>
                  </a:rPr>
                  <a:t>mpath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패키지에서 능형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lasso, elastic net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회귀를 모두 적합 가능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en-US" altLang="ko-KR" sz="2400" dirty="0" err="1">
                    <a:latin typeface="Cambria Math" panose="02040503050406030204" pitchFamily="18" charset="0"/>
                  </a:rPr>
                  <a:t>glmnet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과 </a:t>
                </a:r>
                <a:r>
                  <a:rPr lang="en-US" altLang="ko-KR" sz="2400" dirty="0" err="1">
                    <a:latin typeface="Cambria Math" panose="02040503050406030204" pitchFamily="18" charset="0"/>
                  </a:rPr>
                  <a:t>mpath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기능은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caret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패키지 내부에서 손쉽게 사용이 가능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    (R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여러가지 함수들을 손쉽게 쓸 수 있도록 통합된 분석용 툴로써 적극 권장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CC22C9B-7A4C-414C-A792-0A54E9EE5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146024"/>
              </a:xfrm>
              <a:prstGeom prst="rect">
                <a:avLst/>
              </a:prstGeom>
              <a:blipFill>
                <a:blip r:embed="rId2"/>
                <a:stretch>
                  <a:fillRect l="-848" t="-948" b="-1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3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157CC3-362B-4E1C-8AF9-47CE7D32C39C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모형의 학습과 예측력 평가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DF44B6-4069-434C-9840-2BE8E8549504}"/>
              </a:ext>
            </a:extLst>
          </p:cNvPr>
          <p:cNvSpPr/>
          <p:nvPr/>
        </p:nvSpPr>
        <p:spPr>
          <a:xfrm>
            <a:off x="740023" y="2320944"/>
            <a:ext cx="4285237" cy="741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092F28-FB29-48AE-8B0D-1985171D095B}"/>
              </a:ext>
            </a:extLst>
          </p:cNvPr>
          <p:cNvSpPr/>
          <p:nvPr/>
        </p:nvSpPr>
        <p:spPr>
          <a:xfrm>
            <a:off x="5176262" y="2314134"/>
            <a:ext cx="2617550" cy="741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C760F-B70B-46D1-ADD9-7A4A6A70F769}"/>
              </a:ext>
            </a:extLst>
          </p:cNvPr>
          <p:cNvSpPr txBox="1"/>
          <p:nvPr/>
        </p:nvSpPr>
        <p:spPr>
          <a:xfrm>
            <a:off x="1709791" y="2478451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훈련용</a:t>
            </a:r>
            <a:r>
              <a:rPr lang="en-US" altLang="ko-KR" sz="2400" dirty="0"/>
              <a:t>(training)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BF3C1-D8A2-422A-88CC-50F084CEDAB6}"/>
              </a:ext>
            </a:extLst>
          </p:cNvPr>
          <p:cNvSpPr txBox="1"/>
          <p:nvPr/>
        </p:nvSpPr>
        <p:spPr>
          <a:xfrm>
            <a:off x="5582867" y="2478450"/>
            <a:ext cx="180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평가용</a:t>
            </a:r>
            <a:r>
              <a:rPr lang="en-US" altLang="ko-KR" sz="2400" dirty="0"/>
              <a:t>(test)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6C0A4D9-62C1-4A3F-AAED-4E2B0C48E95C}"/>
                  </a:ext>
                </a:extLst>
              </p:cNvPr>
              <p:cNvSpPr/>
              <p:nvPr/>
            </p:nvSpPr>
            <p:spPr>
              <a:xfrm>
                <a:off x="1829429" y="3384311"/>
                <a:ext cx="7814057" cy="71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trn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trn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e>
                      </m:groupCh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(1)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6C0A4D9-62C1-4A3F-AAED-4E2B0C48E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29" y="3384311"/>
                <a:ext cx="7814057" cy="7180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7B399C-96C5-43C4-BD56-415ECDC17032}"/>
              </a:ext>
            </a:extLst>
          </p:cNvPr>
          <p:cNvSpPr/>
          <p:nvPr/>
        </p:nvSpPr>
        <p:spPr>
          <a:xfrm>
            <a:off x="553093" y="3640676"/>
            <a:ext cx="21829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</a:rPr>
              <a:t>변수선택한 회귀모형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AFFC3E-E171-4C48-A5C2-27629303FF33}"/>
              </a:ext>
            </a:extLst>
          </p:cNvPr>
          <p:cNvSpPr/>
          <p:nvPr/>
        </p:nvSpPr>
        <p:spPr>
          <a:xfrm>
            <a:off x="553094" y="4400346"/>
            <a:ext cx="21829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능형 회귀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C0626B-7940-452E-ADC3-5C088A6AAC2E}"/>
              </a:ext>
            </a:extLst>
          </p:cNvPr>
          <p:cNvSpPr/>
          <p:nvPr/>
        </p:nvSpPr>
        <p:spPr>
          <a:xfrm>
            <a:off x="553094" y="5111570"/>
            <a:ext cx="21829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Lasso</a:t>
            </a:r>
            <a:r>
              <a:rPr lang="ko-KR" altLang="en-US" sz="1600" dirty="0">
                <a:solidFill>
                  <a:srgbClr val="FF0000"/>
                </a:solidFill>
              </a:rPr>
              <a:t> 회귀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0B7F72-A0EB-4AFD-A672-BA93BFEAF560}"/>
              </a:ext>
            </a:extLst>
          </p:cNvPr>
          <p:cNvSpPr/>
          <p:nvPr/>
        </p:nvSpPr>
        <p:spPr>
          <a:xfrm>
            <a:off x="553094" y="5992071"/>
            <a:ext cx="21829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Elastic net</a:t>
            </a:r>
            <a:r>
              <a:rPr lang="ko-KR" altLang="en-US" sz="1600" dirty="0">
                <a:solidFill>
                  <a:srgbClr val="FF0000"/>
                </a:solidFill>
              </a:rPr>
              <a:t> 회귀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51AB75C-A398-401B-8249-5859F5156153}"/>
                  </a:ext>
                </a:extLst>
              </p:cNvPr>
              <p:cNvSpPr/>
              <p:nvPr/>
            </p:nvSpPr>
            <p:spPr>
              <a:xfrm>
                <a:off x="1829429" y="4139933"/>
                <a:ext cx="7814057" cy="71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trn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trn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e>
                      </m:groupCh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(2)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51AB75C-A398-401B-8249-5859F5156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29" y="4139933"/>
                <a:ext cx="7814057" cy="718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A000C91-1A49-4480-B070-982E2243AE8F}"/>
                  </a:ext>
                </a:extLst>
              </p:cNvPr>
              <p:cNvSpPr/>
              <p:nvPr/>
            </p:nvSpPr>
            <p:spPr>
              <a:xfrm>
                <a:off x="1829429" y="4903004"/>
                <a:ext cx="7814057" cy="71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trn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trn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e>
                      </m:groupCh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(3)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A000C91-1A49-4480-B070-982E2243A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29" y="4903004"/>
                <a:ext cx="7814057" cy="718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DC673ED-FB4D-4685-B0CD-00E1023EAA77}"/>
                  </a:ext>
                </a:extLst>
              </p:cNvPr>
              <p:cNvSpPr/>
              <p:nvPr/>
            </p:nvSpPr>
            <p:spPr>
              <a:xfrm>
                <a:off x="1829428" y="5743624"/>
                <a:ext cx="7814057" cy="71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trn</m:t>
                              </m:r>
                            </m:sub>
                          </m:s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trn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test</m:t>
                              </m:r>
                            </m:sub>
                          </m:sSub>
                        </m:e>
                      </m:groupCh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</m:s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test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(4)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test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DC673ED-FB4D-4685-B0CD-00E1023EA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28" y="5743624"/>
                <a:ext cx="7814057" cy="7180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48272D-6FB2-4913-B1B9-6A3A5683C36C}"/>
              </a:ext>
            </a:extLst>
          </p:cNvPr>
          <p:cNvSpPr/>
          <p:nvPr/>
        </p:nvSpPr>
        <p:spPr>
          <a:xfrm>
            <a:off x="9173218" y="3970656"/>
            <a:ext cx="21829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가장 예측 </a:t>
            </a:r>
            <a:r>
              <a:rPr lang="en-US" altLang="ko-KR" sz="1600" dirty="0">
                <a:solidFill>
                  <a:srgbClr val="FF0000"/>
                </a:solidFill>
              </a:rPr>
              <a:t>MSE</a:t>
            </a:r>
            <a:r>
              <a:rPr lang="ko-KR" altLang="en-US" sz="1600" dirty="0">
                <a:solidFill>
                  <a:srgbClr val="FF0000"/>
                </a:solidFill>
              </a:rPr>
              <a:t>가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낮은 모형을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최종 모형으로 결정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869C195-568B-4C40-BDE8-0106901E6A57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여러 모형의 예측력을 비교할 때에는 반드시 별도의 평가용 자료에서 예측력을 평가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모형마다 훈련용 자료를 이용하여 모형을 튜닝함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축소추정법의 경우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10-fold CV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로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결정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변수선택은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CV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하지 않고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AIC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등으로 결정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869C195-568B-4C40-BDE8-0106901E6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1200329"/>
              </a:xfrm>
              <a:prstGeom prst="rect">
                <a:avLst/>
              </a:prstGeom>
              <a:blipFill>
                <a:blip r:embed="rId6"/>
                <a:stretch>
                  <a:fillRect l="-848" t="-4061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95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DFA706-A8D7-4B47-AD5C-52F0508B73D1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최종모형의 갱신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1267EB-FDE6-453A-A0A8-7D4E585E897D}"/>
              </a:ext>
            </a:extLst>
          </p:cNvPr>
          <p:cNvSpPr/>
          <p:nvPr/>
        </p:nvSpPr>
        <p:spPr>
          <a:xfrm>
            <a:off x="347235" y="988332"/>
            <a:ext cx="11497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예측력 평가를 통해 최종모형을 선택한 후에는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ko-KR" altLang="en-US" sz="2400" dirty="0">
                <a:latin typeface="Cambria Math" panose="02040503050406030204" pitchFamily="18" charset="0"/>
              </a:rPr>
              <a:t>전체 자료를 모두 사용하여 다시 최종모형에 대한 튜닝을 하여야 함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ko-KR" altLang="en-US" sz="2400" dirty="0">
                <a:latin typeface="Cambria Math" panose="02040503050406030204" pitchFamily="18" charset="0"/>
              </a:rPr>
              <a:t>이는 미래에 대한 자료에 대한 예측모형으로 사용하기 위해서임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E1ADB9-F5E5-4C28-91F0-362AE07308AD}"/>
              </a:ext>
            </a:extLst>
          </p:cNvPr>
          <p:cNvSpPr/>
          <p:nvPr/>
        </p:nvSpPr>
        <p:spPr>
          <a:xfrm>
            <a:off x="740023" y="2320944"/>
            <a:ext cx="4285237" cy="741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319721-96BB-4C77-858A-95636CF6D075}"/>
              </a:ext>
            </a:extLst>
          </p:cNvPr>
          <p:cNvSpPr/>
          <p:nvPr/>
        </p:nvSpPr>
        <p:spPr>
          <a:xfrm>
            <a:off x="5176262" y="2314134"/>
            <a:ext cx="2617550" cy="741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407C6-DB09-4C3C-8E79-C77A7930B362}"/>
              </a:ext>
            </a:extLst>
          </p:cNvPr>
          <p:cNvSpPr txBox="1"/>
          <p:nvPr/>
        </p:nvSpPr>
        <p:spPr>
          <a:xfrm>
            <a:off x="1709791" y="2478451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훈련용</a:t>
            </a:r>
            <a:r>
              <a:rPr lang="en-US" altLang="ko-KR" sz="2400" dirty="0"/>
              <a:t>(training)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578DB-4A3A-497B-9D24-68ACFD62B5D0}"/>
              </a:ext>
            </a:extLst>
          </p:cNvPr>
          <p:cNvSpPr txBox="1"/>
          <p:nvPr/>
        </p:nvSpPr>
        <p:spPr>
          <a:xfrm>
            <a:off x="5582867" y="2478451"/>
            <a:ext cx="180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평가용</a:t>
            </a:r>
            <a:r>
              <a:rPr lang="en-US" altLang="ko-KR" sz="2400" dirty="0"/>
              <a:t>(test)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F5B3D2-DFBB-40D0-9237-ED6759180F60}"/>
              </a:ext>
            </a:extLst>
          </p:cNvPr>
          <p:cNvSpPr/>
          <p:nvPr/>
        </p:nvSpPr>
        <p:spPr>
          <a:xfrm>
            <a:off x="1810946" y="3970656"/>
            <a:ext cx="21829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Lasso</a:t>
            </a:r>
            <a:r>
              <a:rPr lang="ko-KR" altLang="en-US" sz="1600" dirty="0">
                <a:solidFill>
                  <a:srgbClr val="FF0000"/>
                </a:solidFill>
              </a:rPr>
              <a:t> 회귀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43B4E03-493B-48B5-BF37-CB70033F102F}"/>
                  </a:ext>
                </a:extLst>
              </p:cNvPr>
              <p:cNvSpPr/>
              <p:nvPr/>
            </p:nvSpPr>
            <p:spPr>
              <a:xfrm>
                <a:off x="2501814" y="3860924"/>
                <a:ext cx="4571371" cy="476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43B4E03-493B-48B5-BF37-CB70033F1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814" y="3860924"/>
                <a:ext cx="4571371" cy="476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52C23C4-35B2-42C4-BBB8-BAA4DECAFBEC}"/>
                  </a:ext>
                </a:extLst>
              </p:cNvPr>
              <p:cNvSpPr/>
              <p:nvPr/>
            </p:nvSpPr>
            <p:spPr>
              <a:xfrm>
                <a:off x="629012" y="4773522"/>
                <a:ext cx="1149753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예를 들어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Lasso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회귀를 최종모형으로 쓰기로 하였다면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</a:p>
              <a:p>
                <a:r>
                  <a:rPr lang="ko-KR" altLang="en-US" dirty="0">
                    <a:solidFill>
                      <a:srgbClr val="FF0000"/>
                    </a:solidFill>
                  </a:rPr>
                  <a:t>전체 자료를 모두 다 사용하여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Lasso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회귀를 학습하되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10-fold CV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를 통해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를 다시 최적화해야만 함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:r>
                  <a:rPr lang="ko-KR" altLang="en-US" dirty="0">
                    <a:solidFill>
                      <a:srgbClr val="FF0000"/>
                    </a:solidFill>
                  </a:rPr>
                  <a:t>만일 여러 모형을 비교하여 최종모형을 선택하는 과정이 없다면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</a:t>
                </a:r>
              </a:p>
              <a:p>
                <a:r>
                  <a:rPr lang="ko-KR" altLang="en-US" dirty="0">
                    <a:solidFill>
                      <a:srgbClr val="FF0000"/>
                    </a:solidFill>
                  </a:rPr>
                  <a:t>바로 이 과정을 수행하여 모형을 적합하면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OK !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52C23C4-35B2-42C4-BBB8-BAA4DECAF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2" y="4773522"/>
                <a:ext cx="11497530" cy="1477328"/>
              </a:xfrm>
              <a:prstGeom prst="rect">
                <a:avLst/>
              </a:prstGeom>
              <a:blipFill>
                <a:blip r:embed="rId3"/>
                <a:stretch>
                  <a:fillRect l="-424" t="-2066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0D946F-76B5-4BE8-A913-D505AA179512}"/>
              </a:ext>
            </a:extLst>
          </p:cNvPr>
          <p:cNvSpPr/>
          <p:nvPr/>
        </p:nvSpPr>
        <p:spPr>
          <a:xfrm>
            <a:off x="668547" y="2243603"/>
            <a:ext cx="7201465" cy="8966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3EA34-3024-40D9-BD5D-5969D54AFB4C}"/>
              </a:ext>
            </a:extLst>
          </p:cNvPr>
          <p:cNvSpPr txBox="1"/>
          <p:nvPr/>
        </p:nvSpPr>
        <p:spPr>
          <a:xfrm>
            <a:off x="3993887" y="33291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전체 자료</a:t>
            </a:r>
          </a:p>
        </p:txBody>
      </p:sp>
    </p:spTree>
    <p:extLst>
      <p:ext uri="{BB962C8B-B14F-4D97-AF65-F5344CB8AC3E}">
        <p14:creationId xmlns:p14="http://schemas.microsoft.com/office/powerpoint/2010/main" val="363172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897</Words>
  <Application>Microsoft Office PowerPoint</Application>
  <PresentationFormat>와이드스크린</PresentationFormat>
  <Paragraphs>155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Dharma</dc:creator>
  <cp:lastModifiedBy>김정환</cp:lastModifiedBy>
  <cp:revision>322</cp:revision>
  <cp:lastPrinted>2018-03-20T10:50:35Z</cp:lastPrinted>
  <dcterms:created xsi:type="dcterms:W3CDTF">2017-09-07T16:17:38Z</dcterms:created>
  <dcterms:modified xsi:type="dcterms:W3CDTF">2018-03-28T02:36:56Z</dcterms:modified>
</cp:coreProperties>
</file>