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1" r:id="rId3"/>
    <p:sldId id="289" r:id="rId4"/>
    <p:sldId id="286" r:id="rId5"/>
    <p:sldId id="287" r:id="rId6"/>
    <p:sldId id="294" r:id="rId7"/>
    <p:sldId id="295" r:id="rId8"/>
    <p:sldId id="270" r:id="rId9"/>
    <p:sldId id="311" r:id="rId10"/>
    <p:sldId id="302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9" autoAdjust="0"/>
    <p:restoredTop sz="90870" autoAdjust="0"/>
  </p:normalViewPr>
  <p:slideViewPr>
    <p:cSldViewPr snapToGrid="0">
      <p:cViewPr varScale="1">
        <p:scale>
          <a:sx n="78" d="100"/>
          <a:sy n="78" d="100"/>
        </p:scale>
        <p:origin x="120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52F73-7805-4CB4-8533-895A26F78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58B3DB-CF88-40DA-B5EF-739ECDF44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E217D-8A93-4E25-A837-421A2C17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197CB-D0AD-41EA-A335-910B4716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B14F1-748D-4A25-801E-989B4DDB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A9164-D7EB-4BC2-ACD0-A867D560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7D0CB-231E-4AC7-BA65-20D41AE43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EE929-7983-438F-8767-4C3B0391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86F6D-F87E-46CE-BA4E-F535C319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75F81-EA1E-4166-BC35-F919F30A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6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E90953-41F6-472E-B345-98F9EEC87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D97D94-9A06-4D98-ADB3-94EF614DA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CDF89-E7A4-4F25-B159-29D1F803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BEFEE-147A-4BD6-86D4-7D6BB1EF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BB8A2-B5EA-46B9-A1FC-19858463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7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9F46F-A7D8-46D2-ADB5-005118D9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514BF-238F-4271-B09E-0E7DC81A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63AE2-C904-4347-A63F-C508B3F5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A1E0E-71D9-4B5E-9F6F-8A78CB96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1669D-70D8-428B-8206-2532BBBB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3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1C220-EF40-4865-8F72-37B11B2C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2F3BDE-7809-472F-BA47-6589B1DAD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6344A-CDE4-41DA-9D15-CD720676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1FD75-5EE0-4E20-B458-FD4B95F1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F80C5-EBDB-424C-B059-130A822C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9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8F00D-536C-473F-97D2-C7080A5C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EB5BC-7E03-43F3-A029-21A9EC091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085D09-1510-42FB-9FD8-EB9663FF2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E31917-FAC1-4708-A85F-FAE8ADFD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4639AC-C71D-4871-BC74-8DD10829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96D33-7FDE-488D-9FFA-FE42018F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15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03BEC-7C23-4194-A526-B82AD43D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9BA3C0-492E-4661-8BFF-7AD1317A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0E735-50E4-4B1E-843D-0D0557AA3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0C2A03-2345-4BE3-B880-95C81D41B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2A5F1F-4861-4951-B052-4209B1C8F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92D87D-F78E-4B8D-89D1-0370B7CA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A70350-94F0-44D6-B27B-57DB5B02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7FFC59-D8DE-4449-A0E4-47809BE3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5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59693-1634-4862-895C-AA01218C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F835F5-2E6F-4CDA-A7E8-B981AD7D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3BF0A1-0630-41E1-A2B4-4D2359D1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F244AA-6DE4-447F-90F5-AFA803D0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4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18B9C2-F7E0-40F4-81CF-D84CDD9A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FBE151-8D0B-4E6D-B4C8-84CC546F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D8655E-4360-4801-8ECA-8660396F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26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AF2B0-1C81-4663-9527-D7B9B254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44593-F957-4A25-93EC-B42755ECC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40C90F-9BAB-4704-90C7-AD6F32268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7FB5ED-DCCE-48E4-8378-77D577D4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06AFE6-AF7E-4C7E-882F-002FCEBD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2A7D00-183A-4C00-A5B2-A835EACB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37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7CFCB-D390-432A-9B6D-65E7B915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FD9400-C5DD-4617-86B6-529F5352E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1B6AE0-A3FA-469B-B21F-849C6F0DE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7B1C5-B559-480B-ACFA-E3FC9D89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1E646-DEA9-4263-B5B1-D02C2F7D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E57BE7-B770-4DF8-98D3-1FE692B0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3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C48DA8-6CD3-4D37-A990-29C633D9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97223-5F3D-4D67-92D2-A81EE1C26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78A37-9BE9-4745-952A-7CF1FCA9E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BE25D-B24D-4DF0-BC54-CD5579198E59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A7878-652A-4639-9F9E-9FBC3D5FE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169AA-0E07-4C6B-9053-4B0A182BA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36B170-1B14-406E-B1BB-0EE99C06597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일반화선형모형</a:t>
            </a:r>
            <a:r>
              <a:rPr lang="en-US" altLang="ko-KR" sz="3200" dirty="0">
                <a:latin typeface="Cambria Math" panose="02040503050406030204" pitchFamily="18" charset="0"/>
              </a:rPr>
              <a:t>(Generalized Linear Model; GLM)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726526-5929-4FE2-9E5C-D58E0518EC0A}"/>
              </a:ext>
            </a:extLst>
          </p:cNvPr>
          <p:cNvSpPr/>
          <p:nvPr/>
        </p:nvSpPr>
        <p:spPr>
          <a:xfrm>
            <a:off x="347235" y="988332"/>
            <a:ext cx="11497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4D5EF4D-368D-4EF6-A485-09F8E436CC85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4513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다중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선형회귀모형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ko-K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Cambria Math" panose="02040503050406030204" pitchFamily="18" charset="0"/>
                  </a:rPr>
                  <a:t>반응변수의 값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 에 대한 모형화를 하는 것이 아니라 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     반응변수의 평균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 에 대한 모형화를 하는 것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Cambria Math" panose="02040503050406030204" pitchFamily="18" charset="0"/>
                  </a:rPr>
                  <a:t>반응변수의 확률분포를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정규분포라고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가정한 것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 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     일반화선형모형에서는 지수족에 속하는 다양한 확률분포를 가정할 수 있음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  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     예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감마분포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포아송분포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이항분포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등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4D5EF4D-368D-4EF6-A485-09F8E436C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451301"/>
              </a:xfrm>
              <a:prstGeom prst="rect">
                <a:avLst/>
              </a:prstGeom>
              <a:blipFill>
                <a:blip r:embed="rId2"/>
                <a:stretch>
                  <a:fillRect l="-848" t="-895" b="-15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90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A8DDB4-2A73-47C8-94CB-249BADB7C97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일반화선형모형의 적합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8C039C9-A288-4CE9-8ED0-A18274C02DC3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1985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가능도함수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를 최대화하는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 를 찾는 것 대신에  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 err="1">
                    <a:latin typeface="Cambria Math" panose="02040503050406030204" pitchFamily="18" charset="0"/>
                  </a:rPr>
                  <a:t>로그가능도함수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m:rPr>
                        <m:nor/>
                      </m:rPr>
                      <a:rPr lang="ko-KR" altLang="en-US" sz="2400" dirty="0">
                        <a:latin typeface="Cambria Math" panose="02040503050406030204" pitchFamily="18" charset="0"/>
                      </a:rPr>
                      <m:t>를</m:t>
                    </m:r>
                    <m:r>
                      <m:rPr>
                        <m:nor/>
                      </m:rPr>
                      <a:rPr lang="ko-KR" altLang="en-US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2400" dirty="0">
                        <a:latin typeface="Cambria Math" panose="02040503050406030204" pitchFamily="18" charset="0"/>
                      </a:rPr>
                      <m:t>최대화하는</m:t>
                    </m:r>
                    <m:r>
                      <m:rPr>
                        <m:nor/>
                      </m:rPr>
                      <a:rPr lang="ko-KR" altLang="en-US" sz="2400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m:rPr>
                        <m:nor/>
                      </m:rPr>
                      <a:rPr lang="ko-KR" altLang="en-US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2400" dirty="0">
                        <a:latin typeface="Cambria Math" panose="02040503050406030204" pitchFamily="18" charset="0"/>
                      </a:rPr>
                      <m:t>를</m:t>
                    </m:r>
                    <m:r>
                      <m:rPr>
                        <m:nor/>
                      </m:rPr>
                      <a:rPr lang="ko-KR" altLang="en-US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2400" dirty="0">
                        <a:latin typeface="Cambria Math" panose="02040503050406030204" pitchFamily="18" charset="0"/>
                      </a:rPr>
                      <m:t>찾는</m:t>
                    </m:r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다</m:t>
                    </m:r>
                    <m: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400" b="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는 오목함수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위로 볼록한 함수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이므로 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를 한번 미분한 값이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0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이 되는 방정식으로부터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 를 얻을 수 있다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8C039C9-A288-4CE9-8ED0-A18274C02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1985352"/>
              </a:xfrm>
              <a:prstGeom prst="rect">
                <a:avLst/>
              </a:prstGeom>
              <a:blipFill>
                <a:blip r:embed="rId2"/>
                <a:stretch>
                  <a:fillRect l="-848" t="-1840" b="-58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8708AE12-8653-464C-A0D6-4338E8E7E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37" y="3218244"/>
            <a:ext cx="4761346" cy="35622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1C78C9D-98CD-4CA0-9B88-297F9ACD216D}"/>
                  </a:ext>
                </a:extLst>
              </p:cNvPr>
              <p:cNvSpPr/>
              <p:nvPr/>
            </p:nvSpPr>
            <p:spPr>
              <a:xfrm>
                <a:off x="3036781" y="6168563"/>
                <a:ext cx="385041" cy="348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1C78C9D-98CD-4CA0-9B88-297F9ACD21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781" y="6168563"/>
                <a:ext cx="385041" cy="348942"/>
              </a:xfrm>
              <a:prstGeom prst="rect">
                <a:avLst/>
              </a:prstGeom>
              <a:blipFill>
                <a:blip r:embed="rId4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78E9A36-074B-4B49-9F25-95EE702F84F0}"/>
              </a:ext>
            </a:extLst>
          </p:cNvPr>
          <p:cNvCxnSpPr/>
          <p:nvPr/>
        </p:nvCxnSpPr>
        <p:spPr>
          <a:xfrm>
            <a:off x="3232723" y="3227480"/>
            <a:ext cx="0" cy="295164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20201B2-6B9B-4F76-8456-15AABB6C013E}"/>
              </a:ext>
            </a:extLst>
          </p:cNvPr>
          <p:cNvCxnSpPr>
            <a:cxnSpLocks/>
          </p:cNvCxnSpPr>
          <p:nvPr/>
        </p:nvCxnSpPr>
        <p:spPr>
          <a:xfrm flipH="1">
            <a:off x="1694875" y="3375890"/>
            <a:ext cx="483523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BCAD741-5A47-4BE4-A3AF-B6FFF3765F8A}"/>
                  </a:ext>
                </a:extLst>
              </p:cNvPr>
              <p:cNvSpPr/>
              <p:nvPr/>
            </p:nvSpPr>
            <p:spPr>
              <a:xfrm>
                <a:off x="6530109" y="3218244"/>
                <a:ext cx="2267352" cy="14818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endParaRPr lang="en-US" altLang="ko-KR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func>
                                    <m:func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BCAD741-5A47-4BE4-A3AF-B6FFF3765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109" y="3218244"/>
                <a:ext cx="2267352" cy="14818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9EC6DA-D9C9-48F4-AE4B-6672AFD96FEE}"/>
                  </a:ext>
                </a:extLst>
              </p:cNvPr>
              <p:cNvSpPr txBox="1"/>
              <p:nvPr/>
            </p:nvSpPr>
            <p:spPr>
              <a:xfrm>
                <a:off x="6530109" y="4999372"/>
                <a:ext cx="3756156" cy="595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FF0000"/>
                    </a:solidFill>
                  </a:rPr>
                  <a:t>그러나 실제로 미분하는 것은 힘드므로</a:t>
                </a:r>
                <a:endParaRPr lang="en-US" altLang="ko-KR" sz="1600" dirty="0">
                  <a:solidFill>
                    <a:srgbClr val="FF0000"/>
                  </a:solidFill>
                </a:endParaRPr>
              </a:p>
              <a:p>
                <a:r>
                  <a:rPr lang="ko-KR" altLang="en-US" sz="1600" dirty="0">
                    <a:solidFill>
                      <a:srgbClr val="FF0000"/>
                    </a:solidFill>
                  </a:rPr>
                  <a:t>전산 알고리즘을 이용하여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ko-KR" altLang="en-US" sz="16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를 계산함</a:t>
                </a:r>
                <a:endParaRPr lang="en-US" altLang="ko-KR" sz="16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9EC6DA-D9C9-48F4-AE4B-6672AFD96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109" y="4999372"/>
                <a:ext cx="3756156" cy="595163"/>
              </a:xfrm>
              <a:prstGeom prst="rect">
                <a:avLst/>
              </a:prstGeom>
              <a:blipFill>
                <a:blip r:embed="rId6"/>
                <a:stretch>
                  <a:fillRect l="-812" t="-3061" b="-112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5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A8DDB4-2A73-47C8-94CB-249BADB7C97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일반화선형모형의 적합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8C039C9-A288-4CE9-8ED0-A18274C02DC3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786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뉴튼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-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랩슨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(Newton-Raphson)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알고리즘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 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오목함수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위로 볼록한 함수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를 최대화하는 최적의 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를 찾는다고 하자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즉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4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이 성립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를 중심으로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테일러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근사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(Taylor approximation)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하게 되면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1200" dirty="0">
                    <a:latin typeface="Cambria Math" panose="02040503050406030204" pitchFamily="18" charset="0"/>
                  </a:rPr>
                  <a:t> 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2400" b="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그러나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를 알 수가 없으므로 적당한 값을 넣어가면서 위 식을 반복 계산함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∴ 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until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≤0.0001</m:t>
                      </m:r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8C039C9-A288-4CE9-8ED0-A18274C02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786264"/>
              </a:xfrm>
              <a:prstGeom prst="rect">
                <a:avLst/>
              </a:prstGeom>
              <a:blipFill>
                <a:blip r:embed="rId2"/>
                <a:stretch>
                  <a:fillRect l="-848" t="-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90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A8DDB4-2A73-47C8-94CB-249BADB7C97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일반화선형모형의 적합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8C039C9-A288-4CE9-8ED0-A18274C02DC3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6208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뉴튼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-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랩슨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(Newton-Raphson)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알고리즘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 </a:t>
                </a:r>
              </a:p>
              <a:p>
                <a:r>
                  <a:rPr lang="en-US" altLang="ko-KR" sz="1200" dirty="0">
                    <a:latin typeface="Cambria Math" panose="02040503050406030204" pitchFamily="18" charset="0"/>
                  </a:rPr>
                  <a:t>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ko-KR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ko-KR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func>
                                            <m:funcPr>
                                              <m:ctrlPr>
                                                <a:rPr lang="en-US" altLang="ko-KR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ko-KR" sz="2400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ko-KR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ko-KR" sz="240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2400" b="1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𝜽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num>
                                        <m:den>
                                          <m:r>
                                            <a:rPr lang="en-US" altLang="ko-KR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altLang="ko-KR" sz="2400" b="1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  <m:r>
                                            <a:rPr lang="en-US" altLang="ko-KR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2400" b="1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400" b="1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ko-K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func>
                                        <m:funcPr>
                                          <m:ctrlPr>
                                            <a:rPr lang="en-US" altLang="ko-KR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240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altLang="ko-KR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2400" b="1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altLang="ko-KR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ko-KR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1200" b="0" i="0" dirty="0">
                    <a:latin typeface="Cambria Math" panose="02040503050406030204" pitchFamily="18" charset="0"/>
                  </a:rPr>
                  <a:t>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until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≤0.0001</m:t>
                      </m:r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ko-KR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ko-KR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func>
                                            <m:funcPr>
                                              <m:ctrlPr>
                                                <a:rPr lang="en-US" altLang="ko-KR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ko-KR" sz="2400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ko-KR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ko-KR" sz="240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2400" b="1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𝜷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num>
                                        <m:den>
                                          <m:r>
                                            <a:rPr lang="en-US" altLang="ko-KR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altLang="ko-KR" sz="2400" b="1" i="1" dirty="0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  <m:r>
                                            <a:rPr lang="en-US" altLang="ko-KR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2400" b="1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400" b="1" i="1" dirty="0">
                                                  <a:latin typeface="Cambria Math" panose="02040503050406030204" pitchFamily="18" charset="0"/>
                                                </a:rPr>
                                                <m:t>𝜷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2400" b="1" i="1" dirty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altLang="ko-K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1" i="1" dirty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func>
                                        <m:funcPr>
                                          <m:ctrlPr>
                                            <a:rPr lang="en-US" altLang="ko-KR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240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altLang="ko-KR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2400" b="1" i="1" dirty="0">
                                                  <a:latin typeface="Cambria Math" panose="02040503050406030204" pitchFamily="18" charset="0"/>
                                                </a:rPr>
                                                <m:t>𝜷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altLang="ko-KR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400" b="1" i="1" dirty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ko-KR" sz="2400" b="1" i="1" dirty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dirty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1200" dirty="0">
                    <a:latin typeface="Cambria Math" panose="02040503050406030204" pitchFamily="18" charset="0"/>
                  </a:rPr>
                  <a:t>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until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dirty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dirty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≤0.000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8C039C9-A288-4CE9-8ED0-A18274C02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620898"/>
              </a:xfrm>
              <a:prstGeom prst="rect">
                <a:avLst/>
              </a:prstGeom>
              <a:blipFill>
                <a:blip r:embed="rId2"/>
                <a:stretch>
                  <a:fillRect l="-848" t="-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74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A8DDB4-2A73-47C8-94CB-249BADB7C97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일반화선형모형의 적합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8C039C9-A288-4CE9-8ED0-A18274C02DC3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379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피셔 스코어링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(Fisher scoring)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알고리즘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 </a:t>
                </a:r>
              </a:p>
              <a:p>
                <a:r>
                  <a:rPr lang="en-US" altLang="ko-KR" sz="1200" dirty="0">
                    <a:latin typeface="Cambria Math" panose="02040503050406030204" pitchFamily="18" charset="0"/>
                  </a:rPr>
                  <a:t>       </a:t>
                </a:r>
              </a:p>
              <a:p>
                <a:r>
                  <a:rPr lang="ko-KR" altLang="en-US" sz="2400" dirty="0" err="1">
                    <a:latin typeface="Cambria Math" panose="02040503050406030204" pitchFamily="18" charset="0"/>
                  </a:rPr>
                  <a:t>뉴튼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-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랩슨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알고리즘에서 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 err="1">
                    <a:latin typeface="Cambria Math" panose="02040503050406030204" pitchFamily="18" charset="0"/>
                  </a:rPr>
                  <a:t>헤이시안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행렬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 대신에 피셔 정보행렬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을 대신 사용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ko-KR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endParaRPr lang="en-US" altLang="ko-KR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ko-KR" sz="12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4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𝑾𝑿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),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8C039C9-A288-4CE9-8ED0-A18274C02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379678"/>
              </a:xfrm>
              <a:prstGeom prst="rect">
                <a:avLst/>
              </a:prstGeom>
              <a:blipFill>
                <a:blip r:embed="rId2"/>
                <a:stretch>
                  <a:fillRect l="-848" t="-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9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A8DDB4-2A73-47C8-94CB-249BADB7C97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일반화선형모형의 적합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8C039C9-A288-4CE9-8ED0-A18274C02DC3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491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피셔 스코어링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(Fisher scoring)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알고리즘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 </a:t>
                </a:r>
              </a:p>
              <a:p>
                <a:endParaRPr lang="en-US" altLang="ko-KR" sz="24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ko-KR" sz="24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sz="1200" i="1" dirty="0">
                    <a:latin typeface="Cambria Math" panose="02040503050406030204" pitchFamily="18" charset="0"/>
                  </a:rPr>
                  <a:t> 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1200" i="1" dirty="0">
                    <a:latin typeface="Cambria Math" panose="02040503050406030204" pitchFamily="18" charset="0"/>
                  </a:rPr>
                  <a:t>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p>
                        <m:sSup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ko-KR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ko-KR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4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sz="1200" b="1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     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ko-KR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dirty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ko-K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ko-K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r>
                      <a:rPr lang="en-US" altLang="ko-K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ko-KR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d>
                          <m:dPr>
                            <m:ctrlPr>
                              <a:rPr lang="en-US" altLang="ko-KR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sz="12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1200" b="1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         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ko-KR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sz="24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ko-KR" sz="24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4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/>
                  <a:t>유사 반응변수 벡터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ko-KR" altLang="en-US" sz="2400" dirty="0"/>
                  <a:t>와 가중치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행렬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을 갱신하면서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최소제곱법을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반복하는 것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/>
                  <a:t>즉</a:t>
                </a:r>
                <a:r>
                  <a:rPr lang="en-US" altLang="ko-KR" sz="2400" dirty="0"/>
                  <a:t>, </a:t>
                </a:r>
                <a:r>
                  <a:rPr lang="ko-KR" altLang="en-US" sz="2400" dirty="0" err="1"/>
                  <a:t>반복재가중최소제곱법</a:t>
                </a:r>
                <a:r>
                  <a:rPr lang="en-US" altLang="ko-KR" sz="2400" dirty="0"/>
                  <a:t>(Iteratively Reweighted Least Squares; IRLS)</a:t>
                </a:r>
                <a:r>
                  <a:rPr lang="ko-KR" altLang="en-US" sz="2400" dirty="0"/>
                  <a:t>라고 부름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8C039C9-A288-4CE9-8ED0-A18274C02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491247"/>
              </a:xfrm>
              <a:prstGeom prst="rect">
                <a:avLst/>
              </a:prstGeom>
              <a:blipFill>
                <a:blip r:embed="rId2"/>
                <a:stretch>
                  <a:fillRect l="-1007" t="-888" b="-19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82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A8DDB4-2A73-47C8-94CB-249BADB7C97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일반화선형모형의 적합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8C039C9-A288-4CE9-8ED0-A18274C02DC3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327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Let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24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4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m:rPr>
                          <m:nor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fisher</m:t>
                      </m:r>
                      <m:r>
                        <m:rPr>
                          <m:nor/>
                        </m:rPr>
                        <a:rPr lang="en-US" altLang="ko-KR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scoring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ko-KR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altLang="ko-KR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altLang="ko-KR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dirty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※</a:t>
                </a:r>
                <a:r>
                  <a:rPr lang="en-US" altLang="ko-KR" sz="2400" b="1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정규분포의 경우에는 반복추정이 없다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altLang="ko-KR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∴ </m:t>
                      </m:r>
                      <m:acc>
                        <m:accPr>
                          <m:chr m:val="̂"/>
                          <m:ctrlP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 dirty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8C039C9-A288-4CE9-8ED0-A18274C02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327099"/>
              </a:xfrm>
              <a:prstGeom prst="rect">
                <a:avLst/>
              </a:prstGeom>
              <a:blipFill>
                <a:blip r:embed="rId2"/>
                <a:stretch>
                  <a:fillRect l="-8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818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A8DDB4-2A73-47C8-94CB-249BADB7C97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일반화선형모형의 적합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8C039C9-A288-4CE9-8ED0-A18274C02DC3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129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Let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func>
                            <m:func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sPre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24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4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m:rPr>
                          <m:nor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fisher</m:t>
                      </m:r>
                      <m:r>
                        <m:rPr>
                          <m:nor/>
                        </m:rPr>
                        <a:rPr lang="en-US" altLang="ko-KR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scoring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ko-KR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altLang="ko-KR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4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</m:func>
                        </m:e>
                      </m:sPre>
                    </m:oMath>
                  </m:oMathPara>
                </a14:m>
                <a:endParaRPr lang="en-US" altLang="ko-KR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8C039C9-A288-4CE9-8ED0-A18274C02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129930"/>
              </a:xfrm>
              <a:prstGeom prst="rect">
                <a:avLst/>
              </a:prstGeom>
              <a:blipFill>
                <a:blip r:embed="rId2"/>
                <a:stretch>
                  <a:fillRect l="-4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307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A8DDB4-2A73-47C8-94CB-249BADB7C97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일반화선형모형의 적합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964550D-79A8-4880-B6F0-9DE1375EC2F9}"/>
                  </a:ext>
                </a:extLst>
              </p:cNvPr>
              <p:cNvSpPr/>
              <p:nvPr/>
            </p:nvSpPr>
            <p:spPr>
              <a:xfrm>
                <a:off x="347235" y="904815"/>
                <a:ext cx="11497530" cy="55497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Let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𝐵𝑖𝑛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func>
                            <m:func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sPre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24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4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m:rPr>
                          <m:nor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fisher</m:t>
                      </m:r>
                      <m:r>
                        <m:rPr>
                          <m:nor/>
                        </m:rPr>
                        <a:rPr lang="en-US" altLang="ko-KR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scoring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ko-KR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ko-KR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ko-KR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2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altLang="ko-KR" sz="2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altLang="ko-KR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ko-K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200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22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2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22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US" altLang="ko-KR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Pre>
                            <m:sPrePr>
                              <m:ctrlP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ko-K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ko-KR" sz="2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altLang="ko-KR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sz="2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ko-KR" sz="2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ko-KR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sPre>
                        </m:e>
                      </m:sPre>
                    </m:oMath>
                  </m:oMathPara>
                </a14:m>
                <a:endParaRPr lang="en-US" altLang="ko-KR" sz="2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2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ko-KR" sz="2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sz="2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2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ko-KR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ko-KR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ko-KR" sz="2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2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ko-K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sz="2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sz="2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ko-KR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ko-KR" sz="2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964550D-79A8-4880-B6F0-9DE1375EC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04815"/>
                <a:ext cx="11497530" cy="5549789"/>
              </a:xfrm>
              <a:prstGeom prst="rect">
                <a:avLst/>
              </a:prstGeom>
              <a:blipFill>
                <a:blip r:embed="rId2"/>
                <a:stretch>
                  <a:fillRect l="-4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302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C970D7-E19C-495A-B1EC-625C69DEFE77}"/>
              </a:ext>
            </a:extLst>
          </p:cNvPr>
          <p:cNvSpPr/>
          <p:nvPr/>
        </p:nvSpPr>
        <p:spPr>
          <a:xfrm>
            <a:off x="302889" y="320040"/>
            <a:ext cx="11787511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숙제 </a:t>
            </a:r>
            <a:r>
              <a:rPr lang="en-US" altLang="ko-KR" sz="3200" dirty="0">
                <a:latin typeface="Cambria Math" panose="02040503050406030204" pitchFamily="18" charset="0"/>
              </a:rPr>
              <a:t>1.</a:t>
            </a:r>
          </a:p>
          <a:p>
            <a:r>
              <a:rPr lang="en-US" altLang="ko-KR" sz="3200" dirty="0">
                <a:latin typeface="Cambria Math" panose="02040503050406030204" pitchFamily="18" charset="0"/>
              </a:rPr>
              <a:t>hw1.R </a:t>
            </a:r>
            <a:r>
              <a:rPr lang="ko-KR" altLang="en-US" sz="3200" dirty="0">
                <a:latin typeface="Cambria Math" panose="02040503050406030204" pitchFamily="18" charset="0"/>
              </a:rPr>
              <a:t>스크립트 파일에 있는 코드 참고하여</a:t>
            </a:r>
            <a:endParaRPr lang="en-US" altLang="ko-KR" sz="3200" dirty="0">
              <a:latin typeface="Cambria Math" panose="02040503050406030204" pitchFamily="18" charset="0"/>
            </a:endParaRPr>
          </a:p>
          <a:p>
            <a:r>
              <a:rPr lang="en-US" altLang="ko-KR" sz="3200" dirty="0">
                <a:latin typeface="Cambria Math" panose="02040503050406030204" pitchFamily="18" charset="0"/>
              </a:rPr>
              <a:t>IRLS </a:t>
            </a:r>
            <a:r>
              <a:rPr lang="ko-KR" altLang="en-US" sz="3200" dirty="0">
                <a:latin typeface="Cambria Math" panose="02040503050406030204" pitchFamily="18" charset="0"/>
              </a:rPr>
              <a:t>방법으로 </a:t>
            </a:r>
            <a:r>
              <a:rPr lang="ko-KR" altLang="en-US" sz="3200" dirty="0" err="1">
                <a:latin typeface="Cambria Math" panose="02040503050406030204" pitchFamily="18" charset="0"/>
              </a:rPr>
              <a:t>포아송</a:t>
            </a:r>
            <a:r>
              <a:rPr lang="ko-KR" altLang="en-US" sz="3200" dirty="0">
                <a:latin typeface="Cambria Math" panose="02040503050406030204" pitchFamily="18" charset="0"/>
              </a:rPr>
              <a:t> 회귀모형을 적합하는 </a:t>
            </a:r>
            <a:r>
              <a:rPr lang="en-US" altLang="ko-KR" sz="3200" dirty="0">
                <a:latin typeface="Cambria Math" panose="02040503050406030204" pitchFamily="18" charset="0"/>
              </a:rPr>
              <a:t>R</a:t>
            </a:r>
            <a:r>
              <a:rPr lang="ko-KR" altLang="en-US" sz="3200" dirty="0">
                <a:latin typeface="Cambria Math" panose="02040503050406030204" pitchFamily="18" charset="0"/>
              </a:rPr>
              <a:t> 스크립트 파일을</a:t>
            </a:r>
            <a:endParaRPr lang="en-US" altLang="ko-KR" sz="3200" dirty="0">
              <a:latin typeface="Cambria Math" panose="02040503050406030204" pitchFamily="18" charset="0"/>
            </a:endParaRPr>
          </a:p>
          <a:p>
            <a:r>
              <a:rPr lang="en-US" altLang="ko-KR" sz="3200" dirty="0">
                <a:latin typeface="Cambria Math" panose="02040503050406030204" pitchFamily="18" charset="0"/>
              </a:rPr>
              <a:t>4</a:t>
            </a:r>
            <a:r>
              <a:rPr lang="ko-KR" altLang="en-US" sz="3200" dirty="0">
                <a:latin typeface="Cambria Math" panose="02040503050406030204" pitchFamily="18" charset="0"/>
              </a:rPr>
              <a:t>월 </a:t>
            </a:r>
            <a:r>
              <a:rPr lang="en-US" altLang="ko-KR" sz="3200" dirty="0">
                <a:latin typeface="Cambria Math" panose="02040503050406030204" pitchFamily="18" charset="0"/>
              </a:rPr>
              <a:t>6</a:t>
            </a:r>
            <a:r>
              <a:rPr lang="ko-KR" altLang="en-US" sz="3200" dirty="0">
                <a:latin typeface="Cambria Math" panose="02040503050406030204" pitchFamily="18" charset="0"/>
              </a:rPr>
              <a:t>일 금요일 자정까지 이메일</a:t>
            </a:r>
            <a:r>
              <a:rPr lang="en-US" altLang="ko-KR" sz="3200" dirty="0">
                <a:latin typeface="Cambria Math" panose="02040503050406030204" pitchFamily="18" charset="0"/>
              </a:rPr>
              <a:t>(</a:t>
            </a:r>
            <a:r>
              <a:rPr lang="en-US" altLang="ko-KR" sz="3200" b="1" u="sng" dirty="0">
                <a:solidFill>
                  <a:srgbClr val="0070C0"/>
                </a:solidFill>
              </a:rPr>
              <a:t>316255@inha.ac.kr</a:t>
            </a:r>
            <a:r>
              <a:rPr lang="en-US" altLang="ko-KR" sz="3200" dirty="0">
                <a:latin typeface="Cambria Math" panose="02040503050406030204" pitchFamily="18" charset="0"/>
              </a:rPr>
              <a:t>)</a:t>
            </a:r>
            <a:r>
              <a:rPr lang="ko-KR" altLang="en-US" sz="3200" dirty="0">
                <a:latin typeface="Cambria Math" panose="02040503050406030204" pitchFamily="18" charset="0"/>
              </a:rPr>
              <a:t>로 </a:t>
            </a:r>
            <a:endParaRPr lang="en-US" altLang="ko-KR" sz="3200" dirty="0">
              <a:latin typeface="Cambria Math" panose="02040503050406030204" pitchFamily="18" charset="0"/>
            </a:endParaRPr>
          </a:p>
          <a:p>
            <a:r>
              <a:rPr lang="ko-KR" altLang="en-US" sz="3200" dirty="0">
                <a:latin typeface="Cambria Math" panose="02040503050406030204" pitchFamily="18" charset="0"/>
              </a:rPr>
              <a:t>파일 첨부하여 제출할 것</a:t>
            </a:r>
            <a:r>
              <a:rPr lang="en-US" altLang="ko-KR" sz="3200" dirty="0">
                <a:latin typeface="Cambria Math" panose="02040503050406030204" pitchFamily="18" charset="0"/>
              </a:rPr>
              <a:t>.</a:t>
            </a:r>
          </a:p>
          <a:p>
            <a:endParaRPr lang="en-US" altLang="ko-KR" sz="3200" dirty="0">
              <a:latin typeface="Cambria Math" panose="02040503050406030204" pitchFamily="18" charset="0"/>
            </a:endParaRPr>
          </a:p>
          <a:p>
            <a:r>
              <a:rPr lang="ko-KR" altLang="en-US" sz="3200" dirty="0">
                <a:latin typeface="Cambria Math" panose="02040503050406030204" pitchFamily="18" charset="0"/>
              </a:rPr>
              <a:t>메일 제목</a:t>
            </a:r>
            <a:r>
              <a:rPr lang="en-US" altLang="ko-KR" sz="3200" dirty="0">
                <a:latin typeface="Cambria Math" panose="02040503050406030204" pitchFamily="18" charset="0"/>
              </a:rPr>
              <a:t>:</a:t>
            </a:r>
            <a:r>
              <a:rPr lang="ko-KR" altLang="en-US" sz="3200" dirty="0">
                <a:latin typeface="Cambria Math" panose="02040503050406030204" pitchFamily="18" charset="0"/>
              </a:rPr>
              <a:t> </a:t>
            </a:r>
            <a:r>
              <a:rPr lang="en-US" altLang="ko-KR" sz="3200" dirty="0">
                <a:latin typeface="Cambria Math" panose="02040503050406030204" pitchFamily="18" charset="0"/>
              </a:rPr>
              <a:t>“</a:t>
            </a:r>
            <a:r>
              <a:rPr lang="ko-KR" altLang="en-US" sz="3200" b="1" dirty="0">
                <a:latin typeface="Cambria Math" panose="02040503050406030204" pitchFamily="18" charset="0"/>
              </a:rPr>
              <a:t>응용통계학 숙제</a:t>
            </a:r>
            <a:r>
              <a:rPr lang="en-US" altLang="ko-KR" sz="3200" b="1" dirty="0">
                <a:latin typeface="Cambria Math" panose="02040503050406030204" pitchFamily="18" charset="0"/>
              </a:rPr>
              <a:t>1 </a:t>
            </a:r>
            <a:r>
              <a:rPr lang="ko-KR" altLang="en-US" sz="3200" b="1" dirty="0">
                <a:latin typeface="Cambria Math" panose="02040503050406030204" pitchFamily="18" charset="0"/>
              </a:rPr>
              <a:t>제출</a:t>
            </a:r>
            <a:r>
              <a:rPr lang="en-US" altLang="ko-KR" sz="3200" dirty="0">
                <a:latin typeface="Cambria Math" panose="02040503050406030204" pitchFamily="18" charset="0"/>
              </a:rPr>
              <a:t>”</a:t>
            </a:r>
          </a:p>
          <a:p>
            <a:r>
              <a:rPr lang="ko-KR" altLang="en-US" sz="3200" dirty="0">
                <a:latin typeface="Cambria Math" panose="02040503050406030204" pitchFamily="18" charset="0"/>
              </a:rPr>
              <a:t>첨부파일명</a:t>
            </a:r>
            <a:r>
              <a:rPr lang="en-US" altLang="ko-KR" sz="3200" dirty="0">
                <a:latin typeface="Cambria Math" panose="02040503050406030204" pitchFamily="18" charset="0"/>
              </a:rPr>
              <a:t>:</a:t>
            </a:r>
            <a:r>
              <a:rPr lang="ko-KR" altLang="en-US" sz="3200" dirty="0">
                <a:latin typeface="Cambria Math" panose="02040503050406030204" pitchFamily="18" charset="0"/>
              </a:rPr>
              <a:t> </a:t>
            </a:r>
            <a:r>
              <a:rPr lang="en-US" altLang="ko-KR" sz="3200" dirty="0">
                <a:latin typeface="Cambria Math" panose="02040503050406030204" pitchFamily="18" charset="0"/>
              </a:rPr>
              <a:t>“</a:t>
            </a:r>
            <a:r>
              <a:rPr lang="en-US" altLang="ko-KR" sz="3200" b="1" dirty="0">
                <a:latin typeface="Cambria Math" panose="02040503050406030204" pitchFamily="18" charset="0"/>
              </a:rPr>
              <a:t>hw1_</a:t>
            </a:r>
            <a:r>
              <a:rPr lang="ko-KR" altLang="en-US" sz="3200" b="1" dirty="0">
                <a:latin typeface="Cambria Math" panose="02040503050406030204" pitchFamily="18" charset="0"/>
              </a:rPr>
              <a:t>학번</a:t>
            </a:r>
            <a:r>
              <a:rPr lang="en-US" altLang="ko-KR" sz="3200" b="1" dirty="0">
                <a:latin typeface="Cambria Math" panose="02040503050406030204" pitchFamily="18" charset="0"/>
              </a:rPr>
              <a:t>.R</a:t>
            </a:r>
            <a:r>
              <a:rPr lang="en-US" altLang="ko-KR" sz="3200" dirty="0">
                <a:latin typeface="Cambria Math" panose="02040503050406030204" pitchFamily="18" charset="0"/>
              </a:rPr>
              <a:t>”</a:t>
            </a:r>
            <a:r>
              <a:rPr lang="ko-KR" altLang="en-US" sz="3200" dirty="0">
                <a:latin typeface="Cambria Math" panose="02040503050406030204" pitchFamily="18" charset="0"/>
              </a:rPr>
              <a:t> </a:t>
            </a:r>
            <a:endParaRPr lang="en-US" altLang="ko-KR" sz="3200" dirty="0">
              <a:latin typeface="Cambria Math" panose="02040503050406030204" pitchFamily="18" charset="0"/>
            </a:endParaRPr>
          </a:p>
          <a:p>
            <a:r>
              <a:rPr lang="ko-KR" altLang="en-US" sz="3200" dirty="0">
                <a:latin typeface="Cambria Math" panose="02040503050406030204" pitchFamily="18" charset="0"/>
              </a:rPr>
              <a:t>메일본문에 </a:t>
            </a:r>
            <a:r>
              <a:rPr lang="ko-KR" altLang="en-US" sz="3200" b="1" dirty="0">
                <a:latin typeface="Cambria Math" panose="02040503050406030204" pitchFamily="18" charset="0"/>
              </a:rPr>
              <a:t>전공</a:t>
            </a:r>
            <a:r>
              <a:rPr lang="en-US" altLang="ko-KR" sz="3200" b="1" dirty="0">
                <a:latin typeface="Cambria Math" panose="02040503050406030204" pitchFamily="18" charset="0"/>
              </a:rPr>
              <a:t>,</a:t>
            </a:r>
            <a:r>
              <a:rPr lang="ko-KR" altLang="en-US" sz="3200" b="1" dirty="0">
                <a:latin typeface="Cambria Math" panose="02040503050406030204" pitchFamily="18" charset="0"/>
              </a:rPr>
              <a:t>학번</a:t>
            </a:r>
            <a:r>
              <a:rPr lang="en-US" altLang="ko-KR" sz="3200" b="1" dirty="0">
                <a:latin typeface="Cambria Math" panose="02040503050406030204" pitchFamily="18" charset="0"/>
              </a:rPr>
              <a:t>,</a:t>
            </a:r>
            <a:r>
              <a:rPr lang="ko-KR" altLang="en-US" sz="3200" b="1" dirty="0">
                <a:latin typeface="Cambria Math" panose="02040503050406030204" pitchFamily="18" charset="0"/>
              </a:rPr>
              <a:t>이름</a:t>
            </a:r>
            <a:r>
              <a:rPr lang="ko-KR" altLang="en-US" sz="3200" dirty="0">
                <a:latin typeface="Cambria Math" panose="02040503050406030204" pitchFamily="18" charset="0"/>
              </a:rPr>
              <a:t>을 기재 바랍니다</a:t>
            </a:r>
            <a:r>
              <a:rPr lang="en-US" altLang="ko-KR" sz="3200" dirty="0">
                <a:latin typeface="Cambria Math" panose="02040503050406030204" pitchFamily="18" charset="0"/>
              </a:rPr>
              <a:t>.</a:t>
            </a:r>
          </a:p>
          <a:p>
            <a:endParaRPr lang="en-US" altLang="ko-KR" sz="3200" dirty="0">
              <a:latin typeface="Cambria Math" panose="02040503050406030204" pitchFamily="18" charset="0"/>
            </a:endParaRPr>
          </a:p>
          <a:p>
            <a:r>
              <a:rPr lang="en-US" altLang="ko-KR" sz="3200" dirty="0">
                <a:latin typeface="Cambria Math" panose="02040503050406030204" pitchFamily="18" charset="0"/>
              </a:rPr>
              <a:t>※ </a:t>
            </a:r>
            <a:r>
              <a:rPr lang="en-US" altLang="ko-KR" sz="3200" dirty="0" err="1">
                <a:latin typeface="Cambria Math" panose="02040503050406030204" pitchFamily="18" charset="0"/>
              </a:rPr>
              <a:t>glm</a:t>
            </a:r>
            <a:r>
              <a:rPr lang="en-US" altLang="ko-KR" sz="3200" dirty="0">
                <a:latin typeface="Cambria Math" panose="02040503050406030204" pitchFamily="18" charset="0"/>
              </a:rPr>
              <a:t>() </a:t>
            </a:r>
            <a:r>
              <a:rPr lang="ko-KR" altLang="en-US" sz="3200" dirty="0">
                <a:latin typeface="Cambria Math" panose="02040503050406030204" pitchFamily="18" charset="0"/>
              </a:rPr>
              <a:t>함수와 거의 같은 </a:t>
            </a:r>
            <a:r>
              <a:rPr lang="ko-KR" altLang="en-US" sz="3200" b="1" dirty="0">
                <a:latin typeface="Cambria Math" panose="02040503050406030204" pitchFamily="18" charset="0"/>
              </a:rPr>
              <a:t>회귀계수 추정치</a:t>
            </a:r>
            <a:r>
              <a:rPr lang="ko-KR" altLang="en-US" sz="3200" dirty="0">
                <a:latin typeface="Cambria Math" panose="02040503050406030204" pitchFamily="18" charset="0"/>
              </a:rPr>
              <a:t>가 나와야 합니다</a:t>
            </a:r>
            <a:r>
              <a:rPr lang="en-US" altLang="ko-KR" sz="3200" dirty="0">
                <a:latin typeface="Cambria Math" panose="02040503050406030204" pitchFamily="18" charset="0"/>
              </a:rPr>
              <a:t>.</a:t>
            </a:r>
          </a:p>
          <a:p>
            <a:r>
              <a:rPr lang="en-US" altLang="ko-KR" sz="3200" dirty="0">
                <a:latin typeface="Cambria Math" panose="02040503050406030204" pitchFamily="18" charset="0"/>
              </a:rPr>
              <a:t>※ </a:t>
            </a:r>
            <a:r>
              <a:rPr lang="ko-KR" altLang="en-US" sz="3200" dirty="0">
                <a:latin typeface="Cambria Math" panose="02040503050406030204" pitchFamily="18" charset="0"/>
              </a:rPr>
              <a:t>반드시 </a:t>
            </a:r>
            <a:r>
              <a:rPr lang="en-US" altLang="ko-KR" sz="3200" dirty="0">
                <a:latin typeface="Cambria Math" panose="02040503050406030204" pitchFamily="18" charset="0"/>
              </a:rPr>
              <a:t>IRLS </a:t>
            </a:r>
            <a:r>
              <a:rPr lang="ko-KR" altLang="en-US" sz="3200" dirty="0">
                <a:latin typeface="Cambria Math" panose="02040503050406030204" pitchFamily="18" charset="0"/>
              </a:rPr>
              <a:t>방법으로 적합해야 합니다</a:t>
            </a:r>
            <a:r>
              <a:rPr lang="en-US" altLang="ko-KR" sz="3200" dirty="0">
                <a:latin typeface="Cambria Math" panose="02040503050406030204" pitchFamily="18" charset="0"/>
              </a:rPr>
              <a:t>.</a:t>
            </a:r>
          </a:p>
          <a:p>
            <a:r>
              <a:rPr lang="en-US" altLang="ko-KR" sz="3200" dirty="0">
                <a:latin typeface="Cambria Math" panose="02040503050406030204" pitchFamily="18" charset="0"/>
              </a:rPr>
              <a:t>※ </a:t>
            </a:r>
            <a:r>
              <a:rPr lang="ko-KR" altLang="en-US" sz="3200" dirty="0">
                <a:latin typeface="Cambria Math" panose="02040503050406030204" pitchFamily="18" charset="0"/>
              </a:rPr>
              <a:t>제출하지 않아도 불이익은 없습니다</a:t>
            </a:r>
            <a:r>
              <a:rPr lang="en-US" altLang="ko-KR" sz="3200" dirty="0">
                <a:latin typeface="Cambria Math" panose="020405030504060302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44471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A8DDB4-2A73-47C8-94CB-249BADB7C97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가설 검정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27FDF56-EB79-47A4-92B1-893F7DA806AD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2127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ko-KR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ko-KR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altLang="ko-KR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lang="en-US" altLang="ko-KR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sPre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ko-K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altLang="ko-KR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1" i="1" dirty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b="1" i="1" dirty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ko-KR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dirty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altLang="ko-K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𝑾𝑿</m:t>
                      </m:r>
                    </m:oMath>
                  </m:oMathPara>
                </a14:m>
                <a:endParaRPr lang="en-US" altLang="ko-KR" sz="2400" b="1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𝑾𝑿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acc>
                        <m:accPr>
                          <m:chr m:val="̂"/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𝑾𝑿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𝑗𝑗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4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Under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2400" b="1" i="1" dirty="0"/>
              </a:p>
              <a:p>
                <a:endParaRPr lang="en-US" altLang="ko-KR" sz="2400" b="1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𝑠𝑒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ko-KR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ctrlPr>
                                        <a:rPr lang="en-US" altLang="ko-KR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altLang="ko-KR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𝑾𝑿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𝑗𝑗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ko-KR" altLang="en-US" sz="2400" b="1" i="1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27FDF56-EB79-47A4-92B1-893F7DA80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212709"/>
              </a:xfrm>
              <a:prstGeom prst="rect">
                <a:avLst/>
              </a:prstGeom>
              <a:blipFill>
                <a:blip r:embed="rId2"/>
                <a:stretch>
                  <a:fillRect l="-1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6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36B170-1B14-406E-B1BB-0EE99C06597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일반화선형모형의 구성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5758DA0-E810-4DCC-958B-3E4056B5D9F7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615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①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랜덤성분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(Random component) : 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반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응변수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를 명시하는 부분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즉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에 대한 확률분포 가정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         </a:t>
                </a:r>
              </a:p>
              <a:p>
                <a:pPr algn="ctr"/>
                <a:r>
                  <a:rPr lang="en-US" altLang="ko-KR" sz="24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⋅ </m:t>
                        </m:r>
                      </m:e>
                    </m:d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Pre>
                      <m:sPre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/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sPre>
                  </m:oMath>
                </a14:m>
                <a:r>
                  <a:rPr lang="en-US" altLang="ko-KR" sz="2400" i="1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그리고</a:t>
                </a:r>
                <a:r>
                  <a:rPr lang="en-US" altLang="ko-KR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 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의 범위가 결정됨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②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체계적 성분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(Systematic component) :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설명변수를 명시하는 부분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 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보통은 회귀계수와 설명변수 간의 선형결합으로 표현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altLang="ko-KR" sz="1200" i="1" dirty="0">
                    <a:latin typeface="Cambria Math" panose="02040503050406030204" pitchFamily="18" charset="0"/>
                  </a:rPr>
                  <a:t>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③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연결함수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(Link function)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랜덤성분과 체계적 성분을 어떻게 연결할 것인지를 명시하는 부분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반응변수의 평균의 함수가 가질 수 있는 값의 범위를 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체계적 성분이 가질 수 있는 값의 범위와 일치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altLang="ko-KR" sz="12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</m:sPre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transform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function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5758DA0-E810-4DCC-958B-3E4056B5D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615576"/>
              </a:xfrm>
              <a:prstGeom prst="rect">
                <a:avLst/>
              </a:prstGeom>
              <a:blipFill>
                <a:blip r:embed="rId2"/>
                <a:stretch>
                  <a:fillRect l="-848" t="-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12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2F8DFC-D10D-4B54-9B53-301B8647E34C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율</a:t>
            </a:r>
            <a:r>
              <a:rPr lang="en-US" altLang="ko-KR" sz="3200" dirty="0">
                <a:latin typeface="Cambria Math" panose="02040503050406030204" pitchFamily="18" charset="0"/>
              </a:rPr>
              <a:t>(Rate)</a:t>
            </a:r>
            <a:r>
              <a:rPr lang="ko-KR" altLang="en-US" sz="3200" dirty="0">
                <a:latin typeface="Cambria Math" panose="02040503050406030204" pitchFamily="18" charset="0"/>
              </a:rPr>
              <a:t>에 대한 모형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C3DF46D-5780-4BE0-8DF9-68BD6BFB1075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075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가산자료에 대한 모형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포아송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혹은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음이항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회귀모형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에서 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반응변수가 가질 수 있는 값이 크기를 나타내는 다른 지표에 영향을 받을 수 있음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예를 들어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각 도시의 살인 사건 발생 건수는 각 도시의 인구수에 의존한다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이때 사건 발생 건수를 도시의 인구수로 나눈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“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율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(rate)”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을 반응변수로 사용할 수 있다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  <a:endParaRPr lang="en-US" altLang="ko-KR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Let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sPre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lim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ate</m:t>
                              </m:r>
                            </m:e>
                          </m:d>
                        </m:lim>
                      </m:limLow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sPre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※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를 오프셋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(offset)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이라고 부른다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C3DF46D-5780-4BE0-8DF9-68BD6BFB1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075428"/>
              </a:xfrm>
              <a:prstGeom prst="rect">
                <a:avLst/>
              </a:prstGeom>
              <a:blipFill>
                <a:blip r:embed="rId2"/>
                <a:stretch>
                  <a:fillRect l="-848" t="-960" r="-212" b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072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A8DDB4-2A73-47C8-94CB-249BADB7C97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율</a:t>
            </a:r>
            <a:r>
              <a:rPr lang="en-US" altLang="ko-KR" sz="3200" dirty="0">
                <a:latin typeface="Cambria Math" panose="02040503050406030204" pitchFamily="18" charset="0"/>
              </a:rPr>
              <a:t>(Rate)</a:t>
            </a:r>
            <a:r>
              <a:rPr lang="ko-KR" altLang="en-US" sz="3200" dirty="0">
                <a:latin typeface="Cambria Math" panose="02040503050406030204" pitchFamily="18" charset="0"/>
              </a:rPr>
              <a:t>에 대한 모형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ADEB5C6-D024-4D4B-8613-447DCFF7587F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450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Let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func>
                            <m:func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:endParaRPr lang="en-US" altLang="ko-KR" sz="24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m:rPr>
                          <m:nor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fisher</m:t>
                      </m:r>
                      <m:r>
                        <m:rPr>
                          <m:nor/>
                        </m:rPr>
                        <a:rPr lang="en-US" altLang="ko-KR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scoring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ko-KR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1200" b="1" i="1" dirty="0">
                    <a:latin typeface="Cambria Math" panose="02040503050406030204" pitchFamily="18" charset="0"/>
                  </a:rPr>
                  <a:t>       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2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2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200" b="1" i="1" dirty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2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ko-KR" sz="2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sz="2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2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2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200" b="1" i="1" dirty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2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2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ko-KR" sz="22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func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2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200" b="1" i="1" dirty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sz="2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sz="2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2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2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ko-KR" sz="22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func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2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200" b="1" i="1" dirty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ko-KR" sz="2200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ADEB5C6-D024-4D4B-8613-447DCFF75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450018"/>
              </a:xfrm>
              <a:prstGeom prst="rect">
                <a:avLst/>
              </a:prstGeom>
              <a:blipFill>
                <a:blip r:embed="rId2"/>
                <a:stretch>
                  <a:fillRect l="-4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65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36B170-1B14-406E-B1BB-0EE99C06597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연속형 자료에 대한 일반화선형모형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5758DA0-E810-4DCC-958B-3E4056B5D9F7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024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다중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선형회귀모형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-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반응변수가 가질 수 있는 값의 범위가 범위의 제한이 없는 연속적인 값일 때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①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랜덤성분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반응변수의 확률분포는 정규 분포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−∞, +∞</m:t>
                          </m:r>
                        </m:e>
                      </m:d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sPre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≥0,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−∞&lt;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②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체계적 성분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−∞&lt;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③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연결함수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(−∞, +∞)</m:t>
                          </m:r>
                        </m:lim>
                      </m:limLow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(−∞, +∞)</m:t>
                          </m:r>
                        </m:lim>
                      </m:limLow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Identity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link</m:t>
                      </m:r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5758DA0-E810-4DCC-958B-3E4056B5D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024068"/>
              </a:xfrm>
              <a:prstGeom prst="rect">
                <a:avLst/>
              </a:prstGeom>
              <a:blipFill>
                <a:blip r:embed="rId2"/>
                <a:stretch>
                  <a:fillRect l="-848" t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49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36B170-1B14-406E-B1BB-0EE99C06597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연속형 자료에 대한 일반화선형모형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CD1F498-CCB8-4B26-AFCD-E3E2011EDDE1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024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감마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(Gamma)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회귀모형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Cambria Math" panose="02040503050406030204" pitchFamily="18" charset="0"/>
                  </a:rPr>
                  <a:t>반응변수가 가질 수 있는 값의 범위가 양수의 연속적인 값일 때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①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랜덤성분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반응변수의 확률분포는 감마 분포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𝐺𝑎𝑚𝑚𝑎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sPre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</m:t>
                      </m:r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sPre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②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체계적 성분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−∞&lt;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③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연결함수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(−∞, +∞)</m:t>
                          </m:r>
                        </m:lim>
                      </m:limLow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(−∞, +∞)</m:t>
                          </m:r>
                        </m:lim>
                      </m:limLow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natural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link</m:t>
                      </m:r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CD1F498-CCB8-4B26-AFCD-E3E2011ED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024068"/>
              </a:xfrm>
              <a:prstGeom prst="rect">
                <a:avLst/>
              </a:prstGeom>
              <a:blipFill>
                <a:blip r:embed="rId2"/>
                <a:stretch>
                  <a:fillRect l="-848" t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2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36B170-1B14-406E-B1BB-0EE99C06597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가산 자료에 대한 일반화선형모형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5758DA0-E810-4DCC-958B-3E4056B5D9F7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024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포아송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(Poisson)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회귀모형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-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반응변수가 가질 수 있는 값의 범위가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0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을 포함한 정수일 때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①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랜덤성분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반응변수의 확률분포는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포아송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분포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1, ⋯</m:t>
                      </m:r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②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체계적 성분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−∞&lt;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③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연결함수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(−∞, +∞)</m:t>
                          </m:r>
                        </m:lim>
                      </m:limLow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(−∞, +∞)</m:t>
                          </m:r>
                        </m:lim>
                      </m:limLow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natural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link</m:t>
                      </m:r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5758DA0-E810-4DCC-958B-3E4056B5D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024068"/>
              </a:xfrm>
              <a:prstGeom prst="rect">
                <a:avLst/>
              </a:prstGeom>
              <a:blipFill>
                <a:blip r:embed="rId2"/>
                <a:stretch>
                  <a:fillRect l="-848" t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33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36B170-1B14-406E-B1BB-0EE99C06597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이항 자료에 대한 일반화선형모형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5758DA0-E810-4DCC-958B-3E4056B5D9F7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432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로지스틱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(Logistic)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회귀모형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-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반응변수가 가질 수 있는 값의 범위가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0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부터 시행횟수까지의 정수일 때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①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랜덤성분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반응변수의 확률분포는 이항 분포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𝐵𝑖𝑛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1, ⋯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0,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②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체계적 성분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−∞&lt;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③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연결함수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(−∞, +∞)</m:t>
                          </m:r>
                        </m:lim>
                      </m:limLow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(−∞, +∞)</m:t>
                          </m:r>
                        </m:lim>
                      </m:limLow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natural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link</m:t>
                      </m:r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5758DA0-E810-4DCC-958B-3E4056B5D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432000"/>
              </a:xfrm>
              <a:prstGeom prst="rect">
                <a:avLst/>
              </a:prstGeom>
              <a:blipFill>
                <a:blip r:embed="rId2"/>
                <a:stretch>
                  <a:fillRect l="-848" t="-8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88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A8DDB4-2A73-47C8-94CB-249BADB7C97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일반화선형모형</a:t>
            </a:r>
            <a:r>
              <a:rPr lang="en-US" altLang="ko-KR" sz="3200" dirty="0">
                <a:latin typeface="Cambria Math" panose="02040503050406030204" pitchFamily="18" charset="0"/>
              </a:rPr>
              <a:t> </a:t>
            </a:r>
            <a:r>
              <a:rPr lang="ko-KR" altLang="en-US" sz="3200" dirty="0">
                <a:latin typeface="Cambria Math" panose="02040503050406030204" pitchFamily="18" charset="0"/>
              </a:rPr>
              <a:t>요약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76A842E4-FE56-4BD5-9E7A-5BAE3311B269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507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먼저 자료에 적절한 랜덤성분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반응변수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을 정해주고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연결함수를 통해 반응변수의 평균을 체계적 성분과 연결해줌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①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랜덤성분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</a:t>
                </a:r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⋅ </m:t>
                        </m:r>
                      </m:e>
                    </m:d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Pre>
                      <m:sPre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/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sPre>
                  </m:oMath>
                </a14:m>
                <a:r>
                  <a:rPr lang="en-US" altLang="ko-KR" sz="2400" i="1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그리고</a:t>
                </a:r>
                <a:r>
                  <a:rPr lang="en-US" altLang="ko-KR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 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의 범위를 결정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②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체계적 성분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−∞&lt;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③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연결함수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:</a:t>
                </a:r>
              </a:p>
              <a:p>
                <a:r>
                  <a:rPr lang="en-US" altLang="ko-KR" sz="12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(−∞, +∞)</m:t>
                          </m:r>
                        </m:lim>
                      </m:limLow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(−∞, +∞)</m:t>
                          </m:r>
                        </m:lim>
                      </m:limLow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</m:sPre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transform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function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Cambria Math" panose="02040503050406030204" pitchFamily="18" charset="0"/>
                  </a:rPr>
                  <a:t>일반화선형모형은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“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반응변수의 평균의 함수에 대한 선형모형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”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이다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76A842E4-FE56-4BD5-9E7A-5BAE3311B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507662"/>
              </a:xfrm>
              <a:prstGeom prst="rect">
                <a:avLst/>
              </a:prstGeom>
              <a:blipFill>
                <a:blip r:embed="rId2"/>
                <a:stretch>
                  <a:fillRect l="-848" t="-885" b="-1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74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A8DDB4-2A73-47C8-94CB-249BADB7C97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일반화선형모형의 적합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F7BB6CB-E064-4B73-BE7D-6B1A250E248C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1725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일반화선형모형의 적합은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모수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 를 주어진 자료를 이용하여 추정하는 것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  <a:endParaRPr lang="en-US" altLang="ko-KR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ko-KR" altLang="en-US" sz="2400" dirty="0" err="1">
                    <a:latin typeface="Cambria Math" panose="02040503050406030204" pitchFamily="18" charset="0"/>
                  </a:rPr>
                  <a:t>모수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에는 회귀계수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및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산포모수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)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등이 포함</a:t>
                </a:r>
                <a:endParaRPr lang="en-US" altLang="ko-KR" sz="2400" b="0" dirty="0">
                  <a:ea typeface="Cambria Math" panose="02040503050406030204" pitchFamily="18" charset="0"/>
                </a:endParaRPr>
              </a:p>
              <a:p>
                <a:endParaRPr lang="en-US" altLang="ko-KR" sz="2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번째 표본 하나로부터 얻어지는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모수에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대한 정보량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dat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 dirty="0" smtClean="0">
                          <a:latin typeface="Cambria Math" panose="02040503050406030204" pitchFamily="18" charset="0"/>
                        </a:rPr>
                        <m:t>확</m:t>
                      </m:r>
                      <m:r>
                        <a:rPr lang="ko-KR" altLang="en-US" sz="2400" i="1" dirty="0">
                          <a:latin typeface="Cambria Math" panose="02040503050406030204" pitchFamily="18" charset="0"/>
                        </a:rPr>
                        <m:t>률</m:t>
                      </m:r>
                      <m:r>
                        <a:rPr lang="ko-KR" altLang="en-US" sz="2400" i="1" dirty="0" smtClean="0">
                          <a:latin typeface="Cambria Math" panose="02040503050406030204" pitchFamily="18" charset="0"/>
                        </a:rPr>
                        <m:t>밀</m:t>
                      </m:r>
                      <m:r>
                        <a:rPr lang="ko-KR" altLang="en-US" sz="2400" i="1" dirty="0">
                          <a:latin typeface="Cambria Math" panose="02040503050406030204" pitchFamily="18" charset="0"/>
                        </a:rPr>
                        <m:t>도</m:t>
                      </m:r>
                      <m:r>
                        <a:rPr lang="ko-KR" altLang="en-US" sz="2400" i="1" dirty="0" smtClean="0">
                          <a:latin typeface="Cambria Math" panose="02040503050406030204" pitchFamily="18" charset="0"/>
                        </a:rPr>
                        <m:t>함</m:t>
                      </m:r>
                      <m:r>
                        <a:rPr lang="ko-KR" altLang="en-US" sz="2400" i="1" dirty="0">
                          <a:latin typeface="Cambria Math" panose="02040503050406030204" pitchFamily="18" charset="0"/>
                        </a:rPr>
                        <m:t>수</m:t>
                      </m:r>
                    </m:oMath>
                  </m:oMathPara>
                </a14:m>
                <a:endParaRPr lang="en-US" altLang="ko-KR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개의 표본으로부터 얻어지는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모수에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대한 총 정보량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dat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ko-KR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altLang="ko-KR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 :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모수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에 대한 가능도 함수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(Likelihood function)</a:t>
                </a: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F7BB6CB-E064-4B73-BE7D-6B1A250E2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172570"/>
              </a:xfrm>
              <a:prstGeom prst="rect">
                <a:avLst/>
              </a:prstGeom>
              <a:blipFill>
                <a:blip r:embed="rId2"/>
                <a:stretch>
                  <a:fillRect l="-848" t="-942" b="-16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48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A8DDB4-2A73-47C8-94CB-249BADB7C97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일반화선형모형의 적합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F7BB6CB-E064-4B73-BE7D-6B1A250E248C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182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2400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가능도함수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를 최대화하는 값으로 결정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argm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  <m: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가능도함수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는 데이터로부터 계산되는 양이며 동시에 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에 대한 가능성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(likelihood)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의 정도를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정량화 한 양이다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따라서 가능도 함수의 값을 최대화하는 기준으로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를 결정하는 것은 자연스러운 것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!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 err="1">
                    <a:latin typeface="Cambria Math" panose="02040503050406030204" pitchFamily="18" charset="0"/>
                  </a:rPr>
                  <a:t>가능도함수를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최대화하는 방법으로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를 구하는 추정법을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 err="1">
                    <a:latin typeface="Cambria Math" panose="02040503050406030204" pitchFamily="18" charset="0"/>
                  </a:rPr>
                  <a:t>최대가능도추정법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(Maximum Likelihood Estimation)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라고 하며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이러한 방법으로 구해진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추정량을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 err="1">
                    <a:latin typeface="Cambria Math" panose="02040503050406030204" pitchFamily="18" charset="0"/>
                  </a:rPr>
                  <a:t>최대가능도추정량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(Maximum Likelihood Estimator; MLE)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라고 함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F7BB6CB-E064-4B73-BE7D-6B1A250E2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182444"/>
              </a:xfrm>
              <a:prstGeom prst="rect">
                <a:avLst/>
              </a:prstGeom>
              <a:blipFill>
                <a:blip r:embed="rId2"/>
                <a:stretch>
                  <a:fillRect l="-848" t="-706" b="-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51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4954</TotalTime>
  <Words>1766</Words>
  <Application>Microsoft Office PowerPoint</Application>
  <PresentationFormat>와이드스크린</PresentationFormat>
  <Paragraphs>277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Dharma</dc:creator>
  <cp:lastModifiedBy>김정환</cp:lastModifiedBy>
  <cp:revision>428</cp:revision>
  <cp:lastPrinted>2018-03-20T10:50:35Z</cp:lastPrinted>
  <dcterms:created xsi:type="dcterms:W3CDTF">2017-09-07T16:17:38Z</dcterms:created>
  <dcterms:modified xsi:type="dcterms:W3CDTF">2018-04-03T07:32:42Z</dcterms:modified>
</cp:coreProperties>
</file>