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5" r:id="rId2"/>
    <p:sldId id="279" r:id="rId3"/>
    <p:sldId id="332" r:id="rId4"/>
    <p:sldId id="319" r:id="rId5"/>
    <p:sldId id="320" r:id="rId6"/>
    <p:sldId id="321" r:id="rId7"/>
    <p:sldId id="322" r:id="rId8"/>
    <p:sldId id="331" r:id="rId9"/>
    <p:sldId id="334" r:id="rId10"/>
    <p:sldId id="323" r:id="rId11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2" autoAdjust="0"/>
    <p:restoredTop sz="90839" autoAdjust="0"/>
  </p:normalViewPr>
  <p:slideViewPr>
    <p:cSldViewPr snapToGrid="0">
      <p:cViewPr varScale="1">
        <p:scale>
          <a:sx n="83" d="100"/>
          <a:sy n="83" d="100"/>
        </p:scale>
        <p:origin x="120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CADDF-664D-46D5-828A-0B206B9D826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8BEBB-0E69-4783-BC03-CBE383B8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0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8BEBB-0E69-4783-BC03-CBE383B832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9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F73-7805-4CB4-8533-895A26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B3DB-CF88-40DA-B5EF-739ECDF4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217D-8A93-4E25-A837-421A2C1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197CB-D0AD-41EA-A335-910B471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14F1-748D-4A25-801E-989B4DD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164-D7EB-4BC2-ACD0-A867D56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D0CB-231E-4AC7-BA65-20D41AE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929-7983-438F-8767-4C3B039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86F6D-F87E-46CE-BA4E-F535C31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5F81-EA1E-4166-BC35-F919F30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0953-41F6-472E-B345-98F9EEC8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97D94-9A06-4D98-ADB3-94EF614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CDF89-E7A4-4F25-B159-29D1F803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EFEE-147A-4BD6-86D4-7D6BB1E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BB8A2-B5EA-46B9-A1FC-1985846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F46F-A7D8-46D2-ADB5-005118D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514BF-238F-4271-B09E-0E7DC81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3AE2-C904-4347-A63F-C508B3F5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1E0E-71D9-4B5E-9F6F-8A78CB96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669D-70D8-428B-8206-2532BBB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C220-EF40-4865-8F72-37B11B2C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BDE-7809-472F-BA47-6589B1DA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6344A-CDE4-41DA-9D15-CD72067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FD75-5EE0-4E20-B458-FD4B95F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80C5-EBDB-424C-B059-130A822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F00D-536C-473F-97D2-C7080A5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EB5BC-7E03-43F3-A029-21A9EC091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85D09-1510-42FB-9FD8-EB9663F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1917-FAC1-4708-A85F-FAE8ADF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639AC-C71D-4871-BC74-8DD108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6D33-7FDE-488D-9FFA-FE42018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BEC-7C23-4194-A526-B82AD43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BA3C0-492E-4661-8BFF-7AD1317A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E735-50E4-4B1E-843D-0D0557AA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A03-2345-4BE3-B880-95C81D41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A5F1F-4861-4951-B052-4209B1C8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2D87D-F78E-4B8D-89D1-0370B7C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70350-94F0-44D6-B27B-57DB5B0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FFC59-D8DE-4449-A0E4-47809BE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9693-1634-4862-895C-AA01218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835F5-2E6F-4CDA-A7E8-B981AD7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BF0A1-0630-41E1-A2B4-4D2359D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244AA-6DE4-447F-90F5-AFA803D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8B9C2-F7E0-40F4-81CF-D84CDD9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BE151-8D0B-4E6D-B4C8-84CC546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655E-4360-4801-8ECA-8660396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F2B0-1C81-4663-9527-D7B9B25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4593-F957-4A25-93EC-B42755EC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0C90F-9BAB-4704-90C7-AD6F3226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B5ED-DCCE-48E4-8378-77D577D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6AFE6-AF7E-4C7E-882F-002FCEB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A7D00-183A-4C00-A5B2-A835EAC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CFCB-D390-432A-9B6D-65E7B91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D9400-C5DD-4617-86B6-529F5352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B6AE0-A3FA-469B-B21F-849C6F0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7B1C5-B559-480B-ACFA-E3FC9D8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646-DEA9-4263-B5B1-D02C2F7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7BE7-B770-4DF8-98D3-1FE692B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8DA8-6CD3-4D37-A990-29C633D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7223-5F3D-4D67-92D2-A81EE1C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8A37-9BE9-4745-952A-7CF1FCA9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7878-652A-4639-9F9E-9FBC3D5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9AA-0E07-4C6B-9053-4B0A182B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22752C-9D05-40BF-93FF-FE18398CE63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잔차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B6C77EB-DF43-453F-887D-C136E8DF9634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GLM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잔차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중 많이 사용되는 것으로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피어슨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잔차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(Pearson residual)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 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피어슨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잔차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acc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2400" dirty="0">
                          <a:latin typeface="Cambria Math" panose="02040503050406030204" pitchFamily="18" charset="0"/>
                        </a:rPr>
                        <m:t>포아송</m:t>
                      </m:r>
                      <m:r>
                        <m:rPr>
                          <m:nor/>
                        </m:rPr>
                        <a:rPr lang="ko-KR" altLang="en-US" sz="2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2400" dirty="0">
                          <a:latin typeface="Cambria Math" panose="02040503050406030204" pitchFamily="18" charset="0"/>
                        </a:rPr>
                        <m:t>회귀모형</m:t>
                      </m:r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nor/>
                        </m:rPr>
                        <a:rPr lang="ko-KR" altLang="en-US" sz="2400" dirty="0">
                          <a:latin typeface="Cambria Math" panose="02040503050406030204" pitchFamily="18" charset="0"/>
                        </a:rPr>
                        <m:t>로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지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틱</m:t>
                      </m:r>
                      <m:r>
                        <m:rPr>
                          <m:nor/>
                        </m:rPr>
                        <a:rPr lang="ko-KR" altLang="en-US" sz="2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2400" dirty="0">
                          <a:latin typeface="Cambria Math" panose="02040503050406030204" pitchFamily="18" charset="0"/>
                        </a:rPr>
                        <m:t>회귀모형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altLang="ko-K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  <m:t>다</m:t>
                          </m:r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중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선</m:t>
                      </m:r>
                      <m:r>
                        <a:rPr lang="ko-KR" altLang="en-US" sz="2400" i="1" dirty="0">
                          <a:latin typeface="Cambria Math" panose="02040503050406030204" pitchFamily="18" charset="0"/>
                        </a:rPr>
                        <m:t>형</m:t>
                      </m:r>
                      <m:r>
                        <m:rPr>
                          <m:nor/>
                        </m:rPr>
                        <a:rPr lang="ko-KR" altLang="en-US" sz="2400" dirty="0">
                          <a:latin typeface="Cambria Math" panose="02040503050406030204" pitchFamily="18" charset="0"/>
                        </a:rPr>
                        <m:t>회귀모형</m:t>
                      </m:r>
                      <m:r>
                        <a:rPr lang="en-US" altLang="ko-KR" sz="2400" i="1" dirty="0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기</m:t>
                          </m:r>
                          <m: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  <m:t>준</m:t>
                          </m:r>
                        </m:e>
                      </m:d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altLang="ko-K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준</m:t>
                          </m:r>
                          <m: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  <m:t>화</m:t>
                          </m:r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  <m:t>잔</m:t>
                          </m:r>
                          <m:r>
                            <a:rPr lang="ko-KR" altLang="en-US" sz="2400" i="1" dirty="0" smtClean="0">
                              <a:latin typeface="Cambria Math" panose="02040503050406030204" pitchFamily="18" charset="0"/>
                            </a:rPr>
                            <m:t>차</m:t>
                          </m:r>
                        </m:e>
                      </m:d>
                    </m:oMath>
                  </m:oMathPara>
                </a14:m>
                <a:endParaRPr lang="en-US" altLang="ko-KR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반응변수가 정규분포가 아닌 경우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GLM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잔차는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정규분포를 따르지 않는다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GLM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잔차분석에는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제한이 있음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B6C77EB-DF43-453F-887D-C136E8DF9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32311"/>
              </a:xfrm>
              <a:prstGeom prst="rect">
                <a:avLst/>
              </a:prstGeom>
              <a:blipFill>
                <a:blip r:embed="rId2"/>
                <a:stretch>
                  <a:fillRect l="-848" t="-866"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4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91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평균모형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산포모형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산포모수를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모형화하려는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기법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model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Dispersion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Sup>
                            <m:sSubSup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model</m:t>
                      </m:r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Dispersion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Double GLM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은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코시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(Quasi)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방법을 사용하는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모형으로 볼 수 있음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산포모형은 로그 연결함수를 사용하는 감마 회귀모형</a:t>
                </a:r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적절한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산포모수의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모형화는 평균모형에서의 검정에 도움을 줄 수 있음</a:t>
                </a:r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91696"/>
              </a:xfrm>
              <a:prstGeom prst="rect">
                <a:avLst/>
              </a:prstGeom>
              <a:blipFill>
                <a:blip r:embed="rId2"/>
                <a:stretch>
                  <a:fillRect l="-848" t="-888" b="-1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62F8DFC-D10D-4B54-9B53-301B8647E34C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err="1">
                <a:latin typeface="Cambria Math" panose="02040503050406030204" pitchFamily="18" charset="0"/>
              </a:rPr>
              <a:t>Doubld</a:t>
            </a:r>
            <a:r>
              <a:rPr lang="en-US" altLang="ko-KR" sz="3200" dirty="0">
                <a:latin typeface="Cambria Math" panose="02040503050406030204" pitchFamily="18" charset="0"/>
              </a:rPr>
              <a:t> GLM</a:t>
            </a:r>
          </a:p>
        </p:txBody>
      </p:sp>
    </p:spTree>
    <p:extLst>
      <p:ext uri="{BB962C8B-B14F-4D97-AF65-F5344CB8AC3E}">
        <p14:creationId xmlns:p14="http://schemas.microsoft.com/office/powerpoint/2010/main" val="33670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과대산포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en-US" altLang="ko-KR" sz="3200" dirty="0">
                <a:latin typeface="Cambria Math" panose="02040503050406030204" pitchFamily="18" charset="0"/>
              </a:rPr>
              <a:t>(</a:t>
            </a:r>
            <a:r>
              <a:rPr lang="en-US" altLang="ko-KR" sz="3200" dirty="0" err="1">
                <a:latin typeface="Cambria Math" panose="02040503050406030204" pitchFamily="18" charset="0"/>
              </a:rPr>
              <a:t>Overdispersion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9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과대산포의 정의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실제 자료에서 관측되는 분산이 이론적인 분산보다 더 큰 현상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  <m:brk m:alnAt="2"/>
                            </m:rPr>
                            <a:rPr lang="en-US" altLang="ko-K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ctually</m:t>
                          </m:r>
                          <m:r>
                            <m:rPr>
                              <m:brk m:alnAt="2"/>
                            </m:r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  <m:brk m:alnAt="2"/>
                            </m:rPr>
                            <a:rPr lang="en-US" altLang="ko-K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ctually</m:t>
                          </m:r>
                          <m:r>
                            <m:rPr>
                              <m:brk m:alnAt="2"/>
                            </m:r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원인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중요한 설명변수가 빠지거나 랜덤 이펙트가 숨겨져 있을 때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결과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표준오차가 과소추정 되어 유의하지 않은 결과가 유의할 수 있음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해결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① 확률분포를 그대로 사용하되 강제로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산포모수를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추가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② 반응변수에 대해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설명할 수 있는 확률분포를 사용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92071"/>
              </a:xfrm>
              <a:prstGeom prst="rect">
                <a:avLst/>
              </a:prstGeom>
              <a:blipFill>
                <a:blip r:embed="rId2"/>
                <a:stretch>
                  <a:fillRect l="-848" t="-857" b="-1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18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A8D183-8833-4B8B-8B53-987B2EB6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438150"/>
            <a:ext cx="108299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9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가산자료에 대한 </a:t>
            </a:r>
            <a:r>
              <a:rPr lang="ko-KR" altLang="en-US" sz="3200" dirty="0" err="1">
                <a:latin typeface="Cambria Math" panose="02040503050406030204" pitchFamily="18" charset="0"/>
              </a:rPr>
              <a:t>과대산포</a:t>
            </a:r>
            <a:r>
              <a:rPr lang="ko-KR" altLang="en-US" sz="3200" dirty="0">
                <a:latin typeface="Cambria Math" panose="02040503050406030204" pitchFamily="18" charset="0"/>
              </a:rPr>
              <a:t> 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04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코시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(Quasi-Poisson)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분포이고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여기에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산포모수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를 추가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⋯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nary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func>
                        </m:e>
                      </m:sPre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04016"/>
              </a:xfrm>
              <a:prstGeom prst="rect">
                <a:avLst/>
              </a:prstGeom>
              <a:blipFill>
                <a:blip r:embed="rId2"/>
                <a:stretch>
                  <a:fillRect l="-848" t="-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가산자료에 대한 </a:t>
            </a:r>
            <a:r>
              <a:rPr lang="ko-KR" altLang="en-US" sz="3200" dirty="0" err="1">
                <a:latin typeface="Cambria Math" panose="02040503050406030204" pitchFamily="18" charset="0"/>
              </a:rPr>
              <a:t>과대산포</a:t>
            </a:r>
            <a:r>
              <a:rPr lang="ko-KR" altLang="en-US" sz="3200" dirty="0">
                <a:latin typeface="Cambria Math" panose="02040503050406030204" pitchFamily="18" charset="0"/>
              </a:rPr>
              <a:t> 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03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음이항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(Negative binomial)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분포 대신에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음이항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분포를 가정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나머지는 동일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음이항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분포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⋯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sPre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산포모수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일 때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음이항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분포는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분포와 일치함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추정 과정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로그 가능도 함수를 회귀계수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와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산포모수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 b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에 대해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1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차 미분한다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고정된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IRLS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방법으로 추정한다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고정된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랩슨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방법으로 추정한다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적절한 수렴조건 하에서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(1)-(2)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과정을 반복하여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계산한다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03787"/>
              </a:xfrm>
              <a:prstGeom prst="rect">
                <a:avLst/>
              </a:prstGeom>
              <a:blipFill>
                <a:blip r:embed="rId2"/>
                <a:stretch>
                  <a:fillRect l="-848" t="-902" b="-1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87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이항자료에 대한 </a:t>
            </a:r>
            <a:r>
              <a:rPr lang="ko-KR" altLang="en-US" sz="3200" dirty="0" err="1">
                <a:latin typeface="Cambria Math" panose="02040503050406030204" pitchFamily="18" charset="0"/>
              </a:rPr>
              <a:t>과대산포</a:t>
            </a:r>
            <a:r>
              <a:rPr lang="ko-KR" altLang="en-US" sz="3200" dirty="0">
                <a:latin typeface="Cambria Math" panose="02040503050406030204" pitchFamily="18" charset="0"/>
              </a:rPr>
              <a:t> 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04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코시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로지스틱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(Quasi-Logistic)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확률분포는 이항 분포이고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여기에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산포모수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를 추가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⋯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0,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altLang="ko-KR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altLang="ko-K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sPre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04016"/>
              </a:xfrm>
              <a:prstGeom prst="rect">
                <a:avLst/>
              </a:prstGeom>
              <a:blipFill>
                <a:blip r:embed="rId2"/>
                <a:stretch>
                  <a:fillRect l="-848" t="-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5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이항자료에 대한 </a:t>
            </a:r>
            <a:r>
              <a:rPr lang="ko-KR" altLang="en-US" sz="3200" dirty="0" err="1">
                <a:latin typeface="Cambria Math" panose="02040503050406030204" pitchFamily="18" charset="0"/>
              </a:rPr>
              <a:t>과대산포</a:t>
            </a:r>
            <a:r>
              <a:rPr lang="ko-KR" altLang="en-US" sz="3200" dirty="0">
                <a:latin typeface="Cambria Math" panose="02040503050406030204" pitchFamily="18" charset="0"/>
              </a:rPr>
              <a:t> 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36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베타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이항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(Beta-binomial)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이항 분포 대신에 베타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이항 분포를 가정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나머지는 동일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확률분포는 베타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이항 분포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𝐵𝐵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⋯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2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0,</m:t>
                      </m:r>
                      <m:sPre>
                        <m:sPre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sPre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산포모수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일 때 베타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이항 분포는 이항 분포와 일치함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추정 과정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로그 가능도 함수를 회귀계수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와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산포모수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대해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1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차 미분한다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고정된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IRLS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방법으로 추정한다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고정된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랩슨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방법으로 추정한다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적절한 수렴조건 하에서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(1)-(2)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과정을 반복하여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계산한다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5758DA0-E810-4DCC-958B-3E4056B5D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36333"/>
              </a:xfrm>
              <a:prstGeom prst="rect">
                <a:avLst/>
              </a:prstGeom>
              <a:blipFill>
                <a:blip r:embed="rId2"/>
                <a:stretch>
                  <a:fillRect l="-848" t="-913" b="-1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16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198A41-8E1A-4787-926E-DEA51531C1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과대산포의</a:t>
            </a:r>
            <a:r>
              <a:rPr lang="ko-KR" altLang="en-US" sz="3200" dirty="0">
                <a:latin typeface="Cambria Math" panose="02040503050406030204" pitchFamily="18" charset="0"/>
              </a:rPr>
              <a:t> 검정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0BD1C3-96A2-4C62-8BEE-065FEB42A67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47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자료에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과대산포가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있는지 여부를 판단하기 위해서 검정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(test)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을 할 수 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회귀모형에서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과대산포가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있는지를 검정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로지스틱 회귀모형에서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과대산포가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있는지를 검정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다중선형모형에서는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과대산포가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존재하지 않음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평균과 분산이 분리되어 있음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랜덤 이펙트 모형을 가정한 뒤 랜덤 이펙트의 분산이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인지를 검정하는 방법으로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해결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적합된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모형의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여부를 검정하여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과대산포가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없다고 판단되면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모형의 적합이 만족스러운 것으로 판단함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검정은 모형의 적합도 검정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(Goodness-of-fit test; GOF test)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한 종류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ko-KR" altLang="en-US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검정 하지 않는 경우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산포모수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추정치의 값을 보고 판단하기도 함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 err="1">
                    <a:latin typeface="Cambria Math" panose="02040503050406030204" pitchFamily="18" charset="0"/>
                  </a:rPr>
                  <a:t>코시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ko-KR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인 경우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과대산포가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있다고 판단함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가산자료와 이항자료에는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현상이 종종 발생하므로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처음부터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과대산포를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고려한 모형을 사용하는 경우가 많음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0BD1C3-96A2-4C62-8BEE-065FEB42A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47765"/>
              </a:xfrm>
              <a:prstGeom prst="rect">
                <a:avLst/>
              </a:prstGeom>
              <a:blipFill>
                <a:blip r:embed="rId2"/>
                <a:stretch>
                  <a:fillRect l="-848" t="-863" r="-371" b="-1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6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697D7A-E63E-4909-9525-B0300B92B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52400"/>
            <a:ext cx="108299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2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748</Words>
  <Application>Microsoft Office PowerPoint</Application>
  <PresentationFormat>와이드스크린</PresentationFormat>
  <Paragraphs>114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Dharma</dc:creator>
  <cp:lastModifiedBy>?? ?</cp:lastModifiedBy>
  <cp:revision>454</cp:revision>
  <cp:lastPrinted>2018-03-20T10:50:35Z</cp:lastPrinted>
  <dcterms:created xsi:type="dcterms:W3CDTF">2017-09-07T16:17:38Z</dcterms:created>
  <dcterms:modified xsi:type="dcterms:W3CDTF">2018-04-10T17:22:14Z</dcterms:modified>
</cp:coreProperties>
</file>