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5" r:id="rId2"/>
    <p:sldId id="324" r:id="rId3"/>
    <p:sldId id="327" r:id="rId4"/>
    <p:sldId id="338" r:id="rId5"/>
    <p:sldId id="329" r:id="rId6"/>
    <p:sldId id="339" r:id="rId7"/>
    <p:sldId id="342" r:id="rId8"/>
    <p:sldId id="341" r:id="rId9"/>
    <p:sldId id="340" r:id="rId10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3" autoAdjust="0"/>
    <p:restoredTop sz="90839" autoAdjust="0"/>
  </p:normalViewPr>
  <p:slideViewPr>
    <p:cSldViewPr snapToGrid="0">
      <p:cViewPr varScale="1">
        <p:scale>
          <a:sx n="79" d="100"/>
          <a:sy n="79" d="100"/>
        </p:scale>
        <p:origin x="120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CADDF-664D-46D5-828A-0B206B9D8262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8BEBB-0E69-4783-BC03-CBE383B83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07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tcompute.wordpress.com/2015/12/20/prediction-intervals-for-poisson-regress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Penalized GLM (</a:t>
            </a:r>
            <a:r>
              <a:rPr lang="ko-KR" altLang="en-US" sz="3200" dirty="0">
                <a:latin typeface="Cambria Math" panose="02040503050406030204" pitchFamily="18" charset="0"/>
              </a:rPr>
              <a:t>벌점화 된 일반화선형모형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BFC425-9555-4775-8EEB-3B44F4549842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029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벌점화 회귀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손실함수에 벌점항이 추가된 목적함수를 최소화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𝑒𝑙𝑎𝑠𝑡𝑖𝑐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loss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function</m:t>
                                  </m:r>
                                </m:lim>
                              </m:limLow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tuning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parameter</m:t>
                                  </m:r>
                                </m:lim>
                              </m:limLow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limLow>
                                    <m:limLow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penalty</m:t>
                                      </m:r>
                                    </m:lim>
                                  </m:limLow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limLow>
                                    <m:limLow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penalty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벌점화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GLM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: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가능도함수에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벌점항이 추가된 목적함수를 최대화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𝑒𝑙𝑎𝑠𝑡𝑖𝑐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𝑛𝑒𝑡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func>
                                    <m:funcPr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 dirty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ikelihood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function</m:t>
                                  </m:r>
                                </m:lim>
                              </m:limLow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limLow>
                                <m:limLow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altLang="ko-K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tuning</m:t>
                                  </m:r>
                                  <m: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parameter</m:t>
                                  </m:r>
                                </m:lim>
                              </m:limLow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  <m:limLow>
                                    <m:limLow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𝜷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penalty</m:t>
                                      </m:r>
                                    </m:lim>
                                  </m:limLow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limLow>
                                    <m:limLow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latin typeface="Cambria Math" panose="02040503050406030204" pitchFamily="18" charset="0"/>
                                        </a:rPr>
                                        <m:t>penalty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BFC425-9555-4775-8EEB-3B44F4549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029069"/>
              </a:xfrm>
              <a:prstGeom prst="rect">
                <a:avLst/>
              </a:prstGeom>
              <a:blipFill>
                <a:blip r:embed="rId2"/>
                <a:stretch>
                  <a:fillRect l="-848" t="-970" b="-9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27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DA8DDB4-2A73-47C8-94CB-249BADB7C97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Cambria Math" panose="02040503050406030204" pitchFamily="18" charset="0"/>
              </a:rPr>
              <a:t>Penalized GLM (</a:t>
            </a:r>
            <a:r>
              <a:rPr lang="ko-KR" altLang="en-US" sz="3200" dirty="0">
                <a:latin typeface="Cambria Math" panose="02040503050406030204" pitchFamily="18" charset="0"/>
              </a:rPr>
              <a:t>벌점화 된 일반화선형모형</a:t>
            </a:r>
            <a:r>
              <a:rPr lang="en-US" altLang="ko-KR" sz="3200" dirty="0">
                <a:latin typeface="Cambria Math" panose="020405030504060302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3805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반응변수가 정규분포인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GLM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다중선형회귀모형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의 경우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ko-KR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∑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400" b="1">
                                                  <a:latin typeface="Cambria Math" panose="02040503050406030204" pitchFamily="18" charset="0"/>
                                                </a:rPr>
                                                <m:t>𝐱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2400" i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∴</m:t>
                      </m:r>
                      <m:acc>
                        <m:accPr>
                          <m:chr m:val="̂"/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  <m: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※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를 최대화 하는 것은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을 최소화하는 것과 동일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en-US" altLang="ko-KR" sz="2400" dirty="0"/>
                  <a:t>※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MSE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는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같은 꼴로 표현됨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따라서 정규분포가 아닌 경우에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     MSE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대신에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와 같은 양이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CV(Cross-Validation)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에 사용될 수 있음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D32FBBF-9D5F-467D-8950-4194EA010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380512"/>
              </a:xfrm>
              <a:prstGeom prst="rect">
                <a:avLst/>
              </a:prstGeom>
              <a:blipFill>
                <a:blip r:embed="rId2"/>
                <a:stretch>
                  <a:fillRect l="-848" t="-906" b="-1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9102F9-3794-49C8-BFC8-2E1A8D1A5B18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5400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포아송 회귀모형 혹은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음이항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회귀모형은 평균의 로그함수에 대한 모형이므로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새로운 설명변수의 집합이 주어졌을 때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예측값을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정수로 표현하는 것이 쉽지 않다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이를 위해 간단하고 직관적인 방법으로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다음의 해결책이 있는데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en-US" altLang="ko-KR" sz="2100" dirty="0">
                    <a:latin typeface="Cambria Math" panose="02040503050406030204" pitchFamily="18" charset="0"/>
                    <a:hlinkClick r:id="rId2"/>
                  </a:rPr>
                  <a:t>https://statcompute.wordpress.com/2015/12/20/prediction-intervals-for-poisson-regression/</a:t>
                </a:r>
                <a:endParaRPr lang="en-US" altLang="ko-KR" sz="2100" dirty="0">
                  <a:latin typeface="Cambria Math" panose="02040503050406030204" pitchFamily="18" charset="0"/>
                </a:endParaRPr>
              </a:p>
              <a:p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위 블로그에서는 하나의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예측값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대신에 예측구간을 계산하는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2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가지 방법을 소개한다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</a:t>
                </a:r>
              </a:p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이 중에서 첫번째 방법의 구체적인 절차는 다음과 같다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 (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두번째 방법은 생략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</a:t>
                </a:r>
              </a:p>
              <a:p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2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회귀모형을 적합하는데 사용된 원래의 자료로부터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복원추출을 하여 </a:t>
                </a:r>
                <a:br>
                  <a:rPr lang="en-US" altLang="ko-KR" sz="2200" dirty="0">
                    <a:latin typeface="Cambria Math" panose="02040503050406030204" pitchFamily="18" charset="0"/>
                  </a:rPr>
                </a:br>
                <a:r>
                  <a:rPr lang="ko-KR" altLang="en-US" sz="2200" dirty="0">
                    <a:latin typeface="Cambria Math" panose="02040503050406030204" pitchFamily="18" charset="0"/>
                  </a:rPr>
                  <a:t>똑같은 표본 크기를 갖는 수많은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(bootstrap)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자료를 생성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2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자료에서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회귀모형을 적합한 뒤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  <a:br>
                  <a:rPr lang="en-US" altLang="ko-KR" sz="2200" dirty="0">
                    <a:latin typeface="Cambria Math" panose="02040503050406030204" pitchFamily="18" charset="0"/>
                  </a:rPr>
                </a:br>
                <a:r>
                  <a:rPr lang="ko-KR" altLang="en-US" sz="2200" dirty="0">
                    <a:latin typeface="Cambria Math" panose="02040503050406030204" pitchFamily="18" charset="0"/>
                  </a:rPr>
                  <a:t>새로운 설명변수 집합에 대한 평균의 로그함수에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대한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예측값인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 을 계산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200" dirty="0"/>
                  <a:t>2</a:t>
                </a:r>
                <a:r>
                  <a:rPr lang="ko-KR" altLang="en-US" sz="2200" dirty="0"/>
                  <a:t>에서의</a:t>
                </a:r>
                <a:r>
                  <a:rPr lang="ko-KR" altLang="en-US" sz="2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ko-KR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2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acc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 로부터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포아송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분포의 난수를 생성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즉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𝑃𝑜𝑖𝑠𝑠𝑜𝑛</m:t>
                    </m:r>
                    <m:d>
                      <m:d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ko-KR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2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acc>
                      </m:e>
                    </m:d>
                  </m:oMath>
                </a14:m>
                <a:br>
                  <a:rPr lang="en-US" altLang="ko-KR" sz="2200" dirty="0">
                    <a:latin typeface="Cambria Math" panose="02040503050406030204" pitchFamily="18" charset="0"/>
                  </a:rPr>
                </a:br>
                <a:r>
                  <a:rPr lang="en-US" altLang="ko-KR" sz="220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생성된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는 해당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붓스트랩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모형에 의한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예측값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)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200" dirty="0">
                    <a:latin typeface="Cambria Math" panose="02040503050406030204" pitchFamily="18" charset="0"/>
                  </a:rPr>
                  <a:t>1 - 3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의 과정을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번 반복하여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세트의 </a:t>
                </a:r>
                <a:r>
                  <a:rPr lang="ko-KR" altLang="en-US" sz="2200" dirty="0" err="1">
                    <a:latin typeface="Cambria Math" panose="02040503050406030204" pitchFamily="18" charset="0"/>
                  </a:rPr>
                  <a:t>예측값들의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 수집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200" dirty="0">
                    <a:latin typeface="Cambria Math" panose="02040503050406030204" pitchFamily="18" charset="0"/>
                  </a:rPr>
                  <a:t>는 보통 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1,000 </a:t>
                </a:r>
                <a:r>
                  <a:rPr lang="ko-KR" altLang="en-US" sz="2200" dirty="0">
                    <a:latin typeface="Cambria Math" panose="02040503050406030204" pitchFamily="18" charset="0"/>
                  </a:rPr>
                  <a:t>이상</a:t>
                </a:r>
                <a:r>
                  <a:rPr lang="en-US" altLang="ko-KR" sz="2200" dirty="0">
                    <a:latin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9102F9-3794-49C8-BFC8-2E1A8D1A5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5400068"/>
              </a:xfrm>
              <a:prstGeom prst="rect">
                <a:avLst/>
              </a:prstGeom>
              <a:blipFill>
                <a:blip r:embed="rId3"/>
                <a:stretch>
                  <a:fillRect l="-848" t="-903" r="-318" b="-13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05BF7772-D626-4358-A35B-A21D9EB5DCE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가산 모형에 대한 예측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5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BF7772-D626-4358-A35B-A21D9EB5DCEE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가산 모형에 대한 예측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198BF1-A0D2-40DF-895F-282EED24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76" y="2057899"/>
            <a:ext cx="4189980" cy="2336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822C45-2E86-4AA3-8D99-01AF7E2C7771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5.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세트의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예측값들로부터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각 </a:t>
                </a:r>
                <a:r>
                  <a:rPr lang="ko-KR" altLang="en-US" sz="2400" dirty="0" err="1">
                    <a:latin typeface="Cambria Math" panose="02040503050406030204" pitchFamily="18" charset="0"/>
                  </a:rPr>
                  <a:t>예측값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마다의 </a:t>
                </a:r>
                <a:br>
                  <a:rPr lang="en-US" altLang="ko-KR" sz="2400" dirty="0">
                    <a:latin typeface="Cambria Math" panose="02040503050406030204" pitchFamily="18" charset="0"/>
                  </a:rPr>
                </a:br>
                <a:r>
                  <a:rPr lang="en-US" altLang="ko-KR" sz="2400" dirty="0">
                    <a:latin typeface="Cambria Math" panose="02040503050406030204" pitchFamily="18" charset="0"/>
                  </a:rPr>
                  <a:t>  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)%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및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)%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백분위수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 를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(1 –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400" dirty="0">
                    <a:solidFill>
                      <a:srgbClr val="FF0000"/>
                    </a:solidFill>
                  </a:rPr>
                  <a:t>)%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예측구간으로 결정</a:t>
                </a:r>
                <a:endParaRPr lang="en-US" altLang="ko-KR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E822C45-2E86-4AA3-8D99-01AF7E2C77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830997"/>
              </a:xfrm>
              <a:prstGeom prst="rect">
                <a:avLst/>
              </a:prstGeom>
              <a:blipFill>
                <a:blip r:embed="rId3"/>
                <a:stretch>
                  <a:fillRect l="-848" t="-5882" b="-16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67693D4-8ECF-4B23-8B29-F80EFADA424E}"/>
              </a:ext>
            </a:extLst>
          </p:cNvPr>
          <p:cNvSpPr txBox="1"/>
          <p:nvPr/>
        </p:nvSpPr>
        <p:spPr>
          <a:xfrm>
            <a:off x="5860329" y="2410543"/>
            <a:ext cx="46474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각각의 열은 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첫번째부터 </a:t>
            </a:r>
            <a:r>
              <a:rPr lang="ko-KR" altLang="en-US" sz="2000" dirty="0" err="1">
                <a:solidFill>
                  <a:srgbClr val="FF0000"/>
                </a:solidFill>
              </a:rPr>
              <a:t>다섯번째의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예측값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각 행의 값은</a:t>
            </a: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 err="1">
                <a:solidFill>
                  <a:srgbClr val="FF0000"/>
                </a:solidFill>
              </a:rPr>
              <a:t>붓스트랩을</a:t>
            </a:r>
            <a:r>
              <a:rPr lang="ko-KR" altLang="en-US" sz="2000" dirty="0">
                <a:solidFill>
                  <a:srgbClr val="FF0000"/>
                </a:solidFill>
              </a:rPr>
              <a:t> 통해 계산된 </a:t>
            </a:r>
            <a:r>
              <a:rPr lang="ko-KR" altLang="en-US" sz="2000" dirty="0" err="1">
                <a:solidFill>
                  <a:srgbClr val="FF0000"/>
                </a:solidFill>
              </a:rPr>
              <a:t>포아송의</a:t>
            </a:r>
            <a:r>
              <a:rPr lang="ko-KR" altLang="en-US" sz="2000" dirty="0">
                <a:solidFill>
                  <a:srgbClr val="FF0000"/>
                </a:solidFill>
              </a:rPr>
              <a:t> 난수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22AFAE-3C24-4DF3-A519-23E28933CEE0}"/>
                  </a:ext>
                </a:extLst>
              </p:cNvPr>
              <p:cNvSpPr txBox="1"/>
              <p:nvPr/>
            </p:nvSpPr>
            <p:spPr>
              <a:xfrm>
                <a:off x="5730424" y="5413089"/>
                <a:ext cx="523861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FF0000"/>
                    </a:solidFill>
                  </a:rPr>
                  <a:t>각 열에서의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r>
                  <a:rPr lang="en-US" altLang="ko-KR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)%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백분위수와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)%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백분위수는 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r>
                  <a:rPr lang="ko-KR" altLang="en-US" sz="2000" dirty="0">
                    <a:solidFill>
                      <a:srgbClr val="FF0000"/>
                    </a:solidFill>
                  </a:rPr>
                  <a:t>각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예측값에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대한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(1 –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)%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예측구간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22AFAE-3C24-4DF3-A519-23E28933C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424" y="5413089"/>
                <a:ext cx="5238614" cy="1015663"/>
              </a:xfrm>
              <a:prstGeom prst="rect">
                <a:avLst/>
              </a:prstGeom>
              <a:blipFill>
                <a:blip r:embed="rId4"/>
                <a:stretch>
                  <a:fillRect l="-1164" t="-3593" b="-9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13F636A7-6E91-41B4-8C0E-D1DEF97BF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725" y="5308917"/>
            <a:ext cx="1835009" cy="1321643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60F4796-E2E5-4B89-A8AC-50D307838A0F}"/>
              </a:ext>
            </a:extLst>
          </p:cNvPr>
          <p:cNvSpPr/>
          <p:nvPr/>
        </p:nvSpPr>
        <p:spPr>
          <a:xfrm>
            <a:off x="3031608" y="4586347"/>
            <a:ext cx="787242" cy="53062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8B76E9E-06EA-40F6-9288-6D01D4A61C3E}"/>
              </a:ext>
            </a:extLst>
          </p:cNvPr>
          <p:cNvSpPr/>
          <p:nvPr/>
        </p:nvSpPr>
        <p:spPr>
          <a:xfrm>
            <a:off x="347235" y="988332"/>
            <a:ext cx="114975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※ </a:t>
            </a:r>
            <a:r>
              <a:rPr lang="ko-KR" altLang="en-US" sz="2400" dirty="0">
                <a:latin typeface="Cambria Math" panose="02040503050406030204" pitchFamily="18" charset="0"/>
              </a:rPr>
              <a:t>여기서는 이진 자료 </a:t>
            </a:r>
            <a:r>
              <a:rPr lang="en-US" altLang="ko-KR" sz="2400" dirty="0">
                <a:latin typeface="Cambria Math" panose="02040503050406030204" pitchFamily="18" charset="0"/>
              </a:rPr>
              <a:t>(binary)</a:t>
            </a:r>
            <a:r>
              <a:rPr lang="ko-KR" altLang="en-US" sz="2400" dirty="0">
                <a:latin typeface="Cambria Math" panose="02040503050406030204" pitchFamily="18" charset="0"/>
              </a:rPr>
              <a:t>의 경우만을 다룸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 err="1">
                <a:latin typeface="Cambria Math" panose="02040503050406030204" pitchFamily="18" charset="0"/>
              </a:rPr>
              <a:t>적합된</a:t>
            </a:r>
            <a:r>
              <a:rPr lang="ko-KR" altLang="en-US" sz="2400" dirty="0">
                <a:latin typeface="Cambria Math" panose="02040503050406030204" pitchFamily="18" charset="0"/>
              </a:rPr>
              <a:t> 로지스틱 회귀모형을 분류</a:t>
            </a:r>
            <a:r>
              <a:rPr lang="en-US" altLang="ko-KR" sz="2400" dirty="0">
                <a:latin typeface="Cambria Math" panose="02040503050406030204" pitchFamily="18" charset="0"/>
              </a:rPr>
              <a:t>(classification)</a:t>
            </a:r>
            <a:r>
              <a:rPr lang="ko-KR" altLang="en-US" sz="2400" dirty="0">
                <a:latin typeface="Cambria Math" panose="02040503050406030204" pitchFamily="18" charset="0"/>
              </a:rPr>
              <a:t>에 활용하기 위해서는 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일정 확률 이상일 때 </a:t>
            </a:r>
            <a:r>
              <a:rPr lang="en-US" altLang="ko-KR" sz="2400" dirty="0">
                <a:latin typeface="Cambria Math" panose="02040503050406030204" pitchFamily="18" charset="0"/>
              </a:rPr>
              <a:t>1, </a:t>
            </a:r>
            <a:r>
              <a:rPr lang="ko-KR" altLang="en-US" sz="2400" dirty="0">
                <a:latin typeface="Cambria Math" panose="02040503050406030204" pitchFamily="18" charset="0"/>
              </a:rPr>
              <a:t>그 미만은 </a:t>
            </a:r>
            <a:r>
              <a:rPr lang="en-US" altLang="ko-KR" sz="2400" dirty="0">
                <a:latin typeface="Cambria Math" panose="02040503050406030204" pitchFamily="18" charset="0"/>
              </a:rPr>
              <a:t>0</a:t>
            </a:r>
            <a:r>
              <a:rPr lang="ko-KR" altLang="en-US" sz="2400" dirty="0">
                <a:latin typeface="Cambria Math" panose="02040503050406030204" pitchFamily="18" charset="0"/>
              </a:rPr>
              <a:t>과 같이 분류하기 위한 </a:t>
            </a:r>
            <a:r>
              <a:rPr lang="en-US" altLang="ko-KR" sz="2400" dirty="0">
                <a:latin typeface="Cambria Math" panose="02040503050406030204" pitchFamily="18" charset="0"/>
              </a:rPr>
              <a:t>“</a:t>
            </a:r>
            <a:r>
              <a:rPr lang="ko-KR" altLang="en-US" sz="2400" dirty="0">
                <a:latin typeface="Cambria Math" panose="02040503050406030204" pitchFamily="18" charset="0"/>
              </a:rPr>
              <a:t>확률의 </a:t>
            </a:r>
            <a:r>
              <a:rPr lang="ko-KR" altLang="en-US" sz="2400" dirty="0" err="1">
                <a:latin typeface="Cambria Math" panose="02040503050406030204" pitchFamily="18" charset="0"/>
              </a:rPr>
              <a:t>경계값</a:t>
            </a:r>
            <a:r>
              <a:rPr lang="en-US" altLang="ko-KR" sz="2400" dirty="0">
                <a:latin typeface="Cambria Math" panose="02040503050406030204" pitchFamily="18" charset="0"/>
              </a:rPr>
              <a:t>”</a:t>
            </a:r>
            <a:r>
              <a:rPr lang="ko-KR" altLang="en-US" sz="2400" dirty="0">
                <a:latin typeface="Cambria Math" panose="02040503050406030204" pitchFamily="18" charset="0"/>
              </a:rPr>
              <a:t>이 필요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ko-KR" altLang="en-US" sz="2400" dirty="0">
                <a:latin typeface="Cambria Math" panose="02040503050406030204" pitchFamily="18" charset="0"/>
              </a:rPr>
              <a:t>확률 </a:t>
            </a:r>
            <a:r>
              <a:rPr lang="ko-KR" altLang="en-US" sz="2400" dirty="0" err="1">
                <a:latin typeface="Cambria Math" panose="02040503050406030204" pitchFamily="18" charset="0"/>
              </a:rPr>
              <a:t>경계값을</a:t>
            </a:r>
            <a:r>
              <a:rPr lang="ko-KR" altLang="en-US" sz="2400" dirty="0">
                <a:latin typeface="Cambria Math" panose="02040503050406030204" pitchFamily="18" charset="0"/>
              </a:rPr>
              <a:t> 결정하기 위해서 </a:t>
            </a:r>
            <a:r>
              <a:rPr lang="en-US" altLang="ko-KR" sz="2400" dirty="0">
                <a:latin typeface="Cambria Math" panose="02040503050406030204" pitchFamily="18" charset="0"/>
              </a:rPr>
              <a:t>ROC(Receiver Operator Characteristic)</a:t>
            </a:r>
            <a:r>
              <a:rPr lang="ko-KR" altLang="en-US" sz="2400" dirty="0">
                <a:latin typeface="Cambria Math" panose="02040503050406030204" pitchFamily="18" charset="0"/>
              </a:rPr>
              <a:t> 곡선을 참고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30B5C4-5CF0-40E1-AFAF-F925558B4C5B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로지스틱 회귀모형의 분류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60D0728-11F8-4291-B69F-134D48443E49}"/>
              </a:ext>
            </a:extLst>
          </p:cNvPr>
          <p:cNvGrpSpPr/>
          <p:nvPr/>
        </p:nvGrpSpPr>
        <p:grpSpPr>
          <a:xfrm>
            <a:off x="461818" y="3010841"/>
            <a:ext cx="4436573" cy="3622833"/>
            <a:chOff x="5603694" y="3070193"/>
            <a:chExt cx="3623104" cy="30695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FD0DF0-DFF9-438A-A425-D0A1ECB516E6}"/>
                </a:ext>
              </a:extLst>
            </p:cNvPr>
            <p:cNvSpPr txBox="1"/>
            <p:nvPr/>
          </p:nvSpPr>
          <p:spPr>
            <a:xfrm>
              <a:off x="5603694" y="5176580"/>
              <a:ext cx="6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0.2</a:t>
              </a:r>
              <a:endPara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8EDFB5-298F-4900-A8B2-4AB6DB79CBCE}"/>
                </a:ext>
              </a:extLst>
            </p:cNvPr>
            <p:cNvSpPr txBox="1"/>
            <p:nvPr/>
          </p:nvSpPr>
          <p:spPr>
            <a:xfrm>
              <a:off x="5603694" y="4647849"/>
              <a:ext cx="6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0.4</a:t>
              </a:r>
              <a:endPara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A69CA-C7AB-4DC3-B112-76FC0F68954C}"/>
                </a:ext>
              </a:extLst>
            </p:cNvPr>
            <p:cNvSpPr txBox="1"/>
            <p:nvPr/>
          </p:nvSpPr>
          <p:spPr>
            <a:xfrm>
              <a:off x="5603694" y="4102942"/>
              <a:ext cx="6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0.6</a:t>
              </a:r>
              <a:endPara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2D1868-DEF9-42EB-A426-50E2D925396E}"/>
                </a:ext>
              </a:extLst>
            </p:cNvPr>
            <p:cNvSpPr txBox="1"/>
            <p:nvPr/>
          </p:nvSpPr>
          <p:spPr>
            <a:xfrm>
              <a:off x="5603694" y="3585588"/>
              <a:ext cx="6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0.8</a:t>
              </a:r>
              <a:endPara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514CCE-D1F0-4F81-BDDC-612893F4B77B}"/>
                </a:ext>
              </a:extLst>
            </p:cNvPr>
            <p:cNvSpPr txBox="1"/>
            <p:nvPr/>
          </p:nvSpPr>
          <p:spPr>
            <a:xfrm>
              <a:off x="5603694" y="3070193"/>
              <a:ext cx="6234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1.0</a:t>
              </a:r>
              <a:endParaRPr lang="ko-KR" altLang="en-US" sz="1000" dirty="0">
                <a:latin typeface="Rix모던고딕 M" panose="02020603020101020101" pitchFamily="18" charset="-127"/>
                <a:ea typeface="Rix모던고딕 M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E93B80B-06F3-4404-853E-02F732E9EFB3}"/>
                </a:ext>
              </a:extLst>
            </p:cNvPr>
            <p:cNvGrpSpPr/>
            <p:nvPr/>
          </p:nvGrpSpPr>
          <p:grpSpPr>
            <a:xfrm>
              <a:off x="5607953" y="3166597"/>
              <a:ext cx="3618845" cy="2973176"/>
              <a:chOff x="5608934" y="3166596"/>
              <a:chExt cx="3732492" cy="3206607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76904E9-B518-4DF7-9D98-0FE21014F176}"/>
                  </a:ext>
                </a:extLst>
              </p:cNvPr>
              <p:cNvGrpSpPr/>
              <p:nvPr/>
            </p:nvGrpSpPr>
            <p:grpSpPr>
              <a:xfrm>
                <a:off x="5803701" y="3166596"/>
                <a:ext cx="3537725" cy="3206607"/>
                <a:chOff x="5803701" y="3166596"/>
                <a:chExt cx="3537725" cy="3206607"/>
              </a:xfrm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B633096-C0E8-45B3-83F5-89759A340E08}"/>
                    </a:ext>
                  </a:extLst>
                </p:cNvPr>
                <p:cNvSpPr/>
                <p:nvPr/>
              </p:nvSpPr>
              <p:spPr>
                <a:xfrm>
                  <a:off x="6129786" y="3176536"/>
                  <a:ext cx="2896836" cy="269837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990F310-6C28-495C-AD17-2A3D1C20DF89}"/>
                    </a:ext>
                  </a:extLst>
                </p:cNvPr>
                <p:cNvCxnSpPr/>
                <p:nvPr/>
              </p:nvCxnSpPr>
              <p:spPr>
                <a:xfrm flipV="1">
                  <a:off x="6129786" y="3176536"/>
                  <a:ext cx="2896836" cy="269837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자유형 23">
                  <a:extLst>
                    <a:ext uri="{FF2B5EF4-FFF2-40B4-BE49-F238E27FC236}">
                      <a16:creationId xmlns:a16="http://schemas.microsoft.com/office/drawing/2014/main" id="{638495FC-16F0-4962-866F-0D824DFC1C15}"/>
                    </a:ext>
                  </a:extLst>
                </p:cNvPr>
                <p:cNvSpPr/>
                <p:nvPr/>
              </p:nvSpPr>
              <p:spPr>
                <a:xfrm>
                  <a:off x="6127045" y="3178479"/>
                  <a:ext cx="2869743" cy="2660084"/>
                </a:xfrm>
                <a:custGeom>
                  <a:avLst/>
                  <a:gdLst>
                    <a:gd name="connsiteX0" fmla="*/ 13964 w 2466218"/>
                    <a:gd name="connsiteY0" fmla="*/ 2865480 h 2865480"/>
                    <a:gd name="connsiteX1" fmla="*/ 367255 w 2466218"/>
                    <a:gd name="connsiteY1" fmla="*/ 444398 h 2865480"/>
                    <a:gd name="connsiteX2" fmla="*/ 2466218 w 2466218"/>
                    <a:gd name="connsiteY2" fmla="*/ 7980 h 2865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466218" h="2865480">
                      <a:moveTo>
                        <a:pt x="13964" y="2865480"/>
                      </a:moveTo>
                      <a:cubicBezTo>
                        <a:pt x="-13745" y="1893064"/>
                        <a:pt x="-41454" y="920648"/>
                        <a:pt x="367255" y="444398"/>
                      </a:cubicBezTo>
                      <a:cubicBezTo>
                        <a:pt x="775964" y="-31852"/>
                        <a:pt x="1621091" y="-11936"/>
                        <a:pt x="2466218" y="7980"/>
                      </a:cubicBezTo>
                    </a:path>
                  </a:pathLst>
                </a:custGeom>
                <a:pattFill prst="horzBrick">
                  <a:fgClr>
                    <a:schemeClr val="accent4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591FA508-0973-4028-A1BE-E1C845A57C8A}"/>
                    </a:ext>
                  </a:extLst>
                </p:cNvPr>
                <p:cNvGrpSpPr/>
                <p:nvPr/>
              </p:nvGrpSpPr>
              <p:grpSpPr>
                <a:xfrm>
                  <a:off x="6599762" y="5874915"/>
                  <a:ext cx="2426860" cy="99859"/>
                  <a:chOff x="6442367" y="6178930"/>
                  <a:chExt cx="2472251" cy="107570"/>
                </a:xfrm>
              </p:grpSpPr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E4ABA302-1E07-4F71-8F13-18F24975083E}"/>
                      </a:ext>
                    </a:extLst>
                  </p:cNvPr>
                  <p:cNvCxnSpPr/>
                  <p:nvPr/>
                </p:nvCxnSpPr>
                <p:spPr>
                  <a:xfrm>
                    <a:off x="7060430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직선 연결선 40">
                    <a:extLst>
                      <a:ext uri="{FF2B5EF4-FFF2-40B4-BE49-F238E27FC236}">
                        <a16:creationId xmlns:a16="http://schemas.microsoft.com/office/drawing/2014/main" id="{511502B6-E43A-4B0A-892F-437500459A70}"/>
                      </a:ext>
                    </a:extLst>
                  </p:cNvPr>
                  <p:cNvCxnSpPr/>
                  <p:nvPr/>
                </p:nvCxnSpPr>
                <p:spPr>
                  <a:xfrm>
                    <a:off x="7678493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FCA2B306-06FE-4AE4-89C7-328B0C24E9A4}"/>
                      </a:ext>
                    </a:extLst>
                  </p:cNvPr>
                  <p:cNvCxnSpPr/>
                  <p:nvPr/>
                </p:nvCxnSpPr>
                <p:spPr>
                  <a:xfrm>
                    <a:off x="8296556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EB0933BC-8FCA-4D3D-A122-A6BE73581ABE}"/>
                      </a:ext>
                    </a:extLst>
                  </p:cNvPr>
                  <p:cNvCxnSpPr/>
                  <p:nvPr/>
                </p:nvCxnSpPr>
                <p:spPr>
                  <a:xfrm>
                    <a:off x="8914618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연결선 43">
                    <a:extLst>
                      <a:ext uri="{FF2B5EF4-FFF2-40B4-BE49-F238E27FC236}">
                        <a16:creationId xmlns:a16="http://schemas.microsoft.com/office/drawing/2014/main" id="{67A885CE-074A-492C-892F-6E7E1961B56B}"/>
                      </a:ext>
                    </a:extLst>
                  </p:cNvPr>
                  <p:cNvCxnSpPr/>
                  <p:nvPr/>
                </p:nvCxnSpPr>
                <p:spPr>
                  <a:xfrm>
                    <a:off x="6442367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81341FD1-7C8F-4734-BBD5-B2575DA1F2C5}"/>
                    </a:ext>
                  </a:extLst>
                </p:cNvPr>
                <p:cNvGrpSpPr/>
                <p:nvPr/>
              </p:nvGrpSpPr>
              <p:grpSpPr>
                <a:xfrm rot="16200000">
                  <a:off x="4927715" y="4270964"/>
                  <a:ext cx="2295041" cy="105595"/>
                  <a:chOff x="6442367" y="6178930"/>
                  <a:chExt cx="2472251" cy="107570"/>
                </a:xfrm>
              </p:grpSpPr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C5430F78-D7B4-4A3B-97D8-D50CCDE38425}"/>
                      </a:ext>
                    </a:extLst>
                  </p:cNvPr>
                  <p:cNvCxnSpPr/>
                  <p:nvPr/>
                </p:nvCxnSpPr>
                <p:spPr>
                  <a:xfrm>
                    <a:off x="7060430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156F4CA6-2005-4002-8A17-81000BADECC9}"/>
                      </a:ext>
                    </a:extLst>
                  </p:cNvPr>
                  <p:cNvCxnSpPr/>
                  <p:nvPr/>
                </p:nvCxnSpPr>
                <p:spPr>
                  <a:xfrm>
                    <a:off x="7678493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82CF2F00-180F-4BD4-BFFF-4B800C066B70}"/>
                      </a:ext>
                    </a:extLst>
                  </p:cNvPr>
                  <p:cNvCxnSpPr/>
                  <p:nvPr/>
                </p:nvCxnSpPr>
                <p:spPr>
                  <a:xfrm>
                    <a:off x="8296556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484298A1-7E86-415E-B5CD-5ED8D8C7ECD9}"/>
                      </a:ext>
                    </a:extLst>
                  </p:cNvPr>
                  <p:cNvCxnSpPr/>
                  <p:nvPr/>
                </p:nvCxnSpPr>
                <p:spPr>
                  <a:xfrm>
                    <a:off x="8914618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5543980B-6017-461C-80F6-BCD69501CDE2}"/>
                      </a:ext>
                    </a:extLst>
                  </p:cNvPr>
                  <p:cNvCxnSpPr/>
                  <p:nvPr/>
                </p:nvCxnSpPr>
                <p:spPr>
                  <a:xfrm>
                    <a:off x="6442367" y="6178930"/>
                    <a:ext cx="0" cy="1075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2198B87-0B1A-4592-A9D8-98FC9CBF92B9}"/>
                    </a:ext>
                  </a:extLst>
                </p:cNvPr>
                <p:cNvSpPr/>
                <p:nvPr/>
              </p:nvSpPr>
              <p:spPr>
                <a:xfrm>
                  <a:off x="6127045" y="3185888"/>
                  <a:ext cx="2899576" cy="2679382"/>
                </a:xfrm>
                <a:prstGeom prst="triangle">
                  <a:avLst>
                    <a:gd name="adj" fmla="val 100000"/>
                  </a:avLst>
                </a:prstGeom>
                <a:pattFill prst="dkUpDiag">
                  <a:fgClr>
                    <a:schemeClr val="accent1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자유형 22">
                  <a:extLst>
                    <a:ext uri="{FF2B5EF4-FFF2-40B4-BE49-F238E27FC236}">
                      <a16:creationId xmlns:a16="http://schemas.microsoft.com/office/drawing/2014/main" id="{1EABE90F-F833-41EC-8885-976859243530}"/>
                    </a:ext>
                  </a:extLst>
                </p:cNvPr>
                <p:cNvSpPr/>
                <p:nvPr/>
              </p:nvSpPr>
              <p:spPr>
                <a:xfrm>
                  <a:off x="6130552" y="3174000"/>
                  <a:ext cx="2896070" cy="2643030"/>
                </a:xfrm>
                <a:custGeom>
                  <a:avLst/>
                  <a:gdLst>
                    <a:gd name="connsiteX0" fmla="*/ 0 w 2795154"/>
                    <a:gd name="connsiteY0" fmla="*/ 2847109 h 2847109"/>
                    <a:gd name="connsiteX1" fmla="*/ 654627 w 2795154"/>
                    <a:gd name="connsiteY1" fmla="*/ 675409 h 2847109"/>
                    <a:gd name="connsiteX2" fmla="*/ 2795154 w 2795154"/>
                    <a:gd name="connsiteY2" fmla="*/ 0 h 2847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5154" h="2847109">
                      <a:moveTo>
                        <a:pt x="0" y="2847109"/>
                      </a:moveTo>
                      <a:cubicBezTo>
                        <a:pt x="94384" y="1998518"/>
                        <a:pt x="188768" y="1149927"/>
                        <a:pt x="654627" y="675409"/>
                      </a:cubicBezTo>
                      <a:cubicBezTo>
                        <a:pt x="1120486" y="200891"/>
                        <a:pt x="1957820" y="100445"/>
                        <a:pt x="2795154" y="0"/>
                      </a:cubicBezTo>
                    </a:path>
                  </a:pathLst>
                </a:custGeom>
                <a:pattFill prst="ltVert">
                  <a:fgClr>
                    <a:schemeClr val="accent6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자유형 21">
                  <a:extLst>
                    <a:ext uri="{FF2B5EF4-FFF2-40B4-BE49-F238E27FC236}">
                      <a16:creationId xmlns:a16="http://schemas.microsoft.com/office/drawing/2014/main" id="{B1C3C49B-FCA0-4217-9A9F-8D222C73BD3E}"/>
                    </a:ext>
                  </a:extLst>
                </p:cNvPr>
                <p:cNvSpPr/>
                <p:nvPr/>
              </p:nvSpPr>
              <p:spPr>
                <a:xfrm>
                  <a:off x="6133630" y="3166596"/>
                  <a:ext cx="2896069" cy="2671967"/>
                </a:xfrm>
                <a:custGeom>
                  <a:avLst/>
                  <a:gdLst>
                    <a:gd name="connsiteX0" fmla="*/ 0 w 2919845"/>
                    <a:gd name="connsiteY0" fmla="*/ 2878281 h 2878281"/>
                    <a:gd name="connsiteX1" fmla="*/ 893618 w 2919845"/>
                    <a:gd name="connsiteY1" fmla="*/ 1194954 h 2878281"/>
                    <a:gd name="connsiteX2" fmla="*/ 2919845 w 2919845"/>
                    <a:gd name="connsiteY2" fmla="*/ 0 h 287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19845" h="2878281">
                      <a:moveTo>
                        <a:pt x="0" y="2878281"/>
                      </a:moveTo>
                      <a:cubicBezTo>
                        <a:pt x="203488" y="2276474"/>
                        <a:pt x="406977" y="1674668"/>
                        <a:pt x="893618" y="1194954"/>
                      </a:cubicBezTo>
                      <a:cubicBezTo>
                        <a:pt x="1380259" y="715240"/>
                        <a:pt x="2150052" y="357620"/>
                        <a:pt x="2919845" y="0"/>
                      </a:cubicBezTo>
                    </a:path>
                  </a:pathLst>
                </a:custGeom>
                <a:pattFill prst="pct40">
                  <a:fgClr>
                    <a:schemeClr val="accent2">
                      <a:lumMod val="40000"/>
                      <a:lumOff val="6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84E801E5-7893-45C3-AF71-964440CEEE43}"/>
                    </a:ext>
                  </a:extLst>
                </p:cNvPr>
                <p:cNvCxnSpPr>
                  <a:endCxn id="20" idx="1"/>
                </p:cNvCxnSpPr>
                <p:nvPr/>
              </p:nvCxnSpPr>
              <p:spPr>
                <a:xfrm>
                  <a:off x="6133630" y="3185888"/>
                  <a:ext cx="1443203" cy="13396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E025132-0894-427B-91A3-05B8306548A1}"/>
                    </a:ext>
                  </a:extLst>
                </p:cNvPr>
                <p:cNvSpPr txBox="1"/>
                <p:nvPr/>
              </p:nvSpPr>
              <p:spPr>
                <a:xfrm rot="19491577">
                  <a:off x="7535197" y="4386416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0.50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83DB780-8FB9-4E7E-9A4E-553587DB6A54}"/>
                    </a:ext>
                  </a:extLst>
                </p:cNvPr>
                <p:cNvSpPr txBox="1"/>
                <p:nvPr/>
              </p:nvSpPr>
              <p:spPr>
                <a:xfrm rot="19367228">
                  <a:off x="7212353" y="3953705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0.75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A2AE43B-DBF0-4642-8587-3AC89479FF6B}"/>
                    </a:ext>
                  </a:extLst>
                </p:cNvPr>
                <p:cNvSpPr txBox="1"/>
                <p:nvPr/>
              </p:nvSpPr>
              <p:spPr>
                <a:xfrm rot="19771355">
                  <a:off x="6845571" y="3629407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0.85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8C9EF75-9078-4A15-A5C5-E0306140876F}"/>
                    </a:ext>
                  </a:extLst>
                </p:cNvPr>
                <p:cNvSpPr txBox="1"/>
                <p:nvPr/>
              </p:nvSpPr>
              <p:spPr>
                <a:xfrm rot="19903277">
                  <a:off x="6584470" y="3337810"/>
                  <a:ext cx="93518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AUC=0.95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08C8B3-C047-4951-AFD2-C5B34A872F62}"/>
                    </a:ext>
                  </a:extLst>
                </p:cNvPr>
                <p:cNvSpPr txBox="1"/>
                <p:nvPr/>
              </p:nvSpPr>
              <p:spPr>
                <a:xfrm>
                  <a:off x="8717971" y="5974774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1.0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E47C850-78FD-4592-8E66-05E4F03F6FEF}"/>
                    </a:ext>
                  </a:extLst>
                </p:cNvPr>
                <p:cNvSpPr txBox="1"/>
                <p:nvPr/>
              </p:nvSpPr>
              <p:spPr>
                <a:xfrm>
                  <a:off x="8121844" y="5974774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0.8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98C7F0-5196-4379-8871-86141857E1AF}"/>
                    </a:ext>
                  </a:extLst>
                </p:cNvPr>
                <p:cNvSpPr txBox="1"/>
                <p:nvPr/>
              </p:nvSpPr>
              <p:spPr>
                <a:xfrm>
                  <a:off x="7507044" y="5974774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0.6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05F9A55-44D8-4794-9A68-6E3F77DCAABF}"/>
                    </a:ext>
                  </a:extLst>
                </p:cNvPr>
                <p:cNvSpPr txBox="1"/>
                <p:nvPr/>
              </p:nvSpPr>
              <p:spPr>
                <a:xfrm>
                  <a:off x="6894748" y="5974774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0.4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0368A0-8092-4008-B8B9-921D5A8D57C0}"/>
                    </a:ext>
                  </a:extLst>
                </p:cNvPr>
                <p:cNvSpPr txBox="1"/>
                <p:nvPr/>
              </p:nvSpPr>
              <p:spPr>
                <a:xfrm>
                  <a:off x="6293573" y="5974774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0.2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2C1A209-F911-4B4F-B1F4-A714812D4865}"/>
                    </a:ext>
                  </a:extLst>
                </p:cNvPr>
                <p:cNvSpPr txBox="1"/>
                <p:nvPr/>
              </p:nvSpPr>
              <p:spPr>
                <a:xfrm>
                  <a:off x="5803701" y="5974774"/>
                  <a:ext cx="62345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0.0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0FA57A3-2D3D-48AC-899F-9DED2B0DDAE1}"/>
                    </a:ext>
                  </a:extLst>
                </p:cNvPr>
                <p:cNvSpPr txBox="1"/>
                <p:nvPr/>
              </p:nvSpPr>
              <p:spPr>
                <a:xfrm>
                  <a:off x="7152314" y="6126982"/>
                  <a:ext cx="137641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00" dirty="0">
                      <a:latin typeface="Rix모던고딕 M" panose="02020603020101020101" pitchFamily="18" charset="-127"/>
                      <a:ea typeface="Rix모던고딕 M" panose="02020603020101020101" pitchFamily="18" charset="-127"/>
                    </a:rPr>
                    <a:t>1-specificity</a:t>
                  </a:r>
                  <a:endParaRPr lang="ko-KR" altLang="en-US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9DAE7D-3236-4B06-B6C8-BEF0CF27143C}"/>
                  </a:ext>
                </a:extLst>
              </p:cNvPr>
              <p:cNvSpPr txBox="1"/>
              <p:nvPr/>
            </p:nvSpPr>
            <p:spPr>
              <a:xfrm rot="16200000">
                <a:off x="5043838" y="4152914"/>
                <a:ext cx="137641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latin typeface="Rix모던고딕 M" panose="02020603020101020101" pitchFamily="18" charset="-127"/>
                    <a:ea typeface="Rix모던고딕 M" panose="02020603020101020101" pitchFamily="18" charset="-127"/>
                  </a:rPr>
                  <a:t>Sensitivity</a:t>
                </a:r>
                <a:endParaRPr lang="ko-KR" altLang="en-US" sz="1000" dirty="0">
                  <a:latin typeface="Rix모던고딕 M" panose="02020603020101020101" pitchFamily="18" charset="-127"/>
                  <a:ea typeface="Rix모던고딕 M" panose="02020603020101020101" pitchFamily="18" charset="-127"/>
                </a:endParaRP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DEC9749-CB36-46F2-90A5-B5654912DAB4}"/>
              </a:ext>
            </a:extLst>
          </p:cNvPr>
          <p:cNvSpPr txBox="1"/>
          <p:nvPr/>
        </p:nvSpPr>
        <p:spPr>
          <a:xfrm>
            <a:off x="5663939" y="3065057"/>
            <a:ext cx="54339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민감도 </a:t>
            </a:r>
            <a:r>
              <a:rPr lang="en-US" altLang="ko-KR" dirty="0">
                <a:solidFill>
                  <a:srgbClr val="FF0000"/>
                </a:solidFill>
              </a:rPr>
              <a:t>(sensitivity)</a:t>
            </a:r>
            <a:r>
              <a:rPr lang="ko-KR" altLang="en-US" dirty="0">
                <a:solidFill>
                  <a:srgbClr val="FF0000"/>
                </a:solidFill>
              </a:rPr>
              <a:t>는 실제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로 예측한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특이도 </a:t>
            </a:r>
            <a:r>
              <a:rPr lang="en-US" altLang="ko-KR" dirty="0">
                <a:solidFill>
                  <a:srgbClr val="FF0000"/>
                </a:solidFill>
              </a:rPr>
              <a:t>(specificity)</a:t>
            </a:r>
            <a:r>
              <a:rPr lang="ko-KR" altLang="en-US" dirty="0">
                <a:solidFill>
                  <a:srgbClr val="FF0000"/>
                </a:solidFill>
              </a:rPr>
              <a:t>는 실제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으로 예측한 비율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위 두 가지 비율은 확률 </a:t>
            </a:r>
            <a:r>
              <a:rPr lang="ko-KR" altLang="en-US" dirty="0" err="1">
                <a:solidFill>
                  <a:srgbClr val="FF0000"/>
                </a:solidFill>
              </a:rPr>
              <a:t>경계값</a:t>
            </a:r>
            <a:r>
              <a:rPr lang="ko-KR" altLang="en-US" dirty="0">
                <a:solidFill>
                  <a:srgbClr val="FF0000"/>
                </a:solidFill>
              </a:rPr>
              <a:t> 마다 계산됨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부터 </a:t>
            </a:r>
            <a:r>
              <a:rPr lang="en-US" altLang="ko-KR" dirty="0">
                <a:solidFill>
                  <a:srgbClr val="FF0000"/>
                </a:solidFill>
              </a:rPr>
              <a:t>1 </a:t>
            </a:r>
            <a:r>
              <a:rPr lang="ko-KR" altLang="en-US" dirty="0">
                <a:solidFill>
                  <a:srgbClr val="FF0000"/>
                </a:solidFill>
              </a:rPr>
              <a:t>사이의 가능한 모든 확률 </a:t>
            </a:r>
            <a:r>
              <a:rPr lang="ko-KR" altLang="en-US" dirty="0" err="1">
                <a:solidFill>
                  <a:srgbClr val="FF0000"/>
                </a:solidFill>
              </a:rPr>
              <a:t>경계값마다의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민감도 </a:t>
            </a:r>
            <a:r>
              <a:rPr lang="en-US" altLang="ko-KR" dirty="0">
                <a:solidFill>
                  <a:srgbClr val="FF0000"/>
                </a:solidFill>
              </a:rPr>
              <a:t>vs 1-</a:t>
            </a:r>
            <a:r>
              <a:rPr lang="ko-KR" altLang="en-US" dirty="0">
                <a:solidFill>
                  <a:srgbClr val="FF0000"/>
                </a:solidFill>
              </a:rPr>
              <a:t>특이도를 계산한 곡선이 </a:t>
            </a:r>
            <a:r>
              <a:rPr lang="en-US" altLang="ko-KR" dirty="0">
                <a:solidFill>
                  <a:srgbClr val="FF0000"/>
                </a:solidFill>
              </a:rPr>
              <a:t>ROC </a:t>
            </a:r>
            <a:r>
              <a:rPr lang="ko-KR" altLang="en-US" dirty="0">
                <a:solidFill>
                  <a:srgbClr val="FF0000"/>
                </a:solidFill>
              </a:rPr>
              <a:t>곡선임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ROC </a:t>
            </a:r>
            <a:r>
              <a:rPr lang="ko-KR" altLang="en-US" dirty="0">
                <a:solidFill>
                  <a:srgbClr val="FF0000"/>
                </a:solidFill>
              </a:rPr>
              <a:t>곡선 아래의 면적</a:t>
            </a:r>
            <a:r>
              <a:rPr lang="en-US" altLang="ko-KR" dirty="0">
                <a:solidFill>
                  <a:srgbClr val="FF0000"/>
                </a:solidFill>
              </a:rPr>
              <a:t>, AUC(Area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Under Curve)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0.5 ~ 1</a:t>
            </a:r>
            <a:r>
              <a:rPr lang="ko-KR" altLang="en-US" dirty="0">
                <a:solidFill>
                  <a:srgbClr val="FF0000"/>
                </a:solidFill>
              </a:rPr>
              <a:t>의 값을 가지며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에 가까울수록 분류 정확도가 좋다고 볼 수 있음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이항 모형에 대한 분류 정확도의 지표는 다양함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77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0DAA144-484A-415D-8D50-91EB1C29D659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로지스틱 회귀모형의 분류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8D8A8C-BA0F-420F-9D1B-42F2261C7750}"/>
              </a:ext>
            </a:extLst>
          </p:cNvPr>
          <p:cNvSpPr/>
          <p:nvPr/>
        </p:nvSpPr>
        <p:spPr>
          <a:xfrm>
            <a:off x="347235" y="988332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ROC </a:t>
            </a:r>
            <a:r>
              <a:rPr lang="ko-KR" altLang="en-US" sz="2400" dirty="0">
                <a:latin typeface="Cambria Math" panose="02040503050406030204" pitchFamily="18" charset="0"/>
              </a:rPr>
              <a:t>곡선의 모서리에 가까운 확률 </a:t>
            </a:r>
            <a:r>
              <a:rPr lang="ko-KR" altLang="en-US" sz="2400" dirty="0" err="1">
                <a:latin typeface="Cambria Math" panose="02040503050406030204" pitchFamily="18" charset="0"/>
              </a:rPr>
              <a:t>경계값을</a:t>
            </a:r>
            <a:r>
              <a:rPr lang="ko-KR" altLang="en-US" sz="2400" dirty="0">
                <a:latin typeface="Cambria Math" panose="02040503050406030204" pitchFamily="18" charset="0"/>
              </a:rPr>
              <a:t> 최종적인 확률 </a:t>
            </a:r>
            <a:r>
              <a:rPr lang="ko-KR" altLang="en-US" sz="2400" dirty="0" err="1">
                <a:latin typeface="Cambria Math" panose="02040503050406030204" pitchFamily="18" charset="0"/>
              </a:rPr>
              <a:t>경계값으로</a:t>
            </a:r>
            <a:r>
              <a:rPr lang="ko-KR" altLang="en-US" sz="2400" dirty="0">
                <a:latin typeface="Cambria Math" panose="02040503050406030204" pitchFamily="18" charset="0"/>
              </a:rPr>
              <a:t> 사용 가능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(</a:t>
            </a:r>
            <a:r>
              <a:rPr lang="ko-KR" altLang="en-US" sz="2400" dirty="0">
                <a:latin typeface="Cambria Math" panose="02040503050406030204" pitchFamily="18" charset="0"/>
              </a:rPr>
              <a:t>모서리에 가까울 수록 민감도와 특이도가 극대화됨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ED6702-F3E2-46AD-8F5F-B864327C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35" y="1962413"/>
            <a:ext cx="4247914" cy="3634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88452F-A70B-4381-A587-A53B6DB63BFC}"/>
              </a:ext>
            </a:extLst>
          </p:cNvPr>
          <p:cNvSpPr txBox="1"/>
          <p:nvPr/>
        </p:nvSpPr>
        <p:spPr>
          <a:xfrm>
            <a:off x="5410972" y="2329179"/>
            <a:ext cx="6644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왼쪽 그림은 </a:t>
            </a:r>
            <a:r>
              <a:rPr lang="en-US" altLang="ko-KR" sz="2000" dirty="0">
                <a:solidFill>
                  <a:srgbClr val="FF0000"/>
                </a:solidFill>
              </a:rPr>
              <a:t>“</a:t>
            </a:r>
            <a:r>
              <a:rPr lang="en-US" altLang="ko-KR" sz="2000" dirty="0" err="1">
                <a:solidFill>
                  <a:srgbClr val="FF0000"/>
                </a:solidFill>
              </a:rPr>
              <a:t>pROC</a:t>
            </a:r>
            <a:r>
              <a:rPr lang="en-US" altLang="ko-KR" sz="2000" dirty="0">
                <a:solidFill>
                  <a:srgbClr val="FF0000"/>
                </a:solidFill>
              </a:rPr>
              <a:t>” </a:t>
            </a:r>
            <a:r>
              <a:rPr lang="ko-KR" altLang="en-US" sz="2000" dirty="0">
                <a:solidFill>
                  <a:srgbClr val="FF0000"/>
                </a:solidFill>
              </a:rPr>
              <a:t>패키지의 결과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실제 생성된 </a:t>
            </a:r>
            <a:r>
              <a:rPr lang="en-US" altLang="ko-KR" sz="2000" dirty="0">
                <a:solidFill>
                  <a:srgbClr val="FF0000"/>
                </a:solidFill>
              </a:rPr>
              <a:t>y</a:t>
            </a:r>
            <a:r>
              <a:rPr lang="ko-KR" altLang="en-US" sz="2000" dirty="0">
                <a:solidFill>
                  <a:srgbClr val="FF0000"/>
                </a:solidFill>
              </a:rPr>
              <a:t>는 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ko-KR" altLang="en-US" sz="2000" dirty="0">
                <a:solidFill>
                  <a:srgbClr val="FF0000"/>
                </a:solidFill>
              </a:rPr>
              <a:t>과 </a:t>
            </a:r>
            <a:r>
              <a:rPr lang="en-US" altLang="ko-KR" sz="2000" dirty="0">
                <a:solidFill>
                  <a:srgbClr val="FF0000"/>
                </a:solidFill>
              </a:rPr>
              <a:t>1</a:t>
            </a:r>
            <a:r>
              <a:rPr lang="ko-KR" altLang="en-US" sz="2000" dirty="0">
                <a:solidFill>
                  <a:srgbClr val="FF0000"/>
                </a:solidFill>
              </a:rPr>
              <a:t>의 비율이 거의 </a:t>
            </a:r>
            <a:r>
              <a:rPr lang="en-US" altLang="ko-KR" sz="2000" dirty="0">
                <a:solidFill>
                  <a:srgbClr val="FF0000"/>
                </a:solidFill>
              </a:rPr>
              <a:t>5:5 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ko-KR" altLang="en-US" sz="2000" dirty="0">
                <a:solidFill>
                  <a:srgbClr val="FF0000"/>
                </a:solidFill>
              </a:rPr>
              <a:t>모서리에 가장 가까운 지점에서의 확률 </a:t>
            </a:r>
            <a:r>
              <a:rPr lang="ko-KR" altLang="en-US" sz="2000" dirty="0" err="1">
                <a:solidFill>
                  <a:srgbClr val="FF0000"/>
                </a:solidFill>
              </a:rPr>
              <a:t>경계값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=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0.525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0.525</a:t>
            </a:r>
            <a:r>
              <a:rPr lang="ko-KR" altLang="en-US" sz="2000" dirty="0">
                <a:solidFill>
                  <a:srgbClr val="FF0000"/>
                </a:solidFill>
              </a:rPr>
              <a:t>를 기준으로 분류할 때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민감도</a:t>
            </a:r>
            <a:r>
              <a:rPr lang="en-US" altLang="ko-KR" sz="2000" dirty="0">
                <a:solidFill>
                  <a:srgbClr val="FF0000"/>
                </a:solidFill>
              </a:rPr>
              <a:t>+</a:t>
            </a:r>
            <a:r>
              <a:rPr lang="ko-KR" altLang="en-US" sz="2000" dirty="0">
                <a:solidFill>
                  <a:srgbClr val="FF0000"/>
                </a:solidFill>
              </a:rPr>
              <a:t>특이도가 최대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0.525</a:t>
            </a:r>
            <a:r>
              <a:rPr lang="ko-KR" altLang="en-US" sz="2000" dirty="0">
                <a:solidFill>
                  <a:srgbClr val="FF0000"/>
                </a:solidFill>
              </a:rPr>
              <a:t> 이상이면 크면 </a:t>
            </a:r>
            <a:r>
              <a:rPr lang="en-US" altLang="ko-KR" sz="2000" dirty="0">
                <a:solidFill>
                  <a:srgbClr val="FF0000"/>
                </a:solidFill>
              </a:rPr>
              <a:t>1, </a:t>
            </a:r>
            <a:r>
              <a:rPr lang="ko-KR" altLang="en-US" sz="2000" dirty="0">
                <a:solidFill>
                  <a:srgbClr val="FF0000"/>
                </a:solidFill>
              </a:rPr>
              <a:t>작으면 </a:t>
            </a:r>
            <a:r>
              <a:rPr lang="en-US" altLang="ko-KR" sz="2000" dirty="0">
                <a:solidFill>
                  <a:srgbClr val="FF0000"/>
                </a:solidFill>
              </a:rPr>
              <a:t>0 </a:t>
            </a:r>
            <a:r>
              <a:rPr lang="ko-KR" altLang="en-US" sz="2000" dirty="0">
                <a:solidFill>
                  <a:srgbClr val="FF0000"/>
                </a:solidFill>
              </a:rPr>
              <a:t>으로 분류할 때</a:t>
            </a:r>
            <a:r>
              <a:rPr lang="en-US" altLang="ko-KR" sz="2000" dirty="0">
                <a:solidFill>
                  <a:srgbClr val="FF0000"/>
                </a:solidFill>
              </a:rPr>
              <a:t>,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민감도 </a:t>
            </a:r>
            <a:r>
              <a:rPr lang="en-US" altLang="ko-KR" sz="2000" dirty="0">
                <a:solidFill>
                  <a:srgbClr val="FF0000"/>
                </a:solidFill>
              </a:rPr>
              <a:t>= 0.581, </a:t>
            </a:r>
            <a:r>
              <a:rPr lang="ko-KR" altLang="en-US" sz="2000" dirty="0">
                <a:solidFill>
                  <a:srgbClr val="FF0000"/>
                </a:solidFill>
              </a:rPr>
              <a:t>특이도 </a:t>
            </a:r>
            <a:r>
              <a:rPr lang="en-US" altLang="ko-KR" sz="2000" dirty="0">
                <a:solidFill>
                  <a:srgbClr val="FF0000"/>
                </a:solidFill>
              </a:rPr>
              <a:t>= 0.592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5953F0-0524-4E9C-BF0E-2C53E25DF8CD}"/>
              </a:ext>
            </a:extLst>
          </p:cNvPr>
          <p:cNvSpPr/>
          <p:nvPr/>
        </p:nvSpPr>
        <p:spPr>
          <a:xfrm>
            <a:off x="347235" y="5745990"/>
            <a:ext cx="114975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※ ROC</a:t>
            </a:r>
            <a:r>
              <a:rPr lang="ko-KR" altLang="en-US" sz="2400" dirty="0">
                <a:latin typeface="Cambria Math" panose="02040503050406030204" pitchFamily="18" charset="0"/>
              </a:rPr>
              <a:t> 가 아닌 다른 방법으로도 최적의 확률 </a:t>
            </a:r>
            <a:r>
              <a:rPr lang="ko-KR" altLang="en-US" sz="2400" dirty="0" err="1">
                <a:latin typeface="Cambria Math" panose="02040503050406030204" pitchFamily="18" charset="0"/>
              </a:rPr>
              <a:t>경계값을</a:t>
            </a:r>
            <a:r>
              <a:rPr lang="ko-KR" altLang="en-US" sz="2400" dirty="0">
                <a:latin typeface="Cambria Math" panose="02040503050406030204" pitchFamily="18" charset="0"/>
              </a:rPr>
              <a:t> 결정 가능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en-US" altLang="ko-KR" sz="2400" dirty="0">
                <a:latin typeface="Cambria Math" panose="02040503050406030204" pitchFamily="18" charset="0"/>
              </a:rPr>
              <a:t>(</a:t>
            </a:r>
            <a:r>
              <a:rPr lang="ko-KR" altLang="en-US" sz="2400" dirty="0">
                <a:latin typeface="Cambria Math" panose="02040503050406030204" pitchFamily="18" charset="0"/>
              </a:rPr>
              <a:t>예를 들어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자료에서 </a:t>
            </a:r>
            <a:r>
              <a:rPr lang="en-US" altLang="ko-KR" sz="2400" dirty="0">
                <a:latin typeface="Cambria Math" panose="02040503050406030204" pitchFamily="18" charset="0"/>
              </a:rPr>
              <a:t>1</a:t>
            </a:r>
            <a:r>
              <a:rPr lang="ko-KR" altLang="en-US" sz="2400" dirty="0">
                <a:latin typeface="Cambria Math" panose="02040503050406030204" pitchFamily="18" charset="0"/>
              </a:rPr>
              <a:t>의 비율로 정할 수도 있음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99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BAA798-FDEC-485D-9591-B1707E42686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불균형 자료에서의 로지스틱 회귀모형의 분류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7FAD34-3CF3-4574-8A18-B062C6E493F8}"/>
              </a:ext>
            </a:extLst>
          </p:cNvPr>
          <p:cNvSpPr/>
          <p:nvPr/>
        </p:nvSpPr>
        <p:spPr>
          <a:xfrm>
            <a:off x="347235" y="988332"/>
            <a:ext cx="115835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Cambria Math" panose="02040503050406030204" pitchFamily="18" charset="0"/>
              </a:rPr>
              <a:t>※ </a:t>
            </a:r>
            <a:r>
              <a:rPr lang="ko-KR" altLang="en-US" sz="2400" dirty="0">
                <a:latin typeface="Cambria Math" panose="02040503050406030204" pitchFamily="18" charset="0"/>
              </a:rPr>
              <a:t>여기서는 이진 자료 </a:t>
            </a:r>
            <a:r>
              <a:rPr lang="en-US" altLang="ko-KR" sz="2400" dirty="0">
                <a:latin typeface="Cambria Math" panose="02040503050406030204" pitchFamily="18" charset="0"/>
              </a:rPr>
              <a:t>(binary)</a:t>
            </a:r>
            <a:r>
              <a:rPr lang="ko-KR" altLang="en-US" sz="2400" dirty="0">
                <a:latin typeface="Cambria Math" panose="02040503050406030204" pitchFamily="18" charset="0"/>
              </a:rPr>
              <a:t>의 경우만을 다룸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불균형 자료는 </a:t>
            </a:r>
            <a:r>
              <a:rPr lang="en-US" altLang="ko-KR" sz="2400" dirty="0">
                <a:latin typeface="Cambria Math" panose="02040503050406030204" pitchFamily="18" charset="0"/>
              </a:rPr>
              <a:t>0</a:t>
            </a:r>
            <a:r>
              <a:rPr lang="ko-KR" altLang="en-US" sz="2400" dirty="0">
                <a:latin typeface="Cambria Math" panose="02040503050406030204" pitchFamily="18" charset="0"/>
              </a:rPr>
              <a:t>과 </a:t>
            </a:r>
            <a:r>
              <a:rPr lang="en-US" altLang="ko-KR" sz="2400" dirty="0">
                <a:latin typeface="Cambria Math" panose="02040503050406030204" pitchFamily="18" charset="0"/>
              </a:rPr>
              <a:t>1</a:t>
            </a:r>
            <a:r>
              <a:rPr lang="ko-KR" altLang="en-US" sz="2400" dirty="0">
                <a:latin typeface="Cambria Math" panose="02040503050406030204" pitchFamily="18" charset="0"/>
              </a:rPr>
              <a:t>의 비율이 극단적으로 비 대칭적인 자료를 의미함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불균형 데이터에서 분류모형의 성능을 개선하기 위해 샘플링 방법을 고려할 수 있음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대표적인 샘플링 방법으로 </a:t>
            </a:r>
            <a:r>
              <a:rPr lang="ko-KR" altLang="en-US" sz="2400" dirty="0" err="1">
                <a:latin typeface="Cambria Math" panose="02040503050406030204" pitchFamily="18" charset="0"/>
              </a:rPr>
              <a:t>언더</a:t>
            </a:r>
            <a:r>
              <a:rPr lang="ko-KR" altLang="en-US" sz="2400" dirty="0">
                <a:latin typeface="Cambria Math" panose="02040503050406030204" pitchFamily="18" charset="0"/>
              </a:rPr>
              <a:t> 샘플링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오버 샘플링</a:t>
            </a:r>
            <a:r>
              <a:rPr lang="en-US" altLang="ko-KR" sz="2400" dirty="0">
                <a:latin typeface="Cambria Math" panose="02040503050406030204" pitchFamily="18" charset="0"/>
              </a:rPr>
              <a:t>, SMOTE, </a:t>
            </a:r>
            <a:r>
              <a:rPr lang="ko-KR" altLang="en-US" sz="2400" dirty="0">
                <a:latin typeface="Cambria Math" panose="02040503050406030204" pitchFamily="18" charset="0"/>
              </a:rPr>
              <a:t>가중치 부여 등이 사용됨</a:t>
            </a:r>
            <a:endParaRPr lang="en-US" altLang="ko-KR" sz="2400" dirty="0">
              <a:latin typeface="Cambria Math" panose="02040503050406030204" pitchFamily="18" charset="0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3DAB3DD-9059-47A6-98F4-05D66C8B2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28447"/>
              </p:ext>
            </p:extLst>
          </p:nvPr>
        </p:nvGraphicFramePr>
        <p:xfrm>
          <a:off x="2707673" y="3679372"/>
          <a:ext cx="6776654" cy="25690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5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3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3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3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latin typeface="Rix밝은고딕 EB" panose="02020603020101020101" pitchFamily="18" charset="-127"/>
                          <a:ea typeface="Rix밝은고딕 EB" panose="02020603020101020101" pitchFamily="18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Rix밝은고딕 EB" panose="02020603020101020101" pitchFamily="18" charset="-127"/>
                          <a:ea typeface="Rix밝은고딕 EB" panose="02020603020101020101" pitchFamily="18" charset="-127"/>
                        </a:rPr>
                        <a:t>0</a:t>
                      </a:r>
                      <a:endParaRPr lang="ko-KR" altLang="en-US" sz="2800" b="0" dirty="0">
                        <a:latin typeface="Rix밝은고딕 EB" panose="02020603020101020101" pitchFamily="18" charset="-127"/>
                        <a:ea typeface="Rix밝은고딕 EB" panose="02020603020101020101" pitchFamily="18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0" dirty="0">
                          <a:latin typeface="Rix밝은고딕 EB" panose="02020603020101020101" pitchFamily="18" charset="-127"/>
                          <a:ea typeface="Rix밝은고딕 EB" panose="02020603020101020101" pitchFamily="18" charset="-127"/>
                        </a:rPr>
                        <a:t>1</a:t>
                      </a:r>
                      <a:endParaRPr lang="ko-KR" altLang="en-US" sz="2800" b="0" dirty="0">
                        <a:latin typeface="Rix밝은고딕 EB" panose="02020603020101020101" pitchFamily="18" charset="-127"/>
                        <a:ea typeface="Rix밝은고딕 EB" panose="02020603020101020101" pitchFamily="18" charset="-127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latin typeface="Rix밝은고딕 EB" panose="02020603020101020101" pitchFamily="18" charset="-127"/>
                          <a:ea typeface="Rix밝은고딕 EB" panose="02020603020101020101" pitchFamily="18" charset="-127"/>
                        </a:rPr>
                        <a:t>비고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92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학습용 데이터</a:t>
                      </a:r>
                      <a:endParaRPr lang="en-US" altLang="ko-KR" sz="2000" b="0" i="0" u="none" strike="noStrike" dirty="0">
                        <a:solidFill>
                          <a:srgbClr val="000000"/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98.69%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1.31%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불균형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8323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평가용 데이터 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99.30%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0.70%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</a:rPr>
                        <a:t>불균형</a:t>
                      </a:r>
                      <a:endParaRPr lang="en-US" altLang="ko-KR" sz="2000" b="0" i="0" u="none" strike="noStrike" dirty="0">
                        <a:solidFill>
                          <a:srgbClr val="FF0000"/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5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9BAA798-FDEC-485D-9591-B1707E426862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불균형 자료에서의 로지스틱 회귀모형의 분류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E7FAD34-3CF3-4574-8A18-B062C6E493F8}"/>
              </a:ext>
            </a:extLst>
          </p:cNvPr>
          <p:cNvSpPr/>
          <p:nvPr/>
        </p:nvSpPr>
        <p:spPr>
          <a:xfrm>
            <a:off x="347235" y="988332"/>
            <a:ext cx="114975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Cambria Math" panose="02040503050406030204" pitchFamily="18" charset="0"/>
              </a:rPr>
              <a:t>언더</a:t>
            </a:r>
            <a:r>
              <a:rPr lang="ko-KR" altLang="en-US" sz="2400" dirty="0">
                <a:latin typeface="Cambria Math" panose="02040503050406030204" pitchFamily="18" charset="0"/>
              </a:rPr>
              <a:t> 샘플링 </a:t>
            </a:r>
            <a:r>
              <a:rPr lang="en-US" altLang="ko-KR" sz="2400" dirty="0">
                <a:latin typeface="Cambria Math" panose="02040503050406030204" pitchFamily="18" charset="0"/>
              </a:rPr>
              <a:t>(Under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</a:rPr>
              <a:t>sampling) :</a:t>
            </a:r>
            <a:br>
              <a:rPr lang="en-US" altLang="ko-KR" sz="2400" dirty="0">
                <a:latin typeface="Cambria Math" panose="02040503050406030204" pitchFamily="18" charset="0"/>
              </a:rPr>
            </a:br>
            <a:r>
              <a:rPr lang="en-US" altLang="ko-KR" sz="2400" dirty="0">
                <a:latin typeface="Cambria Math" panose="02040503050406030204" pitchFamily="18" charset="0"/>
              </a:rPr>
              <a:t>Major class(</a:t>
            </a:r>
            <a:r>
              <a:rPr lang="ko-KR" altLang="en-US" sz="2400" dirty="0">
                <a:latin typeface="Cambria Math" panose="02040503050406030204" pitchFamily="18" charset="0"/>
              </a:rPr>
              <a:t>다수 범주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r>
              <a:rPr lang="ko-KR" altLang="en-US" sz="2400" dirty="0">
                <a:latin typeface="Cambria Math" panose="02040503050406030204" pitchFamily="18" charset="0"/>
              </a:rPr>
              <a:t>의 표본크기를 </a:t>
            </a:r>
            <a:r>
              <a:rPr lang="en-US" altLang="ko-KR" sz="2400" dirty="0">
                <a:latin typeface="Cambria Math" panose="02040503050406030204" pitchFamily="18" charset="0"/>
              </a:rPr>
              <a:t>minor class(</a:t>
            </a:r>
            <a:r>
              <a:rPr lang="ko-KR" altLang="en-US" sz="2400" dirty="0">
                <a:latin typeface="Cambria Math" panose="02040503050406030204" pitchFamily="18" charset="0"/>
              </a:rPr>
              <a:t>소수 범주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r>
              <a:rPr lang="ko-KR" altLang="en-US" sz="2400" dirty="0">
                <a:latin typeface="Cambria Math" panose="02040503050406030204" pitchFamily="18" charset="0"/>
              </a:rPr>
              <a:t>에 맞춤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en-US" altLang="ko-KR" sz="2400" dirty="0">
                <a:latin typeface="Cambria Math" panose="02040503050406030204" pitchFamily="18" charset="0"/>
              </a:rPr>
              <a:t>Major class</a:t>
            </a:r>
            <a:r>
              <a:rPr lang="ko-KR" altLang="en-US" sz="2400" dirty="0">
                <a:latin typeface="Cambria Math" panose="02040503050406030204" pitchFamily="18" charset="0"/>
              </a:rPr>
              <a:t>의 표본을 무작위 </a:t>
            </a:r>
            <a:r>
              <a:rPr lang="ko-KR" altLang="en-US" sz="2400" dirty="0" err="1">
                <a:latin typeface="Cambria Math" panose="02040503050406030204" pitchFamily="18" charset="0"/>
              </a:rPr>
              <a:t>비복원</a:t>
            </a:r>
            <a:r>
              <a:rPr lang="ko-KR" altLang="en-US" sz="2400" dirty="0">
                <a:latin typeface="Cambria Math" panose="02040503050406030204" pitchFamily="18" charset="0"/>
              </a:rPr>
              <a:t> 추출하여 데이터의 형태를 균형 데이터로 맞춤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오버 샘플링 </a:t>
            </a:r>
            <a:r>
              <a:rPr lang="en-US" altLang="ko-KR" sz="2400" dirty="0">
                <a:latin typeface="Cambria Math" panose="02040503050406030204" pitchFamily="18" charset="0"/>
              </a:rPr>
              <a:t>(Over sampling) :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minor class(</a:t>
            </a:r>
            <a:r>
              <a:rPr lang="ko-KR" altLang="en-US" sz="2400" dirty="0">
                <a:latin typeface="Cambria Math" panose="02040503050406030204" pitchFamily="18" charset="0"/>
              </a:rPr>
              <a:t>소수 범주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r>
              <a:rPr lang="ko-KR" altLang="en-US" sz="2400" dirty="0">
                <a:latin typeface="Cambria Math" panose="02040503050406030204" pitchFamily="18" charset="0"/>
              </a:rPr>
              <a:t>의 표본크기를 </a:t>
            </a:r>
            <a:r>
              <a:rPr lang="en-US" altLang="ko-KR" sz="2400" dirty="0">
                <a:latin typeface="Cambria Math" panose="02040503050406030204" pitchFamily="18" charset="0"/>
              </a:rPr>
              <a:t>Major class(</a:t>
            </a:r>
            <a:r>
              <a:rPr lang="ko-KR" altLang="en-US" sz="2400" dirty="0">
                <a:latin typeface="Cambria Math" panose="02040503050406030204" pitchFamily="18" charset="0"/>
              </a:rPr>
              <a:t>다수 범주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r>
              <a:rPr lang="ko-KR" altLang="en-US" sz="2400" dirty="0">
                <a:latin typeface="Cambria Math" panose="02040503050406030204" pitchFamily="18" charset="0"/>
              </a:rPr>
              <a:t>에 맞춤</a:t>
            </a:r>
            <a:endParaRPr lang="en-US" altLang="ko-KR" sz="2400" dirty="0">
              <a:latin typeface="Cambria Math" panose="02040503050406030204" pitchFamily="18" charset="0"/>
            </a:endParaRPr>
          </a:p>
          <a:p>
            <a:r>
              <a:rPr lang="en-US" altLang="ko-KR" sz="2400" dirty="0">
                <a:latin typeface="Cambria Math" panose="02040503050406030204" pitchFamily="18" charset="0"/>
              </a:rPr>
              <a:t>minor class </a:t>
            </a:r>
            <a:r>
              <a:rPr lang="ko-KR" altLang="en-US" sz="2400" dirty="0">
                <a:latin typeface="Cambria Math" panose="02040503050406030204" pitchFamily="18" charset="0"/>
              </a:rPr>
              <a:t>의 표본을 무작위 복원 추출하여 데이터의 형태를 균형 데이터로 맞춤</a:t>
            </a:r>
            <a:endParaRPr lang="en-US" altLang="ko-KR" sz="2400" dirty="0">
              <a:latin typeface="Cambria Math" panose="020405030504060302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385106-660B-441A-8C16-D980B6F46E59}"/>
              </a:ext>
            </a:extLst>
          </p:cNvPr>
          <p:cNvSpPr txBox="1"/>
          <p:nvPr/>
        </p:nvSpPr>
        <p:spPr>
          <a:xfrm>
            <a:off x="2799520" y="5085588"/>
            <a:ext cx="135966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Under-Sampling</a:t>
            </a:r>
            <a:endParaRPr lang="ko-KR" altLang="en-US" sz="1200" b="1" dirty="0">
              <a:solidFill>
                <a:srgbClr val="FF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A0166B-7BEA-4EBA-89CD-BE06F84CFE35}"/>
              </a:ext>
            </a:extLst>
          </p:cNvPr>
          <p:cNvSpPr txBox="1"/>
          <p:nvPr/>
        </p:nvSpPr>
        <p:spPr>
          <a:xfrm>
            <a:off x="902699" y="4379862"/>
            <a:ext cx="85214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Unbalanced</a:t>
            </a:r>
            <a:endParaRPr lang="ko-KR" altLang="en-US" sz="14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1C2C7A-8E60-4321-9984-E92ECEBE14AB}"/>
              </a:ext>
            </a:extLst>
          </p:cNvPr>
          <p:cNvSpPr txBox="1"/>
          <p:nvPr/>
        </p:nvSpPr>
        <p:spPr>
          <a:xfrm>
            <a:off x="988399" y="5808581"/>
            <a:ext cx="6976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Balanced</a:t>
            </a:r>
            <a:endParaRPr lang="ko-KR" altLang="en-US" sz="14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90FD78-2941-4503-B6A2-3A38227BF65A}"/>
              </a:ext>
            </a:extLst>
          </p:cNvPr>
          <p:cNvSpPr txBox="1"/>
          <p:nvPr/>
        </p:nvSpPr>
        <p:spPr>
          <a:xfrm>
            <a:off x="4257111" y="5810872"/>
            <a:ext cx="615273" cy="272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spc="-50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 (50%)</a:t>
            </a:r>
            <a:endParaRPr lang="ko-KR" altLang="en-US" sz="1000" spc="-50" dirty="0">
              <a:solidFill>
                <a:srgbClr val="FF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B1096B-C849-45E3-A8FD-88C95FEE3D85}"/>
              </a:ext>
            </a:extLst>
          </p:cNvPr>
          <p:cNvSpPr txBox="1"/>
          <p:nvPr/>
        </p:nvSpPr>
        <p:spPr>
          <a:xfrm>
            <a:off x="4257112" y="4366954"/>
            <a:ext cx="615273" cy="272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1 (1%)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B04D74-1458-49FC-A7E0-1A0EF57A336B}"/>
              </a:ext>
            </a:extLst>
          </p:cNvPr>
          <p:cNvSpPr txBox="1"/>
          <p:nvPr/>
        </p:nvSpPr>
        <p:spPr>
          <a:xfrm>
            <a:off x="9520875" y="5085588"/>
            <a:ext cx="12587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Over-Sampling</a:t>
            </a:r>
            <a:endParaRPr lang="ko-KR" altLang="en-US" sz="1200" b="1" dirty="0">
              <a:solidFill>
                <a:srgbClr val="FF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EA2AC-3B08-44E2-A2A0-349A6E9883E5}"/>
              </a:ext>
            </a:extLst>
          </p:cNvPr>
          <p:cNvSpPr txBox="1"/>
          <p:nvPr/>
        </p:nvSpPr>
        <p:spPr>
          <a:xfrm>
            <a:off x="7104039" y="4377111"/>
            <a:ext cx="2320442" cy="2724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0 (99%)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9D73E6-0F0D-401F-9DD2-9B9EACD31B8F}"/>
              </a:ext>
            </a:extLst>
          </p:cNvPr>
          <p:cNvSpPr txBox="1"/>
          <p:nvPr/>
        </p:nvSpPr>
        <p:spPr>
          <a:xfrm>
            <a:off x="6109393" y="4384188"/>
            <a:ext cx="85214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Unbalanced</a:t>
            </a:r>
            <a:endParaRPr lang="ko-KR" altLang="en-US" sz="14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2A79CE5-C046-446B-89AC-7307E8FF37C9}"/>
              </a:ext>
            </a:extLst>
          </p:cNvPr>
          <p:cNvSpPr txBox="1"/>
          <p:nvPr/>
        </p:nvSpPr>
        <p:spPr>
          <a:xfrm>
            <a:off x="6195093" y="5812907"/>
            <a:ext cx="69769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Balanced</a:t>
            </a:r>
            <a:endParaRPr lang="ko-KR" altLang="en-US" sz="1400" b="1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635185-42B3-479F-B9EC-A6FAAFAAC1A6}"/>
              </a:ext>
            </a:extLst>
          </p:cNvPr>
          <p:cNvSpPr txBox="1"/>
          <p:nvPr/>
        </p:nvSpPr>
        <p:spPr>
          <a:xfrm>
            <a:off x="7104039" y="5841079"/>
            <a:ext cx="2320442" cy="2724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spc="-50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 (50%)</a:t>
            </a:r>
            <a:endParaRPr lang="ko-KR" altLang="en-US" sz="1000" spc="-50" dirty="0">
              <a:solidFill>
                <a:srgbClr val="FF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65CF901-B1EB-4B23-A209-4F4AA7C08E8C}"/>
              </a:ext>
            </a:extLst>
          </p:cNvPr>
          <p:cNvCxnSpPr>
            <a:cxnSpLocks/>
          </p:cNvCxnSpPr>
          <p:nvPr/>
        </p:nvCxnSpPr>
        <p:spPr>
          <a:xfrm>
            <a:off x="1966097" y="4645200"/>
            <a:ext cx="1611604" cy="130188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B1D85E6-6D75-44B3-B84D-D1E3F0B63D1D}"/>
              </a:ext>
            </a:extLst>
          </p:cNvPr>
          <p:cNvCxnSpPr>
            <a:cxnSpLocks/>
          </p:cNvCxnSpPr>
          <p:nvPr/>
        </p:nvCxnSpPr>
        <p:spPr>
          <a:xfrm flipH="1">
            <a:off x="4170671" y="4530765"/>
            <a:ext cx="14458" cy="143808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E937737-7CF9-4AB7-B05A-E54A1106F690}"/>
              </a:ext>
            </a:extLst>
          </p:cNvPr>
          <p:cNvSpPr txBox="1"/>
          <p:nvPr/>
        </p:nvSpPr>
        <p:spPr>
          <a:xfrm>
            <a:off x="1897345" y="4372785"/>
            <a:ext cx="2320442" cy="2724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0 (99%)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97A32A9-2297-44F8-9E5C-125AD8F46A8F}"/>
              </a:ext>
            </a:extLst>
          </p:cNvPr>
          <p:cNvSpPr txBox="1"/>
          <p:nvPr/>
        </p:nvSpPr>
        <p:spPr>
          <a:xfrm>
            <a:off x="3577701" y="5810872"/>
            <a:ext cx="625628" cy="2724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spc="-50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0 (50%)</a:t>
            </a:r>
            <a:endParaRPr lang="ko-KR" altLang="en-US" sz="1000" spc="-50" dirty="0">
              <a:solidFill>
                <a:srgbClr val="FF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8FCC0A51-1E00-4B8B-899B-38186E4A9920}"/>
              </a:ext>
            </a:extLst>
          </p:cNvPr>
          <p:cNvCxnSpPr>
            <a:cxnSpLocks/>
          </p:cNvCxnSpPr>
          <p:nvPr/>
        </p:nvCxnSpPr>
        <p:spPr>
          <a:xfrm>
            <a:off x="9508669" y="4476368"/>
            <a:ext cx="0" cy="13755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87AA031-80BB-4849-A4E4-BD034C1E2BD6}"/>
              </a:ext>
            </a:extLst>
          </p:cNvPr>
          <p:cNvCxnSpPr>
            <a:cxnSpLocks/>
          </p:cNvCxnSpPr>
          <p:nvPr/>
        </p:nvCxnSpPr>
        <p:spPr>
          <a:xfrm>
            <a:off x="10080522" y="4591447"/>
            <a:ext cx="1700818" cy="126051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7EE99A4-3787-4F2E-91E7-CD93E017F1B0}"/>
              </a:ext>
            </a:extLst>
          </p:cNvPr>
          <p:cNvSpPr txBox="1"/>
          <p:nvPr/>
        </p:nvSpPr>
        <p:spPr>
          <a:xfrm>
            <a:off x="9474692" y="4371280"/>
            <a:ext cx="615273" cy="272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1 (1%)</a:t>
            </a:r>
            <a:endParaRPr lang="ko-KR" altLang="en-US" sz="10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1138748-72C9-4148-8BED-0794DEB0C9DB}"/>
              </a:ext>
            </a:extLst>
          </p:cNvPr>
          <p:cNvSpPr txBox="1"/>
          <p:nvPr/>
        </p:nvSpPr>
        <p:spPr>
          <a:xfrm>
            <a:off x="9474692" y="5841079"/>
            <a:ext cx="2320442" cy="27241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spc="-50" dirty="0">
                <a:solidFill>
                  <a:srgbClr val="FF0000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 (50%)</a:t>
            </a:r>
            <a:endParaRPr lang="ko-KR" altLang="en-US" sz="1000" spc="-50" dirty="0">
              <a:solidFill>
                <a:srgbClr val="FF0000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B0D85B4-9AD2-4637-8955-7A359E1D544A}"/>
              </a:ext>
            </a:extLst>
          </p:cNvPr>
          <p:cNvSpPr txBox="1"/>
          <p:nvPr/>
        </p:nvSpPr>
        <p:spPr>
          <a:xfrm>
            <a:off x="1302177" y="6173509"/>
            <a:ext cx="351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&lt;</a:t>
            </a:r>
            <a:r>
              <a:rPr lang="ko-KR" altLang="en-US" sz="1600" dirty="0" err="1">
                <a:latin typeface="Rix모던고딕 M" panose="02020603020101020101" pitchFamily="18" charset="-127"/>
                <a:ea typeface="Rix모던고딕 M" panose="02020603020101020101" pitchFamily="18" charset="-127"/>
              </a:rPr>
              <a:t>언더</a:t>
            </a:r>
            <a:r>
              <a:rPr lang="ko-KR" altLang="en-US" sz="16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 샘플링</a:t>
            </a:r>
            <a:r>
              <a:rPr lang="en-US" altLang="ko-KR" sz="16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</a:t>
            </a:r>
            <a:endParaRPr lang="ko-KR" altLang="en-US" sz="16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99A4FB-6173-4926-AD2D-5455945C3F2F}"/>
              </a:ext>
            </a:extLst>
          </p:cNvPr>
          <p:cNvSpPr txBox="1"/>
          <p:nvPr/>
        </p:nvSpPr>
        <p:spPr>
          <a:xfrm>
            <a:off x="7669092" y="6193822"/>
            <a:ext cx="351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&lt;</a:t>
            </a:r>
            <a:r>
              <a:rPr lang="ko-KR" altLang="en-US" sz="16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오버 샘플링</a:t>
            </a:r>
            <a:r>
              <a:rPr lang="en-US" altLang="ko-KR" sz="1600" dirty="0">
                <a:latin typeface="Rix모던고딕 M" panose="02020603020101020101" pitchFamily="18" charset="-127"/>
                <a:ea typeface="Rix모던고딕 M" panose="02020603020101020101" pitchFamily="18" charset="-127"/>
              </a:rPr>
              <a:t>&gt;</a:t>
            </a:r>
            <a:endParaRPr lang="ko-KR" altLang="en-US" sz="1600" dirty="0"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676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28EB625-AC01-43D3-A508-188DA641A720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>
                <a:latin typeface="Cambria Math" panose="02040503050406030204" pitchFamily="18" charset="0"/>
              </a:rPr>
              <a:t>불균형 자료에서의 로지스틱 회귀모형의 분류</a:t>
            </a:r>
            <a:endParaRPr lang="en-US" altLang="ko-KR" sz="3200" dirty="0">
              <a:latin typeface="Cambria Math" panose="020405030504060302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D65C3-CD42-48B8-ACCD-BA3081C8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949" y="2272178"/>
            <a:ext cx="7650103" cy="43650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5562E2-0545-4281-9077-FC0680E9A3FB}"/>
              </a:ext>
            </a:extLst>
          </p:cNvPr>
          <p:cNvSpPr/>
          <p:nvPr/>
        </p:nvSpPr>
        <p:spPr>
          <a:xfrm>
            <a:off x="347235" y="988332"/>
            <a:ext cx="114975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조절 </a:t>
            </a:r>
            <a:r>
              <a:rPr lang="ko-KR" altLang="en-US" sz="2400" dirty="0" err="1">
                <a:latin typeface="Cambria Math" panose="02040503050406030204" pitchFamily="18" charset="0"/>
              </a:rPr>
              <a:t>모수를</a:t>
            </a:r>
            <a:r>
              <a:rPr lang="ko-KR" altLang="en-US" sz="2400" dirty="0">
                <a:latin typeface="Cambria Math" panose="02040503050406030204" pitchFamily="18" charset="0"/>
              </a:rPr>
              <a:t> </a:t>
            </a:r>
            <a:r>
              <a:rPr lang="en-US" altLang="ko-KR" sz="2400" dirty="0">
                <a:latin typeface="Cambria Math" panose="02040503050406030204" pitchFamily="18" charset="0"/>
              </a:rPr>
              <a:t>10-fold CV </a:t>
            </a:r>
            <a:r>
              <a:rPr lang="ko-KR" altLang="en-US" sz="2400" dirty="0">
                <a:latin typeface="Cambria Math" panose="02040503050406030204" pitchFamily="18" charset="0"/>
              </a:rPr>
              <a:t>와 같은 방법으로 튜닝해야 하는 모형의 경우</a:t>
            </a:r>
            <a:r>
              <a:rPr lang="en-US" altLang="ko-KR" sz="2400" dirty="0">
                <a:latin typeface="Cambria Math" panose="02040503050406030204" pitchFamily="18" charset="0"/>
              </a:rPr>
              <a:t>,</a:t>
            </a:r>
          </a:p>
          <a:p>
            <a:r>
              <a:rPr lang="en-US" altLang="ko-KR" sz="2400" dirty="0">
                <a:latin typeface="Cambria Math" panose="02040503050406030204" pitchFamily="18" charset="0"/>
              </a:rPr>
              <a:t>(</a:t>
            </a:r>
            <a:r>
              <a:rPr lang="ko-KR" altLang="en-US" sz="2400" dirty="0">
                <a:latin typeface="Cambria Math" panose="02040503050406030204" pitchFamily="18" charset="0"/>
              </a:rPr>
              <a:t>예를 들어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벌점화 로지스틱 회귀모형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</a:p>
          <a:p>
            <a:r>
              <a:rPr lang="ko-KR" altLang="en-US" sz="2400" dirty="0">
                <a:latin typeface="Cambria Math" panose="02040503050406030204" pitchFamily="18" charset="0"/>
              </a:rPr>
              <a:t>검증용 조각은 반드시 불균형 데이터로 남겨두어야 정확한 검증</a:t>
            </a:r>
            <a:r>
              <a:rPr lang="en-US" altLang="ko-KR" sz="2400" dirty="0">
                <a:latin typeface="Cambria Math" panose="02040503050406030204" pitchFamily="18" charset="0"/>
              </a:rPr>
              <a:t>(validation)</a:t>
            </a:r>
            <a:r>
              <a:rPr lang="ko-KR" altLang="en-US" sz="2400" dirty="0">
                <a:latin typeface="Cambria Math" panose="02040503050406030204" pitchFamily="18" charset="0"/>
              </a:rPr>
              <a:t>이 됨</a:t>
            </a:r>
            <a:endParaRPr lang="en-US" altLang="ko-KR" sz="2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5259</TotalTime>
  <Words>686</Words>
  <Application>Microsoft Office PowerPoint</Application>
  <PresentationFormat>와이드스크린</PresentationFormat>
  <Paragraphs>142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Rix모던고딕 M</vt:lpstr>
      <vt:lpstr>Rix밝은고딕 EB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?? ?</cp:lastModifiedBy>
  <cp:revision>486</cp:revision>
  <cp:lastPrinted>2018-04-09T11:11:14Z</cp:lastPrinted>
  <dcterms:created xsi:type="dcterms:W3CDTF">2017-09-07T16:17:38Z</dcterms:created>
  <dcterms:modified xsi:type="dcterms:W3CDTF">2018-04-10T17:26:45Z</dcterms:modified>
</cp:coreProperties>
</file>