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0" r:id="rId3"/>
    <p:sldId id="274" r:id="rId4"/>
    <p:sldId id="296" r:id="rId5"/>
    <p:sldId id="297" r:id="rId6"/>
    <p:sldId id="298" r:id="rId7"/>
    <p:sldId id="299" r:id="rId8"/>
    <p:sldId id="285" r:id="rId9"/>
    <p:sldId id="300" r:id="rId10"/>
    <p:sldId id="279" r:id="rId11"/>
    <p:sldId id="267" r:id="rId12"/>
    <p:sldId id="292" r:id="rId13"/>
    <p:sldId id="287" r:id="rId14"/>
    <p:sldId id="276" r:id="rId15"/>
    <p:sldId id="293" r:id="rId16"/>
    <p:sldId id="286" r:id="rId17"/>
    <p:sldId id="288" r:id="rId18"/>
    <p:sldId id="289" r:id="rId19"/>
    <p:sldId id="290" r:id="rId20"/>
    <p:sldId id="291" r:id="rId21"/>
    <p:sldId id="294" r:id="rId22"/>
    <p:sldId id="295" r:id="rId23"/>
    <p:sldId id="303" r:id="rId24"/>
    <p:sldId id="271" r:id="rId25"/>
    <p:sldId id="301" r:id="rId26"/>
    <p:sldId id="277" r:id="rId27"/>
    <p:sldId id="302" r:id="rId28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비선형회귀모형" id="{A7DA7B60-1904-478F-8356-FAED963E7EEB}">
          <p14:sldIdLst>
            <p14:sldId id="266"/>
            <p14:sldId id="270"/>
            <p14:sldId id="274"/>
            <p14:sldId id="296"/>
            <p14:sldId id="297"/>
            <p14:sldId id="298"/>
            <p14:sldId id="299"/>
            <p14:sldId id="285"/>
            <p14:sldId id="300"/>
            <p14:sldId id="279"/>
          </p14:sldIdLst>
        </p14:section>
        <p14:section name="비모수회귀모형" id="{DCDF7157-4C93-4DE5-993D-02ABFDE3EE96}">
          <p14:sldIdLst>
            <p14:sldId id="267"/>
            <p14:sldId id="292"/>
            <p14:sldId id="287"/>
            <p14:sldId id="276"/>
            <p14:sldId id="293"/>
            <p14:sldId id="286"/>
            <p14:sldId id="288"/>
            <p14:sldId id="289"/>
            <p14:sldId id="290"/>
            <p14:sldId id="291"/>
            <p14:sldId id="294"/>
            <p14:sldId id="295"/>
            <p14:sldId id="303"/>
            <p14:sldId id="271"/>
            <p14:sldId id="301"/>
            <p14:sldId id="277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8" autoAdjust="0"/>
    <p:restoredTop sz="96362" autoAdjust="0"/>
  </p:normalViewPr>
  <p:slideViewPr>
    <p:cSldViewPr snapToGrid="0">
      <p:cViewPr varScale="1">
        <p:scale>
          <a:sx n="100" d="100"/>
          <a:sy n="100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2F73-7805-4CB4-8533-895A26F7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8B3DB-CF88-40DA-B5EF-739ECDF4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217D-8A93-4E25-A837-421A2C1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197CB-D0AD-41EA-A335-910B471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B14F1-748D-4A25-801E-989B4DDB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9164-D7EB-4BC2-ACD0-A867D560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7D0CB-231E-4AC7-BA65-20D41AE4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EE929-7983-438F-8767-4C3B0391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86F6D-F87E-46CE-BA4E-F535C319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75F81-EA1E-4166-BC35-F919F30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6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90953-41F6-472E-B345-98F9EEC87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97D94-9A06-4D98-ADB3-94EF614D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CDF89-E7A4-4F25-B159-29D1F803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BEFEE-147A-4BD6-86D4-7D6BB1EF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BB8A2-B5EA-46B9-A1FC-19858463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7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F46F-A7D8-46D2-ADB5-005118D9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514BF-238F-4271-B09E-0E7DC81A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63AE2-C904-4347-A63F-C508B3F5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A1E0E-71D9-4B5E-9F6F-8A78CB96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669D-70D8-428B-8206-2532BBB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C220-EF40-4865-8F72-37B11B2C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F3BDE-7809-472F-BA47-6589B1DA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6344A-CDE4-41DA-9D15-CD720676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1FD75-5EE0-4E20-B458-FD4B95F1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80C5-EBDB-424C-B059-130A822C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F00D-536C-473F-97D2-C7080A5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EB5BC-7E03-43F3-A029-21A9EC091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85D09-1510-42FB-9FD8-EB9663FF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31917-FAC1-4708-A85F-FAE8ADF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639AC-C71D-4871-BC74-8DD10829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96D33-7FDE-488D-9FFA-FE42018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5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03BEC-7C23-4194-A526-B82AD43D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BA3C0-492E-4661-8BFF-7AD1317A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0E735-50E4-4B1E-843D-0D0557AA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0C2A03-2345-4BE3-B880-95C81D41B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2A5F1F-4861-4951-B052-4209B1C8F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2D87D-F78E-4B8D-89D1-0370B7CA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A70350-94F0-44D6-B27B-57DB5B02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FFC59-D8DE-4449-A0E4-47809BE3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5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59693-1634-4862-895C-AA01218C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835F5-2E6F-4CDA-A7E8-B981AD7D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BF0A1-0630-41E1-A2B4-4D2359D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244AA-6DE4-447F-90F5-AFA803D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4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8B9C2-F7E0-40F4-81CF-D84CDD9A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FBE151-8D0B-4E6D-B4C8-84CC546F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655E-4360-4801-8ECA-8660396F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F2B0-1C81-4663-9527-D7B9B254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4593-F957-4A25-93EC-B42755EC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0C90F-9BAB-4704-90C7-AD6F3226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FB5ED-DCCE-48E4-8378-77D577D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6AFE6-AF7E-4C7E-882F-002FCEBD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A7D00-183A-4C00-A5B2-A835EACB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7CFCB-D390-432A-9B6D-65E7B915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D9400-C5DD-4617-86B6-529F5352E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B6AE0-A3FA-469B-B21F-849C6F0D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7B1C5-B559-480B-ACFA-E3FC9D89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1E646-DEA9-4263-B5B1-D02C2F7D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57BE7-B770-4DF8-98D3-1FE692B0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48DA8-6CD3-4D37-A990-29C633D9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97223-5F3D-4D67-92D2-A81EE1C2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78A37-9BE9-4745-952A-7CF1FCA9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E25D-B24D-4DF0-BC54-CD5579198E59}" type="datetimeFigureOut">
              <a:rPr lang="ko-KR" altLang="en-US" smtClean="0"/>
              <a:t>2018-04-18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7878-652A-4639-9F9E-9FBC3D5F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69AA-0E07-4C6B-9053-4B0A182B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316255@inha.ac.k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36B170-1B14-406E-B1BB-0EE99C06597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비선형회귀모형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B726526-5929-4FE2-9E5C-D58E0518EC0A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4594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반응변수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개의 설명변수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,⋯,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사이의 관계를 설명하는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일반적인 회귀모형은 다음과 같고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설명변수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와 미지의 회귀계수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의 함수로 주어지는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회귀식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비선형회귀모형은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모수에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대한 선형모형으로 표현할 수 없는 모형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선형모형은 회귀식이 회귀계수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 대해 선형결합 형태로 표현됨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B726526-5929-4FE2-9E5C-D58E0518E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4594719"/>
              </a:xfrm>
              <a:prstGeom prst="rect">
                <a:avLst/>
              </a:prstGeom>
              <a:blipFill>
                <a:blip r:embed="rId2"/>
                <a:stretch>
                  <a:fillRect l="-848" t="-1061" b="-2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90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숙제 </a:t>
            </a:r>
            <a:r>
              <a:rPr lang="en-US" altLang="ko-KR" sz="3200" dirty="0">
                <a:latin typeface="Cambria Math" panose="02040503050406030204" pitchFamily="18" charset="0"/>
              </a:rPr>
              <a:t>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8608338-4CFF-4696-905B-FF94DB169F1B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724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hw2.R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스크립트 파일에 있는 코드 참고하여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반응변수와 설명변수 사이의 다음과 같은 비선형회귀모형을 가정한 다음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en-US" altLang="ko-KR" sz="1600" dirty="0">
                    <a:latin typeface="Cambria Math" panose="02040503050406030204" pitchFamily="18" charset="0"/>
                  </a:rPr>
                  <a:t>    </a:t>
                </a:r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−1,2, 0.1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600" dirty="0">
                    <a:latin typeface="Cambria Math" panose="02040503050406030204" pitchFamily="18" charset="0"/>
                  </a:rPr>
                  <a:t>   </a:t>
                </a:r>
              </a:p>
              <a:p>
                <a:r>
                  <a:rPr lang="ko-KR" altLang="en-US" sz="2400" dirty="0"/>
                  <a:t>회귀계수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을 가우스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뉴튼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방법으로 추정하는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R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스크립트 파일을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4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월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20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일 금요일 자정까지 이메일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en-US" altLang="ko-KR" sz="2400" b="1" u="sng" dirty="0">
                    <a:solidFill>
                      <a:srgbClr val="0070C0"/>
                    </a:solidFill>
                    <a:hlinkClick r:id="rId2"/>
                  </a:rPr>
                  <a:t>316255@inha.ac.kr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로 파일 첨부하여 제출할 것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반드시 아래 양식으로 결과물 제출 바랍니다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메일 제목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“</a:t>
                </a:r>
                <a:r>
                  <a:rPr lang="ko-KR" altLang="en-US" sz="2400" b="1" dirty="0">
                    <a:latin typeface="Cambria Math" panose="02040503050406030204" pitchFamily="18" charset="0"/>
                  </a:rPr>
                  <a:t>응용통계학 숙제</a:t>
                </a:r>
                <a:r>
                  <a:rPr lang="en-US" altLang="ko-KR" sz="2400" b="1" dirty="0">
                    <a:latin typeface="Cambria Math" panose="02040503050406030204" pitchFamily="18" charset="0"/>
                  </a:rPr>
                  <a:t>2 </a:t>
                </a:r>
                <a:r>
                  <a:rPr lang="ko-KR" altLang="en-US" sz="2400" b="1" dirty="0">
                    <a:latin typeface="Cambria Math" panose="02040503050406030204" pitchFamily="18" charset="0"/>
                  </a:rPr>
                  <a:t>제출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”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첨부파일명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“</a:t>
                </a:r>
                <a:r>
                  <a:rPr lang="en-US" altLang="ko-KR" sz="2400" b="1" dirty="0">
                    <a:latin typeface="Cambria Math" panose="02040503050406030204" pitchFamily="18" charset="0"/>
                  </a:rPr>
                  <a:t>hw2_</a:t>
                </a:r>
                <a:r>
                  <a:rPr lang="ko-KR" altLang="en-US" sz="2400" b="1" dirty="0">
                    <a:latin typeface="Cambria Math" panose="02040503050406030204" pitchFamily="18" charset="0"/>
                  </a:rPr>
                  <a:t>학번</a:t>
                </a:r>
                <a:r>
                  <a:rPr lang="en-US" altLang="ko-KR" sz="2400" b="1" dirty="0">
                    <a:latin typeface="Cambria Math" panose="02040503050406030204" pitchFamily="18" charset="0"/>
                  </a:rPr>
                  <a:t>.R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”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메일본문에 </a:t>
                </a:r>
                <a:r>
                  <a:rPr lang="ko-KR" altLang="en-US" sz="2400" b="1" dirty="0">
                    <a:latin typeface="Cambria Math" panose="02040503050406030204" pitchFamily="18" charset="0"/>
                  </a:rPr>
                  <a:t>전공</a:t>
                </a:r>
                <a:r>
                  <a:rPr lang="en-US" altLang="ko-KR" sz="2400" b="1" dirty="0">
                    <a:latin typeface="Cambria Math" panose="02040503050406030204" pitchFamily="18" charset="0"/>
                  </a:rPr>
                  <a:t>,</a:t>
                </a:r>
                <a:r>
                  <a:rPr lang="ko-KR" altLang="en-US" sz="2400" b="1" dirty="0">
                    <a:latin typeface="Cambria Math" panose="02040503050406030204" pitchFamily="18" charset="0"/>
                  </a:rPr>
                  <a:t>학번</a:t>
                </a:r>
                <a:r>
                  <a:rPr lang="en-US" altLang="ko-KR" sz="2400" b="1" dirty="0">
                    <a:latin typeface="Cambria Math" panose="02040503050406030204" pitchFamily="18" charset="0"/>
                  </a:rPr>
                  <a:t>,</a:t>
                </a:r>
                <a:r>
                  <a:rPr lang="ko-KR" altLang="en-US" sz="2400" b="1" dirty="0">
                    <a:latin typeface="Cambria Math" panose="02040503050406030204" pitchFamily="18" charset="0"/>
                  </a:rPr>
                  <a:t>이름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을 기재 바랍니다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참 값과 거의 같은 </a:t>
                </a:r>
                <a:r>
                  <a:rPr lang="ko-KR" altLang="en-US" sz="2400" b="1" dirty="0">
                    <a:latin typeface="Cambria Math" panose="02040503050406030204" pitchFamily="18" charset="0"/>
                  </a:rPr>
                  <a:t>회귀계수 추정치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가 나와야 합니다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제출하지 않아도 불이익은 없습니다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8608338-4CFF-4696-905B-FF94DB169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724965"/>
              </a:xfrm>
              <a:prstGeom prst="rect">
                <a:avLst/>
              </a:prstGeom>
              <a:blipFill>
                <a:blip r:embed="rId3"/>
                <a:stretch>
                  <a:fillRect l="-848" t="-852" b="-1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99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961CD6-3EE7-4F4C-80D4-9D0764D6046A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93DF272-F689-423D-B322-434EFB374E56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4477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모수적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</a:p>
              <a:p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회귀함수의 형태를 미리 정해 놓고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회귀계수를 추정 및 추론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가설검정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함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단순선형회귀모형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argmin</m:t>
                            </m:r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93DF272-F689-423D-B322-434EFB374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4477508"/>
              </a:xfrm>
              <a:prstGeom prst="rect">
                <a:avLst/>
              </a:prstGeom>
              <a:blipFill>
                <a:blip r:embed="rId2"/>
                <a:stretch>
                  <a:fillRect l="-848" t="-1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91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566F7DC-C778-4C72-95B6-130BD85BC105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70159CA-9CBA-40B0-AB4D-CA436E0C3EB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4879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다항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(Polynomial)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설명변수의 고차항을 모형에 추가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argmin</m:t>
                                </m:r>
                                <m:r>
                                  <a:rPr lang="en-US" altLang="ko-KR" sz="2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lim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+⋯+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func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endParaRPr lang="ko-KR" altLang="en-US" sz="2400" dirty="0"/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선형회귀모형이 반응변수와 설명변수 사이의 선형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(linear)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한 패턴만을 모형화 하므로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설명변수의 고차항을 추가함으로써 비선형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(non-linear)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패턴을 설명하기 위한 방법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사용은 간단하지만 복잡한 비선형 패턴을 모형화 하기에는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한계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가 있다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따라서 비선형 패턴을 모형화 하기 위해 좀 더 나은 방법을 고려해보자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70159CA-9CBA-40B0-AB4D-CA436E0C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4879284"/>
              </a:xfrm>
              <a:prstGeom prst="rect">
                <a:avLst/>
              </a:prstGeom>
              <a:blipFill>
                <a:blip r:embed="rId2"/>
                <a:stretch>
                  <a:fillRect l="-848" t="-999" r="-636" b="-2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65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F961CD6-3EE7-4F4C-80D4-9D0764D6046A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93DF272-F689-423D-B322-434EFB374E56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08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비모수회귀모형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회귀함수의 형태를 미리 정해 놓지 않고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단지 회귀함수가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특정 함수군에 속한다고만 가정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따라서 회귀함수에 대한 추정은 하지만 이에 대한 추론은 쉽지 않다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하지만 비선형 회귀모형에 비해 더 유연하게 비선형 패턴을 모형화 하며 추정이 안정적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회귀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스플라인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(Regression spline) : 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설명변수의 복잡한 함수의 형태를 모형에 추가하는 하나의 방법으로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자연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3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차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스플라인이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대표적임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다른 예로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B-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스플라인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등이 있음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</m:acc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argmin</m:t>
                            </m:r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endParaRPr lang="en-US" altLang="ko-KR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93DF272-F689-423D-B322-434EFB374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08395"/>
              </a:xfrm>
              <a:prstGeom prst="rect">
                <a:avLst/>
              </a:prstGeom>
              <a:blipFill>
                <a:blip r:embed="rId2"/>
                <a:stretch>
                  <a:fillRect l="-848" t="-1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90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43D70B4-C606-4C32-BDFA-496ABAA0BED4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97AE9BC-711C-4B06-BE12-FF28D245F2A6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2413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⋅1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altLang="ko-KR" sz="24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knot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point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400" i="1">
                              <a:latin typeface="Cambria Math" panose="02040503050406030204" pitchFamily="18" charset="0"/>
                            </a:rPr>
                            <m:t>매</m:t>
                          </m:r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듭</m:t>
                          </m:r>
                        </m:e>
                      </m:d>
                    </m:oMath>
                  </m:oMathPara>
                </a14:m>
                <a:endParaRPr lang="en-US" altLang="ko-KR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부드럽게 이어지는 비선형 패턴을 만들기 위해 매듭과 관련된 다항식을 추가함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보통 설명변수의 범위를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“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매듭의 개수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+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1”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개로 균등하게 나눠주는 매듭을 찾는다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endParaRPr lang="en-US" altLang="ko-KR" sz="24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97AE9BC-711C-4B06-BE12-FF28D245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2413546"/>
              </a:xfrm>
              <a:prstGeom prst="rect">
                <a:avLst/>
              </a:prstGeom>
              <a:blipFill>
                <a:blip r:embed="rId2"/>
                <a:stretch>
                  <a:fillRect l="-848" b="-4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3268F2DC-B9DB-4BE0-9637-BE6C680A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3584385"/>
            <a:ext cx="5800725" cy="3132392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E51F89-CFFE-4B90-A485-27A0FE203231}"/>
              </a:ext>
            </a:extLst>
          </p:cNvPr>
          <p:cNvSpPr/>
          <p:nvPr/>
        </p:nvSpPr>
        <p:spPr>
          <a:xfrm>
            <a:off x="6588529" y="3676459"/>
            <a:ext cx="492955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Cambria Math" panose="02040503050406030204" pitchFamily="18" charset="0"/>
              </a:rPr>
              <a:t>변수 </a:t>
            </a:r>
            <a:r>
              <a:rPr lang="en-US" altLang="ko-KR" dirty="0">
                <a:latin typeface="Cambria Math" panose="02040503050406030204" pitchFamily="18" charset="0"/>
              </a:rPr>
              <a:t>x</a:t>
            </a:r>
            <a:r>
              <a:rPr lang="ko-KR" altLang="en-US" dirty="0">
                <a:latin typeface="Cambria Math" panose="02040503050406030204" pitchFamily="18" charset="0"/>
              </a:rPr>
              <a:t>의 범위를 균등하게 </a:t>
            </a:r>
            <a:r>
              <a:rPr lang="en-US" altLang="ko-KR" dirty="0">
                <a:latin typeface="Cambria Math" panose="02040503050406030204" pitchFamily="18" charset="0"/>
              </a:rPr>
              <a:t>5</a:t>
            </a:r>
            <a:r>
              <a:rPr lang="ko-KR" altLang="en-US" dirty="0">
                <a:latin typeface="Cambria Math" panose="02040503050406030204" pitchFamily="18" charset="0"/>
              </a:rPr>
              <a:t>등분 해주는 지점을</a:t>
            </a:r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매듭의 위치로 하고</a:t>
            </a:r>
            <a:r>
              <a:rPr lang="en-US" altLang="ko-KR" dirty="0">
                <a:latin typeface="Cambria Math" panose="02040503050406030204" pitchFamily="18" charset="0"/>
              </a:rPr>
              <a:t>,</a:t>
            </a: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해당 매듭을 기준으로 만들어지는 다항식을</a:t>
            </a:r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설명변수로 추가하게 되면</a:t>
            </a:r>
            <a:r>
              <a:rPr lang="en-US" altLang="ko-KR" dirty="0">
                <a:latin typeface="Cambria Math" panose="02040503050406030204" pitchFamily="18" charset="0"/>
              </a:rPr>
              <a:t>,</a:t>
            </a:r>
          </a:p>
          <a:p>
            <a:endParaRPr lang="en-US" altLang="ko-KR" dirty="0">
              <a:latin typeface="Cambria Math" panose="02040503050406030204" pitchFamily="18" charset="0"/>
            </a:endParaRPr>
          </a:p>
          <a:p>
            <a:r>
              <a:rPr lang="ko-KR" altLang="en-US" dirty="0">
                <a:latin typeface="Cambria Math" panose="02040503050406030204" pitchFamily="18" charset="0"/>
              </a:rPr>
              <a:t>해당 매듭에서 비선형 패턴이 부드럽게 이어짐  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EE3D0B5-AB52-414B-B632-E8258C5170D9}"/>
              </a:ext>
            </a:extLst>
          </p:cNvPr>
          <p:cNvSpPr/>
          <p:nvPr/>
        </p:nvSpPr>
        <p:spPr>
          <a:xfrm>
            <a:off x="2123452" y="5791879"/>
            <a:ext cx="247650" cy="2437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65B84FC-C094-4FF8-BDE0-415281474D85}"/>
              </a:ext>
            </a:extLst>
          </p:cNvPr>
          <p:cNvSpPr/>
          <p:nvPr/>
        </p:nvSpPr>
        <p:spPr>
          <a:xfrm>
            <a:off x="2990227" y="5786777"/>
            <a:ext cx="247650" cy="2437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3667940-99E6-48B5-9EDA-BA3EBBD91D4F}"/>
              </a:ext>
            </a:extLst>
          </p:cNvPr>
          <p:cNvSpPr/>
          <p:nvPr/>
        </p:nvSpPr>
        <p:spPr>
          <a:xfrm>
            <a:off x="3831602" y="5786777"/>
            <a:ext cx="247650" cy="2437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AF050B7-2697-4A7C-9EEE-F1C3D3B04990}"/>
              </a:ext>
            </a:extLst>
          </p:cNvPr>
          <p:cNvSpPr/>
          <p:nvPr/>
        </p:nvSpPr>
        <p:spPr>
          <a:xfrm>
            <a:off x="4844427" y="5781675"/>
            <a:ext cx="247650" cy="2437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18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0F5291C-B98E-425C-9B99-C0815FCF1E5C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1AAEEB-AADA-4123-97B0-8AC9BF73061A}"/>
              </a:ext>
            </a:extLst>
          </p:cNvPr>
          <p:cNvSpPr/>
          <p:nvPr/>
        </p:nvSpPr>
        <p:spPr>
          <a:xfrm>
            <a:off x="347235" y="988332"/>
            <a:ext cx="117018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왼쪽은 다항 회귀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r>
              <a:rPr lang="ko-KR" altLang="en-US" sz="2400" dirty="0">
                <a:latin typeface="Cambria Math" panose="02040503050406030204" pitchFamily="18" charset="0"/>
              </a:rPr>
              <a:t>오른쪽은 여러 가지 회귀 </a:t>
            </a:r>
            <a:r>
              <a:rPr lang="ko-KR" altLang="en-US" sz="2400" dirty="0" err="1">
                <a:latin typeface="Cambria Math" panose="02040503050406030204" pitchFamily="18" charset="0"/>
              </a:rPr>
              <a:t>스플라인을</a:t>
            </a:r>
            <a:r>
              <a:rPr lang="ko-KR" altLang="en-US" sz="2400" dirty="0">
                <a:latin typeface="Cambria Math" panose="02040503050406030204" pitchFamily="18" charset="0"/>
              </a:rPr>
              <a:t> 적합한 결과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sz="2400" dirty="0">
                <a:latin typeface="Cambria Math" panose="02040503050406030204" pitchFamily="18" charset="0"/>
              </a:rPr>
              <a:t>※ </a:t>
            </a:r>
            <a:r>
              <a:rPr lang="ko-KR" altLang="en-US" sz="2400" dirty="0">
                <a:latin typeface="Cambria Math" panose="02040503050406030204" pitchFamily="18" charset="0"/>
              </a:rPr>
              <a:t>다항 회귀는 차원수를 더 올리더라도 만족스러운 비선형 패턴이 모형화 되기 어려움</a:t>
            </a:r>
            <a:endParaRPr lang="en-US" altLang="ko-KR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568955-1797-4B6C-BB50-147CE451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1" y="2142835"/>
            <a:ext cx="5848350" cy="45339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DD20716-33DB-430C-A05A-63CB49D3E2D0}"/>
              </a:ext>
            </a:extLst>
          </p:cNvPr>
          <p:cNvGrpSpPr/>
          <p:nvPr/>
        </p:nvGrpSpPr>
        <p:grpSpPr>
          <a:xfrm>
            <a:off x="6200775" y="2142835"/>
            <a:ext cx="5848350" cy="4533900"/>
            <a:chOff x="6200775" y="2142835"/>
            <a:chExt cx="5848350" cy="45339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FD26FF-847A-43C7-9D98-AE069C1C4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0775" y="2142835"/>
              <a:ext cx="5848350" cy="4533900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93A60EC-93AC-40BD-859A-E94BDE8FC05E}"/>
                </a:ext>
              </a:extLst>
            </p:cNvPr>
            <p:cNvSpPr/>
            <p:nvPr/>
          </p:nvSpPr>
          <p:spPr>
            <a:xfrm>
              <a:off x="7229475" y="2457450"/>
              <a:ext cx="2038350" cy="457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D0D858F-5904-4F29-A0CC-3B4F97323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29475" y="2433637"/>
              <a:ext cx="1933575" cy="504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21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323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평활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스플라인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(Smoothing spline) : 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설명변수가 가질 수 있는 모든 값에 매듭이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있는 회귀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스플라인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sPre>
                      <m:sPre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/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sPre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3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3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ko-KR" sz="2300" dirty="0">
                  <a:latin typeface="Cambria Math" panose="02040503050406030204" pitchFamily="18" charset="0"/>
                </a:endParaRPr>
              </a:p>
              <a:p>
                <a:endParaRPr lang="en-US" altLang="ko-KR" sz="23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개의 매듭으로 이루어지는 다항식이 모형에 포함되어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매듭의 개수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/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위치를 고민할 필요가 없다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하지만 단순한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최소제곱법을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통한 함수 추정이 어려움 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en-US" altLang="ko-KR" sz="2400" dirty="0">
                    <a:latin typeface="Cambria Math" panose="02040503050406030204" pitchFamily="18" charset="0"/>
                  </a:rPr>
                  <a:t>     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인 경우에는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구해야 하는 해의 개수가 방정식의 수보다 많음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따라서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최소제곱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형태의 목적함수에 벌점항을 추가함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축소추정법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323573"/>
              </a:xfrm>
              <a:prstGeom prst="rect">
                <a:avLst/>
              </a:prstGeom>
              <a:blipFill>
                <a:blip r:embed="rId2"/>
                <a:stretch>
                  <a:fillRect l="-848" t="-916" b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89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8585155-385E-4CB9-B2F8-F2B6DE265BDA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477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평활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스플라인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(Smoothing spline) : 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설명변수가 가질 수 있는 모든 값에 매듭이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있는 회귀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스플라인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sPre>
                      <m:sPre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/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sPre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3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3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3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3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3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3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3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3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3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3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ko-KR" sz="2300" dirty="0">
                  <a:latin typeface="Cambria Math" panose="02040503050406030204" pitchFamily="18" charset="0"/>
                </a:endParaRPr>
              </a:p>
              <a:p>
                <a:pPr algn="ctr"/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</m:acc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′′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i="1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는 벌점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의 강도를 조절하는 조절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모수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가장 복잡한 함수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 경우에는 </a:t>
                </a:r>
                <a:r>
                  <a:rPr lang="en-US" altLang="ko-KR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over-fitting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에 가까울 것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→∞, 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line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: 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축소추정법과 같이 회귀계수들을 </a:t>
                </a:r>
                <a:r>
                  <a:rPr lang="en-US" altLang="ko-KR" sz="24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의 방향으로 수축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8585155-385E-4CB9-B2F8-F2B6DE265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477462"/>
              </a:xfrm>
              <a:prstGeom prst="rect">
                <a:avLst/>
              </a:prstGeom>
              <a:blipFill>
                <a:blip r:embed="rId2"/>
                <a:stretch>
                  <a:fillRect l="-795" t="-890" b="-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11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027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ko-KR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3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3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3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3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3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3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3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3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3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3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ko-KR" sz="23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3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3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3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30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3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3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3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3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n-US" altLang="ko-KR" sz="2300" i="1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ctrlP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3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300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ko-KR" sz="23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altLang="ko-KR" sz="23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ko-KR" sz="23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3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3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3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3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2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3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23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altLang="ko-KR" sz="23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027274"/>
              </a:xfrm>
              <a:prstGeom prst="rect">
                <a:avLst/>
              </a:prstGeom>
              <a:blipFill>
                <a:blip r:embed="rId2"/>
                <a:stretch>
                  <a:fillRect b="-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51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4850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</m:acc>
                        </m:e>
                      </m:d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ko-KR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′′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ko-KR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  <m: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ko-KR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sPre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acc>
                        <m:accPr>
                          <m:chr m:val="̂"/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ko-KR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능</m:t>
                      </m:r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형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회</m:t>
                      </m:r>
                      <m:r>
                        <a:rPr lang="ko-KR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귀</m:t>
                      </m:r>
                      <m:r>
                        <a:rPr lang="ko-KR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와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닮</m:t>
                      </m:r>
                      <m:r>
                        <a:rPr lang="ko-KR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꼴</m:t>
                      </m:r>
                    </m:oMath>
                  </m:oMathPara>
                </a14:m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※ </m:t>
                    </m:r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행렬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ko-KR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는 간단한 계산을 통해 얻어낼 수 있으며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는 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CV </a:t>
                </a:r>
                <a:r>
                  <a:rPr lang="ko-KR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를 통해 결정</a:t>
                </a:r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4850880"/>
              </a:xfrm>
              <a:prstGeom prst="rect">
                <a:avLst/>
              </a:prstGeom>
              <a:blipFill>
                <a:blip r:embed="rId2"/>
                <a:stretch>
                  <a:fillRect l="-159" b="-1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81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비선형회귀모형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034D661-C688-4B8E-82FA-394DF19F4F63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8623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①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"/>
                                </m:r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m:rPr>
                              <m:brk m:alnAt="2"/>
                            </m:r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linear</m:t>
                      </m:r>
                    </m:oMath>
                  </m:oMathPara>
                </a14:m>
                <a:endParaRPr lang="en-US" altLang="ko-KR" sz="2200" b="0" dirty="0">
                  <a:latin typeface="Cambria Math" panose="02040503050406030204" pitchFamily="18" charset="0"/>
                </a:endParaRPr>
              </a:p>
              <a:p>
                <a:endParaRPr lang="en-US" altLang="ko-KR" sz="2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②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1050" i="1" dirty="0">
                    <a:latin typeface="Cambria Math" panose="02040503050406030204" pitchFamily="18" charset="0"/>
                  </a:rPr>
                  <a:t>   </a:t>
                </a:r>
              </a:p>
              <a:p>
                <a:pPr algn="ctr"/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  <m:r>
                          <m:rPr>
                            <m:brk m:alnAt="2"/>
                          </m:rP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ko-KR" sz="2200">
                        <a:latin typeface="Cambria Math" panose="02040503050406030204" pitchFamily="18" charset="0"/>
                      </a:rPr>
                      <m:t>linear</m:t>
                    </m:r>
                  </m:oMath>
                </a14:m>
                <a:r>
                  <a:rPr lang="en-US" altLang="ko-KR" sz="22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FontTx/>
                  <a:buChar char="-"/>
                </a:pPr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③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"/>
                                </m:r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m:rPr>
                              <m:brk m:alnAt="2"/>
                            </m:rPr>
                            <a:rPr lang="en-US" altLang="ko-KR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non</m:t>
                      </m:r>
                      <m:r>
                        <m:rPr>
                          <m:nor/>
                        </m:rPr>
                        <a:rPr lang="en-US" altLang="ko-KR" sz="22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linear</m:t>
                      </m:r>
                    </m:oMath>
                  </m:oMathPara>
                </a14:m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④ 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"/>
                                </m:r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m:rPr>
                              <m:brk m:alnAt="2"/>
                            </m:rPr>
                            <a:rPr lang="en-US" altLang="ko-KR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 ? 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non</m:t>
                      </m:r>
                      <m:r>
                        <m:rPr>
                          <m:nor/>
                        </m:rPr>
                        <a:rPr lang="en-US" altLang="ko-KR" sz="22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linear</m:t>
                      </m:r>
                    </m:oMath>
                  </m:oMathPara>
                </a14:m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⑤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"/>
                                </m:r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m:rPr>
                              <m:brk m:alnAt="2"/>
                            </m:rPr>
                            <a:rPr lang="en-US" altLang="ko-KR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 ? 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non</m:t>
                      </m:r>
                      <m:r>
                        <m:rPr>
                          <m:nor/>
                        </m:rPr>
                        <a:rPr lang="en-US" altLang="ko-KR" sz="22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linear</m:t>
                      </m:r>
                    </m:oMath>
                  </m:oMathPara>
                </a14:m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endParaRPr lang="en-US" altLang="ko-KR" sz="2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⑥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2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2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20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2"/>
                                </m:rPr>
                                <a:rPr lang="en-US" altLang="ko-KR" sz="2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  <m:r>
                            <m:rPr>
                              <m:brk m:alnAt="2"/>
                            </m:rPr>
                            <a:rPr lang="en-US" altLang="ko-KR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altLang="ko-KR" sz="22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2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20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non</m:t>
                      </m:r>
                      <m:r>
                        <m:rPr>
                          <m:nor/>
                        </m:rPr>
                        <a:rPr lang="en-US" altLang="ko-KR" sz="22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2200">
                          <a:latin typeface="Cambria Math" panose="02040503050406030204" pitchFamily="18" charset="0"/>
                        </a:rPr>
                        <m:t>line</m:t>
                      </m:r>
                      <m:r>
                        <m:rPr>
                          <m:sty m:val="p"/>
                        </m:rPr>
                        <a:rPr lang="en-US" altLang="ko-KR" sz="2200" b="0" i="0" smtClean="0">
                          <a:latin typeface="Cambria Math" panose="02040503050406030204" pitchFamily="18" charset="0"/>
                        </a:rPr>
                        <m:t>ar</m:t>
                      </m:r>
                    </m:oMath>
                  </m:oMathPara>
                </a14:m>
                <a:endParaRPr lang="en-US" altLang="ko-KR" sz="2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034D661-C688-4B8E-82FA-394DF19F4F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862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484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040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sSup>
                        <m:sSupPr>
                          <m:ctrlP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ko-KR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※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유효자유도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Effect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degree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freedom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edf</m:t>
                        </m:r>
                      </m:e>
                    </m:d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342900" indent="-342900"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의 복잡도를 정량화 한 값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dirty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0, 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가장 복잡한 함수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sSup>
                        <m:sSup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가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에서 멀어질수록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에서 유효자유도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는 감소하며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일 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형태는 거의 직선이 되므로 유효자유도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는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로 줄어듦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040995"/>
              </a:xfrm>
              <a:prstGeom prst="rect">
                <a:avLst/>
              </a:prstGeom>
              <a:blipFill>
                <a:blip r:embed="rId2"/>
                <a:stretch>
                  <a:fillRect l="-159" b="-1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089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15169BD-AE40-4259-8745-B2889367EE82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C2B59A-D3A0-4317-A74C-C2BD1CD441EC}"/>
              </a:ext>
            </a:extLst>
          </p:cNvPr>
          <p:cNvSpPr/>
          <p:nvPr/>
        </p:nvSpPr>
        <p:spPr>
          <a:xfrm>
            <a:off x="347235" y="988332"/>
            <a:ext cx="11497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아래 그림은 </a:t>
            </a:r>
            <a:r>
              <a:rPr lang="ko-KR" altLang="en-US" sz="2400" dirty="0" err="1">
                <a:latin typeface="Cambria Math" panose="02040503050406030204" pitchFamily="18" charset="0"/>
              </a:rPr>
              <a:t>평활</a:t>
            </a:r>
            <a:r>
              <a:rPr lang="ko-KR" altLang="en-US" sz="2400" dirty="0">
                <a:latin typeface="Cambria Math" panose="02040503050406030204" pitchFamily="18" charset="0"/>
              </a:rPr>
              <a:t> </a:t>
            </a:r>
            <a:r>
              <a:rPr lang="ko-KR" altLang="en-US" sz="2400" dirty="0" err="1">
                <a:latin typeface="Cambria Math" panose="02040503050406030204" pitchFamily="18" charset="0"/>
              </a:rPr>
              <a:t>스플라인을</a:t>
            </a:r>
            <a:r>
              <a:rPr lang="ko-KR" altLang="en-US" sz="2400" dirty="0">
                <a:latin typeface="Cambria Math" panose="02040503050406030204" pitchFamily="18" charset="0"/>
              </a:rPr>
              <a:t> 적합한 결과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sz="2400" dirty="0">
                <a:latin typeface="Cambria Math" panose="02040503050406030204" pitchFamily="18" charset="0"/>
              </a:rPr>
              <a:t>※ </a:t>
            </a:r>
            <a:r>
              <a:rPr lang="ko-KR" altLang="en-US" sz="2400" dirty="0">
                <a:latin typeface="Cambria Math" panose="02040503050406030204" pitchFamily="18" charset="0"/>
              </a:rPr>
              <a:t>유효자유도가 높을수록 더 복잡한 비선형 패턴을 나타내는 것을 알 수 있다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  <a:endParaRPr lang="en-US" altLang="ko-KR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AFFCB3B-A805-4C2B-932D-511F03DDE153}"/>
                  </a:ext>
                </a:extLst>
              </p:cNvPr>
              <p:cNvSpPr/>
              <p:nvPr/>
            </p:nvSpPr>
            <p:spPr>
              <a:xfrm>
                <a:off x="6332417" y="2848649"/>
                <a:ext cx="5607598" cy="2046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dirty="0"/>
                  <a:t> 인 경우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dirty="0"/>
                  <a:t>가 될 것이고</a:t>
                </a:r>
                <a:r>
                  <a:rPr lang="en-US" altLang="ko-KR" dirty="0"/>
                  <a:t>,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 때의 유효자유도는 자료의 개수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보통 그러한 모형은 과대적합</a:t>
                </a:r>
                <a:r>
                  <a:rPr lang="en-US" altLang="ko-KR" dirty="0"/>
                  <a:t>(over-fitting) </a:t>
                </a:r>
                <a:r>
                  <a:rPr lang="ko-KR" altLang="en-US" dirty="0"/>
                  <a:t>되어</a:t>
                </a:r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예측모형 </a:t>
                </a:r>
                <a:r>
                  <a:rPr lang="ko-KR" altLang="en-US" dirty="0" err="1"/>
                  <a:t>으로써의</a:t>
                </a:r>
                <a:r>
                  <a:rPr lang="ko-KR" altLang="en-US" dirty="0"/>
                  <a:t> 가치가 없다</a:t>
                </a:r>
                <a:r>
                  <a:rPr lang="en-US" altLang="ko-KR" dirty="0"/>
                  <a:t> !</a:t>
                </a: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AFFCB3B-A805-4C2B-932D-511F03DDE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417" y="2848649"/>
                <a:ext cx="5607598" cy="2046907"/>
              </a:xfrm>
              <a:prstGeom prst="rect">
                <a:avLst/>
              </a:prstGeom>
              <a:blipFill>
                <a:blip r:embed="rId2"/>
                <a:stretch>
                  <a:fillRect l="-978" t="-1190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BA3E58D7-5790-4DE0-A381-8883BFCA4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1" y="2142835"/>
            <a:ext cx="5848350" cy="4533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449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5B5466-59D5-4D0B-A716-0F479C95A4D2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B0F8354-C6EF-409D-AF0F-D1FFDCE99E19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389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가법 모형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(Additive model)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설명변수가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개 이상인 경우에 대한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비모수회귀모형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비모수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“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중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”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회귀모형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먼저 각 설명변수에 대한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비모수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함수를 구성한 다음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반응변수를 각 설명변수의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비모수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함수들의 가법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(additive)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형태로 나타냄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br>
                  <a:rPr lang="en-US" altLang="ko-KR" sz="2000" dirty="0">
                    <a:latin typeface="Cambria Math" panose="02040503050406030204" pitchFamily="18" charset="0"/>
                  </a:rPr>
                </a:br>
                <a:br>
                  <a:rPr lang="en-US" altLang="ko-KR" sz="2000" dirty="0">
                    <a:latin typeface="Cambria Math" panose="02040503050406030204" pitchFamily="18" charset="0"/>
                  </a:rPr>
                </a:br>
                <a:r>
                  <a:rPr lang="ko-KR" altLang="en-US" sz="2400" dirty="0" err="1">
                    <a:latin typeface="Cambria Math" panose="02040503050406030204" pitchFamily="18" charset="0"/>
                  </a:rPr>
                  <a:t>비모수함수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들은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평활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스플라인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방법으로 추정되며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평활기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(smoother)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라고 부름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모든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평활기는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벌점화된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최소제곱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형태의 목적함수를 최소화하는 방식으로 최적화 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가법 모형을 사용하면 연구자가 놓칠 수 있는 특정 설명변수의 비선형 패턴을 자동적으로 모형에 반영할 수 있음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B0F8354-C6EF-409D-AF0F-D1FFDCE99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389232"/>
              </a:xfrm>
              <a:prstGeom prst="rect">
                <a:avLst/>
              </a:prstGeom>
              <a:blipFill>
                <a:blip r:embed="rId2"/>
                <a:stretch>
                  <a:fillRect l="-848" t="-905" r="-954" b="-1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564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5B5466-59D5-4D0B-A716-0F479C95A4D2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B0F8354-C6EF-409D-AF0F-D1FFDCE99E19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345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왜 가법인가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? 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개의 설명변수가 있을 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가장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이상적인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형태의 가법모형은 다음과 같다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,⋯, 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:</a:t>
                </a:r>
              </a:p>
              <a:p>
                <a:pPr algn="ctr"/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d>
                      <m:r>
                        <a:rPr lang="en-US" altLang="ko-KR" sz="2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1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d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1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100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altLang="ko-KR" sz="21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100" b="0" i="1" smtClean="0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1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1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21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2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1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100" i="1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  <m:r>
                                <a:rPr lang="en-US" altLang="ko-KR" sz="21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100" i="1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r>
                                <a:rPr lang="en-US" altLang="ko-KR" sz="21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100" b="0" i="1" smtClean="0">
                                      <a:latin typeface="Cambria Math" panose="02040503050406030204" pitchFamily="18" charset="0"/>
                                    </a:rPr>
                                    <m:t>𝑙𝑖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21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1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ko-KR" sz="21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위에서의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비모수함수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는 고차원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평활기로써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추정과 해석도 쉽지 않다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따라서 개별 설명변수들로 이루어지는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평활기들의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가법 형태로 이를 대체하는 것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,⋯, 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B0F8354-C6EF-409D-AF0F-D1FFDCE99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345053"/>
              </a:xfrm>
              <a:prstGeom prst="rect">
                <a:avLst/>
              </a:prstGeom>
              <a:blipFill>
                <a:blip r:embed="rId2"/>
                <a:stretch>
                  <a:fillRect l="-848" t="-1254" b="-7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567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65B5466-59D5-4D0B-A716-0F479C95A4D2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68F3DAF-D608-47B3-B0AF-552D12D7F811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4183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일반화가법모형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(Generalized Additive Model ; GAM)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가법모형을 일반화선형모형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(GLM)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으로 확장한 것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이를 통해 지수족에 속하는 다른 분포에 대한 비선형 패턴을 모형화 할 수 있음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5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05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5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5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5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05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5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5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05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5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5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altLang="ko-KR" sz="205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20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5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ko-KR" sz="2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5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5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20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05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ko-KR" sz="205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ko-KR" sz="205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 에서 일부 설명변수의 경우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선형함수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”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로 표현 가능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(semi-parametric)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벌점화 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가능도함수를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최대화 하는 방식으로 각 설명변수의 함수를 추정하며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이 과정에서 설명변수의 개수만큼의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조율모수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CV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를 통해 결정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최근에는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 대한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가능도함수를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구성하여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뉴튼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랩슨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방식으로 결정하기도 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68F3DAF-D608-47B3-B0AF-552D12D7F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418343"/>
              </a:xfrm>
              <a:prstGeom prst="rect">
                <a:avLst/>
              </a:prstGeom>
              <a:blipFill>
                <a:blip r:embed="rId2"/>
                <a:stretch>
                  <a:fillRect l="-848" t="-900" b="-1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424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B0EAD4E-2A01-4CCB-959A-1024766B6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1" y="2142835"/>
            <a:ext cx="5848350" cy="4533900"/>
          </a:xfrm>
          <a:prstGeom prst="rect">
            <a:avLst/>
          </a:prstGeom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0E9198-B925-4B5F-888A-CA4FE19C450A}"/>
              </a:ext>
            </a:extLst>
          </p:cNvPr>
          <p:cNvSpPr/>
          <p:nvPr/>
        </p:nvSpPr>
        <p:spPr>
          <a:xfrm>
            <a:off x="347235" y="988332"/>
            <a:ext cx="11497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아래 그림은 </a:t>
            </a:r>
            <a:r>
              <a:rPr lang="ko-KR" altLang="en-US" sz="2400" dirty="0" err="1">
                <a:latin typeface="Cambria Math" panose="02040503050406030204" pitchFamily="18" charset="0"/>
              </a:rPr>
              <a:t>일반화가법모형을</a:t>
            </a:r>
            <a:r>
              <a:rPr lang="ko-KR" altLang="en-US" sz="2400" dirty="0">
                <a:latin typeface="Cambria Math" panose="02040503050406030204" pitchFamily="18" charset="0"/>
              </a:rPr>
              <a:t> 이용해서 적합한 결과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※ </a:t>
            </a:r>
            <a:r>
              <a:rPr lang="ko-KR" altLang="en-US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오른쪽 그림과 같이 </a:t>
            </a:r>
            <a:r>
              <a:rPr lang="ko-KR" altLang="en-US" sz="2400" b="0" dirty="0" err="1">
                <a:solidFill>
                  <a:schemeClr val="tx1"/>
                </a:solidFill>
                <a:latin typeface="Cambria Math" panose="02040503050406030204" pitchFamily="18" charset="0"/>
              </a:rPr>
              <a:t>일반화가법모형에서는</a:t>
            </a:r>
            <a:r>
              <a:rPr lang="ko-KR" altLang="en-US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 설명변수 마다의 </a:t>
            </a:r>
            <a:r>
              <a:rPr lang="ko-KR" altLang="en-US" sz="2400" b="0" dirty="0" err="1">
                <a:solidFill>
                  <a:schemeClr val="tx1"/>
                </a:solidFill>
                <a:latin typeface="Cambria Math" panose="02040503050406030204" pitchFamily="18" charset="0"/>
              </a:rPr>
              <a:t>평활</a:t>
            </a:r>
            <a:r>
              <a:rPr lang="ko-KR" altLang="en-US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 플롯을 제공함</a:t>
            </a:r>
            <a:endParaRPr lang="en-US" altLang="ko-KR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CF4E7C-F686-4D1D-ABAC-D3E6BE4924FF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7C7A24-1F08-4709-B26E-DB4C3F7E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739" y="2171410"/>
            <a:ext cx="584835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55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B40D258-0A70-4C66-AA56-129E68A9962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818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포아송 </a:t>
                </a:r>
                <a:r>
                  <a:rPr lang="ko-KR" altLang="en-US" sz="2400" dirty="0" err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일반화가법모형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(Poisson GAM)</a:t>
                </a: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-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반응변수가 가질 수 있는 값의 범위가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을 포함한 정수일 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①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랜덤성분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반응변수의 확률분포는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포아송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분포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𝑃𝑜𝑖𝑠𝑠𝑜𝑛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1, ⋯</m:t>
                      </m:r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②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체계적 성분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−∞&lt;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200" dirty="0">
                    <a:latin typeface="Cambria Math" panose="02040503050406030204" pitchFamily="18" charset="0"/>
                  </a:rPr>
                  <a:t>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Here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some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parametric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③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연결함수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(−∞, +∞)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li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(−∞, +∞)</m:t>
                          </m:r>
                        </m:lim>
                      </m:limLow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⋅ </m:t>
                              </m:r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natural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link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B40D258-0A70-4C66-AA56-129E68A99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818901"/>
              </a:xfrm>
              <a:prstGeom prst="rect">
                <a:avLst/>
              </a:prstGeom>
              <a:blipFill>
                <a:blip r:embed="rId2"/>
                <a:stretch>
                  <a:fillRect l="-848" t="-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84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7A4E19-ECE0-4B2E-978B-7B6F87C7D74C}"/>
              </a:ext>
            </a:extLst>
          </p:cNvPr>
          <p:cNvSpPr/>
          <p:nvPr/>
        </p:nvSpPr>
        <p:spPr>
          <a:xfrm>
            <a:off x="347235" y="988332"/>
            <a:ext cx="11497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아래 그림은 </a:t>
            </a:r>
            <a:r>
              <a:rPr lang="ko-KR" altLang="en-US" sz="2400" dirty="0" err="1">
                <a:latin typeface="Cambria Math" panose="02040503050406030204" pitchFamily="18" charset="0"/>
              </a:rPr>
              <a:t>포아송</a:t>
            </a:r>
            <a:r>
              <a:rPr lang="ko-KR" altLang="en-US" sz="2400" dirty="0">
                <a:latin typeface="Cambria Math" panose="02040503050406030204" pitchFamily="18" charset="0"/>
              </a:rPr>
              <a:t> 자료에 대해 </a:t>
            </a:r>
            <a:r>
              <a:rPr lang="ko-KR" altLang="en-US" sz="2400" dirty="0" err="1">
                <a:latin typeface="Cambria Math" panose="02040503050406030204" pitchFamily="18" charset="0"/>
              </a:rPr>
              <a:t>일반화가법모형을</a:t>
            </a:r>
            <a:r>
              <a:rPr lang="ko-KR" altLang="en-US" sz="2400" dirty="0">
                <a:latin typeface="Cambria Math" panose="02040503050406030204" pitchFamily="18" charset="0"/>
              </a:rPr>
              <a:t> 이용해서 적합한 결과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※ </a:t>
            </a:r>
            <a:r>
              <a:rPr lang="ko-KR" altLang="en-US" sz="2400" dirty="0" err="1">
                <a:latin typeface="Cambria Math" panose="02040503050406030204" pitchFamily="18" charset="0"/>
              </a:rPr>
              <a:t>일반화가법모형에서는</a:t>
            </a:r>
            <a:r>
              <a:rPr lang="ko-KR" altLang="en-US" sz="2400" dirty="0">
                <a:latin typeface="Cambria Math" panose="02040503050406030204" pitchFamily="18" charset="0"/>
              </a:rPr>
              <a:t> </a:t>
            </a:r>
            <a:r>
              <a:rPr lang="ko-KR" altLang="en-US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설명변수 마다의 </a:t>
            </a:r>
            <a:r>
              <a:rPr lang="ko-KR" altLang="en-US" sz="2400" b="0" dirty="0" err="1">
                <a:solidFill>
                  <a:schemeClr val="tx1"/>
                </a:solidFill>
                <a:latin typeface="Cambria Math" panose="02040503050406030204" pitchFamily="18" charset="0"/>
              </a:rPr>
              <a:t>평활</a:t>
            </a:r>
            <a:r>
              <a:rPr lang="ko-KR" altLang="en-US" sz="2400" b="0" dirty="0">
                <a:solidFill>
                  <a:schemeClr val="tx1"/>
                </a:solidFill>
                <a:latin typeface="Cambria Math" panose="02040503050406030204" pitchFamily="18" charset="0"/>
              </a:rPr>
              <a:t> 플롯을 제공함</a:t>
            </a:r>
            <a:endParaRPr lang="en-US" altLang="ko-KR" sz="2400" b="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A0A8E7-71BF-4DE4-AB5E-DE8E8C1E6C90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비모수회귀모형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950C6C-A22B-462F-920C-9A122E6FE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" y="2457160"/>
            <a:ext cx="5886450" cy="4010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F27BBB-A0B2-4AE5-85DE-CFF85919A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7160"/>
            <a:ext cx="58864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0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>
                <a:latin typeface="Cambria Math" panose="02040503050406030204" pitchFamily="18" charset="0"/>
              </a:rPr>
              <a:t>비선형회귀모형의 추정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537B94F-2D77-405B-A983-25CB335CB555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166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argmin</m:t>
                            </m:r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</a:p>
              <a:p>
                <a:pPr algn="ctr"/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비선형회귀모형의 경우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</a:p>
              <a:p>
                <a:r>
                  <a:rPr lang="ko-KR" altLang="en-US" sz="2400" dirty="0" err="1">
                    <a:latin typeface="Cambria Math" panose="02040503050406030204" pitchFamily="18" charset="0"/>
                  </a:rPr>
                  <a:t>오차제곱합을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행렬로 쉽게 나타내어 미분을 통해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추정량을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구하기가 어려움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선형모형에서는 아래와 같이 쉽게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추정량이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계산됨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algn="ctr"/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=0↔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537B94F-2D77-405B-A983-25CB335CB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166927"/>
              </a:xfrm>
              <a:prstGeom prst="rect">
                <a:avLst/>
              </a:prstGeom>
              <a:blipFill>
                <a:blip r:embed="rId2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83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비선형회귀모형의 추정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537B94F-2D77-405B-A983-25CB335CB555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4404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가우스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뉴튼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(Gauss-Newton)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방법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비선형회귀모형에서의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최소제곱추정량을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구하기 위한 방법 중 가장 기본이 되는 방법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매 단계에서 비선형회귀식을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에 대한 선형함수로 근사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한 다음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선형회귀모형에서의 방법으로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추정해 나가는 방법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에 대한 타당한 초기값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이 주어질 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1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차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테일러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전개를 하면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537B94F-2D77-405B-A983-25CB335CB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4404219"/>
              </a:xfrm>
              <a:prstGeom prst="rect">
                <a:avLst/>
              </a:prstGeom>
              <a:blipFill>
                <a:blip r:embed="rId2"/>
                <a:stretch>
                  <a:fillRect l="-848" t="-1107" r="-9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0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>
                <a:latin typeface="Cambria Math" panose="02040503050406030204" pitchFamily="18" charset="0"/>
              </a:rPr>
              <a:t>비선형회귀모형의 추정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537B94F-2D77-405B-A983-25CB335CB555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4166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가우스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뉴튼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(Gauss-Newton)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방법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에 대한 </a:t>
                </a:r>
                <a:r>
                  <a:rPr lang="ko-KR" altLang="en-US" sz="240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선형함수로 근사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도함수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행렬</m:t>
                      </m:r>
                    </m:oMath>
                  </m:oMathPara>
                </a14:m>
                <a:endParaRPr lang="en-US" altLang="ko-KR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537B94F-2D77-405B-A983-25CB335CB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4166205"/>
              </a:xfrm>
              <a:prstGeom prst="rect">
                <a:avLst/>
              </a:prstGeom>
              <a:blipFill>
                <a:blip r:embed="rId2"/>
                <a:stretch>
                  <a:fillRect l="-848" t="-1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32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>
                <a:latin typeface="Cambria Math" panose="02040503050406030204" pitchFamily="18" charset="0"/>
              </a:rPr>
              <a:t>비선형회귀모형의 추정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537B94F-2D77-405B-A983-25CB335CB555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71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가우스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뉴튼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(Gauss-Newton)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방법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 err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최소제곱추정법을</a:t>
                </a:r>
                <a:r>
                  <a:rPr lang="ko-KR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통한 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ko-KR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추정이 가능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b="1" i="1" dirty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altLang="ko-K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altLang="ko-KR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ko-KR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ko-K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dirty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도</m:t>
                      </m:r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함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행</m:t>
                      </m:r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렬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b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ko-K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ko-KR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선형</m:t>
                      </m:r>
                      <m:r>
                        <a:rPr lang="ko-KR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회</m:t>
                      </m:r>
                      <m:r>
                        <a:rPr lang="ko-KR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귀</m:t>
                      </m:r>
                      <m:r>
                        <a:rPr lang="ko-KR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식</m:t>
                      </m:r>
                    </m:oMath>
                  </m:oMathPara>
                </a14:m>
                <a:endParaRPr lang="en-US" altLang="ko-KR" sz="2400" b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ko-KR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ko-KR" sz="2400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537B94F-2D77-405B-A983-25CB335CB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71553"/>
              </a:xfrm>
              <a:prstGeom prst="rect">
                <a:avLst/>
              </a:prstGeom>
              <a:blipFill>
                <a:blip r:embed="rId2"/>
                <a:stretch>
                  <a:fillRect l="-848" t="-8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7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>
                <a:latin typeface="Cambria Math" panose="02040503050406030204" pitchFamily="18" charset="0"/>
              </a:rPr>
              <a:t>비선형회귀모형의 추정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537B94F-2D77-405B-A983-25CB335CB555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168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가우스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뉴튼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(Gauss-Newton)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방법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acc>
                        <m:accPr>
                          <m:chr m:val="̂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b="1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이것은 첫 단계에서의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추정량이므로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라고 하면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 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두번째 단계에서는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새로운 초기값으로 가정하고 다시 위의 계산을 반복한다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이를 일반화 하면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ko-K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𝑫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b="1" dirty="0">
                  <a:latin typeface="Cambria Math" panose="02040503050406030204" pitchFamily="18" charset="0"/>
                </a:endParaRPr>
              </a:p>
              <a:p>
                <a:endParaRPr lang="en-US" altLang="ko-KR" sz="24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until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≤0.000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537B94F-2D77-405B-A983-25CB335CB5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168338"/>
              </a:xfrm>
              <a:prstGeom prst="rect">
                <a:avLst/>
              </a:prstGeom>
              <a:blipFill>
                <a:blip r:embed="rId2"/>
                <a:stretch>
                  <a:fillRect l="-848" t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94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비선형회귀모형의 추정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/>
              <p:nvPr/>
            </p:nvSpPr>
            <p:spPr>
              <a:xfrm>
                <a:off x="302889" y="960121"/>
                <a:ext cx="11497530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먼저 비선형회귀식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ko-KR" alt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의 형태를 가정해야만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도함수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행렬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정의하기 위해서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  <a:p>
                <a:pPr marL="457200" indent="-457200">
                  <a:buAutoNum type="arabicPeriod"/>
                </a:pP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초기값이 참값에서 멀리 떨어져 있는 경우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추정치 계산에 어려움이 존재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가끔 발산하여 이상한 값이 나오거나 계산에 시간이 많이 걸릴 수 있음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  <a:p>
                <a:pPr marL="457200" indent="-457200">
                  <a:buAutoNum type="arabicPeriod"/>
                </a:pP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직접 가우스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뉴튼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추정법을 사용하여 회귀계수를 추정하는 것 대신에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en-US" altLang="ko-KR" sz="2400" dirty="0">
                    <a:latin typeface="Cambria Math" panose="02040503050406030204" pitchFamily="18" charset="0"/>
                  </a:rPr>
                  <a:t>R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에서 비선형회귀모형 패키지를 제공하지만 많은 경우에 추정이 잘 되지 않음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각자 해보기 바람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  <a:p>
                <a:pPr marL="457200" indent="-457200">
                  <a:buAutoNum type="arabicPeriod"/>
                </a:pP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400" dirty="0">
                    <a:latin typeface="Cambria Math" panose="02040503050406030204" pitchFamily="18" charset="0"/>
                  </a:rPr>
                  <a:t>추정해야 하는 회귀계수가 많은 경우 추정이 더 어려움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※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이런 저런 이유로 인해 반응변수와 설명변수 사이에 비선형패턴이 확인되더라도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ko-KR" altLang="en-US" sz="2400" dirty="0">
                    <a:latin typeface="Cambria Math" panose="02040503050406030204" pitchFamily="18" charset="0"/>
                  </a:rPr>
                  <a:t>비선형회귀모형이 아닌 후술하게 될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비모수회귀모형을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더 선호하게 됨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비선형회귀모형은 비선형함수의 형태를 정의하지 않아도 되며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추정이 더 안정적임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960121"/>
                <a:ext cx="11497530" cy="5632311"/>
              </a:xfrm>
              <a:prstGeom prst="rect">
                <a:avLst/>
              </a:prstGeom>
              <a:blipFill>
                <a:blip r:embed="rId2"/>
                <a:stretch>
                  <a:fillRect l="-848" t="-867" b="-15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76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숙제 </a:t>
            </a:r>
            <a:r>
              <a:rPr lang="en-US" altLang="ko-KR" sz="3200" dirty="0">
                <a:latin typeface="Cambria Math" panose="02040503050406030204" pitchFamily="18" charset="0"/>
              </a:rPr>
              <a:t>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78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예시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다음의 비선형회귀모형을 가우스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뉴튼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방법을 이용하여 추정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하시오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sPre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0, 10</m:t>
                          </m:r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78799"/>
              </a:xfrm>
              <a:prstGeom prst="rect">
                <a:avLst/>
              </a:prstGeom>
              <a:blipFill>
                <a:blip r:embed="rId2"/>
                <a:stretch>
                  <a:fillRect l="-848" t="-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2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</TotalTime>
  <Words>1238</Words>
  <Application>Microsoft Office PowerPoint</Application>
  <PresentationFormat>와이드스크린</PresentationFormat>
  <Paragraphs>282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Dharma</dc:creator>
  <cp:lastModifiedBy>김정환</cp:lastModifiedBy>
  <cp:revision>401</cp:revision>
  <cp:lastPrinted>2018-04-16T03:48:18Z</cp:lastPrinted>
  <dcterms:created xsi:type="dcterms:W3CDTF">2017-09-07T16:17:38Z</dcterms:created>
  <dcterms:modified xsi:type="dcterms:W3CDTF">2018-04-18T07:41:31Z</dcterms:modified>
</cp:coreProperties>
</file>