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70" r:id="rId2"/>
    <p:sldMasterId id="2147484111" r:id="rId3"/>
    <p:sldMasterId id="2147484129" r:id="rId4"/>
  </p:sldMasterIdLst>
  <p:notesMasterIdLst>
    <p:notesMasterId r:id="rId35"/>
  </p:notesMasterIdLst>
  <p:sldIdLst>
    <p:sldId id="256" r:id="rId5"/>
    <p:sldId id="257" r:id="rId6"/>
    <p:sldId id="321" r:id="rId7"/>
    <p:sldId id="258" r:id="rId8"/>
    <p:sldId id="352" r:id="rId9"/>
    <p:sldId id="322" r:id="rId10"/>
    <p:sldId id="309" r:id="rId11"/>
    <p:sldId id="353" r:id="rId12"/>
    <p:sldId id="324" r:id="rId13"/>
    <p:sldId id="354" r:id="rId14"/>
    <p:sldId id="355" r:id="rId15"/>
    <p:sldId id="329" r:id="rId16"/>
    <p:sldId id="344" r:id="rId17"/>
    <p:sldId id="350" r:id="rId18"/>
    <p:sldId id="356" r:id="rId19"/>
    <p:sldId id="357" r:id="rId20"/>
    <p:sldId id="359" r:id="rId21"/>
    <p:sldId id="358" r:id="rId22"/>
    <p:sldId id="360" r:id="rId23"/>
    <p:sldId id="369" r:id="rId24"/>
    <p:sldId id="368" r:id="rId25"/>
    <p:sldId id="370" r:id="rId26"/>
    <p:sldId id="361" r:id="rId27"/>
    <p:sldId id="362" r:id="rId28"/>
    <p:sldId id="363" r:id="rId29"/>
    <p:sldId id="364" r:id="rId30"/>
    <p:sldId id="365" r:id="rId31"/>
    <p:sldId id="345" r:id="rId32"/>
    <p:sldId id="347" r:id="rId33"/>
    <p:sldId id="346" r:id="rId3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A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66" d="100"/>
          <a:sy n="66" d="100"/>
        </p:scale>
        <p:origin x="6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Train_data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9456840012126711E-2"/>
          <c:y val="0.11079676884989562"/>
          <c:w val="0.93410195477338676"/>
          <c:h val="0.811995599162282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EFC24B6-19AE-42CB-A2C0-644D4168C6EB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4DE-4DF7-B574-C87B304063C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38CD03-9D4E-40B9-8251-08B60B585672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4DE-4DF7-B574-C87B304063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Sheet1!$A$2:$B$2</c:f>
              <c:strCache>
                <c:ptCount val="2"/>
                <c:pt idx="0">
                  <c:v>NORMAL</c:v>
                </c:pt>
                <c:pt idx="1">
                  <c:v>PNEUMONIA</c:v>
                </c:pt>
              </c:strCache>
            </c:strRef>
          </c:cat>
          <c:val>
            <c:numRef>
              <c:f>Sheet1!$A$3:$B$3</c:f>
              <c:numCache>
                <c:formatCode>General</c:formatCode>
                <c:ptCount val="2"/>
                <c:pt idx="0">
                  <c:v>1341</c:v>
                </c:pt>
                <c:pt idx="1">
                  <c:v>3894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DE-4DF7-B574-C87B304063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80152"/>
        <c:axId val="152474576"/>
      </c:barChart>
      <c:catAx>
        <c:axId val="15248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74576"/>
        <c:crosses val="autoZero"/>
        <c:auto val="1"/>
        <c:lblAlgn val="ctr"/>
        <c:lblOffset val="100"/>
        <c:noMultiLvlLbl val="0"/>
      </c:catAx>
      <c:valAx>
        <c:axId val="1524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80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Test_data</a:t>
            </a:r>
            <a:endParaRPr lang="ko-KR" alt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EFC24B6-19AE-42CB-A2C0-644D4168C6EB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DDE-43FB-AD08-E0AB9FB8EC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38CD03-9D4E-40B9-8251-08B60B585672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DDE-43FB-AD08-E0AB9FB8EC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Sheet1!$A$2:$B$2</c:f>
              <c:strCache>
                <c:ptCount val="2"/>
                <c:pt idx="0">
                  <c:v>NORMAL</c:v>
                </c:pt>
                <c:pt idx="1">
                  <c:v>PNEUMONIA</c:v>
                </c:pt>
              </c:strCache>
            </c:strRef>
          </c:cat>
          <c:val>
            <c:numRef>
              <c:f>Sheet1!$A$3:$B$3</c:f>
              <c:numCache>
                <c:formatCode>General</c:formatCode>
                <c:ptCount val="2"/>
                <c:pt idx="0">
                  <c:v>234</c:v>
                </c:pt>
                <c:pt idx="1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DE-43FB-AD08-E0AB9FB8EC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80152"/>
        <c:axId val="152474576"/>
      </c:barChart>
      <c:catAx>
        <c:axId val="15248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74576"/>
        <c:crosses val="autoZero"/>
        <c:auto val="1"/>
        <c:lblAlgn val="ctr"/>
        <c:lblOffset val="100"/>
        <c:noMultiLvlLbl val="0"/>
      </c:catAx>
      <c:valAx>
        <c:axId val="1524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80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Valid_data</a:t>
            </a:r>
            <a:endParaRPr lang="ko-KR" altLang="en-US" sz="2000"/>
          </a:p>
        </c:rich>
      </c:tx>
      <c:layout>
        <c:manualLayout>
          <c:xMode val="edge"/>
          <c:yMode val="edge"/>
          <c:x val="0.36928455818022748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EFC24B6-19AE-42CB-A2C0-644D4168C6EB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2F5-47EC-9968-9795145AD19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38CD03-9D4E-40B9-8251-08B60B585672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2F5-47EC-9968-9795145AD1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Sheet1!$A$2:$B$2</c:f>
              <c:strCache>
                <c:ptCount val="2"/>
                <c:pt idx="0">
                  <c:v>NORMAL</c:v>
                </c:pt>
                <c:pt idx="1">
                  <c:v>PNEUMONIA</c:v>
                </c:pt>
              </c:strCache>
            </c:strRef>
          </c:cat>
          <c:val>
            <c:numRef>
              <c:f>Sheet1!$A$3:$B$3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F5-47EC-9968-9795145AD1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80152"/>
        <c:axId val="152474576"/>
      </c:barChart>
      <c:catAx>
        <c:axId val="15248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74576"/>
        <c:crosses val="autoZero"/>
        <c:auto val="1"/>
        <c:lblAlgn val="ctr"/>
        <c:lblOffset val="100"/>
        <c:noMultiLvlLbl val="0"/>
      </c:catAx>
      <c:valAx>
        <c:axId val="1524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80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Train_data</a:t>
            </a:r>
            <a:endParaRPr lang="ko-KR" altLang="en-US" sz="2000"/>
          </a:p>
        </c:rich>
      </c:tx>
      <c:layout>
        <c:manualLayout>
          <c:xMode val="edge"/>
          <c:yMode val="edge"/>
          <c:x val="0.36928455818022748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EFC24B6-19AE-42CB-A2C0-644D4168C6EB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61E-482D-A7B6-0FB6EA56F2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38CD03-9D4E-40B9-8251-08B60B585672}" type="VALUE">
                      <a:rPr lang="en-US" altLang="ko-KR" sz="180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1E-482D-A7B6-0FB6EA56F2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Sheet1!$A$2:$B$2</c:f>
              <c:strCache>
                <c:ptCount val="2"/>
                <c:pt idx="0">
                  <c:v>NORMAL</c:v>
                </c:pt>
                <c:pt idx="1">
                  <c:v>PNEUMONIA</c:v>
                </c:pt>
              </c:strCache>
            </c:strRef>
          </c:cat>
          <c:val>
            <c:numRef>
              <c:f>Sheet1!$A$3:$B$3</c:f>
              <c:numCache>
                <c:formatCode>General</c:formatCode>
                <c:ptCount val="2"/>
                <c:pt idx="0">
                  <c:v>2841</c:v>
                </c:pt>
                <c:pt idx="1">
                  <c:v>3894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1E-482D-A7B6-0FB6EA56F2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80152"/>
        <c:axId val="152474576"/>
      </c:barChart>
      <c:catAx>
        <c:axId val="15248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74576"/>
        <c:crosses val="autoZero"/>
        <c:auto val="1"/>
        <c:lblAlgn val="ctr"/>
        <c:lblOffset val="100"/>
        <c:noMultiLvlLbl val="0"/>
      </c:catAx>
      <c:valAx>
        <c:axId val="1524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480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9CCB-BEA9-4C37-B917-6F5CBB6BE809}" type="datetimeFigureOut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24CBA-C604-4C17-961F-9E3D6A780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2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1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53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8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4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58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1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43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6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924CBA-C604-4C17-961F-9E3D6A78005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071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94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7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1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01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924CBA-C604-4C17-961F-9E3D6A78005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50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1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01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355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19395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54215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88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92614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000745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51469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99035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75941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2D0CE-9FF2-404D-ACD7-62986E08BE97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FCA05-8059-46BE-8670-88C36D81DBA9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184057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0F1A-CF7A-4FF3-A63A-15B8C7F03AAE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C849B-4C61-4A6A-9504-8499FEC77811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263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595811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FE779-3B30-4785-B986-5EDFD0EBB7F7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929CE-53C6-4FA7-9EE7-E63B8E7CCF1E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813937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F364E-B759-44DA-9F44-D27EBDE10D35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043B9-9076-4748-BA3F-732CBDB9CD21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765645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50EC7-25CB-4095-B977-9E35ED490CED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324B0-CF9E-40D9-B640-27C36D64D92C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389551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21FFB-9163-4F90-9475-EC6D265E914B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F967D-4536-4373-91F1-075A50A47506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24525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000A-8E7B-4ED7-A0DD-C42F617361D8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EDA35-CF21-474F-B1E5-F1B8C2CE0C2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78944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07128-D5D3-41F8-BF50-CADC488CBFA9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16539-F187-4D78-9DBF-556E4B454183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47189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98B32-DC01-4A87-A9A3-F1FE0DBFDCAF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BFCB-F542-4B91-AC28-D2F13A33CA84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929708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82ABC-BE93-4F85-A044-73CE74A263CD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C7A9F-F522-4531-B8DB-EF19BEECFE1D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40610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B193-7274-4AAF-893E-09F8C2F73522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30D37-37A5-4DEA-BD9C-EAEBF2110C8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812301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3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973642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46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514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9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98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7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6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39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313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405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2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30792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6808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43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468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80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14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696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443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42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29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8650910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02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90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926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01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16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092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075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5275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370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8322472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860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16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4096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98775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7218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9271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 style du titre</a:t>
            </a:r>
            <a:endParaRPr lang="fr-CA" altLang="ko-KR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les styles du texte du masque</a:t>
            </a:r>
          </a:p>
          <a:p>
            <a:pPr lvl="1"/>
            <a:r>
              <a:rPr lang="fr-FR" altLang="ko-KR"/>
              <a:t>Deuxième niveau</a:t>
            </a:r>
          </a:p>
          <a:p>
            <a:pPr lvl="2"/>
            <a:r>
              <a:rPr lang="fr-FR" altLang="ko-KR"/>
              <a:t>Troisième niveau</a:t>
            </a:r>
          </a:p>
          <a:p>
            <a:pPr lvl="3"/>
            <a:r>
              <a:rPr lang="fr-FR" altLang="ko-KR"/>
              <a:t>Quatrième niveau</a:t>
            </a:r>
          </a:p>
          <a:p>
            <a:pPr lvl="4"/>
            <a:r>
              <a:rPr lang="fr-FR" altLang="ko-KR"/>
              <a:t>Cinquième niveau</a:t>
            </a:r>
            <a:endParaRPr lang="fr-CA" altLang="ko-K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DFDD3D84-25D5-4360-8F4A-B50A449F053B}" type="datetimeFigureOut">
              <a:rPr lang="fr-FR" altLang="ko-KR"/>
              <a:pPr>
                <a:defRPr/>
              </a:pPr>
              <a:t>13/06/2019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굴림" pitchFamily="50" charset="-127"/>
              </a:defRPr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굴림" pitchFamily="50" charset="-127"/>
              </a:defRPr>
            </a:lvl1pPr>
          </a:lstStyle>
          <a:p>
            <a:fld id="{8CA56C2D-4A2A-4D8F-871D-D39FC29A0C2A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92897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99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DD3D84-25D5-4360-8F4A-B50A449F053B}" type="datetimeFigureOut">
              <a:rPr lang="fr-FR" altLang="ko-KR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13/06/2019</a:t>
            </a:fld>
            <a:endParaRPr lang="fr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6C2D-4A2A-4D8F-871D-D39FC29A0C2A}" type="slidenum">
              <a:rPr lang="fr-CA" altLang="ko-K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CA" altLang="ko-K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11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  <p:sldLayoutId id="2147484143" r:id="rId14"/>
    <p:sldLayoutId id="2147484144" r:id="rId15"/>
    <p:sldLayoutId id="2147484145" r:id="rId16"/>
    <p:sldLayoutId id="2147484146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753603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7DAD21"/>
                </a:solidFill>
              </a:rPr>
              <a:t>R </a:t>
            </a:r>
            <a:r>
              <a:rPr lang="ko-KR" altLang="en-US" sz="6000">
                <a:solidFill>
                  <a:srgbClr val="7DAD21"/>
                </a:solidFill>
              </a:rPr>
              <a:t>데이터 마이닝 </a:t>
            </a:r>
            <a:r>
              <a:rPr lang="ko-KR" altLang="en-US" sz="6000" dirty="0">
                <a:solidFill>
                  <a:srgbClr val="7DAD21"/>
                </a:solidFill>
              </a:rPr>
              <a:t>발표</a:t>
            </a:r>
            <a:endParaRPr lang="en-US" altLang="ko-KR" sz="6000" dirty="0">
              <a:solidFill>
                <a:srgbClr val="7DAD21"/>
              </a:solidFill>
            </a:endParaRPr>
          </a:p>
          <a:p>
            <a:endParaRPr lang="en-US" altLang="ko-KR" sz="4800" dirty="0">
              <a:solidFill>
                <a:srgbClr val="7DAD21"/>
              </a:solidFill>
            </a:endParaRPr>
          </a:p>
          <a:p>
            <a:endParaRPr lang="ko-KR" altLang="en-US" sz="4800" dirty="0">
              <a:solidFill>
                <a:srgbClr val="7DAD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735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Test Data (624)</a:t>
            </a:r>
            <a:endParaRPr lang="ko-KR" alt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829706"/>
            <a:ext cx="775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모든 사회 및 자연현상을 나타내주는 의미를 가진 수치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82089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E53A60E-70E3-4167-BED8-616E9D52F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51573"/>
              </p:ext>
            </p:extLst>
          </p:nvPr>
        </p:nvGraphicFramePr>
        <p:xfrm>
          <a:off x="323528" y="1700808"/>
          <a:ext cx="864096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181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621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Valid Data (16)</a:t>
            </a:r>
            <a:endParaRPr lang="ko-KR" alt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829706"/>
            <a:ext cx="775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모든 사회 및 자연현상을 나타내주는 의미를 가진 수치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82089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E53A60E-70E3-4167-BED8-616E9D52F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958873"/>
              </p:ext>
            </p:extLst>
          </p:nvPr>
        </p:nvGraphicFramePr>
        <p:xfrm>
          <a:off x="323528" y="1556792"/>
          <a:ext cx="8496944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049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모형 소개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87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1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CEE40-059B-4BA8-B6D4-43B9DDB20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824536" cy="4554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197246-4670-4D05-A33C-C0F04CFD3826}"/>
              </a:ext>
            </a:extLst>
          </p:cNvPr>
          <p:cNvSpPr txBox="1"/>
          <p:nvPr/>
        </p:nvSpPr>
        <p:spPr>
          <a:xfrm>
            <a:off x="5292080" y="213285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 </a:t>
            </a:r>
            <a:r>
              <a:rPr lang="en-US" altLang="ko-KR" sz="4000" b="1" dirty="0" err="1">
                <a:solidFill>
                  <a:srgbClr val="7DAD21"/>
                </a:solidFill>
              </a:rPr>
              <a:t>gray_scale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256 x 256</a:t>
            </a:r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3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223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개발환경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62749-F0A7-451E-B256-6192D2EE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" y="0"/>
            <a:ext cx="9141746" cy="68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3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1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9F6676-CAF4-42A0-8B34-17690EA38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6" y="2076260"/>
            <a:ext cx="6517672" cy="4593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42683-0781-4059-9E16-A3076AF4D18F}"/>
              </a:ext>
            </a:extLst>
          </p:cNvPr>
          <p:cNvSpPr txBox="1"/>
          <p:nvPr/>
        </p:nvSpPr>
        <p:spPr>
          <a:xfrm>
            <a:off x="0" y="22128"/>
            <a:ext cx="8220256" cy="255454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Train Data</a:t>
            </a:r>
            <a:r>
              <a:rPr lang="ko-KR" altLang="en-US" sz="4000" b="1" dirty="0">
                <a:solidFill>
                  <a:srgbClr val="7DAD21"/>
                </a:solidFill>
              </a:rPr>
              <a:t>는 </a:t>
            </a:r>
            <a:r>
              <a:rPr lang="ko-KR" altLang="en-US" sz="4000" b="1" dirty="0" err="1">
                <a:solidFill>
                  <a:srgbClr val="7DAD21"/>
                </a:solidFill>
              </a:rPr>
              <a:t>좋아보인다</a:t>
            </a:r>
            <a:r>
              <a:rPr lang="en-US" altLang="ko-KR" sz="4000" b="1" dirty="0">
                <a:solidFill>
                  <a:srgbClr val="7DAD2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Valid Data</a:t>
            </a:r>
            <a:r>
              <a:rPr lang="ko-KR" altLang="en-US" sz="4000" b="1" dirty="0">
                <a:solidFill>
                  <a:srgbClr val="7DAD21"/>
                </a:solidFill>
              </a:rPr>
              <a:t>는 문제가 있는 거 같다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1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D9D5B-FFF9-4668-A9FF-0275DE589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6" y="2090550"/>
            <a:ext cx="6470285" cy="4478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A7FAF-1F8B-4E55-BDB9-E4C931CACA9B}"/>
              </a:ext>
            </a:extLst>
          </p:cNvPr>
          <p:cNvSpPr txBox="1"/>
          <p:nvPr/>
        </p:nvSpPr>
        <p:spPr>
          <a:xfrm>
            <a:off x="30425" y="29273"/>
            <a:ext cx="8220256" cy="255454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Train Data</a:t>
            </a:r>
            <a:r>
              <a:rPr lang="ko-KR" altLang="en-US" sz="4000" b="1" dirty="0">
                <a:solidFill>
                  <a:srgbClr val="7DAD21"/>
                </a:solidFill>
              </a:rPr>
              <a:t>는 </a:t>
            </a:r>
            <a:r>
              <a:rPr lang="ko-KR" altLang="en-US" sz="4000" b="1" dirty="0" err="1">
                <a:solidFill>
                  <a:srgbClr val="7DAD21"/>
                </a:solidFill>
              </a:rPr>
              <a:t>좋아보인다</a:t>
            </a:r>
            <a:r>
              <a:rPr lang="en-US" altLang="ko-KR" sz="4000" b="1" dirty="0">
                <a:solidFill>
                  <a:srgbClr val="7DAD2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Valid Data</a:t>
            </a:r>
            <a:r>
              <a:rPr lang="ko-KR" altLang="en-US" sz="4000" b="1" dirty="0">
                <a:solidFill>
                  <a:srgbClr val="7DAD21"/>
                </a:solidFill>
              </a:rPr>
              <a:t>는 문제가 있는 거 같다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1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801D-EF6A-4CB8-8F36-D2EAA5A57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2636912"/>
            <a:ext cx="7885674" cy="15841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691A75-099A-40E5-8F15-8DFA7C6A7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9" y="0"/>
            <a:ext cx="9144829" cy="67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525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1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 문제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97246-4670-4D05-A33C-C0F04CFD3826}"/>
              </a:ext>
            </a:extLst>
          </p:cNvPr>
          <p:cNvSpPr txBox="1"/>
          <p:nvPr/>
        </p:nvSpPr>
        <p:spPr>
          <a:xfrm>
            <a:off x="345595" y="2276872"/>
            <a:ext cx="84528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 </a:t>
            </a:r>
            <a:r>
              <a:rPr lang="en-US" altLang="ko-KR" sz="4000" b="1" dirty="0">
                <a:solidFill>
                  <a:srgbClr val="7DAD21"/>
                </a:solidFill>
              </a:rPr>
              <a:t>over-fitting</a:t>
            </a:r>
            <a:r>
              <a:rPr lang="ko-KR" altLang="en-US" sz="4000" b="1" dirty="0">
                <a:solidFill>
                  <a:srgbClr val="7DAD21"/>
                </a:solidFill>
              </a:rPr>
              <a:t>이 의심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Imbalanced </a:t>
            </a:r>
            <a:r>
              <a:rPr lang="ko-KR" altLang="en-US" sz="4000" b="1" dirty="0">
                <a:solidFill>
                  <a:srgbClr val="7DAD21"/>
                </a:solidFill>
              </a:rPr>
              <a:t>문제도 의심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데이터 개수 불충분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err="1">
                <a:solidFill>
                  <a:srgbClr val="7DAD21"/>
                </a:solidFill>
              </a:rPr>
              <a:t>gray_scale</a:t>
            </a:r>
            <a:r>
              <a:rPr lang="en-US" altLang="ko-KR" sz="4000" b="1" dirty="0">
                <a:solidFill>
                  <a:srgbClr val="7DAD21"/>
                </a:solidFill>
              </a:rPr>
              <a:t> </a:t>
            </a:r>
            <a:r>
              <a:rPr lang="ko-KR" altLang="en-US" sz="4000" b="1" dirty="0">
                <a:solidFill>
                  <a:srgbClr val="7DAD21"/>
                </a:solidFill>
              </a:rPr>
              <a:t>변환 문제</a:t>
            </a:r>
            <a:r>
              <a:rPr lang="en-US" altLang="ko-KR" sz="4000" b="1" dirty="0">
                <a:solidFill>
                  <a:srgbClr val="7DAD21"/>
                </a:solidFill>
              </a:rPr>
              <a:t> </a:t>
            </a:r>
            <a:r>
              <a:rPr lang="ko-KR" altLang="en-US" sz="4000" b="1" dirty="0">
                <a:solidFill>
                  <a:srgbClr val="7DAD21"/>
                </a:solidFill>
              </a:rPr>
              <a:t>의심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7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2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97246-4670-4D05-A33C-C0F04CFD3826}"/>
              </a:ext>
            </a:extLst>
          </p:cNvPr>
          <p:cNvSpPr txBox="1"/>
          <p:nvPr/>
        </p:nvSpPr>
        <p:spPr>
          <a:xfrm>
            <a:off x="5292080" y="213285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 </a:t>
            </a:r>
            <a:r>
              <a:rPr lang="en-US" altLang="ko-KR" sz="4000" b="1" dirty="0">
                <a:solidFill>
                  <a:srgbClr val="7DAD21"/>
                </a:solidFill>
              </a:rPr>
              <a:t>color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226 x 226</a:t>
            </a:r>
            <a:endParaRPr lang="ko-KR" altLang="en-US" sz="4000" b="1" dirty="0">
              <a:solidFill>
                <a:srgbClr val="7DAD2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9C83FF-F2A3-40B7-AC7F-CAE94893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4" y="2140428"/>
            <a:ext cx="4954662" cy="45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9264" y="1412776"/>
            <a:ext cx="6624736" cy="3672408"/>
          </a:xfrm>
        </p:spPr>
        <p:txBody>
          <a:bodyPr>
            <a:no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주제소개</a:t>
            </a:r>
            <a:r>
              <a:rPr lang="en-US" altLang="ko-KR" sz="4400" b="1" dirty="0">
                <a:solidFill>
                  <a:schemeClr val="bg1"/>
                </a:solidFill>
              </a:rPr>
              <a:t>	</a:t>
            </a:r>
          </a:p>
          <a:p>
            <a:r>
              <a:rPr lang="ko-KR" altLang="en-US" sz="4400" b="1" dirty="0">
                <a:solidFill>
                  <a:schemeClr val="bg1"/>
                </a:solidFill>
              </a:rPr>
              <a:t>데이터 소개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r>
              <a:rPr lang="ko-KR" altLang="en-US" sz="4400" b="1" dirty="0">
                <a:solidFill>
                  <a:schemeClr val="bg1"/>
                </a:solidFill>
              </a:rPr>
              <a:t>모형소개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r>
              <a:rPr lang="ko-KR" altLang="en-US" sz="4400" b="1" dirty="0">
                <a:solidFill>
                  <a:schemeClr val="bg1"/>
                </a:solidFill>
              </a:rPr>
              <a:t>마무리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fr-CA" altLang="ko-KR" sz="2800" dirty="0">
              <a:solidFill>
                <a:schemeClr val="accent1">
                  <a:lumMod val="50000"/>
                </a:schemeClr>
              </a:solidFill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508" y="-17140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rgbClr val="7DAD21"/>
                </a:solidFill>
                <a:latin typeface="+mn-lt"/>
                <a:cs typeface="Aharoni" panose="02010803020104030203" pitchFamily="2" charset="-79"/>
              </a:rPr>
              <a:t>소개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2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97246-4670-4D05-A33C-C0F04CFD3826}"/>
              </a:ext>
            </a:extLst>
          </p:cNvPr>
          <p:cNvSpPr txBox="1"/>
          <p:nvPr/>
        </p:nvSpPr>
        <p:spPr>
          <a:xfrm>
            <a:off x="5292080" y="2132856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 </a:t>
            </a:r>
            <a:r>
              <a:rPr lang="ko-KR" altLang="en-US" sz="4000" b="1" dirty="0" err="1">
                <a:solidFill>
                  <a:srgbClr val="7DAD21"/>
                </a:solidFill>
              </a:rPr>
              <a:t>오버샘플링</a:t>
            </a:r>
            <a:endParaRPr lang="ko-KR" altLang="en-US" sz="4000" b="1" dirty="0">
              <a:solidFill>
                <a:srgbClr val="7DAD2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7B47053-5836-4EDF-9586-4FE215BC8F77}"/>
              </a:ext>
            </a:extLst>
          </p:cNvPr>
          <p:cNvSpPr/>
          <p:nvPr/>
        </p:nvSpPr>
        <p:spPr>
          <a:xfrm>
            <a:off x="323528" y="2276872"/>
            <a:ext cx="446449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PNEUMONIA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87FF3A-F7DD-499D-8FFE-5ADF58FED4FB}"/>
              </a:ext>
            </a:extLst>
          </p:cNvPr>
          <p:cNvSpPr/>
          <p:nvPr/>
        </p:nvSpPr>
        <p:spPr>
          <a:xfrm>
            <a:off x="323528" y="4327103"/>
            <a:ext cx="158417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NORMAL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698564-9D09-4BF3-B830-A51300CE12C5}"/>
              </a:ext>
            </a:extLst>
          </p:cNvPr>
          <p:cNvSpPr/>
          <p:nvPr/>
        </p:nvSpPr>
        <p:spPr>
          <a:xfrm>
            <a:off x="2044237" y="4335868"/>
            <a:ext cx="1584176" cy="115212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NORMAL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62781-532A-4C5B-B8D6-64A3C45BB893}"/>
              </a:ext>
            </a:extLst>
          </p:cNvPr>
          <p:cNvSpPr txBox="1"/>
          <p:nvPr/>
        </p:nvSpPr>
        <p:spPr>
          <a:xfrm>
            <a:off x="4572000" y="4335868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 </a:t>
            </a:r>
            <a:r>
              <a:rPr lang="en-US" altLang="ko-KR" sz="4000" b="1" dirty="0">
                <a:solidFill>
                  <a:srgbClr val="7DAD21"/>
                </a:solidFill>
              </a:rPr>
              <a:t>1500</a:t>
            </a:r>
            <a:r>
              <a:rPr lang="ko-KR" altLang="en-US" sz="4000" b="1" dirty="0">
                <a:solidFill>
                  <a:srgbClr val="7DAD21"/>
                </a:solidFill>
              </a:rPr>
              <a:t>개를 </a:t>
            </a:r>
            <a:r>
              <a:rPr lang="en-US" altLang="ko-KR" sz="4000" b="1" dirty="0">
                <a:solidFill>
                  <a:srgbClr val="7DAD21"/>
                </a:solidFill>
              </a:rPr>
              <a:t>random</a:t>
            </a:r>
            <a:r>
              <a:rPr lang="ko-KR" altLang="en-US" sz="4000" b="1" dirty="0">
                <a:solidFill>
                  <a:srgbClr val="7DAD21"/>
                </a:solidFill>
              </a:rPr>
              <a:t>으로 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r>
              <a:rPr lang="ko-KR" altLang="en-US" sz="4000" b="1" dirty="0">
                <a:solidFill>
                  <a:srgbClr val="7DAD21"/>
                </a:solidFill>
              </a:rPr>
              <a:t>추가 추출</a:t>
            </a:r>
          </a:p>
        </p:txBody>
      </p:sp>
    </p:spTree>
    <p:extLst>
      <p:ext uri="{BB962C8B-B14F-4D97-AF65-F5344CB8AC3E}">
        <p14:creationId xmlns:p14="http://schemas.microsoft.com/office/powerpoint/2010/main" val="8336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5437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Train Data (6735)</a:t>
            </a:r>
            <a:endParaRPr lang="ko-KR" alt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829706"/>
            <a:ext cx="775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모든 사회 및 자연현상을 나타내주는 의미를 가진 수치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82089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E53A60E-70E3-4167-BED8-616E9D52F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555508"/>
              </p:ext>
            </p:extLst>
          </p:nvPr>
        </p:nvGraphicFramePr>
        <p:xfrm>
          <a:off x="179512" y="1844824"/>
          <a:ext cx="8784976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5759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5349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2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 </a:t>
            </a: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VGG16</a:t>
            </a:r>
            <a:endParaRPr lang="ko-KR" altLang="en-US" sz="4800" b="1" dirty="0">
              <a:solidFill>
                <a:srgbClr val="9EC544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62781-532A-4C5B-B8D6-64A3C45BB893}"/>
              </a:ext>
            </a:extLst>
          </p:cNvPr>
          <p:cNvSpPr txBox="1"/>
          <p:nvPr/>
        </p:nvSpPr>
        <p:spPr>
          <a:xfrm>
            <a:off x="395536" y="432905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 </a:t>
            </a:r>
            <a:r>
              <a:rPr lang="en-US" altLang="ko-KR" sz="4000" b="1" dirty="0">
                <a:solidFill>
                  <a:srgbClr val="7DAD21"/>
                </a:solidFill>
              </a:rPr>
              <a:t>weight</a:t>
            </a:r>
            <a:r>
              <a:rPr lang="ko-KR" altLang="en-US" sz="4000" b="1" dirty="0">
                <a:solidFill>
                  <a:srgbClr val="7DAD21"/>
                </a:solidFill>
              </a:rPr>
              <a:t>는 가져오지 않았다</a:t>
            </a:r>
          </a:p>
        </p:txBody>
      </p:sp>
      <p:pic>
        <p:nvPicPr>
          <p:cNvPr id="1026" name="Picture 2" descr="vgg16ì ëí ì´ë¯¸ì§ ê²ìê²°ê³¼">
            <a:extLst>
              <a:ext uri="{FF2B5EF4-FFF2-40B4-BE49-F238E27FC236}">
                <a16:creationId xmlns:a16="http://schemas.microsoft.com/office/drawing/2014/main" id="{04443B83-E4FF-4991-B2F5-D7A86191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23805"/>
            <a:ext cx="914400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9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223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개발환경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1C30E1-660E-4399-8278-641C6210A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" y="0"/>
            <a:ext cx="913329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51EDE-3C95-4E6D-88F1-8AE69BBDEFB9}"/>
              </a:ext>
            </a:extLst>
          </p:cNvPr>
          <p:cNvSpPr txBox="1"/>
          <p:nvPr/>
        </p:nvSpPr>
        <p:spPr>
          <a:xfrm>
            <a:off x="5652120" y="2107930"/>
            <a:ext cx="384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7DAD21"/>
                </a:solidFill>
              </a:rPr>
              <a:t>VGG 16 </a:t>
            </a:r>
            <a:r>
              <a:rPr lang="ko-KR" altLang="en-US" sz="4000" b="1" dirty="0">
                <a:solidFill>
                  <a:srgbClr val="7DAD21"/>
                </a:solidFill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2497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1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FD915A-1A73-485A-BD46-957F209A7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090737"/>
            <a:ext cx="6120680" cy="439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0869D-1AE0-453F-8706-3CFA0E8F405F}"/>
              </a:ext>
            </a:extLst>
          </p:cNvPr>
          <p:cNvSpPr txBox="1"/>
          <p:nvPr/>
        </p:nvSpPr>
        <p:spPr>
          <a:xfrm>
            <a:off x="0" y="0"/>
            <a:ext cx="8220256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Train Data</a:t>
            </a:r>
            <a:r>
              <a:rPr lang="ko-KR" altLang="en-US" sz="4000" b="1" dirty="0">
                <a:solidFill>
                  <a:srgbClr val="7DAD21"/>
                </a:solidFill>
              </a:rPr>
              <a:t>는 </a:t>
            </a:r>
            <a:r>
              <a:rPr lang="ko-KR" altLang="en-US" sz="4000" b="1" dirty="0" err="1">
                <a:solidFill>
                  <a:srgbClr val="7DAD21"/>
                </a:solidFill>
              </a:rPr>
              <a:t>좋아보인다</a:t>
            </a:r>
            <a:r>
              <a:rPr lang="en-US" altLang="ko-KR" sz="4000" b="1" dirty="0">
                <a:solidFill>
                  <a:srgbClr val="7DAD2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Valid Data</a:t>
            </a:r>
            <a:r>
              <a:rPr lang="ko-KR" altLang="en-US" sz="4000" b="1" dirty="0">
                <a:solidFill>
                  <a:srgbClr val="7DAD21"/>
                </a:solidFill>
              </a:rPr>
              <a:t>도 </a:t>
            </a:r>
            <a:r>
              <a:rPr lang="ko-KR" altLang="en-US" sz="4000" b="1" dirty="0" err="1">
                <a:solidFill>
                  <a:srgbClr val="7DAD21"/>
                </a:solidFill>
              </a:rPr>
              <a:t>좋아보인다</a:t>
            </a:r>
            <a:r>
              <a:rPr lang="en-US" altLang="ko-KR" sz="4000" b="1" dirty="0">
                <a:solidFill>
                  <a:srgbClr val="7DAD21"/>
                </a:solidFill>
              </a:rPr>
              <a:t>.</a:t>
            </a:r>
          </a:p>
          <a:p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2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2E2DD8-F57D-4F80-910C-DCD2BA5E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9" y="2124074"/>
            <a:ext cx="6530331" cy="4473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8BCA0C-8CC6-4C0B-8878-FFF2BCED6999}"/>
              </a:ext>
            </a:extLst>
          </p:cNvPr>
          <p:cNvSpPr txBox="1"/>
          <p:nvPr/>
        </p:nvSpPr>
        <p:spPr>
          <a:xfrm>
            <a:off x="12180" y="46035"/>
            <a:ext cx="8220256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Train Data</a:t>
            </a:r>
            <a:r>
              <a:rPr lang="ko-KR" altLang="en-US" sz="4000" b="1" dirty="0">
                <a:solidFill>
                  <a:srgbClr val="7DAD21"/>
                </a:solidFill>
              </a:rPr>
              <a:t>는 </a:t>
            </a:r>
            <a:r>
              <a:rPr lang="ko-KR" altLang="en-US" sz="4000" b="1" dirty="0" err="1">
                <a:solidFill>
                  <a:srgbClr val="7DAD21"/>
                </a:solidFill>
              </a:rPr>
              <a:t>좋아보인다</a:t>
            </a:r>
            <a:r>
              <a:rPr lang="en-US" altLang="ko-KR" sz="4000" b="1" dirty="0">
                <a:solidFill>
                  <a:srgbClr val="7DAD2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Valid Data</a:t>
            </a:r>
            <a:r>
              <a:rPr lang="ko-KR" altLang="en-US" sz="4000" b="1" dirty="0">
                <a:solidFill>
                  <a:srgbClr val="7DAD21"/>
                </a:solidFill>
              </a:rPr>
              <a:t>도 괜찮아 보인다</a:t>
            </a:r>
            <a:r>
              <a:rPr lang="en-US" altLang="ko-KR" sz="4000" b="1" dirty="0">
                <a:solidFill>
                  <a:srgbClr val="7DAD21"/>
                </a:solidFill>
              </a:rPr>
              <a:t>.</a:t>
            </a:r>
          </a:p>
          <a:p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2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0DFCEF-7DED-43E0-918C-70704892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5" y="2680915"/>
            <a:ext cx="8856926" cy="14474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014156-559C-4E77-A66E-1AF72B40A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9108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800" b="1" dirty="0">
                <a:solidFill>
                  <a:srgbClr val="9EC544">
                    <a:lumMod val="50000"/>
                  </a:srgbClr>
                </a:solidFill>
              </a:rPr>
              <a:t>1</a:t>
            </a: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번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97246-4670-4D05-A33C-C0F04CFD3826}"/>
              </a:ext>
            </a:extLst>
          </p:cNvPr>
          <p:cNvSpPr txBox="1"/>
          <p:nvPr/>
        </p:nvSpPr>
        <p:spPr>
          <a:xfrm>
            <a:off x="345595" y="2564904"/>
            <a:ext cx="8452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아직도 조금 </a:t>
            </a:r>
            <a:r>
              <a:rPr lang="en-US" altLang="ko-KR" sz="4000" b="1" dirty="0">
                <a:solidFill>
                  <a:srgbClr val="7DAD21"/>
                </a:solidFill>
              </a:rPr>
              <a:t>over-fitting</a:t>
            </a:r>
            <a:r>
              <a:rPr lang="ko-KR" altLang="en-US" sz="4000" b="1" dirty="0">
                <a:solidFill>
                  <a:srgbClr val="7DAD21"/>
                </a:solidFill>
              </a:rPr>
              <a:t>의심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6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마무리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1860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395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800" b="1" dirty="0">
                <a:solidFill>
                  <a:srgbClr val="9EC544">
                    <a:lumMod val="50000"/>
                  </a:srgbClr>
                </a:solidFill>
              </a:rPr>
              <a:t>아쉬운 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334" y="2492896"/>
            <a:ext cx="87129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큰 사진으로 계산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느린 계산 속도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Cross Validation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Image generator </a:t>
            </a:r>
            <a:r>
              <a:rPr lang="ko-KR" altLang="en-US" sz="4000" b="1" dirty="0">
                <a:solidFill>
                  <a:srgbClr val="7DAD21"/>
                </a:solidFill>
              </a:rPr>
              <a:t>사용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rgbClr val="7DAD21"/>
                </a:solidFill>
              </a:rPr>
              <a:t>Transfer learning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prstClr val="white"/>
                </a:solidFill>
              </a:rPr>
              <a:t>자료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현상</a:t>
            </a:r>
          </a:p>
        </p:txBody>
      </p:sp>
    </p:spTree>
    <p:extLst>
      <p:ext uri="{BB962C8B-B14F-4D97-AF65-F5344CB8AC3E}">
        <p14:creationId xmlns:p14="http://schemas.microsoft.com/office/powerpoint/2010/main" val="179143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주제 소개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9200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감사합니다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687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1890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996952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주제 </a:t>
            </a:r>
            <a:r>
              <a:rPr lang="en-US" altLang="ko-KR" sz="4000" b="1" dirty="0">
                <a:solidFill>
                  <a:srgbClr val="7DAD21"/>
                </a:solidFill>
              </a:rPr>
              <a:t>: X-ray</a:t>
            </a:r>
            <a:r>
              <a:rPr lang="ko-KR" altLang="en-US" sz="4000" b="1" dirty="0">
                <a:solidFill>
                  <a:srgbClr val="7DAD21"/>
                </a:solidFill>
              </a:rPr>
              <a:t> 사진으로 폐렴 판단하기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4000" b="1" dirty="0">
              <a:solidFill>
                <a:srgbClr val="7DAD21"/>
              </a:solidFill>
            </a:endParaRPr>
          </a:p>
          <a:p>
            <a:endParaRPr lang="ko-KR" altLang="en-US" sz="4000" b="1" dirty="0">
              <a:solidFill>
                <a:srgbClr val="7DAD2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1890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9EC544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t>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151727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solidFill>
                  <a:srgbClr val="7DAD21"/>
                </a:solidFill>
                <a:ea typeface="맑은 고딕" panose="020B0503020000020004" pitchFamily="50" charset="-127"/>
              </a:rPr>
              <a:t>선정 이유</a:t>
            </a:r>
            <a:endParaRPr lang="en-US" altLang="ko-KR" sz="4000" b="1" dirty="0">
              <a:solidFill>
                <a:srgbClr val="7DAD21"/>
              </a:solidFill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dirty="0">
              <a:solidFill>
                <a:srgbClr val="7DAD21"/>
              </a:solidFill>
              <a:ea typeface="맑은 고딕" panose="020B0503020000020004" pitchFamily="50" charset="-127"/>
            </a:endParaRPr>
          </a:p>
          <a:p>
            <a:pPr marL="571500" marR="0" lvl="0" indent="-5715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4000" b="1" dirty="0">
                <a:solidFill>
                  <a:srgbClr val="7DAD21"/>
                </a:solidFill>
                <a:ea typeface="맑은 고딕" panose="020B0503020000020004" pitchFamily="50" charset="-127"/>
              </a:rPr>
              <a:t>정리되지 않은 데이터</a:t>
            </a:r>
            <a:r>
              <a:rPr lang="en-US" altLang="ko-KR" sz="4000" b="1" dirty="0">
                <a:solidFill>
                  <a:srgbClr val="7DAD21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4000" b="1" dirty="0">
                <a:solidFill>
                  <a:srgbClr val="7DAD21"/>
                </a:solidFill>
                <a:ea typeface="맑은 고딕" panose="020B0503020000020004" pitchFamily="50" charset="-127"/>
              </a:rPr>
              <a:t>크기</a:t>
            </a:r>
            <a:r>
              <a:rPr lang="en-US" altLang="ko-KR" sz="4000" b="1" dirty="0">
                <a:solidFill>
                  <a:srgbClr val="7DAD21"/>
                </a:solidFill>
                <a:ea typeface="맑은 고딕" panose="020B0503020000020004" pitchFamily="50" charset="-127"/>
              </a:rPr>
              <a:t>)</a:t>
            </a:r>
          </a:p>
          <a:p>
            <a:pPr marL="571500" marR="0" lvl="0" indent="-5715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4000" b="1" dirty="0">
                <a:solidFill>
                  <a:srgbClr val="7DAD21"/>
                </a:solidFill>
                <a:ea typeface="맑은 고딕" panose="020B0503020000020004" pitchFamily="50" charset="-127"/>
              </a:rPr>
              <a:t>현실에 적용 가능한 주제</a:t>
            </a:r>
            <a:endParaRPr lang="en-US" altLang="ko-KR" sz="4000" b="1" dirty="0">
              <a:solidFill>
                <a:srgbClr val="7DAD21"/>
              </a:solidFill>
              <a:ea typeface="맑은 고딕" panose="020B0503020000020004" pitchFamily="50" charset="-127"/>
            </a:endParaRPr>
          </a:p>
          <a:p>
            <a:pPr marL="571500" marR="0" lvl="0" indent="-5715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4000" b="1" dirty="0">
                <a:solidFill>
                  <a:srgbClr val="7DAD21"/>
                </a:solidFill>
                <a:ea typeface="맑은 고딕" panose="020B0503020000020004" pitchFamily="50" charset="-127"/>
              </a:rPr>
              <a:t>Imbalanced data</a:t>
            </a:r>
          </a:p>
          <a:p>
            <a:pPr marL="571500" marR="0" lvl="0" indent="-5715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4000" b="1" dirty="0">
              <a:solidFill>
                <a:srgbClr val="7DAD21"/>
              </a:solidFill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7DAD21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7DAD21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7DAD21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t>자료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t>현상</a:t>
            </a:r>
          </a:p>
        </p:txBody>
      </p:sp>
    </p:spTree>
    <p:extLst>
      <p:ext uri="{BB962C8B-B14F-4D97-AF65-F5344CB8AC3E}">
        <p14:creationId xmlns:p14="http://schemas.microsoft.com/office/powerpoint/2010/main" val="144107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데이터 소개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99758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236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NORMAL</a:t>
            </a:r>
            <a:endParaRPr lang="ko-KR" alt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829706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모든 사회 및 자연현상을 나타내주는 의미를 가진 수치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82089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6E2931-1A94-488D-9B87-0CE51DF60C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1206"/>
            <a:ext cx="5741301" cy="3739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D3FA71-277F-4E36-AF55-47DD5B5F8EDD}"/>
              </a:ext>
            </a:extLst>
          </p:cNvPr>
          <p:cNvSpPr txBox="1"/>
          <p:nvPr/>
        </p:nvSpPr>
        <p:spPr>
          <a:xfrm>
            <a:off x="6292912" y="282970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7DAD21"/>
                </a:solidFill>
              </a:rPr>
              <a:t>1460 x 951</a:t>
            </a:r>
          </a:p>
          <a:p>
            <a:endParaRPr lang="en-US" altLang="ko-KR" sz="4000" b="1" dirty="0">
              <a:solidFill>
                <a:srgbClr val="7DAD21"/>
              </a:solidFill>
            </a:endParaRPr>
          </a:p>
          <a:p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6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2098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en-US" altLang="ko-KR" sz="4400" b="1" dirty="0">
                <a:solidFill>
                  <a:srgbClr val="9EC544">
                    <a:lumMod val="50000"/>
                  </a:srgbClr>
                </a:solidFill>
              </a:rPr>
              <a:t>PNEUMONIA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9EC544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829706"/>
            <a:ext cx="775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t>모든 사회 및 자연현상을 나타내주는 의미를 가진 수치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t>!!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82089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marR="0" lvl="0" indent="-91440" algn="l" defTabSz="914400" rtl="0" eaLnBrk="1" fontAlgn="auto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B864C-36E5-4783-9620-66EC512FE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3" y="2387045"/>
            <a:ext cx="5577313" cy="380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FB832-5226-491B-A387-179661F7020A}"/>
              </a:ext>
            </a:extLst>
          </p:cNvPr>
          <p:cNvSpPr txBox="1"/>
          <p:nvPr/>
        </p:nvSpPr>
        <p:spPr>
          <a:xfrm>
            <a:off x="6292912" y="282970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7DAD21"/>
                </a:solidFill>
              </a:rPr>
              <a:t>1256 x 856</a:t>
            </a:r>
          </a:p>
          <a:p>
            <a:endParaRPr lang="en-US" altLang="ko-KR" sz="4000" b="1" dirty="0">
              <a:solidFill>
                <a:srgbClr val="7DAD21"/>
              </a:solidFill>
            </a:endParaRPr>
          </a:p>
          <a:p>
            <a:endParaRPr lang="ko-KR" altLang="en-US" sz="4000" b="1" dirty="0">
              <a:solidFill>
                <a:srgbClr val="7DA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0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5279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Train Data (5235)</a:t>
            </a:r>
            <a:endParaRPr lang="ko-KR" alt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829706"/>
            <a:ext cx="775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모든 사회 및 자연현상을 나타내주는 의미를 가진 수치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82089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E53A60E-70E3-4167-BED8-616E9D52F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114769"/>
              </p:ext>
            </p:extLst>
          </p:nvPr>
        </p:nvGraphicFramePr>
        <p:xfrm>
          <a:off x="323528" y="1844824"/>
          <a:ext cx="8496944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9761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1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4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2081</TotalTime>
  <Words>761</Words>
  <Application>Microsoft Office PowerPoint</Application>
  <PresentationFormat>화면 슬라이드 쇼(4:3)</PresentationFormat>
  <Paragraphs>173</Paragraphs>
  <Slides>30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굴림</vt:lpstr>
      <vt:lpstr>맑은 고딕</vt:lpstr>
      <vt:lpstr>Aharoni</vt:lpstr>
      <vt:lpstr>Arial</vt:lpstr>
      <vt:lpstr>Bookman Old Style</vt:lpstr>
      <vt:lpstr>Calibri</vt:lpstr>
      <vt:lpstr>Rockwell</vt:lpstr>
      <vt:lpstr>Damask</vt:lpstr>
      <vt:lpstr>129</vt:lpstr>
      <vt:lpstr>14_Damask</vt:lpstr>
      <vt:lpstr>1_Damask</vt:lpstr>
      <vt:lpstr>PowerPoint 프레젠테이션</vt:lpstr>
      <vt:lpstr>PowerPoint 프레젠테이션</vt:lpstr>
      <vt:lpstr>주제 소개</vt:lpstr>
      <vt:lpstr>PowerPoint 프레젠테이션</vt:lpstr>
      <vt:lpstr>PowerPoint 프레젠테이션</vt:lpstr>
      <vt:lpstr>데이터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모형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마무리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JHM</dc:creator>
  <cp:lastModifiedBy>오재훈</cp:lastModifiedBy>
  <cp:revision>109</cp:revision>
  <dcterms:created xsi:type="dcterms:W3CDTF">2014-11-19T13:42:26Z</dcterms:created>
  <dcterms:modified xsi:type="dcterms:W3CDTF">2019-06-13T09:09:50Z</dcterms:modified>
</cp:coreProperties>
</file>