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6"/>
  </p:notesMasterIdLst>
  <p:sldIdLst>
    <p:sldId id="257" r:id="rId2"/>
    <p:sldId id="303" r:id="rId3"/>
    <p:sldId id="259" r:id="rId4"/>
    <p:sldId id="260" r:id="rId5"/>
    <p:sldId id="264" r:id="rId6"/>
    <p:sldId id="265" r:id="rId7"/>
    <p:sldId id="268" r:id="rId8"/>
    <p:sldId id="270" r:id="rId9"/>
    <p:sldId id="299" r:id="rId10"/>
    <p:sldId id="301" r:id="rId11"/>
    <p:sldId id="269" r:id="rId12"/>
    <p:sldId id="271" r:id="rId13"/>
    <p:sldId id="286" r:id="rId14"/>
    <p:sldId id="272" r:id="rId15"/>
    <p:sldId id="288" r:id="rId16"/>
    <p:sldId id="287" r:id="rId17"/>
    <p:sldId id="290" r:id="rId18"/>
    <p:sldId id="276" r:id="rId19"/>
    <p:sldId id="291" r:id="rId20"/>
    <p:sldId id="274" r:id="rId21"/>
    <p:sldId id="273" r:id="rId22"/>
    <p:sldId id="280" r:id="rId23"/>
    <p:sldId id="279" r:id="rId24"/>
    <p:sldId id="295" r:id="rId25"/>
  </p:sldIdLst>
  <p:sldSz cx="12192000" cy="6858000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DD"/>
    <a:srgbClr val="FFBDBD"/>
    <a:srgbClr val="E4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91513" autoAdjust="0"/>
  </p:normalViewPr>
  <p:slideViewPr>
    <p:cSldViewPr snapToGrid="0">
      <p:cViewPr varScale="1">
        <p:scale>
          <a:sx n="73" d="100"/>
          <a:sy n="73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ulinna Teemu" userId="a878cb1a-b84b-4af8-b70d-118ae37251be" providerId="ADAL" clId="{6C52995B-08B2-4A86-BC76-EEADBF8E3A56}"/>
    <pc:docChg chg="undo redo modSld">
      <pc:chgData name="Havulinna Teemu" userId="a878cb1a-b84b-4af8-b70d-118ae37251be" providerId="ADAL" clId="{6C52995B-08B2-4A86-BC76-EEADBF8E3A56}" dt="2021-04-13T12:29:59.433" v="25" actId="6549"/>
      <pc:docMkLst>
        <pc:docMk/>
      </pc:docMkLst>
      <pc:sldChg chg="modSp">
        <pc:chgData name="Havulinna Teemu" userId="a878cb1a-b84b-4af8-b70d-118ae37251be" providerId="ADAL" clId="{6C52995B-08B2-4A86-BC76-EEADBF8E3A56}" dt="2021-04-13T12:29:59.433" v="25" actId="6549"/>
        <pc:sldMkLst>
          <pc:docMk/>
          <pc:sldMk cId="2685193046" sldId="270"/>
        </pc:sldMkLst>
        <pc:spChg chg="mod">
          <ac:chgData name="Havulinna Teemu" userId="a878cb1a-b84b-4af8-b70d-118ae37251be" providerId="ADAL" clId="{6C52995B-08B2-4A86-BC76-EEADBF8E3A56}" dt="2021-04-13T12:29:59.433" v="25" actId="6549"/>
          <ac:spMkLst>
            <pc:docMk/>
            <pc:sldMk cId="2685193046" sldId="270"/>
            <ac:spMk id="6" creationId="{00000000-0000-0000-0000-000000000000}"/>
          </ac:spMkLst>
        </pc:spChg>
        <pc:spChg chg="mod">
          <ac:chgData name="Havulinna Teemu" userId="a878cb1a-b84b-4af8-b70d-118ae37251be" providerId="ADAL" clId="{6C52995B-08B2-4A86-BC76-EEADBF8E3A56}" dt="2021-04-13T12:29:52.577" v="23" actId="114"/>
          <ac:spMkLst>
            <pc:docMk/>
            <pc:sldMk cId="2685193046" sldId="270"/>
            <ac:spMk id="13" creationId="{00000000-0000-0000-0000-000000000000}"/>
          </ac:spMkLst>
        </pc:spChg>
        <pc:grpChg chg="mod">
          <ac:chgData name="Havulinna Teemu" userId="a878cb1a-b84b-4af8-b70d-118ae37251be" providerId="ADAL" clId="{6C52995B-08B2-4A86-BC76-EEADBF8E3A56}" dt="2021-04-13T12:29:24.427" v="9" actId="1036"/>
          <ac:grpSpMkLst>
            <pc:docMk/>
            <pc:sldMk cId="2685193046" sldId="270"/>
            <ac:grpSpMk id="12" creationId="{00000000-0000-0000-0000-000000000000}"/>
          </ac:grpSpMkLst>
        </pc:grpChg>
        <pc:cxnChg chg="mod">
          <ac:chgData name="Havulinna Teemu" userId="a878cb1a-b84b-4af8-b70d-118ae37251be" providerId="ADAL" clId="{6C52995B-08B2-4A86-BC76-EEADBF8E3A56}" dt="2021-04-13T12:29:44.972" v="21" actId="14100"/>
          <ac:cxnSpMkLst>
            <pc:docMk/>
            <pc:sldMk cId="2685193046" sldId="270"/>
            <ac:cxnSpMk id="14" creationId="{00000000-0000-0000-0000-000000000000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094AA6-F631-499A-A9DD-F20940185152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8D87F5-C0CF-4BB3-A63D-E2FFE2B748A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6EE34686-8228-47A9-9E92-C6EBF7B50185}" type="parTrans" cxnId="{56033261-F741-41AB-A76C-AFE18AEABABE}">
      <dgm:prSet/>
      <dgm:spPr/>
      <dgm:t>
        <a:bodyPr/>
        <a:lstStyle/>
        <a:p>
          <a:endParaRPr lang="en-US"/>
        </a:p>
      </dgm:t>
    </dgm:pt>
    <dgm:pt modelId="{15474D31-205F-48CF-A505-1760ECAFD529}" type="sibTrans" cxnId="{56033261-F741-41AB-A76C-AFE18AEABABE}">
      <dgm:prSet/>
      <dgm:spPr/>
      <dgm:t>
        <a:bodyPr/>
        <a:lstStyle/>
        <a:p>
          <a:endParaRPr lang="en-US"/>
        </a:p>
      </dgm:t>
    </dgm:pt>
    <dgm:pt modelId="{D25C21AB-EDD6-4632-A063-36FED5707252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>
              <a:solidFill>
                <a:schemeClr val="accent1">
                  <a:lumMod val="50000"/>
                </a:schemeClr>
              </a:solidFill>
            </a:rPr>
            <a:t>Connection</a:t>
          </a:r>
        </a:p>
      </dgm:t>
    </dgm:pt>
    <dgm:pt modelId="{001EC56E-32FF-4029-8CA0-F89B6F81E1A7}" type="parTrans" cxnId="{F6E70546-F861-49A2-8EAF-48115B5AF1B0}">
      <dgm:prSet/>
      <dgm:spPr/>
      <dgm:t>
        <a:bodyPr/>
        <a:lstStyle/>
        <a:p>
          <a:endParaRPr lang="en-US"/>
        </a:p>
      </dgm:t>
    </dgm:pt>
    <dgm:pt modelId="{2E680B7E-F7F6-4039-AE6B-A5F7358C7426}" type="sibTrans" cxnId="{F6E70546-F861-49A2-8EAF-48115B5AF1B0}">
      <dgm:prSet/>
      <dgm:spPr/>
      <dgm:t>
        <a:bodyPr/>
        <a:lstStyle/>
        <a:p>
          <a:endParaRPr lang="en-US"/>
        </a:p>
      </dgm:t>
    </dgm:pt>
    <dgm:pt modelId="{2F0B3372-A1F2-41B8-96E7-08EEEB0A085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E285E53E-EE63-4754-AC33-F48DB996FB4B}" type="parTrans" cxnId="{09F100C5-2605-4E4D-95F1-5B9EA4F19301}">
      <dgm:prSet/>
      <dgm:spPr/>
      <dgm:t>
        <a:bodyPr/>
        <a:lstStyle/>
        <a:p>
          <a:endParaRPr lang="en-US"/>
        </a:p>
      </dgm:t>
    </dgm:pt>
    <dgm:pt modelId="{3399D4AA-4F97-4E7C-A429-168712EEB810}" type="sibTrans" cxnId="{09F100C5-2605-4E4D-95F1-5B9EA4F19301}">
      <dgm:prSet/>
      <dgm:spPr/>
      <dgm:t>
        <a:bodyPr/>
        <a:lstStyle/>
        <a:p>
          <a:endParaRPr lang="en-US"/>
        </a:p>
      </dgm:t>
    </dgm:pt>
    <dgm:pt modelId="{68129798-91A8-4C3D-AC51-ED79BD25BF19}">
      <dgm:prSet phldrT="[Text]"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1800" dirty="0" err="1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dirty="0">
            <a:solidFill>
              <a:schemeClr val="accent1">
                <a:lumMod val="50000"/>
              </a:schemeClr>
            </a:solidFill>
          </a:endParaRPr>
        </a:p>
      </dgm:t>
    </dgm:pt>
    <dgm:pt modelId="{FC283758-593F-4E55-B33D-FFAF8C89E673}" type="parTrans" cxnId="{437D120B-5FEA-4D93-AC37-57DE24DC19F5}">
      <dgm:prSet/>
      <dgm:spPr/>
      <dgm:t>
        <a:bodyPr/>
        <a:lstStyle/>
        <a:p>
          <a:endParaRPr lang="en-US"/>
        </a:p>
      </dgm:t>
    </dgm:pt>
    <dgm:pt modelId="{D8A28D3D-2F6A-4085-BF55-FD89F1A22836}" type="sibTrans" cxnId="{437D120B-5FEA-4D93-AC37-57DE24DC19F5}">
      <dgm:prSet/>
      <dgm:spPr/>
      <dgm:t>
        <a:bodyPr/>
        <a:lstStyle/>
        <a:p>
          <a:endParaRPr lang="en-US"/>
        </a:p>
      </dgm:t>
    </dgm:pt>
    <dgm:pt modelId="{1DB48ECD-34DA-4408-92A0-966B480A307A}" type="pres">
      <dgm:prSet presAssocID="{26094AA6-F631-499A-A9DD-F20940185152}" presName="rootnode" presStyleCnt="0">
        <dgm:presLayoutVars>
          <dgm:chMax/>
          <dgm:chPref/>
          <dgm:dir/>
          <dgm:animLvl val="lvl"/>
        </dgm:presLayoutVars>
      </dgm:prSet>
      <dgm:spPr/>
    </dgm:pt>
    <dgm:pt modelId="{EB973340-3A4C-4899-9872-3BCF2DE32BE8}" type="pres">
      <dgm:prSet presAssocID="{188D87F5-C0CF-4BB3-A63D-E2FFE2B748A2}" presName="composite" presStyleCnt="0"/>
      <dgm:spPr/>
    </dgm:pt>
    <dgm:pt modelId="{FEEEFD32-1F0A-43A4-A371-A68A88AFA9F0}" type="pres">
      <dgm:prSet presAssocID="{188D87F5-C0CF-4BB3-A63D-E2FFE2B748A2}" presName="bentUpArrow1" presStyleLbl="alignImgPlace1" presStyleIdx="0" presStyleCnt="3" custLinFactNeighborY="0"/>
      <dgm:spPr/>
    </dgm:pt>
    <dgm:pt modelId="{2E972A44-3AFC-40C2-A161-7854EF755D5D}" type="pres">
      <dgm:prSet presAssocID="{188D87F5-C0CF-4BB3-A63D-E2FFE2B748A2}" presName="ParentText" presStyleLbl="node1" presStyleIdx="0" presStyleCnt="4" custScaleX="201362" custLinFactNeighborX="-28165" custLinFactNeighborY="-28651">
        <dgm:presLayoutVars>
          <dgm:chMax val="1"/>
          <dgm:chPref val="1"/>
          <dgm:bulletEnabled val="1"/>
        </dgm:presLayoutVars>
      </dgm:prSet>
      <dgm:spPr/>
    </dgm:pt>
    <dgm:pt modelId="{F41A9C72-1080-42CD-96BD-49941E0EC939}" type="pres">
      <dgm:prSet presAssocID="{188D87F5-C0CF-4BB3-A63D-E2FFE2B748A2}" presName="ChildText" presStyleLbl="revTx" presStyleIdx="0" presStyleCnt="3" custLinFactX="-100000" custLinFactY="55578" custLinFactNeighborX="-127515" custLinFactNeighborY="100000">
        <dgm:presLayoutVars>
          <dgm:chMax val="0"/>
          <dgm:chPref val="0"/>
          <dgm:bulletEnabled val="1"/>
        </dgm:presLayoutVars>
      </dgm:prSet>
      <dgm:spPr/>
    </dgm:pt>
    <dgm:pt modelId="{9DACA16E-F2C4-439B-B8DF-4DD7FC8A51E4}" type="pres">
      <dgm:prSet presAssocID="{15474D31-205F-48CF-A505-1760ECAFD529}" presName="sibTrans" presStyleCnt="0"/>
      <dgm:spPr/>
    </dgm:pt>
    <dgm:pt modelId="{D4B026B4-1E18-49F7-9F77-253C02DA6F32}" type="pres">
      <dgm:prSet presAssocID="{D25C21AB-EDD6-4632-A063-36FED5707252}" presName="composite" presStyleCnt="0"/>
      <dgm:spPr/>
    </dgm:pt>
    <dgm:pt modelId="{4CAF1D57-BC71-4BDE-89B5-3D79434D2C84}" type="pres">
      <dgm:prSet presAssocID="{D25C21AB-EDD6-4632-A063-36FED5707252}" presName="bentUpArrow1" presStyleLbl="alignImgPlace1" presStyleIdx="1" presStyleCnt="3" custLinFactNeighborX="28604" custLinFactNeighborY="-2079"/>
      <dgm:spPr/>
    </dgm:pt>
    <dgm:pt modelId="{8CC457B2-2075-4693-8257-3BA5D82E55CC}" type="pres">
      <dgm:prSet presAssocID="{D25C21AB-EDD6-4632-A063-36FED5707252}" presName="ParentText" presStyleLbl="node1" presStyleIdx="1" presStyleCnt="4" custScaleX="194524" custLinFactNeighborX="12309" custLinFactNeighborY="-1814">
        <dgm:presLayoutVars>
          <dgm:chMax val="1"/>
          <dgm:chPref val="1"/>
          <dgm:bulletEnabled val="1"/>
        </dgm:presLayoutVars>
      </dgm:prSet>
      <dgm:spPr/>
    </dgm:pt>
    <dgm:pt modelId="{3E9C4CAC-2C36-4AB9-9C83-6B15BB92EB1D}" type="pres">
      <dgm:prSet presAssocID="{D25C21AB-EDD6-4632-A063-36FED5707252}" presName="ChildText" presStyleLbl="revTx" presStyleIdx="1" presStyleCnt="3" custScaleX="290429" custLinFactX="69910" custLinFactNeighborX="100000" custLinFactNeighborY="2311">
        <dgm:presLayoutVars>
          <dgm:chMax val="0"/>
          <dgm:chPref val="0"/>
          <dgm:bulletEnabled val="1"/>
        </dgm:presLayoutVars>
      </dgm:prSet>
      <dgm:spPr/>
    </dgm:pt>
    <dgm:pt modelId="{668BB8D7-A30A-4C63-BB91-81A4A9CA4918}" type="pres">
      <dgm:prSet presAssocID="{2E680B7E-F7F6-4039-AE6B-A5F7358C7426}" presName="sibTrans" presStyleCnt="0"/>
      <dgm:spPr/>
    </dgm:pt>
    <dgm:pt modelId="{AB5765F3-44FF-43DC-B79F-A0905643331D}" type="pres">
      <dgm:prSet presAssocID="{2F0B3372-A1F2-41B8-96E7-08EEEB0A0859}" presName="composite" presStyleCnt="0"/>
      <dgm:spPr/>
    </dgm:pt>
    <dgm:pt modelId="{43389C9A-78B7-4DB1-901D-3128164A6E18}" type="pres">
      <dgm:prSet presAssocID="{2F0B3372-A1F2-41B8-96E7-08EEEB0A0859}" presName="bentUpArrow1" presStyleLbl="alignImgPlace1" presStyleIdx="2" presStyleCnt="3" custLinFactNeighborX="49737" custLinFactNeighborY="2385"/>
      <dgm:spPr/>
    </dgm:pt>
    <dgm:pt modelId="{DED2E6FB-6CEE-47CC-8356-B972FF2B859F}" type="pres">
      <dgm:prSet presAssocID="{2F0B3372-A1F2-41B8-96E7-08EEEB0A0859}" presName="ParentText" presStyleLbl="node1" presStyleIdx="2" presStyleCnt="4" custScaleX="183777" custLinFactNeighborX="35214" custLinFactNeighborY="-1644">
        <dgm:presLayoutVars>
          <dgm:chMax val="1"/>
          <dgm:chPref val="1"/>
          <dgm:bulletEnabled val="1"/>
        </dgm:presLayoutVars>
      </dgm:prSet>
      <dgm:spPr/>
    </dgm:pt>
    <dgm:pt modelId="{909F07DA-47FB-45F6-9C3E-1DB7B193209A}" type="pres">
      <dgm:prSet presAssocID="{2F0B3372-A1F2-41B8-96E7-08EEEB0A085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A0A4F5D-4E9F-4FFE-B387-2D678A5F59BB}" type="pres">
      <dgm:prSet presAssocID="{3399D4AA-4F97-4E7C-A429-168712EEB810}" presName="sibTrans" presStyleCnt="0"/>
      <dgm:spPr/>
    </dgm:pt>
    <dgm:pt modelId="{B75A1C5D-E0A3-4E56-9779-DC5D3262CA0E}" type="pres">
      <dgm:prSet presAssocID="{68129798-91A8-4C3D-AC51-ED79BD25BF19}" presName="composite" presStyleCnt="0"/>
      <dgm:spPr/>
    </dgm:pt>
    <dgm:pt modelId="{FB08C865-49EB-43C8-BA4C-6D70CFEB2785}" type="pres">
      <dgm:prSet presAssocID="{68129798-91A8-4C3D-AC51-ED79BD25BF19}" presName="ParentText" presStyleLbl="node1" presStyleIdx="3" presStyleCnt="4" custScaleX="201668" custLinFactNeighborX="42571" custLinFactNeighborY="8198">
        <dgm:presLayoutVars>
          <dgm:chMax val="1"/>
          <dgm:chPref val="1"/>
          <dgm:bulletEnabled val="1"/>
        </dgm:presLayoutVars>
      </dgm:prSet>
      <dgm:spPr/>
    </dgm:pt>
  </dgm:ptLst>
  <dgm:cxnLst>
    <dgm:cxn modelId="{437D120B-5FEA-4D93-AC37-57DE24DC19F5}" srcId="{26094AA6-F631-499A-A9DD-F20940185152}" destId="{68129798-91A8-4C3D-AC51-ED79BD25BF19}" srcOrd="3" destOrd="0" parTransId="{FC283758-593F-4E55-B33D-FFAF8C89E673}" sibTransId="{D8A28D3D-2F6A-4085-BF55-FD89F1A22836}"/>
    <dgm:cxn modelId="{A5BC542B-57AC-4329-86FE-EBA352C6213D}" type="presOf" srcId="{188D87F5-C0CF-4BB3-A63D-E2FFE2B748A2}" destId="{2E972A44-3AFC-40C2-A161-7854EF755D5D}" srcOrd="0" destOrd="0" presId="urn:microsoft.com/office/officeart/2005/8/layout/StepDownProcess"/>
    <dgm:cxn modelId="{56033261-F741-41AB-A76C-AFE18AEABABE}" srcId="{26094AA6-F631-499A-A9DD-F20940185152}" destId="{188D87F5-C0CF-4BB3-A63D-E2FFE2B748A2}" srcOrd="0" destOrd="0" parTransId="{6EE34686-8228-47A9-9E92-C6EBF7B50185}" sibTransId="{15474D31-205F-48CF-A505-1760ECAFD529}"/>
    <dgm:cxn modelId="{F6E70546-F861-49A2-8EAF-48115B5AF1B0}" srcId="{26094AA6-F631-499A-A9DD-F20940185152}" destId="{D25C21AB-EDD6-4632-A063-36FED5707252}" srcOrd="1" destOrd="0" parTransId="{001EC56E-32FF-4029-8CA0-F89B6F81E1A7}" sibTransId="{2E680B7E-F7F6-4039-AE6B-A5F7358C7426}"/>
    <dgm:cxn modelId="{3A99A6AD-0FF1-4476-AAB9-8248013B48DD}" type="presOf" srcId="{D25C21AB-EDD6-4632-A063-36FED5707252}" destId="{8CC457B2-2075-4693-8257-3BA5D82E55CC}" srcOrd="0" destOrd="0" presId="urn:microsoft.com/office/officeart/2005/8/layout/StepDownProcess"/>
    <dgm:cxn modelId="{6F050FB1-FF64-4DE5-86B6-D2D69A807A87}" type="presOf" srcId="{68129798-91A8-4C3D-AC51-ED79BD25BF19}" destId="{FB08C865-49EB-43C8-BA4C-6D70CFEB2785}" srcOrd="0" destOrd="0" presId="urn:microsoft.com/office/officeart/2005/8/layout/StepDownProcess"/>
    <dgm:cxn modelId="{09F100C5-2605-4E4D-95F1-5B9EA4F19301}" srcId="{26094AA6-F631-499A-A9DD-F20940185152}" destId="{2F0B3372-A1F2-41B8-96E7-08EEEB0A0859}" srcOrd="2" destOrd="0" parTransId="{E285E53E-EE63-4754-AC33-F48DB996FB4B}" sibTransId="{3399D4AA-4F97-4E7C-A429-168712EEB810}"/>
    <dgm:cxn modelId="{AB3686C7-0A8E-4729-A991-50F590EE7804}" type="presOf" srcId="{26094AA6-F631-499A-A9DD-F20940185152}" destId="{1DB48ECD-34DA-4408-92A0-966B480A307A}" srcOrd="0" destOrd="0" presId="urn:microsoft.com/office/officeart/2005/8/layout/StepDownProcess"/>
    <dgm:cxn modelId="{317E74E1-FBCB-4624-AB15-7D034ADD9C29}" type="presOf" srcId="{2F0B3372-A1F2-41B8-96E7-08EEEB0A0859}" destId="{DED2E6FB-6CEE-47CC-8356-B972FF2B859F}" srcOrd="0" destOrd="0" presId="urn:microsoft.com/office/officeart/2005/8/layout/StepDownProcess"/>
    <dgm:cxn modelId="{CFB58720-2541-4A29-A53D-A37978C0B902}" type="presParOf" srcId="{1DB48ECD-34DA-4408-92A0-966B480A307A}" destId="{EB973340-3A4C-4899-9872-3BCF2DE32BE8}" srcOrd="0" destOrd="0" presId="urn:microsoft.com/office/officeart/2005/8/layout/StepDownProcess"/>
    <dgm:cxn modelId="{A47BA46A-ACAF-4972-B09A-12B5D564FD81}" type="presParOf" srcId="{EB973340-3A4C-4899-9872-3BCF2DE32BE8}" destId="{FEEEFD32-1F0A-43A4-A371-A68A88AFA9F0}" srcOrd="0" destOrd="0" presId="urn:microsoft.com/office/officeart/2005/8/layout/StepDownProcess"/>
    <dgm:cxn modelId="{7B019451-AC68-4DFA-BFC9-1E482F77B053}" type="presParOf" srcId="{EB973340-3A4C-4899-9872-3BCF2DE32BE8}" destId="{2E972A44-3AFC-40C2-A161-7854EF755D5D}" srcOrd="1" destOrd="0" presId="urn:microsoft.com/office/officeart/2005/8/layout/StepDownProcess"/>
    <dgm:cxn modelId="{9A714EC3-7C0A-4FB3-B790-00A11BA442BC}" type="presParOf" srcId="{EB973340-3A4C-4899-9872-3BCF2DE32BE8}" destId="{F41A9C72-1080-42CD-96BD-49941E0EC939}" srcOrd="2" destOrd="0" presId="urn:microsoft.com/office/officeart/2005/8/layout/StepDownProcess"/>
    <dgm:cxn modelId="{AF979114-B7DA-4085-80A1-D2290D080B52}" type="presParOf" srcId="{1DB48ECD-34DA-4408-92A0-966B480A307A}" destId="{9DACA16E-F2C4-439B-B8DF-4DD7FC8A51E4}" srcOrd="1" destOrd="0" presId="urn:microsoft.com/office/officeart/2005/8/layout/StepDownProcess"/>
    <dgm:cxn modelId="{376DCE6A-0E57-4646-9D40-BED7EA860BBC}" type="presParOf" srcId="{1DB48ECD-34DA-4408-92A0-966B480A307A}" destId="{D4B026B4-1E18-49F7-9F77-253C02DA6F32}" srcOrd="2" destOrd="0" presId="urn:microsoft.com/office/officeart/2005/8/layout/StepDownProcess"/>
    <dgm:cxn modelId="{580EC34F-0547-4D3C-9B4B-1D32508830D2}" type="presParOf" srcId="{D4B026B4-1E18-49F7-9F77-253C02DA6F32}" destId="{4CAF1D57-BC71-4BDE-89B5-3D79434D2C84}" srcOrd="0" destOrd="0" presId="urn:microsoft.com/office/officeart/2005/8/layout/StepDownProcess"/>
    <dgm:cxn modelId="{6E6FEB9D-3D3E-4CE3-BF54-808DCA40688B}" type="presParOf" srcId="{D4B026B4-1E18-49F7-9F77-253C02DA6F32}" destId="{8CC457B2-2075-4693-8257-3BA5D82E55CC}" srcOrd="1" destOrd="0" presId="urn:microsoft.com/office/officeart/2005/8/layout/StepDownProcess"/>
    <dgm:cxn modelId="{D016F3AD-99C4-4806-8FC9-B7FB0998C2C2}" type="presParOf" srcId="{D4B026B4-1E18-49F7-9F77-253C02DA6F32}" destId="{3E9C4CAC-2C36-4AB9-9C83-6B15BB92EB1D}" srcOrd="2" destOrd="0" presId="urn:microsoft.com/office/officeart/2005/8/layout/StepDownProcess"/>
    <dgm:cxn modelId="{EDD6C44D-A783-4F7C-8005-0BF4BAEE1FFB}" type="presParOf" srcId="{1DB48ECD-34DA-4408-92A0-966B480A307A}" destId="{668BB8D7-A30A-4C63-BB91-81A4A9CA4918}" srcOrd="3" destOrd="0" presId="urn:microsoft.com/office/officeart/2005/8/layout/StepDownProcess"/>
    <dgm:cxn modelId="{FC4E3277-C090-4C40-868C-9A02EEE28C98}" type="presParOf" srcId="{1DB48ECD-34DA-4408-92A0-966B480A307A}" destId="{AB5765F3-44FF-43DC-B79F-A0905643331D}" srcOrd="4" destOrd="0" presId="urn:microsoft.com/office/officeart/2005/8/layout/StepDownProcess"/>
    <dgm:cxn modelId="{0990DDE4-9706-4433-96F0-73D71B28DCA9}" type="presParOf" srcId="{AB5765F3-44FF-43DC-B79F-A0905643331D}" destId="{43389C9A-78B7-4DB1-901D-3128164A6E18}" srcOrd="0" destOrd="0" presId="urn:microsoft.com/office/officeart/2005/8/layout/StepDownProcess"/>
    <dgm:cxn modelId="{32E48C3D-456E-4EC5-8A2B-D5C41E47FDAD}" type="presParOf" srcId="{AB5765F3-44FF-43DC-B79F-A0905643331D}" destId="{DED2E6FB-6CEE-47CC-8356-B972FF2B859F}" srcOrd="1" destOrd="0" presId="urn:microsoft.com/office/officeart/2005/8/layout/StepDownProcess"/>
    <dgm:cxn modelId="{3060CE0A-8AE2-4E3F-8161-72EA04F5636D}" type="presParOf" srcId="{AB5765F3-44FF-43DC-B79F-A0905643331D}" destId="{909F07DA-47FB-45F6-9C3E-1DB7B193209A}" srcOrd="2" destOrd="0" presId="urn:microsoft.com/office/officeart/2005/8/layout/StepDownProcess"/>
    <dgm:cxn modelId="{199D9B31-5CAC-47AA-941B-34F8905BF6CE}" type="presParOf" srcId="{1DB48ECD-34DA-4408-92A0-966B480A307A}" destId="{FA0A4F5D-4E9F-4FFE-B387-2D678A5F59BB}" srcOrd="5" destOrd="0" presId="urn:microsoft.com/office/officeart/2005/8/layout/StepDownProcess"/>
    <dgm:cxn modelId="{3CADEAB7-263C-4E20-82F9-1D23DF7FDA6F}" type="presParOf" srcId="{1DB48ECD-34DA-4408-92A0-966B480A307A}" destId="{B75A1C5D-E0A3-4E56-9779-DC5D3262CA0E}" srcOrd="6" destOrd="0" presId="urn:microsoft.com/office/officeart/2005/8/layout/StepDownProcess"/>
    <dgm:cxn modelId="{8ADF7EA4-2CED-4863-97FC-AD2AD8ED68BF}" type="presParOf" srcId="{B75A1C5D-E0A3-4E56-9779-DC5D3262CA0E}" destId="{FB08C865-49EB-43C8-BA4C-6D70CFEB278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EFD32-1F0A-43A4-A371-A68A88AFA9F0}">
      <dsp:nvSpPr>
        <dsp:cNvPr id="0" name=""/>
        <dsp:cNvSpPr/>
      </dsp:nvSpPr>
      <dsp:spPr>
        <a:xfrm rot="5400000">
          <a:off x="1670655" y="846635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E972A44-3AFC-40C2-A161-7854EF755D5D}">
      <dsp:nvSpPr>
        <dsp:cNvPr id="0" name=""/>
        <dsp:cNvSpPr/>
      </dsp:nvSpPr>
      <dsp:spPr>
        <a:xfrm>
          <a:off x="486775" y="0"/>
          <a:ext cx="252038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DriverManager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29552" y="42777"/>
        <a:ext cx="2434828" cy="790572"/>
      </dsp:txXfrm>
    </dsp:sp>
    <dsp:sp modelId="{F41A9C72-1080-42CD-96BD-49941E0EC939}">
      <dsp:nvSpPr>
        <dsp:cNvPr id="0" name=""/>
        <dsp:cNvSpPr/>
      </dsp:nvSpPr>
      <dsp:spPr>
        <a:xfrm>
          <a:off x="654164" y="1207661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F1D57-BC71-4BDE-89B5-3D79434D2C84}">
      <dsp:nvSpPr>
        <dsp:cNvPr id="0" name=""/>
        <dsp:cNvSpPr/>
      </dsp:nvSpPr>
      <dsp:spPr>
        <a:xfrm rot="5400000">
          <a:off x="3212246" y="181535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CC457B2-2075-4693-8257-3BA5D82E55CC}">
      <dsp:nvSpPr>
        <dsp:cNvPr id="0" name=""/>
        <dsp:cNvSpPr/>
      </dsp:nvSpPr>
      <dsp:spPr>
        <a:xfrm>
          <a:off x="2335632" y="990704"/>
          <a:ext cx="2434793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50000"/>
                </a:schemeClr>
              </a:solidFill>
            </a:rPr>
            <a:t>Connection</a:t>
          </a:r>
        </a:p>
      </dsp:txBody>
      <dsp:txXfrm>
        <a:off x="2378409" y="1033481"/>
        <a:ext cx="2349239" cy="790572"/>
      </dsp:txXfrm>
    </dsp:sp>
    <dsp:sp modelId="{3E9C4CAC-2C36-4AB9-9C83-6B15BB92EB1D}">
      <dsp:nvSpPr>
        <dsp:cNvPr id="0" name=""/>
        <dsp:cNvSpPr/>
      </dsp:nvSpPr>
      <dsp:spPr>
        <a:xfrm>
          <a:off x="4704781" y="1106520"/>
          <a:ext cx="2643902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89C9A-78B7-4DB1-901D-3128164A6E18}">
      <dsp:nvSpPr>
        <dsp:cNvPr id="0" name=""/>
        <dsp:cNvSpPr/>
      </dsp:nvSpPr>
      <dsp:spPr>
        <a:xfrm rot="5400000">
          <a:off x="4666132" y="2832727"/>
          <a:ext cx="743530" cy="8464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ED2E6FB-6CEE-47CC-8356-B972FF2B859F}">
      <dsp:nvSpPr>
        <dsp:cNvPr id="0" name=""/>
        <dsp:cNvSpPr/>
      </dsp:nvSpPr>
      <dsp:spPr>
        <a:xfrm>
          <a:off x="3964584" y="1976372"/>
          <a:ext cx="2300277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PreparedStatement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007361" y="2019149"/>
        <a:ext cx="2214723" cy="790572"/>
      </dsp:txXfrm>
    </dsp:sp>
    <dsp:sp modelId="{909F07DA-47FB-45F6-9C3E-1DB7B193209A}">
      <dsp:nvSpPr>
        <dsp:cNvPr id="0" name=""/>
        <dsp:cNvSpPr/>
      </dsp:nvSpPr>
      <dsp:spPr>
        <a:xfrm>
          <a:off x="5299794" y="2074334"/>
          <a:ext cx="910343" cy="708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8C865-49EB-43C8-BA4C-6D70CFEB2785}">
      <dsp:nvSpPr>
        <dsp:cNvPr id="0" name=""/>
        <dsp:cNvSpPr/>
      </dsp:nvSpPr>
      <dsp:spPr>
        <a:xfrm>
          <a:off x="5398926" y="2997373"/>
          <a:ext cx="2524212" cy="876126"/>
        </a:xfrm>
        <a:prstGeom prst="roundRect">
          <a:avLst>
            <a:gd name="adj" fmla="val 16670"/>
          </a:avLst>
        </a:prstGeom>
        <a:solidFill>
          <a:schemeClr val="bg1">
            <a:lumMod val="9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accent1">
                  <a:lumMod val="50000"/>
                </a:schemeClr>
              </a:solidFill>
            </a:rPr>
            <a:t>ResultSet</a:t>
          </a:r>
          <a:endParaRPr lang="en-US" sz="18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41703" y="3040150"/>
        <a:ext cx="2438658" cy="790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8A181-A3B7-4846-A835-2C8AA27E092E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DD4C9-3D05-4742-9C1D-3AB49982ADB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2418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834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1795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27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Sijoitettavien</a:t>
            </a:r>
            <a:r>
              <a:rPr lang="fi-FI" baseline="0" dirty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581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Sijoitettavien</a:t>
            </a:r>
            <a:r>
              <a:rPr lang="fi-FI" baseline="0" dirty="0"/>
              <a:t> arvojen indeksit alkavat 1:stä</a:t>
            </a:r>
            <a:endParaRPr lang="fi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D4C9-3D05-4742-9C1D-3AB49982ADBF}" type="slidenum">
              <a:rPr lang="fi-FI" smtClean="0"/>
              <a:t>19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58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89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604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686800" y="1447800"/>
            <a:ext cx="2692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7874000" cy="4572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35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1076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396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720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08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6096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0" y="2362200"/>
            <a:ext cx="52832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9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6389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64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331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579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fi-FI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6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47800"/>
            <a:ext cx="1076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Click to edit Master title style</a:t>
            </a:r>
            <a:endParaRPr lang="fi-FI" altLang="fi-FI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2362200"/>
            <a:ext cx="10769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i-FI"/>
              <a:t>Edit Master text styles</a:t>
            </a:r>
          </a:p>
          <a:p>
            <a:pPr lvl="1"/>
            <a:r>
              <a:rPr lang="en-US" altLang="fi-FI"/>
              <a:t>Second level</a:t>
            </a:r>
          </a:p>
          <a:p>
            <a:pPr lvl="2"/>
            <a:r>
              <a:rPr lang="en-US" altLang="fi-FI"/>
              <a:t>Third level</a:t>
            </a:r>
          </a:p>
          <a:p>
            <a:pPr lvl="3"/>
            <a:r>
              <a:rPr lang="en-US" altLang="fi-FI"/>
              <a:t>Fourth level</a:t>
            </a:r>
          </a:p>
          <a:p>
            <a:pPr lvl="4"/>
            <a:r>
              <a:rPr lang="en-US" altLang="fi-FI"/>
              <a:t>Fifth level</a:t>
            </a:r>
            <a:endParaRPr lang="fi-FI" altLang="fi-FI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61600" y="63246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fld id="{342E8A6D-A270-4B22-A9BE-01FA96D2980B}" type="datetimeFigureOut">
              <a:rPr lang="fi-FI" smtClean="0"/>
              <a:t>13.4.2021</a:t>
            </a:fld>
            <a:endParaRPr 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324605"/>
            <a:ext cx="3251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5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Malli kalvopohjasta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261600" y="6096000"/>
            <a:ext cx="1219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fld id="{AA1667EE-7102-4F69-BDBE-BEA97D092B27}" type="slidenum">
              <a:rPr lang="fi-FI" smtClean="0"/>
              <a:t>‹#›</a:t>
            </a:fld>
            <a:endParaRPr lang="fi-FI"/>
          </a:p>
        </p:txBody>
      </p:sp>
      <p:pic>
        <p:nvPicPr>
          <p:cNvPr id="15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1" y="466729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1569056" y="5576888"/>
            <a:ext cx="127000" cy="914400"/>
            <a:chOff x="5568" y="2064"/>
            <a:chExt cx="295" cy="2112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 sz="1800"/>
            </a:p>
          </p:txBody>
        </p:sp>
      </p:grpSp>
    </p:spTree>
    <p:extLst>
      <p:ext uri="{BB962C8B-B14F-4D97-AF65-F5344CB8AC3E}">
        <p14:creationId xmlns:p14="http://schemas.microsoft.com/office/powerpoint/2010/main" val="333806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1800">
          <a:solidFill>
            <a:srgbClr val="4C4C4C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1500">
          <a:solidFill>
            <a:srgbClr val="4C4C4C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xkcd.com/327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.org/cli.html" TargetMode="External"/><Relationship Id="rId2" Type="http://schemas.openxmlformats.org/officeDocument/2006/relationships/hyperlink" Target="https://sqlite.org/downloa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deo.haaga-helia.fi/media/SQLite+tools/0_pez4r54j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420543" TargetMode="External"/><Relationship Id="rId2" Type="http://schemas.openxmlformats.org/officeDocument/2006/relationships/hyperlink" Target="https://mvnrepository.com/artifact/org.xerial/sqlite-jdb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sz="2800" dirty="0"/>
              <a:t>Ohjelmointi (Java)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Tietokantojen käyttö Java-ohjelmissa</a:t>
            </a:r>
          </a:p>
          <a:p>
            <a:r>
              <a:rPr lang="fi-FI" dirty="0"/>
              <a:t>DAO-luokat (Data Access Object)</a:t>
            </a:r>
          </a:p>
        </p:txBody>
      </p:sp>
      <p:pic>
        <p:nvPicPr>
          <p:cNvPr id="4" name="Picture 3" descr="Creative Commons Lic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62113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9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Tietokantayhteyksien sulkeminen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Tietokantayhteydet tulee myös sulkea käytön jälkeen, jotta niille varatut resurssit vapautuvat uudelleenkäytettäviksi.</a:t>
            </a:r>
          </a:p>
          <a:p>
            <a:r>
              <a:rPr lang="fi-FI" dirty="0"/>
              <a:t>Yhteydet suljetaan kutsumalla </a:t>
            </a:r>
            <a:r>
              <a:rPr lang="fi-FI" dirty="0" err="1">
                <a:latin typeface="Consolas" panose="020B0609020204030204" pitchFamily="49" charset="0"/>
              </a:rPr>
              <a:t>close</a:t>
            </a:r>
            <a:r>
              <a:rPr lang="fi-FI" dirty="0">
                <a:latin typeface="Consolas" panose="020B0609020204030204" pitchFamily="49" charset="0"/>
              </a:rPr>
              <a:t>()</a:t>
            </a:r>
            <a:r>
              <a:rPr lang="fi-FI" dirty="0"/>
              <a:t>-metodia.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62201"/>
            <a:ext cx="5283200" cy="2062316"/>
          </a:xfrm>
          <a:solidFill>
            <a:schemeClr val="accent5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i-FI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/>
          </a:p>
        </p:txBody>
      </p:sp>
    </p:spTree>
    <p:extLst>
      <p:ext uri="{BB962C8B-B14F-4D97-AF65-F5344CB8AC3E}">
        <p14:creationId xmlns:p14="http://schemas.microsoft.com/office/powerpoint/2010/main" val="414241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Tietokantojen käyttö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Kyselyiden tekeminen</a:t>
            </a:r>
          </a:p>
        </p:txBody>
      </p:sp>
    </p:spTree>
    <p:extLst>
      <p:ext uri="{BB962C8B-B14F-4D97-AF65-F5344CB8AC3E}">
        <p14:creationId xmlns:p14="http://schemas.microsoft.com/office/powerpoint/2010/main" val="59649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Kyselyn tekeminen: luokat ja metodit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277694"/>
              </p:ext>
            </p:extLst>
          </p:nvPr>
        </p:nvGraphicFramePr>
        <p:xfrm>
          <a:off x="1826963" y="2156912"/>
          <a:ext cx="8229600" cy="387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6963" y="3256918"/>
            <a:ext cx="20356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getConnection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2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4611" y="4242689"/>
            <a:ext cx="2204629" cy="30629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prepareStatement</a:t>
            </a:r>
            <a:r>
              <a:rPr lang="en-US" sz="1400" dirty="0">
                <a:solidFill>
                  <a:schemeClr val="tx2"/>
                </a:solidFill>
              </a:rPr>
              <a:t>(SQL)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38939" y="5151379"/>
            <a:ext cx="1986988" cy="5206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executeQuery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  <a:p>
            <a:pPr algn="ctr"/>
            <a:r>
              <a:rPr lang="en-US" sz="1400" dirty="0" err="1">
                <a:solidFill>
                  <a:schemeClr val="tx2"/>
                </a:solidFill>
              </a:rPr>
              <a:t>executeUpdate</a:t>
            </a:r>
            <a:r>
              <a:rPr lang="en-US" sz="1400" dirty="0">
                <a:solidFill>
                  <a:schemeClr val="tx2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4314" y="5919373"/>
            <a:ext cx="2206486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chemeClr val="tx2"/>
                </a:solidFill>
              </a:rPr>
              <a:t>next()</a:t>
            </a:r>
          </a:p>
          <a:p>
            <a:pPr lvl="0" algn="ctr"/>
            <a:r>
              <a:rPr lang="en-US" sz="1400" dirty="0" err="1">
                <a:solidFill>
                  <a:schemeClr val="tx2"/>
                </a:solidFill>
              </a:rPr>
              <a:t>getLong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r>
              <a:rPr lang="en-US" sz="1400" dirty="0" err="1">
                <a:solidFill>
                  <a:schemeClr val="tx2"/>
                </a:solidFill>
              </a:rPr>
              <a:t>getString</a:t>
            </a:r>
            <a:r>
              <a:rPr lang="en-US" sz="1400" dirty="0">
                <a:solidFill>
                  <a:schemeClr val="tx2"/>
                </a:solidFill>
              </a:rPr>
              <a:t>(</a:t>
            </a:r>
            <a:r>
              <a:rPr lang="en-US" sz="1400" dirty="0" err="1">
                <a:solidFill>
                  <a:schemeClr val="tx2"/>
                </a:solidFill>
              </a:rPr>
              <a:t>columnName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959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Kyselyn tulosten läpikäynti: </a:t>
            </a:r>
            <a:r>
              <a:rPr lang="fi-FI" dirty="0" err="1"/>
              <a:t>ResultSet</a:t>
            </a:r>
            <a:r>
              <a:rPr lang="fi-FI" dirty="0"/>
              <a:t>, </a:t>
            </a:r>
            <a:r>
              <a:rPr lang="fi-FI" dirty="0" err="1"/>
              <a:t>next</a:t>
            </a:r>
            <a:r>
              <a:rPr lang="fi-FI" dirty="0"/>
              <a:t> ja </a:t>
            </a:r>
            <a:r>
              <a:rPr lang="fi-FI" dirty="0" err="1"/>
              <a:t>get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JDBC-kyselyiden tuloksina saadaan </a:t>
            </a:r>
            <a:r>
              <a:rPr lang="fi-FI" dirty="0" err="1">
                <a:latin typeface="Consolas" panose="020B0609020204030204" pitchFamily="49" charset="0"/>
              </a:rPr>
              <a:t>ResultSet</a:t>
            </a:r>
            <a:r>
              <a:rPr lang="fi-FI" dirty="0"/>
              <a:t>-olioita</a:t>
            </a:r>
          </a:p>
          <a:p>
            <a:endParaRPr lang="fi-FI" dirty="0"/>
          </a:p>
          <a:p>
            <a:r>
              <a:rPr lang="fi-FI" dirty="0" err="1">
                <a:latin typeface="Consolas" panose="020B0609020204030204" pitchFamily="49" charset="0"/>
              </a:rPr>
              <a:t>ResultSet</a:t>
            </a:r>
            <a:r>
              <a:rPr lang="fi-FI" dirty="0"/>
              <a:t>-olion kautta on mahdollista käsitellä </a:t>
            </a:r>
            <a:r>
              <a:rPr lang="fi-FI" b="1" dirty="0"/>
              <a:t>vain yhtä tulosriviä kerrallaan</a:t>
            </a:r>
          </a:p>
          <a:p>
            <a:endParaRPr lang="fi-FI" dirty="0"/>
          </a:p>
          <a:p>
            <a:r>
              <a:rPr lang="fi-FI" dirty="0"/>
              <a:t>Käsiteltävä tulosrivi voidaan vaihtaa seuraavaksi kutsumalla </a:t>
            </a:r>
            <a:r>
              <a:rPr lang="fi-FI" dirty="0" err="1">
                <a:latin typeface="Consolas" panose="020B0609020204030204" pitchFamily="49" charset="0"/>
              </a:rPr>
              <a:t>next</a:t>
            </a:r>
            <a:r>
              <a:rPr lang="fi-FI" dirty="0"/>
              <a:t>-metodia:</a:t>
            </a:r>
            <a:endParaRPr lang="fi-FI" sz="1400" dirty="0"/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true</a:t>
            </a:r>
            <a:r>
              <a:rPr lang="fi-FI" sz="1600" dirty="0"/>
              <a:t>, jos käsiteltävää dataa on jäljellä</a:t>
            </a:r>
          </a:p>
          <a:p>
            <a:pPr lvl="1"/>
            <a:r>
              <a:rPr lang="fi-FI" sz="1600" dirty="0" err="1">
                <a:latin typeface="Consolas" panose="020B0609020204030204" pitchFamily="49" charset="0"/>
              </a:rPr>
              <a:t>next</a:t>
            </a:r>
            <a:r>
              <a:rPr lang="fi-FI" sz="1600" dirty="0"/>
              <a:t> palauttaa </a:t>
            </a:r>
            <a:r>
              <a:rPr lang="fi-FI" sz="1600" i="1" dirty="0" err="1"/>
              <a:t>false</a:t>
            </a:r>
            <a:r>
              <a:rPr lang="fi-FI" sz="1600" dirty="0"/>
              <a:t>, jos dataa ei ole enempää</a:t>
            </a:r>
          </a:p>
          <a:p>
            <a:endParaRPr lang="fi-FI" dirty="0"/>
          </a:p>
          <a:p>
            <a:r>
              <a:rPr lang="fi-FI" dirty="0"/>
              <a:t>Nykyiseltä tulosriviltä voidaan kysyä eri sarakkeiden arvot </a:t>
            </a:r>
            <a:r>
              <a:rPr lang="fi-FI" dirty="0" err="1"/>
              <a:t>get</a:t>
            </a:r>
            <a:r>
              <a:rPr lang="fi-FI" dirty="0"/>
              <a:t>-metodeilla, </a:t>
            </a:r>
            <a:r>
              <a:rPr lang="fi-FI" dirty="0" err="1"/>
              <a:t>esim</a:t>
            </a:r>
            <a:r>
              <a:rPr lang="fi-FI" dirty="0"/>
              <a:t>:</a:t>
            </a:r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getString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Name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lvl="1"/>
            <a:r>
              <a:rPr lang="fi-FI" sz="1400" dirty="0" err="1">
                <a:latin typeface="Consolas" panose="020B0609020204030204" pitchFamily="49" charset="0"/>
              </a:rPr>
              <a:t>getLong</a:t>
            </a:r>
            <a:r>
              <a:rPr lang="fi-FI" sz="1400" dirty="0">
                <a:latin typeface="Consolas" panose="020B0609020204030204" pitchFamily="49" charset="0"/>
              </a:rPr>
              <a:t>("</a:t>
            </a:r>
            <a:r>
              <a:rPr lang="fi-FI" sz="1400" dirty="0" err="1">
                <a:latin typeface="Consolas" panose="020B0609020204030204" pitchFamily="49" charset="0"/>
              </a:rPr>
              <a:t>ArtistId</a:t>
            </a:r>
            <a:r>
              <a:rPr lang="fi-FI" sz="14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867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392" y="1406012"/>
            <a:ext cx="8414275" cy="4851258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Avataan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yhteys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(URL);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Muodostetaan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kysely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Suoritetaan kysely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Käydään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tulokset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läpi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artistien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fi-FI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Suljetaan kaikki resurssit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411" y="3608440"/>
            <a:ext cx="5712512" cy="2976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41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028" y="2682812"/>
            <a:ext cx="61644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AlbumId</a:t>
            </a:r>
            <a:r>
              <a:rPr lang="en-US" sz="1400" dirty="0">
                <a:latin typeface="Consolas" panose="020B0609020204030204" pitchFamily="49" charset="0"/>
              </a:rPr>
              <a:t>     Title                                  </a:t>
            </a:r>
            <a:r>
              <a:rPr lang="en-US" sz="1400" dirty="0" err="1">
                <a:latin typeface="Consolas" panose="020B0609020204030204" pitchFamily="49" charset="0"/>
              </a:rPr>
              <a:t>ArtistId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----------  -------------------------------------  ---------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           For Those About To Rock We Salute You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           Balls to the Wall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           Restless and Wild                      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4           Let There Be Rock                      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5           Big Ones                               3</a:t>
            </a:r>
            <a:endParaRPr lang="fi-FI" sz="1400" dirty="0">
              <a:latin typeface="Consolas" panose="020B060902020403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508077" y="3284325"/>
            <a:ext cx="1469205" cy="595902"/>
          </a:xfrm>
          <a:prstGeom prst="roundRect">
            <a:avLst/>
          </a:prstGeom>
          <a:solidFill>
            <a:srgbClr val="00B050"/>
          </a:solidFill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i-FI" sz="1800" dirty="0" err="1">
                <a:solidFill>
                  <a:schemeClr val="bg1"/>
                </a:solidFill>
                <a:latin typeface="Consolas" panose="020B0609020204030204" pitchFamily="49" charset="0"/>
                <a:ea typeface="ＭＳ Ｐゴシック" pitchFamily="1" charset="-128"/>
              </a:rPr>
              <a:t>results</a:t>
            </a:r>
            <a:br>
              <a:rPr lang="fi-FI" sz="18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</a:br>
            <a:r>
              <a:rPr lang="fi-FI" sz="11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(</a:t>
            </a:r>
            <a:r>
              <a:rPr lang="fi-FI" sz="1100" dirty="0" err="1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ResultSet</a:t>
            </a:r>
            <a:r>
              <a:rPr lang="fi-FI" sz="1100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)</a:t>
            </a:r>
            <a:endParaRPr lang="fi-FI" sz="1800" dirty="0">
              <a:solidFill>
                <a:schemeClr val="bg1"/>
              </a:solidFill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30" name="Straight Arrow Connector 29"/>
          <p:cNvCxnSpPr>
            <a:stCxn id="5" idx="3"/>
          </p:cNvCxnSpPr>
          <p:nvPr/>
        </p:nvCxnSpPr>
        <p:spPr bwMode="auto">
          <a:xfrm flipV="1">
            <a:off x="2977281" y="3284326"/>
            <a:ext cx="1114746" cy="2979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5" idx="3"/>
            <a:endCxn id="4" idx="1"/>
          </p:cNvCxnSpPr>
          <p:nvPr/>
        </p:nvCxnSpPr>
        <p:spPr bwMode="auto">
          <a:xfrm flipV="1">
            <a:off x="2977281" y="3483032"/>
            <a:ext cx="1114746" cy="99245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5" idx="3"/>
          </p:cNvCxnSpPr>
          <p:nvPr/>
        </p:nvCxnSpPr>
        <p:spPr bwMode="auto">
          <a:xfrm>
            <a:off x="2977282" y="3582277"/>
            <a:ext cx="1125019" cy="97603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5" idx="3"/>
          </p:cNvCxnSpPr>
          <p:nvPr/>
        </p:nvCxnSpPr>
        <p:spPr bwMode="auto">
          <a:xfrm>
            <a:off x="2977282" y="3582276"/>
            <a:ext cx="1125019" cy="29281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5" idx="3"/>
          </p:cNvCxnSpPr>
          <p:nvPr/>
        </p:nvCxnSpPr>
        <p:spPr bwMode="auto">
          <a:xfrm>
            <a:off x="2977281" y="3582276"/>
            <a:ext cx="1114746" cy="4966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2406077" y="476805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Alussa </a:t>
            </a:r>
            <a:r>
              <a:rPr lang="fi-FI" sz="1600" dirty="0" err="1"/>
              <a:t>ResultSet</a:t>
            </a:r>
            <a:r>
              <a:rPr lang="fi-FI" sz="1600" dirty="0"/>
              <a:t> ei kohdistu millekään riville. </a:t>
            </a:r>
          </a:p>
          <a:p>
            <a:r>
              <a:rPr lang="fi-FI" sz="1600" dirty="0"/>
              <a:t>Next-metodia on kutsuttava ennen tietojen lukemista.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6077" y="6126486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Kun rivit loppuvat, </a:t>
            </a:r>
            <a:r>
              <a:rPr lang="fi-FI" sz="1600" dirty="0" err="1"/>
              <a:t>next</a:t>
            </a:r>
            <a:r>
              <a:rPr lang="fi-FI" sz="1600" dirty="0"/>
              <a:t> palauttaa </a:t>
            </a:r>
            <a:r>
              <a:rPr lang="fi-FI" sz="1600" dirty="0" err="1">
                <a:latin typeface="Consolas" panose="020B0609020204030204" pitchFamily="49" charset="0"/>
              </a:rPr>
              <a:t>false</a:t>
            </a:r>
            <a:r>
              <a:rPr lang="fi-FI" sz="1600" dirty="0"/>
              <a:t> ja </a:t>
            </a:r>
            <a:r>
              <a:rPr lang="fi-FI" sz="1600" dirty="0" err="1"/>
              <a:t>ResultSet</a:t>
            </a:r>
            <a:r>
              <a:rPr lang="fi-FI" sz="1600" dirty="0"/>
              <a:t> ei jälleen kohdistu millekään riville.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06077" y="5447271"/>
            <a:ext cx="78504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1600" dirty="0"/>
              <a:t>Next-metodin kutsuminen siirtää </a:t>
            </a:r>
            <a:r>
              <a:rPr lang="fi-FI" sz="1600" dirty="0" err="1"/>
              <a:t>ResultSetin</a:t>
            </a:r>
            <a:r>
              <a:rPr lang="fi-FI" sz="1600" dirty="0"/>
              <a:t> käsittelemään aina seuraavaa "riviä" tuloksista ja palauttaa arvoksi </a:t>
            </a:r>
            <a:r>
              <a:rPr lang="fi-FI" sz="1600" dirty="0" err="1">
                <a:latin typeface="Consolas" panose="020B0609020204030204" pitchFamily="49" charset="0"/>
              </a:rPr>
              <a:t>true</a:t>
            </a:r>
            <a:r>
              <a:rPr lang="fi-FI" sz="1600" dirty="0"/>
              <a:t>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534654" y="504028"/>
            <a:ext cx="5097794" cy="1489660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Tulostetaan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albumien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nimet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String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fi-FI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5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489" y="2123768"/>
            <a:ext cx="10427110" cy="3982064"/>
          </a:xfr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TrackId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MediaTypeName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GenreName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AlbumId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Milliseconds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.getDouble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UnitPrice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tracks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Track(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albumId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mediaType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genre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unitPrice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50489" y="1437968"/>
            <a:ext cx="1042711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CD568"/>
              </a:buClr>
              <a:buFont typeface="Wingdings" panose="05000000000000000000" pitchFamily="2" charset="2"/>
              <a:buChar char="§"/>
              <a:defRPr sz="1800">
                <a:solidFill>
                  <a:srgbClr val="4C4C4C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AC9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38CBC"/>
              </a:buClr>
              <a:buFont typeface="Wingdings" panose="05000000000000000000" pitchFamily="2" charset="2"/>
              <a:buChar char="§"/>
              <a:defRPr sz="1500">
                <a:solidFill>
                  <a:srgbClr val="4C4C4C"/>
                </a:solidFill>
                <a:latin typeface="+mn-lt"/>
                <a:ea typeface="+mn-ea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9B1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anose="05000000000000000000" pitchFamily="2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A1A18"/>
              </a:buClr>
              <a:buFont typeface="Wingdings" pitchFamily="1" charset="2"/>
              <a:buChar char="§"/>
              <a:defRPr>
                <a:solidFill>
                  <a:srgbClr val="4C4C4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fi-FI" kern="0" dirty="0"/>
              <a:t>Tietokannasta saatu data käydään läpi </a:t>
            </a:r>
            <a:r>
              <a:rPr lang="fi-FI" kern="0" dirty="0" err="1"/>
              <a:t>ResultSet</a:t>
            </a:r>
            <a:r>
              <a:rPr lang="fi-FI" kern="0" dirty="0"/>
              <a:t>-olion kautta rivi kerrallaan ja sarake kerrallaan:</a:t>
            </a:r>
          </a:p>
        </p:txBody>
      </p:sp>
    </p:spTree>
    <p:extLst>
      <p:ext uri="{BB962C8B-B14F-4D97-AF65-F5344CB8AC3E}">
        <p14:creationId xmlns:p14="http://schemas.microsoft.com/office/powerpoint/2010/main" val="316588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2219" y="945519"/>
            <a:ext cx="10363200" cy="1470025"/>
          </a:xfrm>
        </p:spPr>
        <p:txBody>
          <a:bodyPr/>
          <a:lstStyle/>
          <a:p>
            <a:pPr algn="ctr"/>
            <a:r>
              <a:rPr lang="fi-FI" dirty="0"/>
              <a:t>Kyselyiden tekeminen turvallisesti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56619" y="1885211"/>
            <a:ext cx="8534400" cy="1752600"/>
          </a:xfrm>
        </p:spPr>
        <p:txBody>
          <a:bodyPr/>
          <a:lstStyle/>
          <a:p>
            <a:r>
              <a:rPr lang="fi-FI" dirty="0" err="1"/>
              <a:t>PreparedStatement</a:t>
            </a:r>
            <a:endParaRPr lang="fi-FI" dirty="0"/>
          </a:p>
        </p:txBody>
      </p:sp>
      <p:pic>
        <p:nvPicPr>
          <p:cNvPr id="1026" name="Picture 2" descr="Exploits of a M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2" y="3087330"/>
            <a:ext cx="8106994" cy="249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61056" y="5582726"/>
            <a:ext cx="19255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>
                <a:hlinkClick r:id="rId4"/>
              </a:rPr>
              <a:t>https://xkcd.com/327/</a:t>
            </a:r>
            <a:r>
              <a:rPr lang="fi-FI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9324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Vaaralliset 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</a:pPr>
            <a:r>
              <a:rPr lang="fi-FI" dirty="0"/>
              <a:t>Älä koskaan muodosta SQL-kyselyitä käsin yhdistelemällä merkkijonoja: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pPr>
              <a:buClr>
                <a:srgbClr val="FF0000"/>
              </a:buClr>
            </a:pPr>
            <a:r>
              <a:rPr lang="fi-FI" dirty="0"/>
              <a:t>Kyselyn teko merkkijonoja yhdistelemällä aiheuttaa mm. tietoturvaongelmia</a:t>
            </a:r>
          </a:p>
          <a:p>
            <a:endParaRPr lang="fi-FI" dirty="0"/>
          </a:p>
          <a:p>
            <a:endParaRPr lang="fi-FI" dirty="0"/>
          </a:p>
        </p:txBody>
      </p:sp>
      <p:sp>
        <p:nvSpPr>
          <p:cNvPr id="9" name="Rectangle 8"/>
          <p:cNvSpPr/>
          <p:nvPr/>
        </p:nvSpPr>
        <p:spPr>
          <a:xfrm>
            <a:off x="1814995" y="2910696"/>
            <a:ext cx="8358810" cy="523220"/>
          </a:xfrm>
          <a:prstGeom prst="rect">
            <a:avLst/>
          </a:prstGeom>
          <a:solidFill>
            <a:srgbClr val="FFDDDD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 name +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"\""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Parametrisoidut kyselyt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Kun kyselyissä tarvitaan ajonaikaisesti muodostettavia parametreja (</a:t>
            </a:r>
            <a:r>
              <a:rPr lang="fi-FI" dirty="0" err="1"/>
              <a:t>id:t</a:t>
            </a:r>
            <a:r>
              <a:rPr lang="fi-FI" dirty="0"/>
              <a:t>, nimet…), ne tulee asettaa paikalleen </a:t>
            </a:r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metodeilla</a:t>
            </a:r>
          </a:p>
          <a:p>
            <a:r>
              <a:rPr lang="fi-FI" dirty="0" err="1">
                <a:latin typeface="Consolas" panose="020B0609020204030204" pitchFamily="49" charset="0"/>
              </a:rPr>
              <a:t>PreparedStatement</a:t>
            </a:r>
            <a:r>
              <a:rPr lang="fi-FI" dirty="0"/>
              <a:t>-luokan SQL-kyselyihin parametrien tilalle kirjoitetaan kysymysmerkit (?), joiden kohdille asetetaan set-metodeilla arvot: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setString</a:t>
            </a:r>
            <a:r>
              <a:rPr lang="fi-FI" dirty="0"/>
              <a:t> asettaa kyselyyn merkkijonon, setLong vastaavasti kokonaisluvun.</a:t>
            </a:r>
          </a:p>
          <a:p>
            <a:pPr lvl="1"/>
            <a:r>
              <a:rPr lang="fi-FI" sz="1800" dirty="0"/>
              <a:t>set-metodien ensimmäisenä parametrina annetaan aina indeksi, joka kertoo mikä kyselyn parametreista asetetaan </a:t>
            </a:r>
          </a:p>
          <a:p>
            <a:pPr lvl="1"/>
            <a:r>
              <a:rPr lang="fi-FI" sz="1800" dirty="0"/>
              <a:t>indeksit alkavat 1:stä!</a:t>
            </a:r>
          </a:p>
          <a:p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1981201" y="3925427"/>
            <a:ext cx="8358809" cy="10772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PreparedStatement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Artist WHERE Name = ?"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456043" y="4363278"/>
            <a:ext cx="4572000" cy="4174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Face Screaming in Fear on Apple iOS 12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17" y="6131562"/>
            <a:ext cx="649357" cy="6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Oppitunti 1: JDBC (Java </a:t>
            </a:r>
            <a:r>
              <a:rPr lang="fi-FI" dirty="0" err="1"/>
              <a:t>Database</a:t>
            </a:r>
            <a:r>
              <a:rPr lang="fi-FI" dirty="0"/>
              <a:t> Connectivity)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Tietokantojen käyttö Java-ohjelmissa</a:t>
            </a:r>
          </a:p>
        </p:txBody>
      </p:sp>
    </p:spTree>
    <p:extLst>
      <p:ext uri="{BB962C8B-B14F-4D97-AF65-F5344CB8AC3E}">
        <p14:creationId xmlns:p14="http://schemas.microsoft.com/office/powerpoint/2010/main" val="955921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Oppitunti 2: DAO (Data Access Object)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Tietokantalogiikan eriyttäminen muusta koodista</a:t>
            </a:r>
          </a:p>
        </p:txBody>
      </p:sp>
    </p:spTree>
    <p:extLst>
      <p:ext uri="{BB962C8B-B14F-4D97-AF65-F5344CB8AC3E}">
        <p14:creationId xmlns:p14="http://schemas.microsoft.com/office/powerpoint/2010/main" val="577570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Tietokannan eriyttäminen muusta logiikasta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Edellisissä esimerkeissä esiintyy hyvin paljon tietokannan käyttöön liittyviä yksityiskohtia:</a:t>
            </a:r>
          </a:p>
          <a:p>
            <a:pPr lvl="1"/>
            <a:r>
              <a:rPr lang="fi-FI" sz="1800" dirty="0"/>
              <a:t>Yhteyksien luomista ja sulkemista, SQL-kyselyitä, tulosten läpikäyntiä</a:t>
            </a:r>
          </a:p>
          <a:p>
            <a:pPr lvl="1"/>
            <a:endParaRPr lang="fi-FI" sz="1800" dirty="0"/>
          </a:p>
          <a:p>
            <a:r>
              <a:rPr lang="fi-FI" sz="2000" dirty="0"/>
              <a:t>Sovelluksen kehittämisen, testauksen ja ylläpidon kannalta on iso ongelma, mikäli tietokantaa käytetään lukuisissa eri paikoissa:</a:t>
            </a:r>
          </a:p>
          <a:p>
            <a:pPr lvl="1"/>
            <a:r>
              <a:rPr lang="fi-FI" sz="1700" dirty="0"/>
              <a:t>Kun tietokantaa muutetaan, joudutaan Java-koodiin tekemään lukuisia muutoksia</a:t>
            </a:r>
          </a:p>
          <a:p>
            <a:endParaRPr lang="fi-FI" sz="2000" dirty="0"/>
          </a:p>
          <a:p>
            <a:r>
              <a:rPr lang="fi-FI" sz="2000" dirty="0"/>
              <a:t>Tietokantaa käytetäänkin usein Data Access Object -luokkien (DAO) kautta</a:t>
            </a:r>
          </a:p>
          <a:p>
            <a:pPr lvl="1"/>
            <a:r>
              <a:rPr lang="fi-FI" sz="1800" dirty="0"/>
              <a:t>DAO-luokat huolehtivat yhteyksien käytöstä ja kyselyiden muodostamisesta </a:t>
            </a:r>
          </a:p>
          <a:p>
            <a:pPr lvl="1"/>
            <a:r>
              <a:rPr lang="fi-FI" sz="1800" dirty="0"/>
              <a:t>DAO-luokkien metodit palauttavat aivan tavallisia Java-olioita joko yksinään tai kokoelmina (ns. </a:t>
            </a:r>
            <a:r>
              <a:rPr lang="fi-FI" sz="1800" dirty="0" err="1"/>
              <a:t>model</a:t>
            </a:r>
            <a:r>
              <a:rPr lang="fi-FI" sz="1800" dirty="0"/>
              <a:t>-luokkia)</a:t>
            </a:r>
          </a:p>
        </p:txBody>
      </p:sp>
    </p:spTree>
    <p:extLst>
      <p:ext uri="{BB962C8B-B14F-4D97-AF65-F5344CB8AC3E}">
        <p14:creationId xmlns:p14="http://schemas.microsoft.com/office/powerpoint/2010/main" val="141989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Tiedon lisääminen ja päivittäminen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SQL:n INSERT ja UPDATE -komennot</a:t>
            </a:r>
          </a:p>
        </p:txBody>
      </p:sp>
    </p:spTree>
    <p:extLst>
      <p:ext uri="{BB962C8B-B14F-4D97-AF65-F5344CB8AC3E}">
        <p14:creationId xmlns:p14="http://schemas.microsoft.com/office/powerpoint/2010/main" val="5041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Datan lisääminen tietokantaan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2362200"/>
            <a:ext cx="10697498" cy="3657600"/>
          </a:xfrm>
        </p:spPr>
        <p:txBody>
          <a:bodyPr/>
          <a:lstStyle/>
          <a:p>
            <a:pPr marL="0" indent="0">
              <a:buNone/>
            </a:pPr>
            <a:r>
              <a:rPr lang="fi-FI" sz="1800" dirty="0"/>
              <a:t>Tiedon päivittämiseksi kutsutaan </a:t>
            </a:r>
            <a:r>
              <a:rPr lang="fi-FI" sz="1800" dirty="0" err="1">
                <a:latin typeface="Consolas" panose="020B0609020204030204" pitchFamily="49" charset="0"/>
              </a:rPr>
              <a:t>PreparedStatement</a:t>
            </a:r>
            <a:r>
              <a:rPr lang="fi-FI" sz="1800" dirty="0"/>
              <a:t>-olion </a:t>
            </a:r>
            <a:r>
              <a:rPr lang="fi-FI" sz="1800" dirty="0" err="1">
                <a:latin typeface="Consolas" panose="020B0609020204030204" pitchFamily="49" charset="0"/>
              </a:rPr>
              <a:t>executeUpdate</a:t>
            </a:r>
            <a:r>
              <a:rPr lang="fi-FI" sz="1800" dirty="0"/>
              <a:t>-metodia: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558413" y="3394586"/>
            <a:ext cx="8799869" cy="1275737"/>
          </a:xfrm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Artist (Name) VALUES (?)"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"Matti ja Teppo"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812133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i="1" dirty="0"/>
              <a:t>Edistynyttä sisältöä:</a:t>
            </a:r>
            <a:r>
              <a:rPr lang="fi-FI" dirty="0"/>
              <a:t> </a:t>
            </a:r>
            <a:r>
              <a:rPr lang="fi-FI" dirty="0" err="1"/>
              <a:t>insertit</a:t>
            </a:r>
            <a:r>
              <a:rPr lang="fi-FI" dirty="0"/>
              <a:t> ja automaattisesti generoidut pääavaimet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1800" dirty="0"/>
              <a:t>SQL-lauseketta luotaessa voidaan antaa SQL:n lisäksi toinen parametri: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endParaRPr lang="en-US" sz="18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r>
              <a:rPr lang="fi-FI" sz="1800" dirty="0"/>
              <a:t>Generoidut avaimet voidaan tällöin kysyä kyselyn jälkeen </a:t>
            </a:r>
            <a:r>
              <a:rPr lang="fi-FI" sz="1800" i="1" dirty="0" err="1"/>
              <a:t>getGeneratedKeys</a:t>
            </a:r>
            <a:r>
              <a:rPr lang="fi-FI" sz="1800" dirty="0"/>
              <a:t>-metodilla:</a:t>
            </a:r>
          </a:p>
          <a:p>
            <a:endParaRPr lang="fi-FI" sz="1800" dirty="0"/>
          </a:p>
          <a:p>
            <a:r>
              <a:rPr lang="fi-FI" sz="1800" i="1" dirty="0" err="1"/>
              <a:t>getGeneratedKeys</a:t>
            </a:r>
            <a:r>
              <a:rPr lang="fi-FI" sz="1800" dirty="0"/>
              <a:t> palauttaa </a:t>
            </a:r>
            <a:r>
              <a:rPr lang="fi-FI" sz="1800" i="1" dirty="0" err="1"/>
              <a:t>ResultSet</a:t>
            </a:r>
            <a:r>
              <a:rPr lang="fi-FI" sz="1800" dirty="0"/>
              <a:t>-olion, jota käytetään samankaltaisesti kuin aikaisemmassa kyselyesimerkissä.</a:t>
            </a:r>
          </a:p>
          <a:p>
            <a:endParaRPr lang="fi-FI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accent5"/>
          </a:solidFill>
          <a:ln>
            <a:solidFill>
              <a:schemeClr val="accent5">
                <a:lumMod val="2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.prepareStatement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"INSERT INTO Artist (Name) VALUES (?)"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RETURN_GENERATED_KEYS</a:t>
            </a:r>
            <a:b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(1,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"Matti ja Teppo"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.executeUpdate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ResultSet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fi-FI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.getGeneratedKeys</a:t>
            </a:r>
            <a:r>
              <a:rPr lang="fi-FI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fi-FI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keys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.getLong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i-FI" sz="1400" dirty="0"/>
          </a:p>
        </p:txBody>
      </p:sp>
    </p:spTree>
    <p:extLst>
      <p:ext uri="{BB962C8B-B14F-4D97-AF65-F5344CB8AC3E}">
        <p14:creationId xmlns:p14="http://schemas.microsoft.com/office/powerpoint/2010/main" val="124438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Tietokannat Javassa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200" dirty="0"/>
              <a:t>Kaksi vakiintunutta tapaa relaatiotietokantojen käyttöön:</a:t>
            </a:r>
          </a:p>
          <a:p>
            <a:pPr lvl="1"/>
            <a:r>
              <a:rPr lang="fi-FI" b="1" dirty="0"/>
              <a:t>JDBC</a:t>
            </a:r>
            <a:r>
              <a:rPr lang="fi-FI" dirty="0"/>
              <a:t> (Java </a:t>
            </a:r>
            <a:r>
              <a:rPr lang="fi-FI" dirty="0" err="1"/>
              <a:t>Database</a:t>
            </a:r>
            <a:r>
              <a:rPr lang="fi-FI" dirty="0"/>
              <a:t> Connectivity)</a:t>
            </a:r>
            <a:br>
              <a:rPr lang="fi-FI" dirty="0"/>
            </a:br>
            <a:r>
              <a:rPr lang="fi-FI" sz="1800" dirty="0"/>
              <a:t>Yhtenäinen tapa tehdä SQL-kyselyitä lähes mihin tahansa tietokantoihin ja käsitellä kyselyiden tuloksia.</a:t>
            </a:r>
          </a:p>
          <a:p>
            <a:pPr lvl="1"/>
            <a:r>
              <a:rPr lang="fi-FI" b="1" dirty="0"/>
              <a:t>JPA</a:t>
            </a:r>
            <a:r>
              <a:rPr lang="fi-FI" dirty="0"/>
              <a:t> (Java </a:t>
            </a:r>
            <a:r>
              <a:rPr lang="fi-FI" dirty="0" err="1"/>
              <a:t>Persistence</a:t>
            </a:r>
            <a:r>
              <a:rPr lang="fi-FI" dirty="0"/>
              <a:t> API)</a:t>
            </a:r>
            <a:br>
              <a:rPr lang="fi-FI" dirty="0"/>
            </a:br>
            <a:r>
              <a:rPr lang="fi-FI" sz="1800" dirty="0"/>
              <a:t>Yhtenäinen ORM (Object </a:t>
            </a:r>
            <a:r>
              <a:rPr lang="fi-FI" sz="1800" dirty="0" err="1"/>
              <a:t>Relational</a:t>
            </a:r>
            <a:r>
              <a:rPr lang="fi-FI" sz="1800" dirty="0"/>
              <a:t> </a:t>
            </a:r>
            <a:r>
              <a:rPr lang="fi-FI" sz="1800" dirty="0" err="1"/>
              <a:t>Mapping</a:t>
            </a:r>
            <a:r>
              <a:rPr lang="fi-FI" sz="1800" dirty="0"/>
              <a:t>) -ratkaisu, jolla </a:t>
            </a:r>
            <a:r>
              <a:rPr lang="fi-FI" sz="1800" dirty="0" err="1"/>
              <a:t>Javaluokkia</a:t>
            </a:r>
            <a:r>
              <a:rPr lang="fi-FI" sz="1800" dirty="0"/>
              <a:t> saadaan automaattisesti kytkettyä tietokannan tauluihin ilman SQL:n kirjoittamista.</a:t>
            </a:r>
          </a:p>
          <a:p>
            <a:r>
              <a:rPr lang="fi-FI" sz="2200" dirty="0"/>
              <a:t>Tällä kurssilla käytämme </a:t>
            </a:r>
            <a:r>
              <a:rPr lang="fi-FI" sz="2200" dirty="0" err="1"/>
              <a:t>JDBC:tä</a:t>
            </a:r>
            <a:endParaRPr lang="fi-FI" sz="2200" dirty="0"/>
          </a:p>
          <a:p>
            <a:pPr lvl="1"/>
            <a:r>
              <a:rPr lang="fi-FI" sz="1900" dirty="0"/>
              <a:t>Yksinkertaisempi ottaa käyttöön</a:t>
            </a:r>
          </a:p>
          <a:p>
            <a:pPr lvl="1"/>
            <a:r>
              <a:rPr lang="fi-FI" sz="1900" dirty="0"/>
              <a:t>Taustalla vähemmän automaatiota, eli saamme paremmin käsityksen siitä, miten kirjoittamamme SQL-kyselyt konkreettisesti suoritetaan</a:t>
            </a:r>
          </a:p>
        </p:txBody>
      </p:sp>
    </p:spTree>
    <p:extLst>
      <p:ext uri="{BB962C8B-B14F-4D97-AF65-F5344CB8AC3E}">
        <p14:creationId xmlns:p14="http://schemas.microsoft.com/office/powerpoint/2010/main" val="40220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JDBC – Java Database Connectivity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JDBC toimii lähes minkä tahansa (SQL) tietokantojen kanssa, kunhan Java-projektiin on lisätty käytettävän tietokannan ajuri</a:t>
            </a:r>
          </a:p>
          <a:p>
            <a:endParaRPr lang="fi-FI" sz="2000" dirty="0"/>
          </a:p>
          <a:p>
            <a:r>
              <a:rPr lang="fi-FI" sz="2000" dirty="0"/>
              <a:t>Tällä kurssilla käytetään </a:t>
            </a:r>
            <a:r>
              <a:rPr lang="fi-FI" sz="2000" dirty="0" err="1"/>
              <a:t>SQLite</a:t>
            </a:r>
            <a:r>
              <a:rPr lang="fi-FI" sz="2000" dirty="0"/>
              <a:t>-tietokantaa, joka on paikallinen muisti- tai tiedostopohjainen tietokanta</a:t>
            </a:r>
          </a:p>
          <a:p>
            <a:pPr lvl="1"/>
            <a:r>
              <a:rPr lang="fi-FI" sz="1800" dirty="0"/>
              <a:t>Ei erillistä tietokantapalvelinta</a:t>
            </a:r>
          </a:p>
          <a:p>
            <a:pPr lvl="1"/>
            <a:r>
              <a:rPr lang="fi-FI" sz="1800" dirty="0"/>
              <a:t>Ei salasanoja yms. "ylimääräistä"</a:t>
            </a:r>
          </a:p>
          <a:p>
            <a:endParaRPr lang="fi-FI" sz="2000" dirty="0"/>
          </a:p>
          <a:p>
            <a:r>
              <a:rPr lang="fi-FI" sz="2000" dirty="0"/>
              <a:t>Samat Java-koodit toimisivat myös esim. </a:t>
            </a:r>
            <a:r>
              <a:rPr lang="fi-FI" sz="2000" dirty="0" err="1"/>
              <a:t>MySQL</a:t>
            </a:r>
            <a:r>
              <a:rPr lang="fi-FI" sz="2000" dirty="0"/>
              <a:t> tai </a:t>
            </a:r>
            <a:r>
              <a:rPr lang="fi-FI" sz="2000" dirty="0" err="1"/>
              <a:t>MariaDB</a:t>
            </a:r>
            <a:r>
              <a:rPr lang="fi-FI" sz="2000" dirty="0"/>
              <a:t> –tietokantoja hyödyntäen </a:t>
            </a:r>
          </a:p>
          <a:p>
            <a:pPr lvl="1"/>
            <a:r>
              <a:rPr lang="fi-FI" sz="1800" dirty="0"/>
              <a:t>Käyttäisimme tällöin vain eri ajuria</a:t>
            </a:r>
          </a:p>
        </p:txBody>
      </p:sp>
    </p:spTree>
    <p:extLst>
      <p:ext uri="{BB962C8B-B14F-4D97-AF65-F5344CB8AC3E}">
        <p14:creationId xmlns:p14="http://schemas.microsoft.com/office/powerpoint/2010/main" val="204052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SQLiten</a:t>
            </a:r>
            <a:r>
              <a:rPr lang="fi-FI" dirty="0"/>
              <a:t> komentorivikäyttö (valinnainen vaihe)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2000" dirty="0"/>
              <a:t>Tietokannan komentorivikäyttö ei ole tällä kurssilla välttämätöntä, mutta kyselyitä on helpompi suunnitella ja kokeilla Java-ohjelman ulkopuolella.</a:t>
            </a:r>
          </a:p>
          <a:p>
            <a:endParaRPr lang="fi-FI" sz="2000" dirty="0"/>
          </a:p>
          <a:p>
            <a:r>
              <a:rPr lang="fi-FI" sz="2000" dirty="0"/>
              <a:t>Lataa itsellesi sqlite3-komentorivityökalu osoitteesta:</a:t>
            </a:r>
            <a:br>
              <a:rPr lang="fi-FI" sz="2000" dirty="0"/>
            </a:br>
            <a:r>
              <a:rPr lang="fi-FI" sz="2000" dirty="0">
                <a:hlinkClick r:id="rId2"/>
              </a:rPr>
              <a:t>https://sqlite.org/download.html</a:t>
            </a:r>
            <a:br>
              <a:rPr lang="fi-FI" sz="2000" dirty="0"/>
            </a:b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>
                <a:latin typeface="Consolas" panose="020B0609020204030204" pitchFamily="49" charset="0"/>
              </a:rPr>
              <a:t>sqlite-tools-win32-x86-</a:t>
            </a:r>
            <a:r>
              <a:rPr lang="fi-FI" sz="2000" dirty="0">
                <a:solidFill>
                  <a:srgbClr val="00B0F0"/>
                </a:solidFill>
                <a:latin typeface="Consolas" panose="020B0609020204030204" pitchFamily="49" charset="0"/>
              </a:rPr>
              <a:t>VERSIO</a:t>
            </a:r>
            <a:r>
              <a:rPr lang="fi-FI" sz="2000" dirty="0">
                <a:latin typeface="Consolas" panose="020B0609020204030204" pitchFamily="49" charset="0"/>
              </a:rPr>
              <a:t>.zip </a:t>
            </a:r>
            <a:r>
              <a:rPr lang="fi-FI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fi-FI" sz="2000" dirty="0">
                <a:latin typeface="Consolas" panose="020B0609020204030204" pitchFamily="49" charset="0"/>
              </a:rPr>
              <a:t>sqlite3.exe</a:t>
            </a:r>
          </a:p>
          <a:p>
            <a:endParaRPr lang="fi-FI" sz="2000" dirty="0"/>
          </a:p>
          <a:p>
            <a:r>
              <a:rPr lang="fi-FI" sz="2000" dirty="0"/>
              <a:t>Tallenna tiedosto esim. samaan kansioon </a:t>
            </a:r>
            <a:r>
              <a:rPr lang="fi-FI" sz="2000" dirty="0" err="1"/>
              <a:t>Chinook</a:t>
            </a:r>
            <a:r>
              <a:rPr lang="fi-FI" sz="2000" dirty="0"/>
              <a:t>-tietokannan kanssa</a:t>
            </a:r>
          </a:p>
          <a:p>
            <a:endParaRPr lang="fi-FI" sz="2000" dirty="0"/>
          </a:p>
          <a:p>
            <a:r>
              <a:rPr lang="fi-FI" sz="2000" dirty="0"/>
              <a:t>Ohjeita komentorivityökalun käyttöön löydät osoitteesta: </a:t>
            </a:r>
            <a:r>
              <a:rPr lang="fi-FI" sz="2000" dirty="0">
                <a:hlinkClick r:id="rId3"/>
              </a:rPr>
              <a:t>https://sqlite.org/cli.html</a:t>
            </a:r>
            <a:r>
              <a:rPr lang="fi-FI" sz="2000" dirty="0"/>
              <a:t> tai videosta </a:t>
            </a:r>
            <a:r>
              <a:rPr lang="fi-FI" sz="2000" dirty="0">
                <a:hlinkClick r:id="rId4"/>
              </a:rPr>
              <a:t>https://video.haaga-helia.fi/media/SQLite+tools/0_pez4r54j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41755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JDBC:n</a:t>
            </a:r>
            <a:r>
              <a:rPr lang="fi-FI" dirty="0"/>
              <a:t> </a:t>
            </a:r>
            <a:r>
              <a:rPr lang="fi-FI" dirty="0" err="1"/>
              <a:t>SQLite</a:t>
            </a:r>
            <a:r>
              <a:rPr lang="fi-FI" dirty="0"/>
              <a:t>-ajuri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sz="2000" dirty="0"/>
              <a:t>Tietokannan käyttämiseksi Javasta käsin tarvitsemme erillisen ajurin</a:t>
            </a:r>
          </a:p>
          <a:p>
            <a:r>
              <a:rPr lang="fi-FI" sz="2000" dirty="0"/>
              <a:t>Erilaiset riippuvuudet asennetaan pääsääntöisesti automaatiotyökalujen avulla</a:t>
            </a:r>
          </a:p>
          <a:p>
            <a:pPr lvl="1"/>
            <a:r>
              <a:rPr lang="fi-FI" sz="1700" dirty="0"/>
              <a:t>Kirjastot jaellaan tyypillisesti JAR-tiedostoina (Java Archive)</a:t>
            </a:r>
          </a:p>
          <a:p>
            <a:pPr lvl="1"/>
            <a:r>
              <a:rPr lang="fi-FI" sz="1700" dirty="0"/>
              <a:t>Suosittuja automaatiotyökaluja Javalle ovat mm. </a:t>
            </a:r>
            <a:r>
              <a:rPr lang="fi-FI" sz="1700" dirty="0" err="1"/>
              <a:t>Maven</a:t>
            </a:r>
            <a:r>
              <a:rPr lang="fi-FI" sz="1700" dirty="0"/>
              <a:t> ja </a:t>
            </a:r>
            <a:r>
              <a:rPr lang="fi-FI" sz="1700" dirty="0" err="1"/>
              <a:t>Gradle</a:t>
            </a:r>
            <a:endParaRPr lang="fi-FI" sz="1700" dirty="0"/>
          </a:p>
          <a:p>
            <a:pPr lvl="1"/>
            <a:r>
              <a:rPr lang="fi-FI" sz="1700" dirty="0"/>
              <a:t>Automaatiotyökalujen avulla monimutkaistenkin riippuvuuksien hallinta on yksinkertaista</a:t>
            </a:r>
          </a:p>
          <a:p>
            <a:endParaRPr lang="fi-FI" sz="2000" dirty="0">
              <a:sym typeface="Wingdings" panose="05000000000000000000" pitchFamily="2" charset="2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sz="2000" dirty="0"/>
              <a:t>Tässä tapauksessa haemme tarvittavan ajurin manuaalisesti </a:t>
            </a:r>
            <a:r>
              <a:rPr lang="fi-FI" sz="2000" dirty="0" err="1"/>
              <a:t>Mavenin</a:t>
            </a:r>
            <a:r>
              <a:rPr lang="fi-FI" sz="2000" dirty="0"/>
              <a:t> tietovarastosta:</a:t>
            </a:r>
          </a:p>
          <a:p>
            <a:pPr marL="457200" lvl="1" indent="0">
              <a:buNone/>
            </a:pPr>
            <a:r>
              <a:rPr lang="fi-FI" sz="1400" dirty="0">
                <a:hlinkClick r:id="rId2"/>
              </a:rPr>
              <a:t>https://mvnrepository.com/artifact/org.xerial/sqlite-jdbc</a:t>
            </a:r>
            <a:br>
              <a:rPr lang="fi-FI" sz="1400" dirty="0"/>
            </a:br>
            <a:r>
              <a:rPr lang="fi-FI" sz="1400" dirty="0">
                <a:sym typeface="Wingdings" panose="05000000000000000000" pitchFamily="2" charset="2"/>
              </a:rPr>
              <a:t> Valitse uusin versio  </a:t>
            </a:r>
            <a:r>
              <a:rPr lang="fi-FI" sz="1400" dirty="0" err="1">
                <a:sym typeface="Wingdings" panose="05000000000000000000" pitchFamily="2" charset="2"/>
              </a:rPr>
              <a:t>Download</a:t>
            </a:r>
            <a:r>
              <a:rPr lang="fi-FI" sz="1400" dirty="0">
                <a:sym typeface="Wingdings" panose="05000000000000000000" pitchFamily="2" charset="2"/>
              </a:rPr>
              <a:t> (JAR)</a:t>
            </a:r>
          </a:p>
          <a:p>
            <a:r>
              <a:rPr lang="fi-FI" sz="2000" dirty="0">
                <a:sym typeface="Wingdings" panose="05000000000000000000" pitchFamily="2" charset="2"/>
              </a:rPr>
              <a:t>Siirrä tallentamasi tietokanta-ajuri </a:t>
            </a:r>
            <a:r>
              <a:rPr lang="fi-FI" sz="2000" dirty="0" err="1">
                <a:sym typeface="Wingdings" panose="05000000000000000000" pitchFamily="2" charset="2"/>
              </a:rPr>
              <a:t>Eclipseen</a:t>
            </a:r>
            <a:r>
              <a:rPr lang="fi-FI" sz="2000" dirty="0">
                <a:sym typeface="Wingdings" panose="05000000000000000000" pitchFamily="2" charset="2"/>
              </a:rPr>
              <a:t> projektin alle uuteen hakemistoon nimeltä </a:t>
            </a:r>
            <a:r>
              <a:rPr lang="fi-FI" sz="2000" b="1" i="1" dirty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r>
              <a:rPr lang="fi-FI" sz="2000" b="1" i="1" dirty="0" err="1">
                <a:latin typeface="Source Code Pro" panose="020B0509030403020204" pitchFamily="49" charset="0"/>
                <a:sym typeface="Wingdings" panose="05000000000000000000" pitchFamily="2" charset="2"/>
              </a:rPr>
              <a:t>lib</a:t>
            </a:r>
            <a:r>
              <a:rPr lang="fi-FI" sz="2000" b="1" i="1" dirty="0">
                <a:latin typeface="Source Code Pro" panose="020B0509030403020204" pitchFamily="49" charset="0"/>
                <a:sym typeface="Wingdings" panose="05000000000000000000" pitchFamily="2" charset="2"/>
              </a:rPr>
              <a:t>"</a:t>
            </a:r>
            <a:endParaRPr lang="fi-FI" sz="2000" i="1" dirty="0">
              <a:sym typeface="Wingdings" panose="05000000000000000000" pitchFamily="2" charset="2"/>
            </a:endParaRPr>
          </a:p>
          <a:p>
            <a:r>
              <a:rPr lang="fi-FI" dirty="0"/>
              <a:t>lisää </a:t>
            </a:r>
            <a:r>
              <a:rPr lang="fi-FI" dirty="0" err="1"/>
              <a:t>lib</a:t>
            </a:r>
            <a:r>
              <a:rPr lang="fi-FI" dirty="0"/>
              <a:t>-hakemisto projektisi </a:t>
            </a:r>
            <a:r>
              <a:rPr lang="fi-FI" dirty="0" err="1"/>
              <a:t>projektisi</a:t>
            </a:r>
            <a:r>
              <a:rPr lang="fi-FI" dirty="0"/>
              <a:t> polkuun tämän ohjeen mukaisesti: </a:t>
            </a:r>
            <a:r>
              <a:rPr lang="fi-FI" u="sng" dirty="0">
                <a:hlinkClick r:id="rId3"/>
              </a:rPr>
              <a:t>https://stackoverflow.com/a/23420543</a:t>
            </a:r>
            <a:r>
              <a:rPr lang="fi-FI" dirty="0"/>
              <a:t>.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164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i-FI" dirty="0"/>
              <a:t>Tietokantojen käyttö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Tietokantaan yhdistäminen Javasta</a:t>
            </a:r>
          </a:p>
        </p:txBody>
      </p:sp>
    </p:spTree>
    <p:extLst>
      <p:ext uri="{BB962C8B-B14F-4D97-AF65-F5344CB8AC3E}">
        <p14:creationId xmlns:p14="http://schemas.microsoft.com/office/powerpoint/2010/main" val="151595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Tietokantaan yhdistäminen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connect() </a:t>
            </a:r>
            <a:r>
              <a:rPr lang="fi-FI" sz="1400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throws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, </a:t>
            </a:r>
            <a:r>
              <a:rPr lang="fi-FI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7677658" y="2363496"/>
            <a:ext cx="3429951" cy="942279"/>
            <a:chOff x="4120031" y="2554832"/>
            <a:chExt cx="3429951" cy="942279"/>
          </a:xfrm>
        </p:grpSpPr>
        <p:sp>
          <p:nvSpPr>
            <p:cNvPr id="6" name="TextBox 5"/>
            <p:cNvSpPr txBox="1"/>
            <p:nvPr/>
          </p:nvSpPr>
          <p:spPr>
            <a:xfrm>
              <a:off x="4120031" y="2554832"/>
              <a:ext cx="3429951" cy="64633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JDBC-polku pitää sisällään käytettävän ajurin nimen ja tietokannan sijainnin.</a:t>
              </a:r>
            </a:p>
            <a:p>
              <a:pPr algn="ctr"/>
              <a:r>
                <a:rPr lang="fi-FI" sz="1200" dirty="0" err="1"/>
                <a:t>SQLiten</a:t>
              </a:r>
              <a:r>
                <a:rPr lang="fi-FI" sz="1200" dirty="0"/>
                <a:t> tapauksessa sijainti on polku levyllä.</a:t>
              </a: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 bwMode="auto">
            <a:xfrm flipH="1">
              <a:off x="4932017" y="3201163"/>
              <a:ext cx="902990" cy="29594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5995852" y="4238639"/>
            <a:ext cx="4274281" cy="461665"/>
            <a:chOff x="3338403" y="2043005"/>
            <a:chExt cx="4274281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4636037" y="2043005"/>
              <a:ext cx="2976647" cy="46166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Tietokanta-ajurin luokan lataus </a:t>
              </a:r>
            </a:p>
            <a:p>
              <a:pPr algn="ctr"/>
              <a:r>
                <a:rPr lang="fi-FI" sz="1200" i="1" dirty="0"/>
                <a:t>(ei välttämätöntä kaikissa tapauksissa)</a:t>
              </a:r>
            </a:p>
          </p:txBody>
        </p:sp>
        <p:cxnSp>
          <p:nvCxnSpPr>
            <p:cNvPr id="14" name="Straight Arrow Connector 13"/>
            <p:cNvCxnSpPr>
              <a:cxnSpLocks/>
              <a:stCxn id="13" idx="1"/>
            </p:cNvCxnSpPr>
            <p:nvPr/>
          </p:nvCxnSpPr>
          <p:spPr bwMode="auto">
            <a:xfrm flipH="1" flipV="1">
              <a:off x="3338403" y="2043006"/>
              <a:ext cx="1297634" cy="2308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" name="Group 17"/>
          <p:cNvGrpSpPr/>
          <p:nvPr/>
        </p:nvGrpSpPr>
        <p:grpSpPr>
          <a:xfrm>
            <a:off x="4148046" y="4647976"/>
            <a:ext cx="3429951" cy="582599"/>
            <a:chOff x="3343372" y="1167643"/>
            <a:chExt cx="3429951" cy="582599"/>
          </a:xfrm>
        </p:grpSpPr>
        <p:sp>
          <p:nvSpPr>
            <p:cNvPr id="19" name="TextBox 18"/>
            <p:cNvSpPr txBox="1"/>
            <p:nvPr/>
          </p:nvSpPr>
          <p:spPr>
            <a:xfrm>
              <a:off x="3343372" y="1473243"/>
              <a:ext cx="3429951" cy="276999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i-FI" sz="1200" dirty="0"/>
                <a:t>Yhteyden muodostaminen tietokantaan</a:t>
              </a:r>
            </a:p>
          </p:txBody>
        </p:sp>
        <p:cxnSp>
          <p:nvCxnSpPr>
            <p:cNvPr id="20" name="Straight Arrow Connector 19"/>
            <p:cNvCxnSpPr>
              <a:stCxn id="19" idx="0"/>
            </p:cNvCxnSpPr>
            <p:nvPr/>
          </p:nvCxnSpPr>
          <p:spPr bwMode="auto">
            <a:xfrm flipH="1" flipV="1">
              <a:off x="4773836" y="1167643"/>
              <a:ext cx="284512" cy="305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yhdistettäisiin vastaavasti 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8519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Versio 2: poikkeuksen "kääriminen" ajonaikaiseksi poikkeukseksi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298355"/>
            <a:ext cx="8686800" cy="3892379"/>
          </a:xfrm>
          <a:solidFill>
            <a:srgbClr val="E4F2F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fi-FI" sz="1400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...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ChinookDatabase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jdbc:sqlite:M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Chinook_Sqlite.sqlite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Connection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Class.forName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org.sqlite.JDBC</a:t>
            </a:r>
            <a:r>
              <a:rPr lang="fi-FI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0000C0"/>
                </a:solidFill>
                <a:latin typeface="Consolas" panose="020B0609020204030204" pitchFamily="49" charset="0"/>
              </a:rPr>
              <a:t>URL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ClassNotFoundException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4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030895" y="6274219"/>
            <a:ext cx="8130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1400" dirty="0" err="1"/>
              <a:t>MySQL</a:t>
            </a:r>
            <a:r>
              <a:rPr lang="fi-FI" sz="1400" dirty="0"/>
              <a:t>-tietokantaan yhdistettäisiin vastaavasti esim. osoitteella 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  <a:r>
              <a:rPr lang="fi-FI" sz="1400" dirty="0" err="1">
                <a:latin typeface="Consolas" panose="020B0609020204030204" pitchFamily="49" charset="0"/>
              </a:rPr>
              <a:t>jdbc:</a:t>
            </a:r>
            <a:r>
              <a:rPr lang="fi-FI" sz="1400" u="sng" dirty="0" err="1">
                <a:latin typeface="Consolas" panose="020B0609020204030204" pitchFamily="49" charset="0"/>
              </a:rPr>
              <a:t>mysql</a:t>
            </a:r>
            <a:r>
              <a:rPr lang="fi-FI" sz="1400" dirty="0">
                <a:latin typeface="Consolas" panose="020B0609020204030204" pitchFamily="49" charset="0"/>
              </a:rPr>
              <a:t>://127.0.0.1:3306/</a:t>
            </a:r>
            <a:r>
              <a:rPr lang="fi-FI" sz="1400" dirty="0" err="1">
                <a:latin typeface="Consolas" panose="020B0609020204030204" pitchFamily="49" charset="0"/>
              </a:rPr>
              <a:t>chinook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36762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HHppkalvo_FI_widescreen</Template>
  <TotalTime>7397</TotalTime>
  <Words>1472</Words>
  <Application>Microsoft Office PowerPoint</Application>
  <PresentationFormat>Widescreen</PresentationFormat>
  <Paragraphs>225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Consolas</vt:lpstr>
      <vt:lpstr>Source Code Pro</vt:lpstr>
      <vt:lpstr>Tahoma</vt:lpstr>
      <vt:lpstr>Wingdings</vt:lpstr>
      <vt:lpstr>Office-teema</vt:lpstr>
      <vt:lpstr>Ohjelmointi (Java)</vt:lpstr>
      <vt:lpstr>Oppitunti 1: JDBC (Java Database Connectivity)</vt:lpstr>
      <vt:lpstr>Tietokannat Javassa</vt:lpstr>
      <vt:lpstr>JDBC – Java Database Connectivity</vt:lpstr>
      <vt:lpstr>SQLiten komentorivikäyttö (valinnainen vaihe)</vt:lpstr>
      <vt:lpstr>JDBC:n SQLite-ajuri</vt:lpstr>
      <vt:lpstr>Tietokantojen käyttö</vt:lpstr>
      <vt:lpstr>Tietokantaan yhdistäminen</vt:lpstr>
      <vt:lpstr>Versio 2: poikkeuksen "kääriminen" ajonaikaiseksi poikkeukseksi</vt:lpstr>
      <vt:lpstr>Tietokantayhteyksien sulkeminen</vt:lpstr>
      <vt:lpstr>Tietokantojen käyttö</vt:lpstr>
      <vt:lpstr>Kyselyn tekeminen: luokat ja metodit</vt:lpstr>
      <vt:lpstr>Kyselyn tulosten läpikäynti: ResultSet, next ja get</vt:lpstr>
      <vt:lpstr>PowerPoint Presentation</vt:lpstr>
      <vt:lpstr>PowerPoint Presentation</vt:lpstr>
      <vt:lpstr>PowerPoint Presentation</vt:lpstr>
      <vt:lpstr>Kyselyiden tekeminen turvallisesti</vt:lpstr>
      <vt:lpstr>Vaaralliset kyselyt</vt:lpstr>
      <vt:lpstr>Parametrisoidut kyselyt</vt:lpstr>
      <vt:lpstr>Oppitunti 2: DAO (Data Access Object)</vt:lpstr>
      <vt:lpstr>Tietokannan eriyttäminen muusta logiikasta</vt:lpstr>
      <vt:lpstr>Tiedon lisääminen ja päivittäminen</vt:lpstr>
      <vt:lpstr>Datan lisääminen tietokantaan</vt:lpstr>
      <vt:lpstr>Edistynyttä sisältöä: insertit ja automaattisesti generoidut pääavaimet</vt:lpstr>
    </vt:vector>
  </TitlesOfParts>
  <Company>Haaga-Helia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Ohjelmointi (Java)</dc:title>
  <dc:creator>Teemu Havulinna;Kasper Valtakari</dc:creator>
  <cp:lastModifiedBy>Havulinna Teemu</cp:lastModifiedBy>
  <cp:revision>349</cp:revision>
  <dcterms:created xsi:type="dcterms:W3CDTF">2017-10-26T08:01:45Z</dcterms:created>
  <dcterms:modified xsi:type="dcterms:W3CDTF">2021-04-13T12:30:05Z</dcterms:modified>
</cp:coreProperties>
</file>