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5"/>
  </p:notesMasterIdLst>
  <p:sldIdLst>
    <p:sldId id="256" r:id="rId2"/>
    <p:sldId id="335" r:id="rId3"/>
    <p:sldId id="333" r:id="rId4"/>
    <p:sldId id="357" r:id="rId5"/>
    <p:sldId id="338" r:id="rId6"/>
    <p:sldId id="339" r:id="rId7"/>
    <p:sldId id="340" r:id="rId8"/>
    <p:sldId id="343" r:id="rId9"/>
    <p:sldId id="344" r:id="rId10"/>
    <p:sldId id="356" r:id="rId11"/>
    <p:sldId id="355" r:id="rId12"/>
    <p:sldId id="347" r:id="rId13"/>
    <p:sldId id="348" r:id="rId14"/>
    <p:sldId id="358" r:id="rId15"/>
    <p:sldId id="349" r:id="rId16"/>
    <p:sldId id="350" r:id="rId17"/>
    <p:sldId id="351" r:id="rId18"/>
    <p:sldId id="352" r:id="rId19"/>
    <p:sldId id="353" r:id="rId20"/>
    <p:sldId id="354" r:id="rId21"/>
    <p:sldId id="345" r:id="rId22"/>
    <p:sldId id="346" r:id="rId23"/>
    <p:sldId id="341" r:id="rId24"/>
  </p:sldIdLst>
  <p:sldSz cx="12192000" cy="6858000"/>
  <p:notesSz cx="6858000" cy="9144000"/>
  <p:embeddedFontLst>
    <p:embeddedFont>
      <p:font typeface="Architects Daughter" panose="020B0600000101010101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Questrial" pitchFamily="2" charset="0"/>
      <p:regular r:id="rId31"/>
    </p:embeddedFont>
    <p:embeddedFont>
      <p:font typeface="Rubik" panose="020B0600000101010101" charset="-79"/>
      <p:regular r:id="rId32"/>
      <p:bold r:id="rId33"/>
      <p:italic r:id="rId34"/>
      <p:boldItalic r:id="rId35"/>
    </p:embeddedFont>
    <p:embeddedFont>
      <p:font typeface="나눔바른고딕" panose="020B0603020101020101" pitchFamily="50" charset="-127"/>
      <p:regular r:id="rId36"/>
      <p:bold r:id="rId37"/>
    </p:embeddedFont>
    <p:embeddedFont>
      <p:font typeface="나눔스퀘어 Bold" panose="020B0600000101010101" pitchFamily="50" charset="-127"/>
      <p:bold r:id="rId38"/>
    </p:embeddedFont>
    <p:embeddedFont>
      <p:font typeface="나눔스퀘어 ExtraBold" panose="020B0600000101010101" pitchFamily="50" charset="-127"/>
      <p:bold r:id="rId39"/>
    </p:embeddedFont>
    <p:embeddedFont>
      <p:font typeface="나눔스퀘어_ac ExtraBold" panose="020B0600000101010101" pitchFamily="50" charset="-127"/>
      <p:bold r:id="rId40"/>
    </p:embeddedFont>
    <p:embeddedFont>
      <p:font typeface="배달의민족 한나" panose="020B0604020202020204" pitchFamily="50" charset="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0E"/>
    <a:srgbClr val="FFCC00"/>
    <a:srgbClr val="133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25" y="32910"/>
            <a:ext cx="12192000" cy="7764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942513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2023438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flipH="1">
            <a:off x="3104362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flipH="1">
            <a:off x="4185287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flipH="1">
            <a:off x="5266211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flipH="1">
            <a:off x="6347136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flipH="1">
            <a:off x="7428060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flipH="1">
            <a:off x="8508985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flipH="1">
            <a:off x="-10951" y="32910"/>
            <a:ext cx="711940" cy="772968"/>
          </a:xfrm>
          <a:custGeom>
            <a:avLst/>
            <a:gdLst/>
            <a:ahLst/>
            <a:cxnLst/>
            <a:rect l="l" t="t" r="r" b="b"/>
            <a:pathLst>
              <a:path w="868219" h="951345" extrusionOk="0">
                <a:moveTo>
                  <a:pt x="0" y="951345"/>
                </a:moveTo>
                <a:lnTo>
                  <a:pt x="367181" y="1"/>
                </a:lnTo>
                <a:lnTo>
                  <a:pt x="868219" y="0"/>
                </a:lnTo>
                <a:lnTo>
                  <a:pt x="842784" y="951345"/>
                </a:lnTo>
                <a:lnTo>
                  <a:pt x="0" y="9513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flipH="1">
            <a:off x="9589909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 flipH="1">
            <a:off x="10670834" y="32910"/>
            <a:ext cx="839400" cy="7731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25" y="790030"/>
            <a:ext cx="12192000" cy="7773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521379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7439343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6357306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5275269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4193232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3111196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2029159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947122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-13851" y="779654"/>
            <a:ext cx="719513" cy="787676"/>
          </a:xfrm>
          <a:custGeom>
            <a:avLst/>
            <a:gdLst/>
            <a:ahLst/>
            <a:cxnLst/>
            <a:rect l="l" t="t" r="r" b="b"/>
            <a:pathLst>
              <a:path w="877455" h="960581" extrusionOk="0">
                <a:moveTo>
                  <a:pt x="0" y="960581"/>
                </a:moveTo>
                <a:lnTo>
                  <a:pt x="25436" y="0"/>
                </a:lnTo>
                <a:lnTo>
                  <a:pt x="877455" y="0"/>
                </a:lnTo>
                <a:lnTo>
                  <a:pt x="510274" y="951344"/>
                </a:lnTo>
                <a:lnTo>
                  <a:pt x="0" y="9605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11767605" y="772081"/>
            <a:ext cx="410851" cy="795249"/>
          </a:xfrm>
          <a:custGeom>
            <a:avLst/>
            <a:gdLst/>
            <a:ahLst/>
            <a:cxnLst/>
            <a:rect l="l" t="t" r="r" b="b"/>
            <a:pathLst>
              <a:path w="501038" h="969816" extrusionOk="0">
                <a:moveTo>
                  <a:pt x="0" y="960580"/>
                </a:moveTo>
                <a:lnTo>
                  <a:pt x="367181" y="9236"/>
                </a:lnTo>
                <a:lnTo>
                  <a:pt x="498763" y="0"/>
                </a:lnTo>
                <a:cubicBezTo>
                  <a:pt x="499521" y="323272"/>
                  <a:pt x="500280" y="646544"/>
                  <a:pt x="501038" y="969816"/>
                </a:cubicBezTo>
                <a:lnTo>
                  <a:pt x="0" y="9605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10685510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9603416" y="786730"/>
            <a:ext cx="840600" cy="780600"/>
          </a:xfrm>
          <a:prstGeom prst="parallelogram">
            <a:avLst>
              <a:gd name="adj" fmla="val 38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3442300" y="1964975"/>
            <a:ext cx="7817100" cy="19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cxnSp>
        <p:nvCxnSpPr>
          <p:cNvPr id="37" name="Google Shape;37;p2"/>
          <p:cNvCxnSpPr/>
          <p:nvPr/>
        </p:nvCxnSpPr>
        <p:spPr>
          <a:xfrm>
            <a:off x="3039799" y="2878400"/>
            <a:ext cx="86802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" name="Google Shape;38;p2"/>
          <p:cNvCxnSpPr/>
          <p:nvPr/>
        </p:nvCxnSpPr>
        <p:spPr>
          <a:xfrm>
            <a:off x="400675" y="5476500"/>
            <a:ext cx="11319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" name="Google Shape;39;p2"/>
          <p:cNvCxnSpPr/>
          <p:nvPr/>
        </p:nvCxnSpPr>
        <p:spPr>
          <a:xfrm>
            <a:off x="4178420" y="5476512"/>
            <a:ext cx="0" cy="1008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" name="Google Shape;40;p2"/>
          <p:cNvCxnSpPr/>
          <p:nvPr/>
        </p:nvCxnSpPr>
        <p:spPr>
          <a:xfrm>
            <a:off x="7949070" y="5476512"/>
            <a:ext cx="0" cy="1008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41;p2"/>
          <p:cNvSpPr txBox="1"/>
          <p:nvPr/>
        </p:nvSpPr>
        <p:spPr>
          <a:xfrm>
            <a:off x="429306" y="2281084"/>
            <a:ext cx="3288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PRODUCTION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429306" y="3099647"/>
            <a:ext cx="2587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DIRECTOR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429306" y="3918210"/>
            <a:ext cx="2211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CAMERA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1405663" y="4870753"/>
            <a:ext cx="1407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5208600" y="4835095"/>
            <a:ext cx="1774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SCENE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9379037" y="4874538"/>
            <a:ext cx="1407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TAKE</a:t>
            </a:r>
            <a:endParaRPr sz="2000">
              <a:solidFill>
                <a:schemeClr val="accent1"/>
              </a:solidFill>
            </a:endParaRPr>
          </a:p>
        </p:txBody>
      </p:sp>
      <p:cxnSp>
        <p:nvCxnSpPr>
          <p:cNvPr id="47" name="Google Shape;47;p2"/>
          <p:cNvCxnSpPr/>
          <p:nvPr/>
        </p:nvCxnSpPr>
        <p:spPr>
          <a:xfrm>
            <a:off x="3039799" y="3640400"/>
            <a:ext cx="86802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" name="Google Shape;48;p2"/>
          <p:cNvCxnSpPr/>
          <p:nvPr/>
        </p:nvCxnSpPr>
        <p:spPr>
          <a:xfrm>
            <a:off x="3039799" y="4402400"/>
            <a:ext cx="86802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118203" y="32900"/>
            <a:ext cx="1420203" cy="1382671"/>
            <a:chOff x="95978" y="61850"/>
            <a:chExt cx="1420203" cy="1382671"/>
          </a:xfrm>
        </p:grpSpPr>
        <p:sp>
          <p:nvSpPr>
            <p:cNvPr id="50" name="Google Shape;50;p2"/>
            <p:cNvSpPr/>
            <p:nvPr/>
          </p:nvSpPr>
          <p:spPr>
            <a:xfrm>
              <a:off x="95978" y="61850"/>
              <a:ext cx="1420203" cy="1382671"/>
            </a:xfrm>
            <a:custGeom>
              <a:avLst/>
              <a:gdLst/>
              <a:ahLst/>
              <a:cxnLst/>
              <a:rect l="l" t="t" r="r" b="b"/>
              <a:pathLst>
                <a:path w="1730478" h="1684746" extrusionOk="0">
                  <a:moveTo>
                    <a:pt x="0" y="103814"/>
                  </a:moveTo>
                  <a:cubicBezTo>
                    <a:pt x="0" y="46479"/>
                    <a:pt x="46479" y="0"/>
                    <a:pt x="103814" y="0"/>
                  </a:cubicBezTo>
                  <a:lnTo>
                    <a:pt x="1730478" y="1580932"/>
                  </a:lnTo>
                  <a:cubicBezTo>
                    <a:pt x="1730478" y="1638267"/>
                    <a:pt x="1683999" y="1684746"/>
                    <a:pt x="1626664" y="1684746"/>
                  </a:cubicBezTo>
                  <a:lnTo>
                    <a:pt x="103814" y="1684746"/>
                  </a:lnTo>
                  <a:cubicBezTo>
                    <a:pt x="46479" y="1684746"/>
                    <a:pt x="0" y="1638267"/>
                    <a:pt x="0" y="1580932"/>
                  </a:cubicBezTo>
                  <a:lnTo>
                    <a:pt x="0" y="1038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6864" y="294088"/>
              <a:ext cx="177271" cy="177271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accent5">
                  <a:alpha val="8392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65319" y="1166043"/>
              <a:ext cx="177271" cy="177271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accent5">
                  <a:alpha val="8392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079619" y="1162192"/>
              <a:ext cx="177271" cy="177271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accent5">
                  <a:alpha val="8392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subTitle" idx="1"/>
          </p:nvPr>
        </p:nvSpPr>
        <p:spPr>
          <a:xfrm>
            <a:off x="3442300" y="3863675"/>
            <a:ext cx="7817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2"/>
          </p:nvPr>
        </p:nvSpPr>
        <p:spPr>
          <a:xfrm>
            <a:off x="414925" y="5566850"/>
            <a:ext cx="3763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subTitle" idx="3"/>
          </p:nvPr>
        </p:nvSpPr>
        <p:spPr>
          <a:xfrm>
            <a:off x="4178575" y="5566850"/>
            <a:ext cx="3763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4"/>
          </p:nvPr>
        </p:nvSpPr>
        <p:spPr>
          <a:xfrm>
            <a:off x="7956075" y="5566850"/>
            <a:ext cx="3763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2"/>
          <p:cNvSpPr/>
          <p:nvPr/>
        </p:nvSpPr>
        <p:spPr>
          <a:xfrm rot="10800000" flipH="1">
            <a:off x="11767605" y="10081"/>
            <a:ext cx="410851" cy="795249"/>
          </a:xfrm>
          <a:custGeom>
            <a:avLst/>
            <a:gdLst/>
            <a:ahLst/>
            <a:cxnLst/>
            <a:rect l="l" t="t" r="r" b="b"/>
            <a:pathLst>
              <a:path w="501038" h="969816" extrusionOk="0">
                <a:moveTo>
                  <a:pt x="0" y="960580"/>
                </a:moveTo>
                <a:lnTo>
                  <a:pt x="367181" y="9236"/>
                </a:lnTo>
                <a:lnTo>
                  <a:pt x="498763" y="0"/>
                </a:lnTo>
                <a:cubicBezTo>
                  <a:pt x="499521" y="323272"/>
                  <a:pt x="500280" y="646544"/>
                  <a:pt x="501038" y="969816"/>
                </a:cubicBezTo>
                <a:lnTo>
                  <a:pt x="0" y="9605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2">
    <p:bg>
      <p:bgRef idx="1001">
        <a:schemeClr val="bg1"/>
      </p:bgRef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 rot="10495919" flipH="1">
            <a:off x="11622229" y="-1010584"/>
            <a:ext cx="411206" cy="795936"/>
          </a:xfrm>
          <a:custGeom>
            <a:avLst/>
            <a:gdLst/>
            <a:ahLst/>
            <a:cxnLst/>
            <a:rect l="l" t="t" r="r" b="b"/>
            <a:pathLst>
              <a:path w="501038" h="969816" extrusionOk="0">
                <a:moveTo>
                  <a:pt x="0" y="960580"/>
                </a:moveTo>
                <a:lnTo>
                  <a:pt x="367181" y="9236"/>
                </a:lnTo>
                <a:lnTo>
                  <a:pt x="498763" y="0"/>
                </a:lnTo>
                <a:cubicBezTo>
                  <a:pt x="499521" y="323272"/>
                  <a:pt x="500280" y="646544"/>
                  <a:pt x="501038" y="969816"/>
                </a:cubicBezTo>
                <a:lnTo>
                  <a:pt x="0" y="9605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28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-108373" y="1255365"/>
            <a:ext cx="12435839" cy="5053994"/>
          </a:xfrm>
          <a:prstGeom prst="roundRect">
            <a:avLst>
              <a:gd name="adj" fmla="val 2539"/>
            </a:avLst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265608" y="528203"/>
            <a:ext cx="0" cy="72716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0" y="-111878"/>
            <a:ext cx="12327467" cy="640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평행 사변형 10"/>
          <p:cNvSpPr/>
          <p:nvPr userDrawn="1"/>
        </p:nvSpPr>
        <p:spPr>
          <a:xfrm>
            <a:off x="817897" y="-111878"/>
            <a:ext cx="1153092" cy="640080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평행 사변형 11"/>
          <p:cNvSpPr/>
          <p:nvPr userDrawn="1"/>
        </p:nvSpPr>
        <p:spPr>
          <a:xfrm>
            <a:off x="2464593" y="-111879"/>
            <a:ext cx="1153092" cy="640081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평행 사변형 12"/>
          <p:cNvSpPr/>
          <p:nvPr userDrawn="1"/>
        </p:nvSpPr>
        <p:spPr>
          <a:xfrm>
            <a:off x="4111289" y="-111163"/>
            <a:ext cx="1153092" cy="640080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평행 사변형 13"/>
          <p:cNvSpPr/>
          <p:nvPr userDrawn="1"/>
        </p:nvSpPr>
        <p:spPr>
          <a:xfrm>
            <a:off x="5757985" y="-111164"/>
            <a:ext cx="1153092" cy="640081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평행 사변형 14"/>
          <p:cNvSpPr/>
          <p:nvPr userDrawn="1"/>
        </p:nvSpPr>
        <p:spPr>
          <a:xfrm>
            <a:off x="7404681" y="-110803"/>
            <a:ext cx="1153092" cy="640080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평행 사변형 15"/>
          <p:cNvSpPr/>
          <p:nvPr userDrawn="1"/>
        </p:nvSpPr>
        <p:spPr>
          <a:xfrm>
            <a:off x="9051377" y="-110804"/>
            <a:ext cx="1153092" cy="640081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평행 사변형 16"/>
          <p:cNvSpPr/>
          <p:nvPr userDrawn="1"/>
        </p:nvSpPr>
        <p:spPr>
          <a:xfrm>
            <a:off x="10698073" y="-110088"/>
            <a:ext cx="1153092" cy="640080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132396" y="-288338"/>
            <a:ext cx="1855893" cy="702293"/>
          </a:xfrm>
          <a:prstGeom prst="roundRect">
            <a:avLst>
              <a:gd name="adj" fmla="val 6448"/>
            </a:avLst>
          </a:prstGeom>
          <a:solidFill>
            <a:srgbClr val="9295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타원 18"/>
          <p:cNvSpPr/>
          <p:nvPr userDrawn="1"/>
        </p:nvSpPr>
        <p:spPr>
          <a:xfrm>
            <a:off x="282120" y="193228"/>
            <a:ext cx="205617" cy="154213"/>
          </a:xfrm>
          <a:prstGeom prst="ellipse">
            <a:avLst/>
          </a:prstGeom>
          <a:gradFill flip="none" rotWithShape="1">
            <a:gsLst>
              <a:gs pos="2000">
                <a:srgbClr val="D7E2EA"/>
              </a:gs>
              <a:gs pos="17000">
                <a:srgbClr val="B6BEC5"/>
              </a:gs>
              <a:gs pos="39000">
                <a:srgbClr val="92959B"/>
              </a:gs>
              <a:gs pos="67000">
                <a:schemeClr val="bg1">
                  <a:lumMod val="65000"/>
                </a:schemeClr>
              </a:gs>
              <a:gs pos="76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타원 19"/>
          <p:cNvSpPr/>
          <p:nvPr userDrawn="1"/>
        </p:nvSpPr>
        <p:spPr>
          <a:xfrm>
            <a:off x="1649993" y="193228"/>
            <a:ext cx="208327" cy="156245"/>
          </a:xfrm>
          <a:prstGeom prst="ellipse">
            <a:avLst/>
          </a:prstGeom>
          <a:gradFill flip="none" rotWithShape="1">
            <a:gsLst>
              <a:gs pos="2000">
                <a:srgbClr val="D7E2EA"/>
              </a:gs>
              <a:gs pos="17000">
                <a:srgbClr val="B6BEC5"/>
              </a:gs>
              <a:gs pos="39000">
                <a:srgbClr val="92959B"/>
              </a:gs>
              <a:gs pos="67000">
                <a:schemeClr val="bg1">
                  <a:lumMod val="65000"/>
                </a:schemeClr>
              </a:gs>
              <a:gs pos="76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-108373" y="1255365"/>
            <a:ext cx="12435839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-108373" y="6309360"/>
            <a:ext cx="12435839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577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●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○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■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●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○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■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●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estrial"/>
              <a:buChar char="○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556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Questrial"/>
              <a:buChar char="■"/>
              <a:defRPr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71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4"/>
          <p:cNvSpPr txBox="1">
            <a:spLocks noGrp="1"/>
          </p:cNvSpPr>
          <p:nvPr>
            <p:ph type="title"/>
          </p:nvPr>
        </p:nvSpPr>
        <p:spPr>
          <a:xfrm>
            <a:off x="3225483" y="2078096"/>
            <a:ext cx="7817100" cy="193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ko-KR" sz="4800" spc="-50" dirty="0">
                <a:solidFill>
                  <a:schemeClr val="tx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코로나</a:t>
            </a:r>
            <a:r>
              <a:rPr lang="en-US" altLang="ko-KR" sz="4800" spc="-50" dirty="0">
                <a:solidFill>
                  <a:schemeClr val="tx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19 </a:t>
            </a:r>
            <a:r>
              <a:rPr lang="ko-KR" altLang="ko-KR" sz="4800" spc="-50" dirty="0">
                <a:solidFill>
                  <a:schemeClr val="tx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전후 영화 특성에 따른 </a:t>
            </a:r>
            <a:br>
              <a:rPr lang="en-US" altLang="ko-KR" sz="4800" spc="-50" dirty="0">
                <a:solidFill>
                  <a:schemeClr val="tx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</a:br>
            <a:r>
              <a:rPr lang="ko-KR" altLang="ko-KR" sz="4800" spc="-50" dirty="0">
                <a:solidFill>
                  <a:schemeClr val="tx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imes New Roman" panose="02020603050405020304" pitchFamily="18" charset="0"/>
              </a:rPr>
              <a:t>영화 소비 패턴의 변화</a:t>
            </a:r>
            <a:endParaRPr lang="ko-KR" altLang="en-US" sz="72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58" name="Google Shape;858;p24"/>
          <p:cNvSpPr txBox="1">
            <a:spLocks noGrp="1"/>
          </p:cNvSpPr>
          <p:nvPr>
            <p:ph type="subTitle" idx="3"/>
          </p:nvPr>
        </p:nvSpPr>
        <p:spPr>
          <a:xfrm>
            <a:off x="4178575" y="5566850"/>
            <a:ext cx="3763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latin typeface="Architects Daughter"/>
                <a:ea typeface="Architects Daughter"/>
                <a:cs typeface="Architects Daughter"/>
                <a:sym typeface="Architects Daughter"/>
              </a:rPr>
              <a:t>225</a:t>
            </a:r>
            <a:endParaRPr sz="3500" b="1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859" name="Google Shape;859;p24"/>
          <p:cNvSpPr txBox="1">
            <a:spLocks noGrp="1"/>
          </p:cNvSpPr>
          <p:nvPr>
            <p:ph type="subTitle" idx="4"/>
          </p:nvPr>
        </p:nvSpPr>
        <p:spPr>
          <a:xfrm>
            <a:off x="7956075" y="5566850"/>
            <a:ext cx="3763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Architects Daughter"/>
                <a:ea typeface="Architects Daughter"/>
                <a:cs typeface="Architects Daughter"/>
                <a:sym typeface="Architects Daughter"/>
              </a:rPr>
              <a:t># 5</a:t>
            </a:r>
            <a:endParaRPr sz="3500" b="1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861" name="Google Shape;861;p24"/>
          <p:cNvSpPr txBox="1">
            <a:spLocks noGrp="1"/>
          </p:cNvSpPr>
          <p:nvPr>
            <p:ph type="subTitle" idx="2"/>
          </p:nvPr>
        </p:nvSpPr>
        <p:spPr>
          <a:xfrm>
            <a:off x="414925" y="5566850"/>
            <a:ext cx="3763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Architects Daughter"/>
                <a:ea typeface="Architects Daughter"/>
                <a:cs typeface="Architects Daughter"/>
                <a:sym typeface="Architects Daughter"/>
              </a:rPr>
              <a:t>08/17/2023</a:t>
            </a:r>
            <a:endParaRPr sz="3500" b="1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DF265-C299-9EB0-3852-96D23AEEE838}"/>
              </a:ext>
            </a:extLst>
          </p:cNvPr>
          <p:cNvSpPr txBox="1"/>
          <p:nvPr/>
        </p:nvSpPr>
        <p:spPr>
          <a:xfrm>
            <a:off x="6785897" y="3844450"/>
            <a:ext cx="6103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6</a:t>
            </a:r>
            <a:r>
              <a:rPr lang="ko-KR" altLang="en-US" sz="32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조</a:t>
            </a:r>
            <a:r>
              <a:rPr lang="en-US" altLang="ko-KR" sz="32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200" dirty="0" err="1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오전석</a:t>
            </a:r>
            <a:r>
              <a:rPr lang="en-US" altLang="ko-KR" sz="32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정은주</a:t>
            </a:r>
            <a:endParaRPr lang="en-US" altLang="ko-KR" sz="32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718" y="890734"/>
            <a:ext cx="1893901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결과 및 기대효과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6" y="668789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처리</a:t>
            </a:r>
            <a:r>
              <a:rPr lang="en-US" altLang="ko-KR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분석한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718" y="628546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  <a:endParaRPr lang="ko-KR" altLang="en-US" sz="2000" b="1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363446-E10C-BC7B-CD58-D8EA6BEAC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17" y="1389748"/>
            <a:ext cx="11312166" cy="47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58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718" y="890734"/>
            <a:ext cx="1893901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결과 및 기대효과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6" y="668789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처리</a:t>
            </a:r>
            <a:r>
              <a:rPr lang="en-US" altLang="ko-KR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분석한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718" y="628546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  <a:endParaRPr lang="ko-KR" altLang="en-US" sz="2000" b="1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D741473-4590-9271-D3A4-5C2A5111D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92" y="1526192"/>
            <a:ext cx="5980615" cy="46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8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718" y="890734"/>
            <a:ext cx="1893901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결과 및 기대효과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6" y="668789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처리</a:t>
            </a:r>
            <a:r>
              <a:rPr lang="en-US" altLang="ko-KR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분석한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718" y="628546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  <a:endParaRPr lang="ko-KR" altLang="en-US" sz="2000" b="1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BDAF77-A9D3-0C42-C490-B431C9636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3" y="1614866"/>
            <a:ext cx="5813819" cy="43524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F7C2274-B026-4725-88FF-54DB2250E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642259"/>
              </p:ext>
            </p:extLst>
          </p:nvPr>
        </p:nvGraphicFramePr>
        <p:xfrm>
          <a:off x="6674177" y="3106379"/>
          <a:ext cx="5033912" cy="2548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1022">
                  <a:extLst>
                    <a:ext uri="{9D8B030D-6E8A-4147-A177-3AD203B41FA5}">
                      <a16:colId xmlns:a16="http://schemas.microsoft.com/office/drawing/2014/main" val="1064277753"/>
                    </a:ext>
                  </a:extLst>
                </a:gridCol>
                <a:gridCol w="1282234">
                  <a:extLst>
                    <a:ext uri="{9D8B030D-6E8A-4147-A177-3AD203B41FA5}">
                      <a16:colId xmlns:a16="http://schemas.microsoft.com/office/drawing/2014/main" val="766704210"/>
                    </a:ext>
                  </a:extLst>
                </a:gridCol>
                <a:gridCol w="719130">
                  <a:extLst>
                    <a:ext uri="{9D8B030D-6E8A-4147-A177-3AD203B41FA5}">
                      <a16:colId xmlns:a16="http://schemas.microsoft.com/office/drawing/2014/main" val="4117341707"/>
                    </a:ext>
                  </a:extLst>
                </a:gridCol>
                <a:gridCol w="1672396">
                  <a:extLst>
                    <a:ext uri="{9D8B030D-6E8A-4147-A177-3AD203B41FA5}">
                      <a16:colId xmlns:a16="http://schemas.microsoft.com/office/drawing/2014/main" val="655566159"/>
                    </a:ext>
                  </a:extLst>
                </a:gridCol>
                <a:gridCol w="719130">
                  <a:extLst>
                    <a:ext uri="{9D8B030D-6E8A-4147-A177-3AD203B41FA5}">
                      <a16:colId xmlns:a16="http://schemas.microsoft.com/office/drawing/2014/main" val="772388473"/>
                    </a:ext>
                  </a:extLst>
                </a:gridCol>
              </a:tblGrid>
              <a:tr h="3626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연도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영화 관람객수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증감율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영화매출액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증감율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7511701"/>
                  </a:ext>
                </a:extLst>
              </a:tr>
              <a:tr h="4371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2018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207,572,906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1,746,900,243,629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4235243"/>
                  </a:ext>
                </a:extLst>
              </a:tr>
              <a:tr h="4371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2019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217,527,255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4%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1,844,630,512,863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5%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3142439"/>
                  </a:ext>
                </a:extLst>
              </a:tr>
              <a:tr h="4371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55,438,123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-74%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479,534,176,938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-74%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7014981"/>
                  </a:ext>
                </a:extLst>
              </a:tr>
              <a:tr h="4371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2021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56,851,588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2%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554,163,009,039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15%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193194"/>
                  </a:ext>
                </a:extLst>
              </a:tr>
              <a:tr h="4371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2022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108,278,720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90%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1,120,009,795,872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102%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3065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8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718" y="890734"/>
            <a:ext cx="1893901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결과 및 기대효과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6" y="668789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처리</a:t>
            </a:r>
            <a:r>
              <a:rPr lang="en-US" altLang="ko-KR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분석한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718" y="628546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  <a:endParaRPr lang="ko-KR" altLang="en-US" sz="2000" b="1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106695-F32D-A5E5-36BE-D7144AE86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90" y="1504836"/>
            <a:ext cx="10416617" cy="44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9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718" y="890734"/>
            <a:ext cx="1893901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결과 및 기대효과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6" y="668789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처리</a:t>
            </a:r>
            <a:r>
              <a:rPr lang="en-US" altLang="ko-KR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분석한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718" y="628546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  <a:endParaRPr lang="ko-KR" altLang="en-US" sz="2000" b="1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B789FD6-009A-3E01-F0CD-9EACA0C9CF5E}"/>
              </a:ext>
            </a:extLst>
          </p:cNvPr>
          <p:cNvGrpSpPr/>
          <p:nvPr/>
        </p:nvGrpSpPr>
        <p:grpSpPr>
          <a:xfrm>
            <a:off x="530220" y="1845306"/>
            <a:ext cx="10780516" cy="3859720"/>
            <a:chOff x="256843" y="1883014"/>
            <a:chExt cx="10780516" cy="385972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B9A0A61-5BF0-960C-9CA1-70E510DEC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8988" y="1883014"/>
              <a:ext cx="5648371" cy="385972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AF502D6-00C4-B449-72D1-59B603CA3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843" y="1883014"/>
              <a:ext cx="5565779" cy="3858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9764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718" y="890734"/>
            <a:ext cx="1893901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결과 및 기대효과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6" y="668789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처리</a:t>
            </a:r>
            <a:r>
              <a:rPr lang="en-US" altLang="ko-KR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분석한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718" y="628546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  <a:endParaRPr lang="ko-KR" altLang="en-US" sz="2000" b="1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D2E946-A13D-62B4-8515-5904EF2CF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61" y="1592675"/>
            <a:ext cx="9613877" cy="448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9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718" y="890734"/>
            <a:ext cx="1893901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결과 및 기대효과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6" y="668789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처리</a:t>
            </a:r>
            <a:r>
              <a:rPr lang="en-US" altLang="ko-KR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분석한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718" y="628546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  <a:endParaRPr lang="ko-KR" altLang="en-US" sz="2000" b="1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57F5CD-1F5F-33AE-EAE3-F9888C1228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89"/>
          <a:stretch/>
        </p:blipFill>
        <p:spPr>
          <a:xfrm>
            <a:off x="6537228" y="1350746"/>
            <a:ext cx="5444239" cy="49435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C32582-0171-98AD-781B-0F0D214FC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0" y="1726954"/>
            <a:ext cx="5841284" cy="419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66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718" y="890734"/>
            <a:ext cx="1893901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결과 및 기대효과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6" y="668789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처리</a:t>
            </a:r>
            <a:r>
              <a:rPr lang="en-US" altLang="ko-KR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분석한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718" y="628546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  <a:endParaRPr lang="ko-KR" altLang="en-US" sz="2000" b="1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F36002-0FBB-CD90-F80F-B1C92845E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81" y="1549981"/>
            <a:ext cx="5467651" cy="44640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879C0D1-766A-1517-4D95-79ED3F8B3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695754"/>
              </p:ext>
            </p:extLst>
          </p:nvPr>
        </p:nvGraphicFramePr>
        <p:xfrm>
          <a:off x="6265671" y="3222562"/>
          <a:ext cx="5467648" cy="24501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4176">
                  <a:extLst>
                    <a:ext uri="{9D8B030D-6E8A-4147-A177-3AD203B41FA5}">
                      <a16:colId xmlns:a16="http://schemas.microsoft.com/office/drawing/2014/main" val="3766008126"/>
                    </a:ext>
                  </a:extLst>
                </a:gridCol>
                <a:gridCol w="1620740">
                  <a:extLst>
                    <a:ext uri="{9D8B030D-6E8A-4147-A177-3AD203B41FA5}">
                      <a16:colId xmlns:a16="http://schemas.microsoft.com/office/drawing/2014/main" val="3673872776"/>
                    </a:ext>
                  </a:extLst>
                </a:gridCol>
                <a:gridCol w="760870">
                  <a:extLst>
                    <a:ext uri="{9D8B030D-6E8A-4147-A177-3AD203B41FA5}">
                      <a16:colId xmlns:a16="http://schemas.microsoft.com/office/drawing/2014/main" val="3907005716"/>
                    </a:ext>
                  </a:extLst>
                </a:gridCol>
                <a:gridCol w="1680992">
                  <a:extLst>
                    <a:ext uri="{9D8B030D-6E8A-4147-A177-3AD203B41FA5}">
                      <a16:colId xmlns:a16="http://schemas.microsoft.com/office/drawing/2014/main" val="775873908"/>
                    </a:ext>
                  </a:extLst>
                </a:gridCol>
                <a:gridCol w="760870">
                  <a:extLst>
                    <a:ext uri="{9D8B030D-6E8A-4147-A177-3AD203B41FA5}">
                      <a16:colId xmlns:a16="http://schemas.microsoft.com/office/drawing/2014/main" val="4189805515"/>
                    </a:ext>
                  </a:extLst>
                </a:gridCol>
              </a:tblGrid>
              <a:tr h="3501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연도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한국영화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증감율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외국영화 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증감율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20134621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2018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903,322,674,308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865,026,506,594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9405689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2019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961,979,450,284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6%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909,600,809,374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5%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47283188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346,052,689,522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-64%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149,102,947,699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-83%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3269606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2021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168,701,646,680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-51%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393,300,478,229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163%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6962615"/>
                  </a:ext>
                </a:extLst>
              </a:tr>
              <a:tr h="42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2022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621,051,374,804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268%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511,863,948,951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30%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3362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333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718" y="890734"/>
            <a:ext cx="1893901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결과 및 기대효과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6" y="668789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처리</a:t>
            </a:r>
            <a:r>
              <a:rPr lang="en-US" altLang="ko-KR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분석한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718" y="628546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  <a:endParaRPr lang="ko-KR" altLang="en-US" sz="2000" b="1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F57B1C-C7D4-C42A-D143-E92F9EDEA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81" y="1550401"/>
            <a:ext cx="5467651" cy="44640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9C66B32-E9E3-3848-FE2D-ADA1C65E2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929975"/>
              </p:ext>
            </p:extLst>
          </p:nvPr>
        </p:nvGraphicFramePr>
        <p:xfrm>
          <a:off x="6265670" y="3233395"/>
          <a:ext cx="5235031" cy="24359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3604">
                  <a:extLst>
                    <a:ext uri="{9D8B030D-6E8A-4147-A177-3AD203B41FA5}">
                      <a16:colId xmlns:a16="http://schemas.microsoft.com/office/drawing/2014/main" val="2628080029"/>
                    </a:ext>
                  </a:extLst>
                </a:gridCol>
                <a:gridCol w="1629587">
                  <a:extLst>
                    <a:ext uri="{9D8B030D-6E8A-4147-A177-3AD203B41FA5}">
                      <a16:colId xmlns:a16="http://schemas.microsoft.com/office/drawing/2014/main" val="2838992066"/>
                    </a:ext>
                  </a:extLst>
                </a:gridCol>
                <a:gridCol w="701266">
                  <a:extLst>
                    <a:ext uri="{9D8B030D-6E8A-4147-A177-3AD203B41FA5}">
                      <a16:colId xmlns:a16="http://schemas.microsoft.com/office/drawing/2014/main" val="609869341"/>
                    </a:ext>
                  </a:extLst>
                </a:gridCol>
                <a:gridCol w="1549308">
                  <a:extLst>
                    <a:ext uri="{9D8B030D-6E8A-4147-A177-3AD203B41FA5}">
                      <a16:colId xmlns:a16="http://schemas.microsoft.com/office/drawing/2014/main" val="1765721235"/>
                    </a:ext>
                  </a:extLst>
                </a:gridCol>
                <a:gridCol w="701266">
                  <a:extLst>
                    <a:ext uri="{9D8B030D-6E8A-4147-A177-3AD203B41FA5}">
                      <a16:colId xmlns:a16="http://schemas.microsoft.com/office/drawing/2014/main" val="3296528547"/>
                    </a:ext>
                  </a:extLst>
                </a:gridCol>
              </a:tblGrid>
              <a:tr h="3226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연도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한국영화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증감율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외국영화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증감율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9815880"/>
                  </a:ext>
                </a:extLst>
              </a:tr>
              <a:tr h="4226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2018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108,834,694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101,391,962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1341490"/>
                  </a:ext>
                </a:extLst>
              </a:tr>
              <a:tr h="4226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2019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114,433,390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5%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106,416,027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5%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4732791"/>
                  </a:ext>
                </a:extLst>
              </a:tr>
              <a:tr h="4226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39,861,625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-65%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17,523,250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-83%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2429203"/>
                  </a:ext>
                </a:extLst>
              </a:tr>
              <a:tr h="4226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2021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17,623,240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-55%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40,107,873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128%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9360246"/>
                  </a:ext>
                </a:extLst>
              </a:tr>
              <a:tr h="4226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2022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61,632,484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249%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48,012,086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19%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9999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74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718" y="890734"/>
            <a:ext cx="1893901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결과 및 기대효과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6" y="668789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처리</a:t>
            </a:r>
            <a:r>
              <a:rPr lang="en-US" altLang="ko-KR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분석한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718" y="628546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  <a:endParaRPr lang="ko-KR" altLang="en-US" sz="2000" b="1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3B493B-717B-C2D3-1D52-1C4B8BF45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2" y="1460699"/>
            <a:ext cx="5385938" cy="4555914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F29A3A1-86BE-125C-9DBD-3D002F5FD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05062"/>
              </p:ext>
            </p:extLst>
          </p:nvPr>
        </p:nvGraphicFramePr>
        <p:xfrm>
          <a:off x="5909287" y="3370326"/>
          <a:ext cx="5932691" cy="2333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282">
                  <a:extLst>
                    <a:ext uri="{9D8B030D-6E8A-4147-A177-3AD203B41FA5}">
                      <a16:colId xmlns:a16="http://schemas.microsoft.com/office/drawing/2014/main" val="1135459063"/>
                    </a:ext>
                  </a:extLst>
                </a:gridCol>
                <a:gridCol w="1697280">
                  <a:extLst>
                    <a:ext uri="{9D8B030D-6E8A-4147-A177-3AD203B41FA5}">
                      <a16:colId xmlns:a16="http://schemas.microsoft.com/office/drawing/2014/main" val="1159365201"/>
                    </a:ext>
                  </a:extLst>
                </a:gridCol>
                <a:gridCol w="985752">
                  <a:extLst>
                    <a:ext uri="{9D8B030D-6E8A-4147-A177-3AD203B41FA5}">
                      <a16:colId xmlns:a16="http://schemas.microsoft.com/office/drawing/2014/main" val="3383396110"/>
                    </a:ext>
                  </a:extLst>
                </a:gridCol>
                <a:gridCol w="1599095">
                  <a:extLst>
                    <a:ext uri="{9D8B030D-6E8A-4147-A177-3AD203B41FA5}">
                      <a16:colId xmlns:a16="http://schemas.microsoft.com/office/drawing/2014/main" val="1656482320"/>
                    </a:ext>
                  </a:extLst>
                </a:gridCol>
                <a:gridCol w="825282">
                  <a:extLst>
                    <a:ext uri="{9D8B030D-6E8A-4147-A177-3AD203B41FA5}">
                      <a16:colId xmlns:a16="http://schemas.microsoft.com/office/drawing/2014/main" val="1728101588"/>
                    </a:ext>
                  </a:extLst>
                </a:gridCol>
              </a:tblGrid>
              <a:tr h="3344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연도</a:t>
                      </a:r>
                      <a:endParaRPr lang="ko-KR" altLang="en-US" sz="1400" b="1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일반영화</a:t>
                      </a:r>
                      <a:endParaRPr lang="ko-KR" altLang="en-US" sz="1400" b="1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증감율</a:t>
                      </a:r>
                      <a:endParaRPr lang="ko-KR" altLang="en-US" sz="1400" b="1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독립영화</a:t>
                      </a:r>
                      <a:endParaRPr lang="ko-KR" altLang="en-US" sz="1400" b="1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증감율</a:t>
                      </a:r>
                      <a:endParaRPr lang="ko-KR" altLang="en-US" sz="1400" b="1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4097900"/>
                  </a:ext>
                </a:extLst>
              </a:tr>
              <a:tr h="399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2018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</a:t>
                      </a:r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1,716,347,503,616 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</a:t>
                      </a:r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66,578,865,182 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8876847"/>
                  </a:ext>
                </a:extLst>
              </a:tr>
              <a:tr h="399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2019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</a:t>
                      </a:r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1,817,191,142,561 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6%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</a:t>
                      </a:r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60,504,698,223 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-9.1%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80197183"/>
                  </a:ext>
                </a:extLst>
              </a:tr>
              <a:tr h="399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</a:t>
                      </a:r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460,447,290,380 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-75%</a:t>
                      </a:r>
                      <a:endParaRPr lang="en-US" altLang="ko-KR" sz="1400" b="0" i="0" u="none" strike="noStrike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</a:t>
                      </a:r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35,797,852,641 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-40.8%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0495421"/>
                  </a:ext>
                </a:extLst>
              </a:tr>
              <a:tr h="399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2021</a:t>
                      </a:r>
                      <a:endParaRPr lang="en-US" altLang="ko-KR" sz="1400" b="0" i="0" u="none" strike="noStrike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</a:t>
                      </a:r>
                      <a:r>
                        <a:rPr lang="en-US" altLang="ko-KR" sz="1400" u="none" strike="noStrike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534,483,991,280 </a:t>
                      </a:r>
                      <a:endParaRPr lang="en-US" altLang="ko-KR" sz="1400" b="0" i="0" u="none" strike="noStrike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16%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</a:t>
                      </a:r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34,985,211,746 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-2.3%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7168761"/>
                  </a:ext>
                </a:extLst>
              </a:tr>
              <a:tr h="3998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2022</a:t>
                      </a:r>
                      <a:endParaRPr lang="en-US" altLang="ko-KR" sz="1400" b="0" i="0" u="none" strike="noStrike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</a:t>
                      </a:r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1,104,507,876,508 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107%</a:t>
                      </a:r>
                      <a:endParaRPr lang="en-US" altLang="ko-KR" sz="1400" b="0" i="0" u="none" strike="noStrike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</a:t>
                      </a:r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33,797,566,186 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-3.4%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070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15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523999" y="749571"/>
            <a:ext cx="9143999" cy="52111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4901" y="1368854"/>
            <a:ext cx="4122199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5400" b="1" spc="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54747" y="1145665"/>
            <a:ext cx="3882502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ko-KR" sz="1400" spc="-5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코로나</a:t>
            </a:r>
            <a:r>
              <a:rPr lang="en-US" altLang="ko-KR" sz="1400" spc="-5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19 </a:t>
            </a:r>
            <a:r>
              <a:rPr lang="ko-KR" altLang="ko-KR" sz="1400" spc="-5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전후 영화 특성에 따른 영화 소비 패턴의 변화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6715" y="2370927"/>
            <a:ext cx="2885244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</a:t>
            </a:r>
            <a:endParaRPr lang="ko-KR" altLang="en-US" sz="2400" b="1" spc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3796" y="2803292"/>
            <a:ext cx="4122199" cy="76944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lang="en-US" altLang="ko-KR" sz="16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기획 배경 및 목표</a:t>
            </a:r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구성원 및 역할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6716" y="4562476"/>
            <a:ext cx="2885243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endParaRPr lang="ko-KR" altLang="en-US" sz="2400" b="1" spc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3799" y="4954890"/>
            <a:ext cx="4122199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수행 절차 및 방법</a:t>
            </a:r>
          </a:p>
        </p:txBody>
      </p:sp>
      <p:sp>
        <p:nvSpPr>
          <p:cNvPr id="22" name="타원 21"/>
          <p:cNvSpPr/>
          <p:nvPr/>
        </p:nvSpPr>
        <p:spPr>
          <a:xfrm>
            <a:off x="1719353" y="949556"/>
            <a:ext cx="110490" cy="1104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0362157" y="949556"/>
            <a:ext cx="110490" cy="1104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719353" y="5673657"/>
            <a:ext cx="110490" cy="1104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362157" y="5673657"/>
            <a:ext cx="110490" cy="1104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55497D-477C-2ED0-CE0E-3F1387EA7174}"/>
              </a:ext>
            </a:extLst>
          </p:cNvPr>
          <p:cNvSpPr txBox="1"/>
          <p:nvPr/>
        </p:nvSpPr>
        <p:spPr>
          <a:xfrm>
            <a:off x="6636797" y="2370927"/>
            <a:ext cx="2885244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</a:t>
            </a:r>
            <a:endParaRPr lang="ko-KR" altLang="en-US" sz="2400" b="1" spc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C0F31-12C4-3AAB-DB54-1101F389C5E8}"/>
              </a:ext>
            </a:extLst>
          </p:cNvPr>
          <p:cNvSpPr txBox="1"/>
          <p:nvPr/>
        </p:nvSpPr>
        <p:spPr>
          <a:xfrm>
            <a:off x="6013878" y="2803292"/>
            <a:ext cx="4122199" cy="141577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결과 및 기대효과</a:t>
            </a:r>
            <a:endParaRPr lang="en-US" altLang="ko-KR" sz="16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환경 구축</a:t>
            </a:r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en-US" altLang="ko-KR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diagram</a:t>
            </a:r>
          </a:p>
          <a:p>
            <a:pPr marL="285750" indent="-285750" algn="ctr">
              <a:buFontTx/>
              <a:buChar char="-"/>
            </a:pP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 및 분석한 내용</a:t>
            </a:r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인사이트 도출</a:t>
            </a:r>
            <a:endParaRPr lang="en-US" altLang="ko-KR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개선 사항 및 기대효과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B4E7BB-AB46-B833-6A3D-EC1051660455}"/>
              </a:ext>
            </a:extLst>
          </p:cNvPr>
          <p:cNvSpPr txBox="1"/>
          <p:nvPr/>
        </p:nvSpPr>
        <p:spPr>
          <a:xfrm>
            <a:off x="6636796" y="4566578"/>
            <a:ext cx="2885243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</a:t>
            </a:r>
            <a:endParaRPr lang="ko-KR" altLang="en-US" sz="2400" b="1" spc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7860A-6485-FBF5-57E7-E793EA33A7AC}"/>
              </a:ext>
            </a:extLst>
          </p:cNvPr>
          <p:cNvSpPr txBox="1"/>
          <p:nvPr/>
        </p:nvSpPr>
        <p:spPr>
          <a:xfrm>
            <a:off x="6013879" y="4958992"/>
            <a:ext cx="4122199" cy="33855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개발후기 및 느낀 점</a:t>
            </a:r>
          </a:p>
        </p:txBody>
      </p:sp>
    </p:spTree>
    <p:extLst>
      <p:ext uri="{BB962C8B-B14F-4D97-AF65-F5344CB8AC3E}">
        <p14:creationId xmlns:p14="http://schemas.microsoft.com/office/powerpoint/2010/main" val="20008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718" y="890734"/>
            <a:ext cx="1893901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결과 및 기대효과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6" y="668789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처리</a:t>
            </a:r>
            <a:r>
              <a:rPr lang="en-US" altLang="ko-KR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분석한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718" y="628546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  <a:endParaRPr lang="ko-KR" altLang="en-US" sz="2000" b="1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F725F2-447C-D831-40FD-FC01A1890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93" y="1460699"/>
            <a:ext cx="5240271" cy="459780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0A6FB68-22E9-0DA5-FF65-4A1C00B88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457963"/>
              </p:ext>
            </p:extLst>
          </p:nvPr>
        </p:nvGraphicFramePr>
        <p:xfrm>
          <a:off x="5910606" y="3429000"/>
          <a:ext cx="5815500" cy="23967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8980">
                  <a:extLst>
                    <a:ext uri="{9D8B030D-6E8A-4147-A177-3AD203B41FA5}">
                      <a16:colId xmlns:a16="http://schemas.microsoft.com/office/drawing/2014/main" val="1477397036"/>
                    </a:ext>
                  </a:extLst>
                </a:gridCol>
                <a:gridCol w="1663752">
                  <a:extLst>
                    <a:ext uri="{9D8B030D-6E8A-4147-A177-3AD203B41FA5}">
                      <a16:colId xmlns:a16="http://schemas.microsoft.com/office/drawing/2014/main" val="2271466610"/>
                    </a:ext>
                  </a:extLst>
                </a:gridCol>
                <a:gridCol w="1043466">
                  <a:extLst>
                    <a:ext uri="{9D8B030D-6E8A-4147-A177-3AD203B41FA5}">
                      <a16:colId xmlns:a16="http://schemas.microsoft.com/office/drawing/2014/main" val="3256474081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940111137"/>
                    </a:ext>
                  </a:extLst>
                </a:gridCol>
                <a:gridCol w="913562">
                  <a:extLst>
                    <a:ext uri="{9D8B030D-6E8A-4147-A177-3AD203B41FA5}">
                      <a16:colId xmlns:a16="http://schemas.microsoft.com/office/drawing/2014/main" val="415922325"/>
                    </a:ext>
                  </a:extLst>
                </a:gridCol>
              </a:tblGrid>
              <a:tr h="34865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연도</a:t>
                      </a:r>
                      <a:endParaRPr lang="ko-KR" altLang="en-US" sz="1400" b="1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일반영화</a:t>
                      </a:r>
                      <a:endParaRPr lang="ko-KR" altLang="en-US" sz="1400" b="1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증감율</a:t>
                      </a:r>
                      <a:endParaRPr lang="ko-KR" altLang="en-US" sz="1400" b="1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독립영화</a:t>
                      </a:r>
                      <a:endParaRPr lang="ko-KR" altLang="en-US" sz="1400" b="1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err="1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증감율</a:t>
                      </a:r>
                      <a:endParaRPr lang="ko-KR" altLang="en-US" sz="1400" b="1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1040184"/>
                  </a:ext>
                </a:extLst>
              </a:tr>
              <a:tr h="4096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2018</a:t>
                      </a:r>
                      <a:endParaRPr lang="en-US" altLang="ko-KR" sz="1400" b="0" i="0" u="none" strike="noStrike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</a:t>
                      </a:r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203,777,448 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</a:t>
                      </a:r>
                      <a:r>
                        <a:rPr lang="en-US" altLang="ko-KR" sz="1400" u="none" strike="noStrike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8,313,204 </a:t>
                      </a:r>
                      <a:endParaRPr lang="en-US" altLang="ko-KR" sz="1400" b="0" i="0" u="none" strike="noStrike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5176966"/>
                  </a:ext>
                </a:extLst>
              </a:tr>
              <a:tr h="4096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2019</a:t>
                      </a:r>
                      <a:endParaRPr lang="en-US" altLang="ko-KR" sz="1400" b="0" i="0" u="none" strike="noStrike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</a:t>
                      </a:r>
                      <a:r>
                        <a:rPr lang="en-US" altLang="ko-KR" sz="1400" u="none" strike="noStrike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214,123,536 </a:t>
                      </a:r>
                      <a:endParaRPr lang="en-US" altLang="ko-KR" sz="1400" b="0" i="0" u="none" strike="noStrike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5%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</a:t>
                      </a:r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7,561,818 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-9%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0525091"/>
                  </a:ext>
                </a:extLst>
              </a:tr>
              <a:tr h="4096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2020</a:t>
                      </a:r>
                      <a:endParaRPr lang="en-US" altLang="ko-KR" sz="1400" b="0" i="0" u="none" strike="noStrike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</a:t>
                      </a:r>
                      <a:r>
                        <a:rPr lang="en-US" altLang="ko-KR" sz="1400" u="none" strike="noStrike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53,194,979 </a:t>
                      </a:r>
                      <a:endParaRPr lang="en-US" altLang="ko-KR" sz="1400" b="0" i="0" u="none" strike="noStrike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-75%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</a:t>
                      </a:r>
                      <a:r>
                        <a:rPr lang="en-US" altLang="ko-KR" sz="1400" u="none" strike="noStrike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4,350,793 </a:t>
                      </a:r>
                      <a:endParaRPr lang="en-US" altLang="ko-KR" sz="1400" b="0" i="0" u="none" strike="noStrike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-42.5%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5564909"/>
                  </a:ext>
                </a:extLst>
              </a:tr>
              <a:tr h="4096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2021</a:t>
                      </a:r>
                      <a:endParaRPr lang="en-US" altLang="ko-KR" sz="1400" b="0" i="0" u="none" strike="noStrike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</a:t>
                      </a:r>
                      <a:r>
                        <a:rPr lang="en-US" altLang="ko-KR" sz="1400" u="none" strike="noStrike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54,659,507 </a:t>
                      </a:r>
                      <a:endParaRPr lang="en-US" altLang="ko-KR" sz="1400" b="0" i="0" u="none" strike="noStrike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3%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</a:t>
                      </a:r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4,035,110 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-7.3%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9194733"/>
                  </a:ext>
                </a:extLst>
              </a:tr>
              <a:tr h="4096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2022</a:t>
                      </a:r>
                      <a:endParaRPr lang="en-US" altLang="ko-KR" sz="1400" b="0" i="0" u="none" strike="noStrike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</a:t>
                      </a:r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106,728,565 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95%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</a:t>
                      </a:r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3,571,586 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rgbClr val="13304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-11.5%</a:t>
                      </a:r>
                      <a:endParaRPr lang="en-US" altLang="ko-KR" sz="1400" b="0" i="0" u="none" strike="noStrike" dirty="0">
                        <a:solidFill>
                          <a:srgbClr val="13304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548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784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718" y="890734"/>
            <a:ext cx="1893901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결과 및 기대효과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6" y="668789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인사이트 도출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718" y="628546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  <a:endParaRPr lang="ko-KR" altLang="en-US" sz="2000" b="1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16EAD-4567-9A55-2CDB-A6E47C69DD21}"/>
              </a:ext>
            </a:extLst>
          </p:cNvPr>
          <p:cNvSpPr txBox="1"/>
          <p:nvPr/>
        </p:nvSpPr>
        <p:spPr>
          <a:xfrm>
            <a:off x="1146784" y="1890117"/>
            <a:ext cx="10213376" cy="255454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이후 영화 매출액과 관객수는 급감</a:t>
            </a: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했으나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algn="ctr"/>
            <a:r>
              <a:rPr lang="en-US" altLang="ko-KR" sz="20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</a:t>
            </a:r>
            <a:r>
              <a:rPr lang="ko-KR" altLang="en-US" sz="20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하반기부터 회복세</a:t>
            </a: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있다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endParaRPr lang="en-US" altLang="ko-KR" sz="20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영화 외국 영화 가릴 것 없이 매출액 및 관객수가 감소 했으나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 algn="ctr"/>
            <a:r>
              <a:rPr lang="ko-KR" altLang="en-US" sz="20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외국 영화의 회복 속도가 더 빨랐다</a:t>
            </a:r>
            <a:r>
              <a:rPr lang="en-US" altLang="ko-KR" sz="20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0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ctr">
              <a:buFont typeface="Wingdings" panose="05000000000000000000" pitchFamily="2" charset="2"/>
              <a:buChar char="ü"/>
            </a:pPr>
            <a:endParaRPr lang="en-US" altLang="ko-KR" sz="20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 영화는 코로나 이후로 감소한 매출액 및 관객수가 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</a:t>
            </a: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ko-KR" altLang="en-US" sz="20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들어서부터</a:t>
            </a: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본격적으로</a:t>
            </a:r>
            <a:endParaRPr lang="en-US" altLang="ko-KR" sz="20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회복하고 있으나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 영화는 코로나 이후로도 꾸준히 매출액 및 관객수가 감소</a:t>
            </a:r>
            <a:r>
              <a:rPr lang="ko-KR" altLang="en-US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 있다</a:t>
            </a:r>
            <a:r>
              <a:rPr lang="en-US" altLang="ko-KR" sz="20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85272B-5607-470F-0C5F-EED40C80A0E8}"/>
              </a:ext>
            </a:extLst>
          </p:cNvPr>
          <p:cNvSpPr txBox="1"/>
          <p:nvPr/>
        </p:nvSpPr>
        <p:spPr>
          <a:xfrm>
            <a:off x="1779275" y="4957160"/>
            <a:ext cx="89483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실제로 관객들이 코로나 이후로 독립 영화 및 예술 영화는 굳이 영화관 가서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보지 않게 되었다는 것을 미루어 짐작 할 수 있다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336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718" y="890734"/>
            <a:ext cx="1893901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결과 및 기대효과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6" y="668789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개선사항 및 기대효과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718" y="628546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  <a:endParaRPr lang="ko-KR" altLang="en-US" sz="2000" b="1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DF837-F2EC-0BB6-72AB-C5B7851A2E9F}"/>
              </a:ext>
            </a:extLst>
          </p:cNvPr>
          <p:cNvSpPr txBox="1"/>
          <p:nvPr/>
        </p:nvSpPr>
        <p:spPr>
          <a:xfrm>
            <a:off x="1289109" y="1658666"/>
            <a:ext cx="87692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개선사항 및 한계점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장르별 분석도 원래 하려 했으나 시간상 하지 못함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등 다각도에서의 분석이 부족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티켓 값이나 거리두기 수준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OTT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이용률 등의 사항이 고려되지 않음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독립영화는 코로나 이전에도 감소 추세였음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3CA11-CD15-537E-7591-79F63AF2881A}"/>
              </a:ext>
            </a:extLst>
          </p:cNvPr>
          <p:cNvSpPr txBox="1"/>
          <p:nvPr/>
        </p:nvSpPr>
        <p:spPr>
          <a:xfrm>
            <a:off x="1289108" y="3926383"/>
            <a:ext cx="99570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기대효과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영화관객수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매출액의 상관관계를 통해 앞으로의 영화산업에 대한 전망 파악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 영화관객수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매출액이 감소하는 것을 확인할 수 있으며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앞으로의 영화 산업에 대한 대책 마련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독립영화의 영화관객수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매출액이 매년 감소하는 것을 확인할 수 있으며 이에 대한 대책 마련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132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718" y="890734"/>
            <a:ext cx="1893901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개발후기 및 느낀 점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6" y="668789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개발후기 및 느낀 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718" y="628546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04</a:t>
            </a:r>
            <a:endParaRPr lang="ko-KR" altLang="en-US" sz="2000" b="1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33DC70-5C3E-8804-0808-BC226B1339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66" y="1683355"/>
            <a:ext cx="1800000" cy="18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C9E170-B6A7-A56C-971F-C7948E198E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443" y="3810673"/>
            <a:ext cx="1800000" cy="18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CEFC1D-726E-1DAB-535C-B8FF6BCDD965}"/>
              </a:ext>
            </a:extLst>
          </p:cNvPr>
          <p:cNvSpPr txBox="1"/>
          <p:nvPr/>
        </p:nvSpPr>
        <p:spPr>
          <a:xfrm>
            <a:off x="2721988" y="1844691"/>
            <a:ext cx="82345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주제를 정해도 그에 맞는 데이터를 구하는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것부터가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쉽지 않았다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상당히 정제되어 있는 데이터임에도 불구하고 간단한 막대 그래프 하나 그리는 게 생각보다 시간이 오래 걸리고 어려웠다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 영화 매출액 및 관객수 부분에서 예상한 것과 같은 결과를 확인했을 때 기뻤다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다양한 분석 기법을 활용해보지 못한 게 아쉬움으로 남는다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A9F9DF-DF48-6959-B283-10616B59BC2D}"/>
              </a:ext>
            </a:extLst>
          </p:cNvPr>
          <p:cNvSpPr txBox="1"/>
          <p:nvPr/>
        </p:nvSpPr>
        <p:spPr>
          <a:xfrm>
            <a:off x="751644" y="3810673"/>
            <a:ext cx="83169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일단 같이하는 조원분께서 잘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해주셔서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감사했다.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받아와서 시각화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할때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폰트 적용하는 부분에서 오류가 나서 처음에 힘들었지만 잘 해결되어서 다행이었다.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streamlit을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처음 사용해보아서 웹으로 표출할 때 오류가 많이 났지만 계속 해보니 해결되어서 다행이었다.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작은 프로젝트를 할 때도 내 자신의 많은 노력과 조원분과의 커뮤니케이션도 중요하다고 생각되었다.</a:t>
            </a:r>
          </a:p>
        </p:txBody>
      </p:sp>
    </p:spTree>
    <p:extLst>
      <p:ext uri="{BB962C8B-B14F-4D97-AF65-F5344CB8AC3E}">
        <p14:creationId xmlns:p14="http://schemas.microsoft.com/office/powerpoint/2010/main" val="147273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718" y="890734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6" y="668789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기획 배경 및 목표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718" y="628546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  <a:endParaRPr lang="ko-KR" altLang="en-US" sz="2000" b="1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6F42F-0455-88A4-72BB-EFB2624232FC}"/>
              </a:ext>
            </a:extLst>
          </p:cNvPr>
          <p:cNvSpPr txBox="1"/>
          <p:nvPr/>
        </p:nvSpPr>
        <p:spPr>
          <a:xfrm>
            <a:off x="1485530" y="5336851"/>
            <a:ext cx="9220939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28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그렇다면 영화관에서 </a:t>
            </a:r>
            <a:r>
              <a:rPr lang="ko-KR" altLang="en-US" sz="28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주로 소비하는 영화</a:t>
            </a:r>
            <a:r>
              <a:rPr lang="ko-KR" altLang="en-US" sz="28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진짜 </a:t>
            </a:r>
            <a:r>
              <a:rPr lang="ko-KR" altLang="en-US" sz="28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달라졌을까</a:t>
            </a:r>
            <a:r>
              <a:rPr lang="en-US" altLang="ko-KR" sz="28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r>
              <a:rPr lang="ko-KR" altLang="en-US" sz="28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842F57-1A9F-B4AE-DED1-405A34936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53" y="1460699"/>
            <a:ext cx="1260000" cy="12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C72B76-64FA-A9F6-CF48-FC70AD30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53" y="3603438"/>
            <a:ext cx="1260000" cy="126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7C5688-1D8E-5EE7-51BA-8A5EB8E98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292" y="2516192"/>
            <a:ext cx="1260000" cy="1260000"/>
          </a:xfrm>
          <a:prstGeom prst="rect">
            <a:avLst/>
          </a:prstGeom>
        </p:spPr>
      </p:pic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109C75D6-B4AC-945B-CF32-9A3FFA3CA04C}"/>
              </a:ext>
            </a:extLst>
          </p:cNvPr>
          <p:cNvSpPr/>
          <p:nvPr/>
        </p:nvSpPr>
        <p:spPr>
          <a:xfrm>
            <a:off x="2187018" y="1656040"/>
            <a:ext cx="5910606" cy="869317"/>
          </a:xfrm>
          <a:prstGeom prst="wedgeRoundRectCallout">
            <a:avLst>
              <a:gd name="adj1" fmla="val -55249"/>
              <a:gd name="adj2" fmla="val -184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8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이후로 영화관 잘 안 가게 된다</a:t>
            </a:r>
            <a:r>
              <a:rPr lang="en-US" altLang="ko-KR" sz="18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.”</a:t>
            </a:r>
          </a:p>
        </p:txBody>
      </p:sp>
      <p:sp>
        <p:nvSpPr>
          <p:cNvPr id="27" name="말풍선: 모서리가 둥근 사각형 26">
            <a:extLst>
              <a:ext uri="{FF2B5EF4-FFF2-40B4-BE49-F238E27FC236}">
                <a16:creationId xmlns:a16="http://schemas.microsoft.com/office/drawing/2014/main" id="{D7E93907-B9AA-60C9-F484-12343C0B9BBC}"/>
              </a:ext>
            </a:extLst>
          </p:cNvPr>
          <p:cNvSpPr/>
          <p:nvPr/>
        </p:nvSpPr>
        <p:spPr>
          <a:xfrm>
            <a:off x="3869626" y="2721891"/>
            <a:ext cx="5910606" cy="869317"/>
          </a:xfrm>
          <a:prstGeom prst="wedgeRoundRectCallout">
            <a:avLst>
              <a:gd name="adj1" fmla="val 54958"/>
              <a:gd name="adj2" fmla="val -509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6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액션이나 판타지 같이 화려한 영화만 영화관 가서 보고 </a:t>
            </a:r>
            <a:endParaRPr lang="en-US" altLang="ko-KR" sz="16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건 그냥 </a:t>
            </a:r>
            <a:r>
              <a:rPr lang="en-US" altLang="ko-KR" sz="16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OTT </a:t>
            </a:r>
            <a:r>
              <a:rPr lang="ko-KR" altLang="en-US" sz="16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본다</a:t>
            </a:r>
            <a:r>
              <a:rPr lang="en-US" altLang="ko-KR" sz="16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.”</a:t>
            </a:r>
          </a:p>
        </p:txBody>
      </p:sp>
      <p:sp>
        <p:nvSpPr>
          <p:cNvPr id="28" name="말풍선: 모서리가 둥근 사각형 27">
            <a:extLst>
              <a:ext uri="{FF2B5EF4-FFF2-40B4-BE49-F238E27FC236}">
                <a16:creationId xmlns:a16="http://schemas.microsoft.com/office/drawing/2014/main" id="{B48C13A7-36BC-B183-6B3C-4739244D420D}"/>
              </a:ext>
            </a:extLst>
          </p:cNvPr>
          <p:cNvSpPr/>
          <p:nvPr/>
        </p:nvSpPr>
        <p:spPr>
          <a:xfrm>
            <a:off x="2187018" y="3798781"/>
            <a:ext cx="5910606" cy="869317"/>
          </a:xfrm>
          <a:prstGeom prst="wedgeRoundRectCallout">
            <a:avLst>
              <a:gd name="adj1" fmla="val -55249"/>
              <a:gd name="adj2" fmla="val -184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8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영화는 더 안 찾아 보게 된 것 같다</a:t>
            </a:r>
            <a:r>
              <a:rPr lang="en-US" altLang="ko-KR" sz="18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68225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718" y="890734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6" y="668789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기획 배경 및 목표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718" y="628546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  <a:endParaRPr lang="ko-KR" altLang="en-US" sz="2000" b="1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60B2C-796D-4CE7-43A2-DA617C00B679}"/>
              </a:ext>
            </a:extLst>
          </p:cNvPr>
          <p:cNvSpPr txBox="1"/>
          <p:nvPr/>
        </p:nvSpPr>
        <p:spPr>
          <a:xfrm>
            <a:off x="1013535" y="2312404"/>
            <a:ext cx="10612202" cy="304698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2022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ko-KR" altLang="en-US" sz="24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연도별</a:t>
            </a:r>
            <a:r>
              <a:rPr lang="en-US" altLang="ko-KR" sz="24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월별 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매출액 및 관객 수 확인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ko-KR" altLang="en-US" sz="24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</a:t>
            </a:r>
            <a:r>
              <a:rPr lang="ko-KR" altLang="en-US" sz="2400" spc="-15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확진자</a:t>
            </a:r>
            <a:r>
              <a:rPr lang="ko-KR" altLang="en-US" sz="24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수와 영화 관람 추이 비교</a:t>
            </a:r>
            <a:endParaRPr lang="en-US" altLang="ko-KR" sz="2400" spc="-15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~ 2022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ko-KR" altLang="en-US" sz="24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 국가별 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매출액 및 관객 수 확인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2022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ko-KR" altLang="en-US" sz="24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</a:t>
            </a:r>
            <a:r>
              <a:rPr lang="ko-KR" altLang="en-US" sz="2400" spc="-150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구분별</a:t>
            </a:r>
            <a:r>
              <a:rPr lang="en-US" altLang="ko-KR" sz="24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 영화</a:t>
            </a:r>
            <a:r>
              <a:rPr lang="en-US" altLang="ko-KR" sz="24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4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</a:t>
            </a:r>
            <a:r>
              <a:rPr lang="en-US" altLang="ko-KR" sz="24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예술 영화</a:t>
            </a:r>
            <a:r>
              <a:rPr lang="en-US" altLang="ko-KR" sz="2400" spc="-15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en-US" altLang="ko-KR" sz="2400" spc="-15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 및 관객 수 확인 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ko-KR" altLang="en-US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35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718" y="890734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6" y="668789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구성원 및 역할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718" y="628546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01</a:t>
            </a:r>
            <a:endParaRPr lang="ko-KR" altLang="en-US" sz="2000" b="1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CDE914-38FF-485F-EA03-7A1A704193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330" y="2283533"/>
            <a:ext cx="1800000" cy="18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F9223F-89BA-24BA-6773-C8D8D084C2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253" y="2283533"/>
            <a:ext cx="1800000" cy="180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4B73CA-5740-C0DD-2397-942BF2AF9BDC}"/>
              </a:ext>
            </a:extLst>
          </p:cNvPr>
          <p:cNvSpPr txBox="1"/>
          <p:nvPr/>
        </p:nvSpPr>
        <p:spPr>
          <a:xfrm>
            <a:off x="4572184" y="1573980"/>
            <a:ext cx="3047629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우리만 </a:t>
            </a:r>
            <a:r>
              <a:rPr lang="ko-KR" altLang="en-US" sz="24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둘이조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ㅠㅠ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B99DF-A298-35D9-BECF-16DB0FD2F29E}"/>
              </a:ext>
            </a:extLst>
          </p:cNvPr>
          <p:cNvSpPr txBox="1"/>
          <p:nvPr/>
        </p:nvSpPr>
        <p:spPr>
          <a:xfrm>
            <a:off x="3203868" y="4212940"/>
            <a:ext cx="1176924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조장 정은주</a:t>
            </a:r>
            <a:endParaRPr lang="en-US" altLang="ko-KR" sz="18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8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E05DCA-8FA4-177B-24AF-77AF7D73BC01}"/>
              </a:ext>
            </a:extLst>
          </p:cNvPr>
          <p:cNvSpPr txBox="1"/>
          <p:nvPr/>
        </p:nvSpPr>
        <p:spPr>
          <a:xfrm>
            <a:off x="7695791" y="4212940"/>
            <a:ext cx="1176924" cy="64633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조원 </a:t>
            </a:r>
            <a:r>
              <a:rPr lang="ko-KR" altLang="en-US" sz="18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오전석</a:t>
            </a:r>
            <a:endParaRPr lang="en-US" altLang="ko-KR" sz="18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8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E9DB2-C37C-E022-80DB-0E88153D5902}"/>
              </a:ext>
            </a:extLst>
          </p:cNvPr>
          <p:cNvSpPr txBox="1"/>
          <p:nvPr/>
        </p:nvSpPr>
        <p:spPr>
          <a:xfrm>
            <a:off x="6493803" y="4859271"/>
            <a:ext cx="47578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프로젝트</a:t>
            </a:r>
            <a:r>
              <a:rPr lang="en-US" altLang="ko-KR" sz="1800" kern="10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diagram </a:t>
            </a:r>
            <a:r>
              <a:rPr lang="ko-KR" altLang="ko-KR" sz="1800" kern="10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작성</a:t>
            </a:r>
            <a:endParaRPr lang="en-US" altLang="ko-KR" sz="1800" kern="10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kern="1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연도별</a:t>
            </a:r>
            <a:r>
              <a:rPr lang="en-US" altLang="ko-KR" sz="1800" kern="1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월별 코로나 </a:t>
            </a:r>
            <a:r>
              <a:rPr lang="ko-KR" altLang="en-US" sz="1800" kern="1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확진자</a:t>
            </a:r>
            <a:r>
              <a:rPr lang="ko-KR" altLang="en-US" sz="1800" kern="1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분석</a:t>
            </a:r>
            <a:endParaRPr lang="en-US" altLang="ko-KR" sz="1800" kern="1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연도별</a:t>
            </a:r>
            <a:r>
              <a:rPr lang="en-US" altLang="ko-KR" sz="1800" kern="10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제작 국가</a:t>
            </a:r>
            <a:r>
              <a:rPr lang="ko-KR" altLang="ko-KR" sz="1800" kern="10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별 매출액</a:t>
            </a:r>
            <a:r>
              <a:rPr lang="en-US" altLang="ko-KR" sz="1800" kern="10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kern="10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관객수 분석</a:t>
            </a:r>
            <a:endParaRPr lang="en-US" altLang="ko-KR" sz="1800" kern="10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PPT </a:t>
            </a:r>
            <a:r>
              <a:rPr lang="ko-KR" altLang="ko-KR" sz="1800" kern="10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제작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F990A-66F3-ED46-16C9-E2F72F462295}"/>
              </a:ext>
            </a:extLst>
          </p:cNvPr>
          <p:cNvSpPr txBox="1"/>
          <p:nvPr/>
        </p:nvSpPr>
        <p:spPr>
          <a:xfrm>
            <a:off x="1883448" y="4859271"/>
            <a:ext cx="41548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프로젝트 환경 구축 매뉴얼 작성</a:t>
            </a:r>
            <a:endParaRPr lang="en-US" altLang="ko-KR" sz="1800" kern="1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800" kern="10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월별</a:t>
            </a:r>
            <a:r>
              <a:rPr lang="en-US" altLang="ko-KR" sz="1800" kern="10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영화 </a:t>
            </a:r>
            <a:r>
              <a:rPr lang="ko-KR" altLang="en-US" sz="1800" kern="100" dirty="0" err="1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구분</a:t>
            </a:r>
            <a:r>
              <a:rPr lang="ko-KR" altLang="ko-KR" sz="1800" kern="100" dirty="0" err="1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별</a:t>
            </a:r>
            <a:r>
              <a:rPr lang="ko-KR" altLang="ko-KR" sz="1800" kern="10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매출액</a:t>
            </a:r>
            <a:r>
              <a:rPr lang="en-US" altLang="ko-KR" sz="1800" kern="10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kern="10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관객수</a:t>
            </a:r>
            <a:r>
              <a:rPr lang="en-US" altLang="ko-KR" sz="1800" kern="10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분석</a:t>
            </a:r>
            <a:endParaRPr lang="en-US" altLang="ko-KR" sz="1800" kern="100" dirty="0"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PPT</a:t>
            </a:r>
            <a:r>
              <a:rPr lang="ko-KR" altLang="en-US" sz="1800" kern="1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제작 및 </a:t>
            </a:r>
            <a:r>
              <a:rPr lang="ko-KR" altLang="ko-KR" sz="1800" kern="10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최종 발표</a:t>
            </a:r>
          </a:p>
        </p:txBody>
      </p:sp>
    </p:spTree>
    <p:extLst>
      <p:ext uri="{BB962C8B-B14F-4D97-AF65-F5344CB8AC3E}">
        <p14:creationId xmlns:p14="http://schemas.microsoft.com/office/powerpoint/2010/main" val="173854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718" y="890734"/>
            <a:ext cx="1893901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수행 절차 및 방법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6" y="668789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수행 절차 및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718" y="628546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  <a:endParaRPr lang="ko-KR" altLang="en-US" sz="2000" b="1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F5E3A2-529D-55AF-9D27-C8BB3F00BA87}"/>
              </a:ext>
            </a:extLst>
          </p:cNvPr>
          <p:cNvSpPr txBox="1"/>
          <p:nvPr/>
        </p:nvSpPr>
        <p:spPr>
          <a:xfrm>
            <a:off x="2479554" y="1854452"/>
            <a:ext cx="7611990" cy="389856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기획 및 주제 선정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 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열린 데이터 광장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KoBIS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확인 및 </a:t>
            </a:r>
            <a:r>
              <a:rPr lang="ko-KR" altLang="en-US" sz="24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분석을 위한 코드 작성 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 사용 패키지 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Pandas,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Matplotlib)</a:t>
            </a: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환경 구축 매뉴얼 작성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diagram 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ko-KR" sz="24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Streamlit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이용한 웹 표출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 도출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95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718" y="890734"/>
            <a:ext cx="1893901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결과 및 기대효과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6" y="668789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환경 구축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718" y="628546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  <a:endParaRPr lang="ko-KR" altLang="en-US" sz="2000" b="1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2BD98C-5644-3E78-1D41-DCBACD2BA38D}"/>
              </a:ext>
            </a:extLst>
          </p:cNvPr>
          <p:cNvSpPr txBox="1"/>
          <p:nvPr/>
        </p:nvSpPr>
        <p:spPr>
          <a:xfrm>
            <a:off x="2811947" y="3211464"/>
            <a:ext cx="6568103" cy="120032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가상환경 구축 매뉴얼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24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streamlit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매뉴얼</a:t>
            </a:r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24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Streamlit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참조</a:t>
            </a:r>
          </a:p>
        </p:txBody>
      </p:sp>
    </p:spTree>
    <p:extLst>
      <p:ext uri="{BB962C8B-B14F-4D97-AF65-F5344CB8AC3E}">
        <p14:creationId xmlns:p14="http://schemas.microsoft.com/office/powerpoint/2010/main" val="369851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718" y="890734"/>
            <a:ext cx="1893901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결과 및 기대효과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6" y="668789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</a:t>
            </a:r>
            <a:r>
              <a:rPr lang="en-US" altLang="ko-KR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diagram</a:t>
            </a:r>
            <a:endParaRPr lang="ko-KR" altLang="en-US" sz="26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718" y="628546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  <a:endParaRPr lang="ko-KR" altLang="en-US" sz="2000" b="1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3FF97-4FB7-6AA2-F2E8-9E310766CFE1}"/>
              </a:ext>
            </a:extLst>
          </p:cNvPr>
          <p:cNvSpPr txBox="1"/>
          <p:nvPr/>
        </p:nvSpPr>
        <p:spPr>
          <a:xfrm>
            <a:off x="2968840" y="3240464"/>
            <a:ext cx="6254318" cy="120032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diagram </a:t>
            </a:r>
          </a:p>
          <a:p>
            <a:pPr algn="ctr"/>
            <a:endParaRPr lang="en-US" altLang="ko-KR" sz="2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24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Streamlit</a:t>
            </a:r>
            <a:r>
              <a:rPr lang="en-US" altLang="ko-KR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참조</a:t>
            </a:r>
          </a:p>
        </p:txBody>
      </p:sp>
    </p:spTree>
    <p:extLst>
      <p:ext uri="{BB962C8B-B14F-4D97-AF65-F5344CB8AC3E}">
        <p14:creationId xmlns:p14="http://schemas.microsoft.com/office/powerpoint/2010/main" val="305435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718" y="890734"/>
            <a:ext cx="1893901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결과 및 기대효과</a:t>
            </a:r>
            <a:endParaRPr lang="en-US" altLang="ko-KR" sz="14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6" y="668789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처리</a:t>
            </a:r>
            <a:r>
              <a:rPr lang="en-US" altLang="ko-KR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6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분석한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718" y="628546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03</a:t>
            </a:r>
            <a:endParaRPr lang="ko-KR" altLang="en-US" sz="2000" b="1" dirty="0"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4892D04-ACDA-0A88-0ADD-7A1B48A82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16" y="1460699"/>
            <a:ext cx="8362765" cy="460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5757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000000"/>
      </a:lt1>
      <a:dk2>
        <a:srgbClr val="FFFFFF"/>
      </a:dk2>
      <a:lt2>
        <a:srgbClr val="F3F3F3"/>
      </a:lt2>
      <a:accent1>
        <a:srgbClr val="FFFFFF"/>
      </a:accent1>
      <a:accent2>
        <a:srgbClr val="222325"/>
      </a:accent2>
      <a:accent3>
        <a:srgbClr val="191919"/>
      </a:accent3>
      <a:accent4>
        <a:srgbClr val="4A4A4A"/>
      </a:accent4>
      <a:accent5>
        <a:srgbClr val="949494"/>
      </a:accent5>
      <a:accent6>
        <a:srgbClr val="26262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968</Words>
  <Application>Microsoft Office PowerPoint</Application>
  <PresentationFormat>와이드스크린</PresentationFormat>
  <Paragraphs>300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나눔바른고딕</vt:lpstr>
      <vt:lpstr>Calibri</vt:lpstr>
      <vt:lpstr>배달의민족 한나</vt:lpstr>
      <vt:lpstr>Questrial</vt:lpstr>
      <vt:lpstr>Architects Daughter</vt:lpstr>
      <vt:lpstr>나눔스퀘어 Bold</vt:lpstr>
      <vt:lpstr>Rubik</vt:lpstr>
      <vt:lpstr>Arial</vt:lpstr>
      <vt:lpstr>나눔스퀘어_ac ExtraBold</vt:lpstr>
      <vt:lpstr>나눔스퀘어 ExtraBold</vt:lpstr>
      <vt:lpstr>Wingdings</vt:lpstr>
      <vt:lpstr>SlidesMania</vt:lpstr>
      <vt:lpstr>코로나19 전후 영화 특성에 따른  영화 소비 패턴의 변화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goes your presentation title.</dc:title>
  <dc:creator>Jung</dc:creator>
  <cp:lastModifiedBy>Eunjoo Jung</cp:lastModifiedBy>
  <cp:revision>20</cp:revision>
  <dcterms:modified xsi:type="dcterms:W3CDTF">2023-08-17T05:24:14Z</dcterms:modified>
</cp:coreProperties>
</file>