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58" r:id="rId4"/>
    <p:sldId id="262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5" autoAdjust="0"/>
    <p:restoredTop sz="77626" autoAdjust="0"/>
  </p:normalViewPr>
  <p:slideViewPr>
    <p:cSldViewPr snapToGrid="0">
      <p:cViewPr varScale="1">
        <p:scale>
          <a:sx n="124" d="100"/>
          <a:sy n="124" d="100"/>
        </p:scale>
        <p:origin x="19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883A-EB8E-4164-AF92-657F5790D932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5A63-3A37-4052-BCAD-BB7B238B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4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시계방향 </a:t>
            </a:r>
            <a:r>
              <a:rPr lang="en-US" altLang="ko-KR" dirty="0"/>
              <a:t>clockwise</a:t>
            </a:r>
            <a:r>
              <a:rPr lang="ko-KR" altLang="en-US" dirty="0"/>
              <a:t>는 오른손 좌표계 에서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언리얼은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95A63-3A37-4052-BCAD-BB7B238BB4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6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Z</a:t>
            </a:r>
            <a:r>
              <a:rPr lang="ko-KR" altLang="en-US" dirty="0"/>
              <a:t>축은 고개를 좌우로 까딱 </a:t>
            </a:r>
            <a:r>
              <a:rPr lang="ko-KR" altLang="en-US" dirty="0" err="1"/>
              <a:t>까딱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축은  좌우로 도리도리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축은 끄덕 </a:t>
            </a:r>
            <a:r>
              <a:rPr lang="ko-KR" altLang="en-US" dirty="0" err="1"/>
              <a:t>끄덕</a:t>
            </a:r>
            <a:r>
              <a:rPr lang="ko-KR" altLang="en-US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95A63-3A37-4052-BCAD-BB7B238BB4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9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오른손 좌표계는 </a:t>
            </a:r>
            <a:r>
              <a:rPr lang="en-US" altLang="ko-KR" dirty="0" err="1"/>
              <a:t>openGL</a:t>
            </a:r>
            <a:r>
              <a:rPr lang="en-US" altLang="ko-KR" dirty="0"/>
              <a:t>  </a:t>
            </a:r>
            <a:r>
              <a:rPr lang="en-US" altLang="ko-KR" dirty="0" err="1"/>
              <a:t>dirext</a:t>
            </a:r>
            <a:r>
              <a:rPr lang="en-US" altLang="ko-KR" dirty="0"/>
              <a:t> </a:t>
            </a:r>
            <a:r>
              <a:rPr lang="ko-KR" altLang="en-US" dirty="0"/>
              <a:t>에서 사용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95A63-3A37-4052-BCAD-BB7B238BB4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7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95A63-3A37-4052-BCAD-BB7B238BB4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0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Cylinder </a:t>
            </a:r>
            <a:r>
              <a:rPr lang="ko-KR" altLang="en-US" dirty="0"/>
              <a:t>가 </a:t>
            </a:r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키입력을 </a:t>
            </a:r>
            <a:r>
              <a:rPr lang="en-US" altLang="ko-KR" dirty="0"/>
              <a:t>1</a:t>
            </a:r>
            <a:r>
              <a:rPr lang="ko-KR" altLang="en-US" dirty="0"/>
              <a:t>로 지정을 하여서 키보드 </a:t>
            </a:r>
            <a:r>
              <a:rPr lang="en-US" altLang="ko-KR" dirty="0"/>
              <a:t>1 </a:t>
            </a:r>
            <a:r>
              <a:rPr lang="ko-KR" altLang="en-US" dirty="0"/>
              <a:t>을 누르면 회전 </a:t>
            </a:r>
            <a:r>
              <a:rPr lang="ko-KR" altLang="en-US" dirty="0" err="1"/>
              <a:t>룰렛</a:t>
            </a:r>
            <a:r>
              <a:rPr lang="ko-KR" altLang="en-US" dirty="0"/>
              <a:t> 돌아가도록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95A63-3A37-4052-BCAD-BB7B238BB4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3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4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3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7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5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0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1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3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55CFA9A-D807-45F5-B6E4-CDA460C9DB55}"/>
              </a:ext>
            </a:extLst>
          </p:cNvPr>
          <p:cNvGrpSpPr/>
          <p:nvPr/>
        </p:nvGrpSpPr>
        <p:grpSpPr>
          <a:xfrm>
            <a:off x="3661624" y="565359"/>
            <a:ext cx="5183552" cy="5186447"/>
            <a:chOff x="4217436" y="1322759"/>
            <a:chExt cx="3918858" cy="3921047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748B1739-24CC-4618-B80B-112412309C42}"/>
                </a:ext>
              </a:extLst>
            </p:cNvPr>
            <p:cNvSpPr/>
            <p:nvPr/>
          </p:nvSpPr>
          <p:spPr>
            <a:xfrm>
              <a:off x="4217436" y="2580042"/>
              <a:ext cx="3918857" cy="2663764"/>
            </a:xfrm>
            <a:prstGeom prst="round2SameRect">
              <a:avLst>
                <a:gd name="adj1" fmla="val 0"/>
                <a:gd name="adj2" fmla="val 4157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4572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tx1"/>
                  </a:solidFill>
                  <a:latin typeface="+mn-ea"/>
                </a:rPr>
                <a:t>Yaw Pitch Roll</a:t>
              </a:r>
              <a:endParaRPr lang="ko-KR" altLang="en-US" sz="4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4217436" y="1679511"/>
              <a:ext cx="3918858" cy="81176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55436" y="1322759"/>
              <a:ext cx="415148" cy="952612"/>
              <a:chOff x="4324803" y="1350752"/>
              <a:chExt cx="324721" cy="745115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0" y="1350752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214325" y="1322759"/>
              <a:ext cx="415148" cy="952612"/>
              <a:chOff x="4324803" y="1350752"/>
              <a:chExt cx="324721" cy="745115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0" y="1350752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973214" y="1322759"/>
              <a:ext cx="415148" cy="952612"/>
              <a:chOff x="4324803" y="1350752"/>
              <a:chExt cx="324721" cy="745115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0" y="1350752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732103" y="1322759"/>
              <a:ext cx="415148" cy="952614"/>
              <a:chOff x="4324803" y="1350751"/>
              <a:chExt cx="324721" cy="745116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2" y="1350751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7490992" y="1322759"/>
              <a:ext cx="415148" cy="952612"/>
              <a:chOff x="4324803" y="1350752"/>
              <a:chExt cx="324721" cy="745115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0" y="1350752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0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66C3657-4910-4A47-8D11-1A2062AC7DF8}"/>
              </a:ext>
            </a:extLst>
          </p:cNvPr>
          <p:cNvSpPr txBox="1"/>
          <p:nvPr/>
        </p:nvSpPr>
        <p:spPr>
          <a:xfrm>
            <a:off x="1469571" y="429015"/>
            <a:ext cx="890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오일러</a:t>
            </a:r>
            <a:r>
              <a:rPr lang="ko-KR" altLang="en-US" sz="3600" dirty="0"/>
              <a:t> 각 </a:t>
            </a:r>
            <a:r>
              <a:rPr lang="en-US" altLang="ko-KR" sz="3600" dirty="0"/>
              <a:t>(</a:t>
            </a:r>
            <a:r>
              <a:rPr lang="en-US" altLang="ko-KR" sz="3600" b="0" i="0" dirty="0">
                <a:effectLst/>
              </a:rPr>
              <a:t>Euler Angle)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B4D77-5B48-4E14-987B-EBF3EE3EB466}"/>
              </a:ext>
            </a:extLst>
          </p:cNvPr>
          <p:cNvSpPr txBox="1"/>
          <p:nvPr/>
        </p:nvSpPr>
        <p:spPr>
          <a:xfrm>
            <a:off x="936582" y="1712150"/>
            <a:ext cx="1079439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b="1" i="0" dirty="0" err="1">
                <a:effectLst/>
              </a:rPr>
              <a:t>오일러</a:t>
            </a:r>
            <a:r>
              <a:rPr lang="ko-KR" altLang="en-US" sz="3200" b="1" i="0" dirty="0">
                <a:effectLst/>
              </a:rPr>
              <a:t> 각은 </a:t>
            </a:r>
            <a:r>
              <a:rPr lang="en-US" altLang="ko-KR" sz="3200" b="1" i="0" dirty="0">
                <a:effectLst/>
              </a:rPr>
              <a:t>3</a:t>
            </a:r>
            <a:r>
              <a:rPr lang="ko-KR" altLang="en-US" sz="3200" b="1" i="0" dirty="0">
                <a:effectLst/>
              </a:rPr>
              <a:t>차원 물체의 방향</a:t>
            </a:r>
            <a:r>
              <a:rPr lang="en-US" altLang="ko-KR" sz="3200" b="1" i="0" dirty="0">
                <a:effectLst/>
              </a:rPr>
              <a:t>(orientation)</a:t>
            </a:r>
            <a:r>
              <a:rPr lang="ko-KR" altLang="en-US" sz="3200" b="1" i="0" dirty="0">
                <a:effectLst/>
              </a:rPr>
              <a:t>을 </a:t>
            </a:r>
            <a:r>
              <a:rPr lang="en-US" altLang="ko-KR" sz="3200" b="1" i="0" dirty="0">
                <a:effectLst/>
              </a:rPr>
              <a:t>3</a:t>
            </a:r>
            <a:r>
              <a:rPr lang="ko-KR" altLang="en-US" sz="3200" b="1" i="0" dirty="0">
                <a:effectLst/>
              </a:rPr>
              <a:t>개의 서로 수직인 </a:t>
            </a:r>
            <a:r>
              <a:rPr lang="en-US" altLang="ko-KR" sz="3200" b="1" i="0" dirty="0">
                <a:effectLst/>
              </a:rPr>
              <a:t>X,Y,Z</a:t>
            </a:r>
            <a:r>
              <a:rPr lang="ko-KR" altLang="en-US" sz="3200" b="1" i="0" dirty="0">
                <a:effectLst/>
              </a:rPr>
              <a:t>축 각도로 표현하는 방법 중 하나이다</a:t>
            </a:r>
            <a:r>
              <a:rPr lang="en-US" altLang="ko-KR" sz="3200" b="1" i="0" dirty="0">
                <a:effectLst/>
              </a:rPr>
              <a:t>.</a:t>
            </a:r>
          </a:p>
          <a:p>
            <a:br>
              <a:rPr lang="ko-KR" altLang="en-US" sz="3200" b="1" dirty="0"/>
            </a:br>
            <a:endParaRPr lang="ko-KR" altLang="en-US" sz="3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264AFF-2DCB-48E3-A446-94F08806C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66" y="2861489"/>
            <a:ext cx="3937068" cy="37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6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66C3657-4910-4A47-8D11-1A2062AC7DF8}"/>
              </a:ext>
            </a:extLst>
          </p:cNvPr>
          <p:cNvSpPr txBox="1"/>
          <p:nvPr/>
        </p:nvSpPr>
        <p:spPr>
          <a:xfrm>
            <a:off x="1469571" y="429015"/>
            <a:ext cx="890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Yaw</a:t>
            </a:r>
            <a:r>
              <a:rPr lang="ko-KR" altLang="en-US" sz="3600" dirty="0">
                <a:latin typeface="+mj-lt"/>
              </a:rPr>
              <a:t>  </a:t>
            </a:r>
            <a:r>
              <a:rPr lang="en-US" altLang="ko-KR" sz="3600" dirty="0">
                <a:latin typeface="+mj-lt"/>
              </a:rPr>
              <a:t>Pitch</a:t>
            </a:r>
            <a:r>
              <a:rPr lang="ko-KR" altLang="en-US" sz="3600" dirty="0">
                <a:latin typeface="+mj-lt"/>
              </a:rPr>
              <a:t> </a:t>
            </a:r>
            <a:r>
              <a:rPr lang="en-US" altLang="ko-KR" sz="3600" dirty="0">
                <a:latin typeface="+mj-lt"/>
              </a:rPr>
              <a:t>Roll</a:t>
            </a:r>
            <a:endParaRPr lang="ko-KR" altLang="en-US" sz="3600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053BD5-F7A4-4F20-8F10-4F5C5FAE5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6" y="1618708"/>
            <a:ext cx="4883022" cy="38773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47CFF9-65F7-4D80-A29D-39491CBF14EB}"/>
              </a:ext>
            </a:extLst>
          </p:cNvPr>
          <p:cNvSpPr txBox="1"/>
          <p:nvPr/>
        </p:nvSpPr>
        <p:spPr>
          <a:xfrm>
            <a:off x="5250462" y="1346853"/>
            <a:ext cx="6529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Yaw -  z(</a:t>
            </a:r>
            <a:r>
              <a:rPr lang="ko-KR" altLang="en-US" sz="3600" dirty="0"/>
              <a:t>수직</a:t>
            </a:r>
            <a:r>
              <a:rPr lang="en-US" altLang="ko-KR" sz="3600" dirty="0"/>
              <a:t>)</a:t>
            </a:r>
            <a:r>
              <a:rPr lang="ko-KR" altLang="en-US" sz="3600" dirty="0"/>
              <a:t>축으로 회전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Pitch – y(</a:t>
            </a:r>
            <a:r>
              <a:rPr lang="ko-KR" altLang="en-US" sz="3600" dirty="0"/>
              <a:t>횡축</a:t>
            </a:r>
            <a:r>
              <a:rPr lang="en-US" altLang="ko-KR" sz="3600" dirty="0"/>
              <a:t>) </a:t>
            </a:r>
            <a:r>
              <a:rPr lang="ko-KR" altLang="en-US" sz="3600" dirty="0"/>
              <a:t>축으로 회전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Roll – x(</a:t>
            </a:r>
            <a:r>
              <a:rPr lang="ko-KR" altLang="en-US" sz="3600" dirty="0"/>
              <a:t>종축</a:t>
            </a:r>
            <a:r>
              <a:rPr lang="en-US" altLang="ko-KR" sz="3600" dirty="0"/>
              <a:t>) </a:t>
            </a:r>
            <a:r>
              <a:rPr lang="ko-KR" altLang="en-US" sz="3600" dirty="0"/>
              <a:t>축으로 회전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>
                <a:solidFill>
                  <a:srgbClr val="FF0000"/>
                </a:solidFill>
              </a:rPr>
              <a:t>시계 방향</a:t>
            </a:r>
            <a:r>
              <a:rPr lang="en-US" altLang="ko-KR" sz="3600" dirty="0">
                <a:solidFill>
                  <a:srgbClr val="FF0000"/>
                </a:solidFill>
              </a:rPr>
              <a:t>(clockwise)</a:t>
            </a:r>
            <a:r>
              <a:rPr lang="ko-KR" altLang="en-US" sz="3600" dirty="0">
                <a:solidFill>
                  <a:srgbClr val="FF0000"/>
                </a:solidFill>
              </a:rPr>
              <a:t> </a:t>
            </a:r>
            <a:r>
              <a:rPr lang="en-US" altLang="ko-KR" sz="3600" dirty="0">
                <a:solidFill>
                  <a:srgbClr val="FF0000"/>
                </a:solidFill>
              </a:rPr>
              <a:t>   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9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66C3657-4910-4A47-8D11-1A2062AC7DF8}"/>
              </a:ext>
            </a:extLst>
          </p:cNvPr>
          <p:cNvSpPr txBox="1"/>
          <p:nvPr/>
        </p:nvSpPr>
        <p:spPr>
          <a:xfrm>
            <a:off x="1469571" y="429015"/>
            <a:ext cx="890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Yaw</a:t>
            </a:r>
            <a:r>
              <a:rPr lang="ko-KR" altLang="en-US" sz="3600" dirty="0">
                <a:latin typeface="+mj-lt"/>
              </a:rPr>
              <a:t>  </a:t>
            </a:r>
            <a:r>
              <a:rPr lang="en-US" altLang="ko-KR" sz="3600" dirty="0">
                <a:latin typeface="+mj-lt"/>
              </a:rPr>
              <a:t>Pitch</a:t>
            </a:r>
            <a:r>
              <a:rPr lang="ko-KR" altLang="en-US" sz="3600" dirty="0">
                <a:latin typeface="+mj-lt"/>
              </a:rPr>
              <a:t> </a:t>
            </a:r>
            <a:r>
              <a:rPr lang="en-US" altLang="ko-KR" sz="3600" dirty="0">
                <a:latin typeface="+mj-lt"/>
              </a:rPr>
              <a:t>Roll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8EEAD-75B4-43FD-9B67-51A2D69FE090}"/>
              </a:ext>
            </a:extLst>
          </p:cNvPr>
          <p:cNvSpPr txBox="1"/>
          <p:nvPr/>
        </p:nvSpPr>
        <p:spPr>
          <a:xfrm>
            <a:off x="675493" y="1610243"/>
            <a:ext cx="110554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effectLst/>
              </a:rPr>
              <a:t>2</a:t>
            </a:r>
            <a:r>
              <a:rPr lang="ko-KR" altLang="en-US" sz="2400" b="1" i="0" dirty="0">
                <a:effectLst/>
              </a:rPr>
              <a:t>차원에서는 회전 자유도가 </a:t>
            </a:r>
            <a:r>
              <a:rPr lang="en-US" altLang="ko-KR" sz="2400" b="1" i="0" dirty="0">
                <a:effectLst/>
              </a:rPr>
              <a:t>1</a:t>
            </a:r>
            <a:r>
              <a:rPr lang="ko-KR" altLang="en-US" sz="2400" b="1" i="0" dirty="0">
                <a:effectLst/>
              </a:rPr>
              <a:t>개 뿐이기 때문에</a:t>
            </a:r>
          </a:p>
          <a:p>
            <a:pPr algn="l"/>
            <a:r>
              <a:rPr lang="ko-KR" altLang="en-US" sz="2400" b="1" i="0" dirty="0">
                <a:effectLst/>
              </a:rPr>
              <a:t> </a:t>
            </a:r>
          </a:p>
          <a:p>
            <a:pPr algn="l"/>
            <a:r>
              <a:rPr lang="ko-KR" altLang="en-US" sz="2400" b="1" i="0" dirty="0">
                <a:effectLst/>
              </a:rPr>
              <a:t>강체가 회전할 때에 어느 방향으로 회전해도 한 개의 좌표 로 나타낼 수 있지만</a:t>
            </a:r>
            <a:r>
              <a:rPr lang="en-US" altLang="ko-KR" sz="2400" b="1" i="0" dirty="0">
                <a:effectLst/>
              </a:rPr>
              <a:t>,</a:t>
            </a:r>
          </a:p>
          <a:p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6ED1D-BA23-4182-8EF4-78865543E291}"/>
              </a:ext>
            </a:extLst>
          </p:cNvPr>
          <p:cNvSpPr txBox="1"/>
          <p:nvPr/>
        </p:nvSpPr>
        <p:spPr>
          <a:xfrm>
            <a:off x="675493" y="3308765"/>
            <a:ext cx="109685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effectLst/>
              </a:rPr>
              <a:t>3</a:t>
            </a:r>
            <a:r>
              <a:rPr lang="ko-KR" altLang="en-US" sz="2400" b="1" i="0" dirty="0">
                <a:effectLst/>
              </a:rPr>
              <a:t>차원에서는 회전하는 방향의 순서에 따라 강체의 자세가 달라지기 때문에</a:t>
            </a:r>
          </a:p>
          <a:p>
            <a:pPr algn="l"/>
            <a:r>
              <a:rPr lang="ko-KR" altLang="en-US" sz="2400" b="1" i="0" dirty="0">
                <a:effectLst/>
              </a:rPr>
              <a:t> </a:t>
            </a:r>
          </a:p>
          <a:p>
            <a:pPr algn="l"/>
            <a:r>
              <a:rPr lang="ko-KR" altLang="en-US" sz="2400" b="1" i="0" u="sng" dirty="0">
                <a:solidFill>
                  <a:srgbClr val="FF0000"/>
                </a:solidFill>
                <a:effectLst/>
              </a:rPr>
              <a:t>회전하는 세 개 각도의 순서를 정하여 강체의 자세를 나타내는 것이 </a:t>
            </a:r>
            <a:r>
              <a:rPr lang="ko-KR" altLang="en-US" sz="2400" b="1" i="0" u="sng" dirty="0" err="1">
                <a:solidFill>
                  <a:srgbClr val="FF0000"/>
                </a:solidFill>
                <a:effectLst/>
              </a:rPr>
              <a:t>오일러</a:t>
            </a:r>
            <a:r>
              <a:rPr lang="ko-KR" altLang="en-US" sz="2400" b="1" i="0" u="sng" dirty="0">
                <a:solidFill>
                  <a:srgbClr val="FF0000"/>
                </a:solidFill>
                <a:effectLst/>
              </a:rPr>
              <a:t> 각</a:t>
            </a:r>
            <a:endParaRPr lang="ko-KR" altLang="en-US" sz="2400" b="1" i="0" dirty="0">
              <a:solidFill>
                <a:srgbClr val="FF0000"/>
              </a:solidFill>
              <a:effectLst/>
            </a:endParaRPr>
          </a:p>
          <a:p>
            <a:br>
              <a:rPr lang="ko-KR" altLang="en-US" sz="2400" b="1" dirty="0"/>
            </a:b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86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66C3657-4910-4A47-8D11-1A2062AC7DF8}"/>
              </a:ext>
            </a:extLst>
          </p:cNvPr>
          <p:cNvSpPr txBox="1"/>
          <p:nvPr/>
        </p:nvSpPr>
        <p:spPr>
          <a:xfrm>
            <a:off x="1469571" y="429015"/>
            <a:ext cx="890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+mj-lt"/>
              </a:rPr>
              <a:t>비행기 예시로든 </a:t>
            </a:r>
            <a:r>
              <a:rPr lang="en-US" altLang="ko-KR" sz="3600" dirty="0">
                <a:latin typeface="+mj-lt"/>
              </a:rPr>
              <a:t>Yaw Pitch Roll</a:t>
            </a:r>
            <a:endParaRPr lang="ko-KR" altLang="en-US" sz="3600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514B54-FF2D-425C-91A6-A22436F1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07" y="1224233"/>
            <a:ext cx="9687129" cy="530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8D423-C3BA-4ED0-9768-9D3A59528BE1}"/>
              </a:ext>
            </a:extLst>
          </p:cNvPr>
          <p:cNvSpPr txBox="1"/>
          <p:nvPr/>
        </p:nvSpPr>
        <p:spPr>
          <a:xfrm>
            <a:off x="8856868" y="1610243"/>
            <a:ext cx="2509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Z </a:t>
            </a:r>
            <a:r>
              <a:rPr lang="ko-KR" altLang="en-US" sz="3600" dirty="0"/>
              <a:t>축</a:t>
            </a:r>
            <a:endParaRPr lang="en-US" altLang="ko-KR" sz="3600" dirty="0"/>
          </a:p>
          <a:p>
            <a:pPr algn="ctr"/>
            <a:endParaRPr lang="en-US" altLang="ko-KR" sz="3600" dirty="0"/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/>
              <a:t>X</a:t>
            </a:r>
            <a:r>
              <a:rPr lang="ko-KR" altLang="en-US" sz="3600" dirty="0"/>
              <a:t>축</a:t>
            </a:r>
            <a:endParaRPr lang="en-US" altLang="ko-KR" sz="3600" dirty="0"/>
          </a:p>
          <a:p>
            <a:pPr algn="ctr"/>
            <a:endParaRPr lang="en-US" altLang="ko-KR" sz="3600" dirty="0"/>
          </a:p>
          <a:p>
            <a:pPr algn="ctr"/>
            <a:endParaRPr lang="en-US" altLang="ko-KR" sz="3600" dirty="0"/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/>
              <a:t>Y</a:t>
            </a:r>
            <a:r>
              <a:rPr lang="ko-KR" altLang="en-US" sz="3600" dirty="0"/>
              <a:t>축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4121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66C3657-4910-4A47-8D11-1A2062AC7DF8}"/>
              </a:ext>
            </a:extLst>
          </p:cNvPr>
          <p:cNvSpPr txBox="1"/>
          <p:nvPr/>
        </p:nvSpPr>
        <p:spPr>
          <a:xfrm>
            <a:off x="1469571" y="429015"/>
            <a:ext cx="890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Unreal</a:t>
            </a:r>
            <a:r>
              <a:rPr lang="ko-KR" altLang="en-US" sz="3600" dirty="0">
                <a:latin typeface="+mj-lt"/>
              </a:rPr>
              <a:t> 좌표계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896006-3673-433D-8590-2743EC336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5" y="1836143"/>
            <a:ext cx="5135443" cy="3876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F0A22-80DC-4A7B-AF75-2D8518C8E5AA}"/>
              </a:ext>
            </a:extLst>
          </p:cNvPr>
          <p:cNvSpPr txBox="1"/>
          <p:nvPr/>
        </p:nvSpPr>
        <p:spPr>
          <a:xfrm>
            <a:off x="6420255" y="1721795"/>
            <a:ext cx="498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rgbClr val="FF0000"/>
                </a:solidFill>
              </a:rPr>
              <a:t>Unreal </a:t>
            </a:r>
            <a:r>
              <a:rPr lang="ko-KR" altLang="en-US" sz="2400" u="sng" dirty="0">
                <a:solidFill>
                  <a:srgbClr val="FF0000"/>
                </a:solidFill>
              </a:rPr>
              <a:t>에서는 왼손 좌표계를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DF05F-5E4F-4651-AD70-9BC50D7A437F}"/>
              </a:ext>
            </a:extLst>
          </p:cNvPr>
          <p:cNvSpPr txBox="1"/>
          <p:nvPr/>
        </p:nvSpPr>
        <p:spPr>
          <a:xfrm>
            <a:off x="6205136" y="2736502"/>
            <a:ext cx="57162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공통점으로는 </a:t>
            </a:r>
            <a:r>
              <a:rPr lang="en-US" altLang="ko-KR" sz="2800" dirty="0" err="1"/>
              <a:t>x,y</a:t>
            </a:r>
            <a:r>
              <a:rPr lang="ko-KR" altLang="en-US" sz="2800" dirty="0"/>
              <a:t>축은 </a:t>
            </a:r>
            <a:r>
              <a:rPr lang="en-US" altLang="ko-KR" sz="2800" dirty="0"/>
              <a:t>+,-</a:t>
            </a:r>
            <a:r>
              <a:rPr lang="ko-KR" altLang="en-US" sz="2800" dirty="0"/>
              <a:t>를 표현하게 같지만</a:t>
            </a:r>
            <a:endParaRPr lang="en-US" altLang="ko-KR" sz="2800" dirty="0"/>
          </a:p>
          <a:p>
            <a:r>
              <a:rPr lang="en-US" altLang="ko-KR" sz="2800" dirty="0"/>
              <a:t>Z</a:t>
            </a:r>
            <a:r>
              <a:rPr lang="ko-KR" altLang="en-US" sz="2800" dirty="0"/>
              <a:t>축이 서로 다르다는 차이가 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Unity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 왼손 좌표계를 사용</a:t>
            </a:r>
          </a:p>
        </p:txBody>
      </p:sp>
    </p:spTree>
    <p:extLst>
      <p:ext uri="{BB962C8B-B14F-4D97-AF65-F5344CB8AC3E}">
        <p14:creationId xmlns:p14="http://schemas.microsoft.com/office/powerpoint/2010/main" val="293226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F7E7D84-851F-440C-9495-EAF1E4B90BBF}"/>
              </a:ext>
            </a:extLst>
          </p:cNvPr>
          <p:cNvSpPr txBox="1"/>
          <p:nvPr/>
        </p:nvSpPr>
        <p:spPr>
          <a:xfrm>
            <a:off x="2305455" y="437745"/>
            <a:ext cx="734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Unreal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블루프린트</a:t>
            </a:r>
            <a:r>
              <a:rPr lang="ko-KR" altLang="en-US" sz="3200" dirty="0"/>
              <a:t> 로 </a:t>
            </a:r>
            <a:r>
              <a:rPr lang="ko-KR" altLang="en-US" sz="3200" dirty="0" err="1"/>
              <a:t>룰렛</a:t>
            </a:r>
            <a:r>
              <a:rPr lang="ko-KR" altLang="en-US" sz="3200" dirty="0"/>
              <a:t> 회전 예시</a:t>
            </a:r>
          </a:p>
        </p:txBody>
      </p:sp>
      <p:pic>
        <p:nvPicPr>
          <p:cNvPr id="9" name="룰렛회전">
            <a:hlinkClick r:id="" action="ppaction://media"/>
            <a:extLst>
              <a:ext uri="{FF2B5EF4-FFF2-40B4-BE49-F238E27FC236}">
                <a16:creationId xmlns:a16="http://schemas.microsoft.com/office/drawing/2014/main" id="{8EC59726-9A50-409A-8305-E2680B5F92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93371" y="1264106"/>
            <a:ext cx="7768550" cy="4369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9461F2-42BB-4228-A2A5-2DE3C42293F3}"/>
              </a:ext>
            </a:extLst>
          </p:cNvPr>
          <p:cNvSpPr txBox="1"/>
          <p:nvPr/>
        </p:nvSpPr>
        <p:spPr>
          <a:xfrm>
            <a:off x="2305455" y="6099243"/>
            <a:ext cx="80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영상출처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https://www.youtube.com/watch?v=C8lgRWx9KK0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7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5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F7E7D84-851F-440C-9495-EAF1E4B90BBF}"/>
              </a:ext>
            </a:extLst>
          </p:cNvPr>
          <p:cNvSpPr txBox="1"/>
          <p:nvPr/>
        </p:nvSpPr>
        <p:spPr>
          <a:xfrm>
            <a:off x="2305455" y="437745"/>
            <a:ext cx="734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Unreal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블루프린트</a:t>
            </a:r>
            <a:r>
              <a:rPr lang="ko-KR" altLang="en-US" sz="3200" dirty="0"/>
              <a:t> 로 </a:t>
            </a:r>
            <a:r>
              <a:rPr lang="ko-KR" altLang="en-US" sz="3200" dirty="0" err="1"/>
              <a:t>룰렛</a:t>
            </a:r>
            <a:r>
              <a:rPr lang="ko-KR" altLang="en-US" sz="3200" dirty="0"/>
              <a:t> 회전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546F17-930C-464B-A5C7-4A5633FE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1457050"/>
            <a:ext cx="9202434" cy="394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3EC26-E249-4FBB-8DBA-61D9DC2950CA}"/>
              </a:ext>
            </a:extLst>
          </p:cNvPr>
          <p:cNvSpPr txBox="1"/>
          <p:nvPr/>
        </p:nvSpPr>
        <p:spPr>
          <a:xfrm>
            <a:off x="5515583" y="1600866"/>
            <a:ext cx="3161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</a:rPr>
              <a:t>1 </a:t>
            </a:r>
            <a:r>
              <a:rPr lang="ko-KR" altLang="en-US" sz="2400" dirty="0" err="1">
                <a:solidFill>
                  <a:schemeClr val="bg2"/>
                </a:solidFill>
              </a:rPr>
              <a:t>입력시</a:t>
            </a:r>
            <a:r>
              <a:rPr lang="ko-KR" altLang="en-US" sz="2400" dirty="0">
                <a:solidFill>
                  <a:schemeClr val="bg2"/>
                </a:solidFill>
              </a:rPr>
              <a:t> 회전 시작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730C7-83F6-4374-A52C-579D772D01CF}"/>
              </a:ext>
            </a:extLst>
          </p:cNvPr>
          <p:cNvSpPr txBox="1"/>
          <p:nvPr/>
        </p:nvSpPr>
        <p:spPr>
          <a:xfrm>
            <a:off x="7701064" y="2595212"/>
            <a:ext cx="3161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회전축 과 속도 지정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2BC40F-EF34-4991-AAC5-3B96F31429D7}"/>
              </a:ext>
            </a:extLst>
          </p:cNvPr>
          <p:cNvSpPr txBox="1"/>
          <p:nvPr/>
        </p:nvSpPr>
        <p:spPr>
          <a:xfrm>
            <a:off x="2195191" y="2133547"/>
            <a:ext cx="86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2"/>
                </a:solidFill>
              </a:rPr>
              <a:t>액터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DDD69D-08DD-455C-9172-E3C6FF05AF2B}"/>
              </a:ext>
            </a:extLst>
          </p:cNvPr>
          <p:cNvSpPr txBox="1"/>
          <p:nvPr/>
        </p:nvSpPr>
        <p:spPr>
          <a:xfrm>
            <a:off x="7701082" y="4631242"/>
            <a:ext cx="3078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컴퍼넌트에</a:t>
            </a:r>
            <a:r>
              <a:rPr lang="ko-KR" altLang="en-US" sz="2400" dirty="0">
                <a:solidFill>
                  <a:schemeClr val="bg1"/>
                </a:solidFill>
              </a:rPr>
              <a:t> 접근하는 레퍼런스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3292E2D-1DFF-417B-BC2D-322F48B80690}"/>
              </a:ext>
            </a:extLst>
          </p:cNvPr>
          <p:cNvCxnSpPr/>
          <p:nvPr/>
        </p:nvCxnSpPr>
        <p:spPr>
          <a:xfrm>
            <a:off x="6361889" y="4494179"/>
            <a:ext cx="1339175" cy="75761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21369C-7083-4678-9DE2-FEC5BC924FB5}"/>
              </a:ext>
            </a:extLst>
          </p:cNvPr>
          <p:cNvSpPr txBox="1"/>
          <p:nvPr/>
        </p:nvSpPr>
        <p:spPr>
          <a:xfrm>
            <a:off x="846306" y="5462239"/>
            <a:ext cx="8015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페이지는 솔직히 이해가 어려워서 설명이 부족</a:t>
            </a:r>
            <a:r>
              <a:rPr lang="en-US" altLang="ko-KR" dirty="0"/>
              <a:t>…… </a:t>
            </a:r>
            <a:r>
              <a:rPr lang="ko-KR" altLang="en-US" dirty="0"/>
              <a:t>대충 </a:t>
            </a:r>
            <a:r>
              <a:rPr lang="ko-KR" altLang="en-US" dirty="0" err="1"/>
              <a:t>액터</a:t>
            </a:r>
            <a:r>
              <a:rPr lang="en-US" altLang="ko-KR" dirty="0"/>
              <a:t>(</a:t>
            </a:r>
            <a:r>
              <a:rPr lang="ko-KR" altLang="en-US" dirty="0"/>
              <a:t>오브젝트</a:t>
            </a:r>
            <a:r>
              <a:rPr lang="en-US" altLang="ko-KR" dirty="0"/>
              <a:t>) </a:t>
            </a:r>
            <a:r>
              <a:rPr lang="ko-KR" altLang="en-US" dirty="0"/>
              <a:t>에서 </a:t>
            </a:r>
            <a:r>
              <a:rPr lang="ko-KR" altLang="en-US" dirty="0" err="1"/>
              <a:t>컴퍼넌트에</a:t>
            </a:r>
            <a:r>
              <a:rPr lang="ko-KR" altLang="en-US" dirty="0"/>
              <a:t> 접근하는 레퍼런스를 만들고 나서 </a:t>
            </a:r>
            <a:r>
              <a:rPr lang="en-US" altLang="ko-KR" dirty="0"/>
              <a:t>value </a:t>
            </a:r>
            <a:r>
              <a:rPr lang="ko-KR" altLang="en-US" dirty="0"/>
              <a:t>값에 이제 </a:t>
            </a:r>
            <a:r>
              <a:rPr lang="ko-KR" altLang="en-US" dirty="0" err="1"/>
              <a:t>회전하는축과</a:t>
            </a:r>
            <a:r>
              <a:rPr lang="ko-KR" altLang="en-US" dirty="0"/>
              <a:t> 속도를 지정 이라고 설명만 가능</a:t>
            </a:r>
            <a:r>
              <a:rPr lang="en-US" altLang="ko-KR" dirty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287808"/>
      </p:ext>
    </p:extLst>
  </p:cSld>
  <p:clrMapOvr>
    <a:masterClrMapping/>
  </p:clrMapOvr>
</p:sld>
</file>

<file path=ppt/theme/theme1.xml><?xml version="1.0" encoding="utf-8"?>
<a:theme xmlns:a="http://schemas.openxmlformats.org/drawingml/2006/main" name="3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274</Words>
  <Application>Microsoft Office PowerPoint</Application>
  <PresentationFormat>와이드스크린</PresentationFormat>
  <Paragraphs>62</Paragraphs>
  <Slides>8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33_Office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정석 오</cp:lastModifiedBy>
  <cp:revision>11</cp:revision>
  <dcterms:created xsi:type="dcterms:W3CDTF">2022-03-02T03:40:30Z</dcterms:created>
  <dcterms:modified xsi:type="dcterms:W3CDTF">2022-03-26T12:03:31Z</dcterms:modified>
</cp:coreProperties>
</file>