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81" r:id="rId3"/>
    <p:sldId id="257" r:id="rId4"/>
    <p:sldId id="264" r:id="rId5"/>
    <p:sldId id="265" r:id="rId6"/>
    <p:sldId id="266" r:id="rId7"/>
    <p:sldId id="282" r:id="rId8"/>
    <p:sldId id="279" r:id="rId9"/>
    <p:sldId id="259" r:id="rId10"/>
    <p:sldId id="272" r:id="rId11"/>
    <p:sldId id="280" r:id="rId12"/>
    <p:sldId id="258" r:id="rId13"/>
    <p:sldId id="267" r:id="rId14"/>
    <p:sldId id="278" r:id="rId15"/>
    <p:sldId id="275" r:id="rId16"/>
    <p:sldId id="277" r:id="rId17"/>
    <p:sldId id="276" r:id="rId18"/>
    <p:sldId id="271" r:id="rId19"/>
    <p:sldId id="262" r:id="rId20"/>
    <p:sldId id="270" r:id="rId21"/>
    <p:sldId id="260" r:id="rId22"/>
    <p:sldId id="274" r:id="rId23"/>
    <p:sldId id="283" r:id="rId24"/>
    <p:sldId id="284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3" autoAdjust="0"/>
    <p:restoredTop sz="73428" autoAdjust="0"/>
  </p:normalViewPr>
  <p:slideViewPr>
    <p:cSldViewPr snapToGrid="0">
      <p:cViewPr varScale="1">
        <p:scale>
          <a:sx n="78" d="100"/>
          <a:sy n="78" d="100"/>
        </p:scale>
        <p:origin x="126" y="7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72302D-1B47-496B-BE89-B055C61E2877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14751-4621-4D51-9F97-AF507AB04E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296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BDC1C6"/>
                </a:solidFill>
                <a:effectLst/>
                <a:latin typeface="Apple SD Gothic Neo"/>
              </a:rPr>
              <a:t>셸은 운영 체제 상에서 다양한 운영 체제 기능과 서비스를 구현하는 인터페이스를 제공하는 프로그램이다</a:t>
            </a:r>
            <a:r>
              <a:rPr lang="en-US" altLang="ko-KR" b="0" i="0" dirty="0">
                <a:solidFill>
                  <a:srgbClr val="BDC1C6"/>
                </a:solidFill>
                <a:effectLst/>
                <a:latin typeface="Apple SD Gothic Neo"/>
              </a:rPr>
              <a:t>. </a:t>
            </a:r>
            <a:r>
              <a:rPr lang="ko-KR" altLang="en-US" b="0" i="0" dirty="0">
                <a:solidFill>
                  <a:srgbClr val="BDC1C6"/>
                </a:solidFill>
                <a:effectLst/>
                <a:latin typeface="Apple SD Gothic Neo"/>
              </a:rPr>
              <a:t>셸은 사용자와 운영 체제의 내부 사이의 인터페이스를 감싸는 층이기 때문에 그러한 이름이 붙었다</a:t>
            </a:r>
            <a:r>
              <a:rPr lang="en-US" altLang="ko-KR" b="0" i="0" dirty="0">
                <a:solidFill>
                  <a:srgbClr val="BDC1C6"/>
                </a:solidFill>
                <a:effectLst/>
                <a:latin typeface="Apple SD Gothic Neo"/>
              </a:rPr>
              <a:t>. </a:t>
            </a:r>
            <a:r>
              <a:rPr lang="ko-KR" altLang="en-US" b="0" i="0" dirty="0">
                <a:solidFill>
                  <a:srgbClr val="BDC1C6"/>
                </a:solidFill>
                <a:effectLst/>
                <a:latin typeface="Apple SD Gothic Neo"/>
              </a:rPr>
              <a:t>셸은 일반적으로 명령 줄과 그래픽 형의 두 종류로 분류된다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414751-4621-4D51-9F97-AF507AB04ED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1274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이거 저 이미지 </a:t>
            </a:r>
            <a:r>
              <a:rPr lang="ko-KR" altLang="en-US" dirty="0" err="1"/>
              <a:t>가뭔지</a:t>
            </a:r>
            <a:r>
              <a:rPr lang="ko-KR" altLang="en-US" dirty="0"/>
              <a:t> 질문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414751-4621-4D51-9F97-AF507AB04ED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851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커밋을</a:t>
            </a:r>
            <a:r>
              <a:rPr lang="ko-KR" altLang="en-US" dirty="0"/>
              <a:t> 다른 </a:t>
            </a:r>
            <a:r>
              <a:rPr lang="ko-KR" altLang="en-US" dirty="0" err="1"/>
              <a:t>브랜치에</a:t>
            </a:r>
            <a:r>
              <a:rPr lang="ko-KR" altLang="en-US" dirty="0"/>
              <a:t> 잘못하거나 다른 사람의 </a:t>
            </a:r>
            <a:r>
              <a:rPr lang="ko-KR" altLang="en-US" dirty="0" err="1"/>
              <a:t>커밋중</a:t>
            </a:r>
            <a:r>
              <a:rPr lang="ko-KR" altLang="en-US" dirty="0"/>
              <a:t> 일부를 </a:t>
            </a:r>
            <a:r>
              <a:rPr lang="ko-KR" altLang="en-US" dirty="0" err="1"/>
              <a:t>가져올때</a:t>
            </a:r>
            <a:r>
              <a:rPr lang="ko-KR" altLang="en-US" dirty="0"/>
              <a:t> 사용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414751-4621-4D51-9F97-AF507AB04ED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8500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Fetch</a:t>
            </a:r>
            <a:r>
              <a:rPr lang="ko-KR" altLang="en-US" dirty="0"/>
              <a:t> 가져오기 </a:t>
            </a:r>
            <a:endParaRPr lang="en-US" altLang="ko-KR" dirty="0"/>
          </a:p>
          <a:p>
            <a:r>
              <a:rPr lang="en-US" altLang="ko-KR" dirty="0"/>
              <a:t>Rebase </a:t>
            </a:r>
            <a:r>
              <a:rPr lang="ko-KR" altLang="en-US" dirty="0"/>
              <a:t>재배치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 내가 코드 작업 </a:t>
            </a:r>
            <a:r>
              <a:rPr lang="ko-KR" altLang="en-US" dirty="0" err="1"/>
              <a:t>한거</a:t>
            </a:r>
            <a:r>
              <a:rPr lang="ko-KR" altLang="en-US" dirty="0"/>
              <a:t> 있으니까 저의 </a:t>
            </a:r>
            <a:r>
              <a:rPr lang="ko-KR" altLang="en-US" dirty="0" err="1"/>
              <a:t>브랜치를</a:t>
            </a:r>
            <a:r>
              <a:rPr lang="ko-KR" altLang="en-US" dirty="0"/>
              <a:t> 땅겨서 확인후에 병합 부탁드려요</a:t>
            </a:r>
            <a:r>
              <a:rPr lang="en-US" altLang="ko-KR" dirty="0"/>
              <a:t>~ </a:t>
            </a:r>
            <a:r>
              <a:rPr lang="ko-KR" altLang="en-US" dirty="0"/>
              <a:t>라는 느낌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414751-4621-4D51-9F97-AF507AB04ED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7638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각자 보고 </a:t>
            </a:r>
            <a:r>
              <a:rPr lang="en-US" altLang="ko-KR" dirty="0"/>
              <a:t>4</a:t>
            </a:r>
            <a:r>
              <a:rPr lang="ko-KR" altLang="en-US" dirty="0"/>
              <a:t>가지 영역 이해 하세요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C020E-8D78-47E0-9FC1-52DA33211CE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242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C020E-8D78-47E0-9FC1-52DA33211CE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8417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C020E-8D78-47E0-9FC1-52DA33211CE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466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전체적인 </a:t>
            </a:r>
            <a:r>
              <a:rPr lang="en-US" altLang="ko-KR" dirty="0"/>
              <a:t>git</a:t>
            </a:r>
            <a:r>
              <a:rPr lang="ko-KR" altLang="en-US" dirty="0"/>
              <a:t>의 흐름에 대하여 언급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깃의 기본적인 </a:t>
            </a:r>
            <a:r>
              <a:rPr lang="en-US" altLang="ko-KR" dirty="0"/>
              <a:t>4</a:t>
            </a:r>
            <a:r>
              <a:rPr lang="ko-KR" altLang="en-US" dirty="0"/>
              <a:t>가지 영역에 대하여 간단히 설명 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다음 페이지에 영역 설명 </a:t>
            </a:r>
            <a:r>
              <a:rPr lang="ko-KR" altLang="en-US" dirty="0" err="1"/>
              <a:t>해놓음</a:t>
            </a:r>
            <a:r>
              <a:rPr lang="en-US" altLang="ko-KR" dirty="0"/>
              <a:t>.</a:t>
            </a:r>
            <a:r>
              <a:rPr lang="ko-KR" altLang="en-US" dirty="0"/>
              <a:t> 발표자가 저 자료 보고 이해해서 말하기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Init</a:t>
            </a:r>
          </a:p>
          <a:p>
            <a:r>
              <a:rPr lang="ko-KR" altLang="en-US" dirty="0"/>
              <a:t>파일</a:t>
            </a:r>
            <a:r>
              <a:rPr lang="en-US" altLang="ko-KR" dirty="0"/>
              <a:t>(</a:t>
            </a:r>
            <a:r>
              <a:rPr lang="ko-KR" altLang="en-US" dirty="0"/>
              <a:t>저장소</a:t>
            </a:r>
            <a:r>
              <a:rPr lang="en-US" altLang="ko-KR" dirty="0"/>
              <a:t>)</a:t>
            </a:r>
            <a:r>
              <a:rPr lang="ko-KR" altLang="en-US" dirty="0"/>
              <a:t> 초기화</a:t>
            </a:r>
            <a:endParaRPr lang="en-US" altLang="ko-KR" dirty="0"/>
          </a:p>
          <a:p>
            <a:r>
              <a:rPr lang="ko-KR" altLang="en-US" sz="1200" dirty="0"/>
              <a:t>현재 저장소에서 작업을 진행하겠다는 것을 </a:t>
            </a:r>
            <a:r>
              <a:rPr lang="en-US" altLang="ko-KR" sz="1200" dirty="0"/>
              <a:t>git</a:t>
            </a:r>
            <a:r>
              <a:rPr lang="ko-KR" altLang="en-US" sz="1200" dirty="0"/>
              <a:t>에 알림 </a:t>
            </a:r>
            <a:endParaRPr lang="en-US" altLang="ko-KR" sz="1200" dirty="0"/>
          </a:p>
          <a:p>
            <a:r>
              <a:rPr lang="ko-KR" altLang="en-US" sz="1200" dirty="0"/>
              <a:t>이 명령어 전까지는 일반 폴더</a:t>
            </a:r>
            <a:r>
              <a:rPr lang="en-US" altLang="ko-KR" sz="1200" dirty="0"/>
              <a:t>! Git</a:t>
            </a:r>
            <a:r>
              <a:rPr lang="ko-KR" altLang="en-US" sz="1200" dirty="0"/>
              <a:t>과 관계 </a:t>
            </a:r>
            <a:r>
              <a:rPr lang="en-US" altLang="ko-KR" sz="1200" dirty="0"/>
              <a:t>X</a:t>
            </a:r>
          </a:p>
          <a:p>
            <a:endParaRPr lang="en-US" altLang="ko-KR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add</a:t>
            </a:r>
            <a:endParaRPr lang="ko-KR" altLang="en-US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Index</a:t>
            </a:r>
            <a:r>
              <a:rPr lang="ko-KR" altLang="en-US" sz="1200" dirty="0"/>
              <a:t>영역에 파일</a:t>
            </a:r>
            <a:r>
              <a:rPr lang="en-US" altLang="ko-KR" sz="1200" dirty="0"/>
              <a:t>(</a:t>
            </a:r>
            <a:r>
              <a:rPr lang="ko-KR" altLang="en-US" sz="1200" dirty="0"/>
              <a:t>나의 작업한 코드가 들어 있는 파일</a:t>
            </a:r>
            <a:r>
              <a:rPr lang="en-US" altLang="ko-KR" sz="1200" dirty="0"/>
              <a:t>)</a:t>
            </a:r>
            <a:r>
              <a:rPr lang="ko-KR" altLang="en-US" sz="1200" dirty="0"/>
              <a:t> 추가 하는 명령어</a:t>
            </a:r>
            <a:endParaRPr lang="en-US" altLang="ko-KR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Commit </a:t>
            </a:r>
          </a:p>
          <a:p>
            <a:pPr algn="l" latinLnBrk="1"/>
            <a:r>
              <a:rPr lang="ko-KR" altLang="en-US" b="1" i="0" dirty="0">
                <a:solidFill>
                  <a:srgbClr val="333333"/>
                </a:solidFill>
                <a:effectLst/>
                <a:latin typeface="Bitter"/>
              </a:rPr>
              <a:t>버전은 의미 있는 변화를 뜻하며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Bitter"/>
              </a:rPr>
              <a:t>,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Bitter"/>
              </a:rPr>
              <a:t>작업이 완결된 상태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Bitter"/>
              </a:rPr>
              <a:t>이어야 함</a:t>
            </a:r>
            <a:endParaRPr lang="ko-KR" altLang="en-US" b="0" i="0" dirty="0">
              <a:solidFill>
                <a:srgbClr val="000000"/>
              </a:solidFill>
              <a:effectLst/>
              <a:latin typeface="Bitter"/>
            </a:endParaRPr>
          </a:p>
          <a:p>
            <a:pPr algn="l" latinLnBrk="1"/>
            <a:r>
              <a:rPr lang="ko-KR" altLang="en-US" b="0" i="0" dirty="0">
                <a:solidFill>
                  <a:srgbClr val="000000"/>
                </a:solidFill>
                <a:effectLst/>
                <a:latin typeface="Bitter"/>
              </a:rPr>
              <a:t> </a:t>
            </a:r>
          </a:p>
          <a:p>
            <a:pPr algn="l" latinLnBrk="1"/>
            <a:r>
              <a:rPr lang="ko-KR" altLang="en-US" b="0" i="0" dirty="0">
                <a:solidFill>
                  <a:srgbClr val="333333"/>
                </a:solidFill>
                <a:effectLst/>
                <a:latin typeface="Bitter"/>
              </a:rPr>
              <a:t>그리고 이렇게 의미 있는 변화에 대해 기록하는 것이 바로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Bitter"/>
              </a:rPr>
              <a:t>commit</a:t>
            </a:r>
            <a:endParaRPr lang="ko-KR" altLang="en-US" b="0" i="0" dirty="0">
              <a:solidFill>
                <a:srgbClr val="000000"/>
              </a:solidFill>
              <a:effectLst/>
              <a:latin typeface="Bitter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endParaRPr lang="en-US" altLang="ko-KR" dirty="0"/>
          </a:p>
          <a:p>
            <a:r>
              <a:rPr lang="en-US" altLang="ko-KR" dirty="0"/>
              <a:t>Clone (</a:t>
            </a:r>
            <a:r>
              <a:rPr lang="ko-KR" altLang="en-US" dirty="0"/>
              <a:t>복제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저장소에 있는 파일을 나의 </a:t>
            </a:r>
            <a:r>
              <a:rPr lang="en-US" altLang="ko-KR" dirty="0"/>
              <a:t>pc</a:t>
            </a:r>
            <a:r>
              <a:rPr lang="ko-KR" altLang="en-US" dirty="0"/>
              <a:t>에 </a:t>
            </a:r>
            <a:r>
              <a:rPr lang="ko-KR" altLang="en-US" dirty="0" err="1"/>
              <a:t>내려받음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C020E-8D78-47E0-9FC1-52DA33211CE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391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latin typeface="나눔바른고딕 UltraLight" panose="00000300000000000000" pitchFamily="2" charset="-127"/>
                <a:ea typeface="나눔바른고딕 UltraLight" panose="00000300000000000000"/>
              </a:rPr>
              <a:t>Commit</a:t>
            </a:r>
            <a:r>
              <a:rPr lang="ko-KR" altLang="en-US" sz="1200" dirty="0">
                <a:latin typeface="나눔바른고딕 UltraLight" panose="00000300000000000000" pitchFamily="2" charset="-127"/>
                <a:ea typeface="나눔바른고딕 UltraLight" panose="00000300000000000000"/>
              </a:rPr>
              <a:t>을 빠르게 처리하기위해서 만들어 진 명령어</a:t>
            </a:r>
            <a:endParaRPr lang="en-US" altLang="ko-KR" sz="1200" dirty="0">
              <a:latin typeface="나눔바른고딕 UltraLight" panose="00000300000000000000" pitchFamily="2" charset="-127"/>
              <a:ea typeface="나눔바른고딕 UltraLight" panose="0000030000000000000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latin typeface="나눔바른고딕 UltraLight" panose="00000300000000000000" pitchFamily="2" charset="-127"/>
                <a:ea typeface="나눔바른고딕 UltraLight" panose="00000300000000000000"/>
              </a:rPr>
              <a:t>    (</a:t>
            </a:r>
            <a:r>
              <a:rPr lang="ko-KR" altLang="en-US" sz="1200" dirty="0" err="1">
                <a:latin typeface="나눔바른고딕 UltraLight" panose="00000300000000000000" pitchFamily="2" charset="-127"/>
                <a:ea typeface="나눔바른고딕 UltraLight" panose="00000300000000000000"/>
              </a:rPr>
              <a:t>커밋은</a:t>
            </a:r>
            <a:r>
              <a:rPr lang="ko-KR" altLang="en-US" sz="1200" dirty="0">
                <a:latin typeface="나눔바른고딕 UltraLight" panose="00000300000000000000" pitchFamily="2" charset="-127"/>
                <a:ea typeface="나눔바른고딕 UltraLight" panose="00000300000000000000"/>
              </a:rPr>
              <a:t> 파일을 </a:t>
            </a:r>
            <a:r>
              <a:rPr lang="en-US" altLang="ko-KR" sz="1200" dirty="0">
                <a:latin typeface="나눔바른고딕 UltraLight" panose="00000300000000000000" pitchFamily="2" charset="-127"/>
                <a:ea typeface="나눔바른고딕 UltraLight" panose="00000300000000000000"/>
              </a:rPr>
              <a:t>git </a:t>
            </a:r>
            <a:r>
              <a:rPr lang="ko-KR" altLang="en-US" sz="1200" dirty="0">
                <a:latin typeface="나눔바른고딕 UltraLight" panose="00000300000000000000" pitchFamily="2" charset="-127"/>
                <a:ea typeface="나눔바른고딕 UltraLight" panose="00000300000000000000"/>
              </a:rPr>
              <a:t>저장소에 기록하는 것 </a:t>
            </a:r>
            <a:r>
              <a:rPr lang="ko-KR" altLang="en-US" sz="1200" dirty="0" err="1">
                <a:latin typeface="나눔바른고딕 UltraLight" panose="00000300000000000000" pitchFamily="2" charset="-127"/>
                <a:ea typeface="나눔바른고딕 UltraLight" panose="00000300000000000000"/>
              </a:rPr>
              <a:t>어떤작업인지에</a:t>
            </a:r>
            <a:r>
              <a:rPr lang="ko-KR" altLang="en-US" sz="1200" dirty="0">
                <a:latin typeface="나눔바른고딕 UltraLight" panose="00000300000000000000" pitchFamily="2" charset="-127"/>
                <a:ea typeface="나눔바른고딕 UltraLight" panose="00000300000000000000"/>
              </a:rPr>
              <a:t> 대한 메시지를 기록</a:t>
            </a:r>
            <a:r>
              <a:rPr lang="en-US" altLang="ko-KR" sz="1200" dirty="0">
                <a:latin typeface="나눔바른고딕 UltraLight" panose="00000300000000000000" pitchFamily="2" charset="-127"/>
                <a:ea typeface="나눔바른고딕 UltraLight" panose="00000300000000000000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나눔바른고딕 UltraLight" panose="00000300000000000000" pitchFamily="2" charset="-127"/>
              <a:ea typeface="나눔바른고딕 UltraLight" panose="00000300000000000000"/>
            </a:endParaRPr>
          </a:p>
          <a:p>
            <a:endParaRPr lang="en-US" altLang="ko-KR" dirty="0"/>
          </a:p>
          <a:p>
            <a:r>
              <a:rPr lang="en-US" altLang="ko-KR" dirty="0"/>
              <a:t>Stage commit</a:t>
            </a:r>
            <a:r>
              <a:rPr lang="ko-KR" altLang="en-US" dirty="0"/>
              <a:t>으로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저장소에 기록될 준비가 된 상태</a:t>
            </a:r>
            <a:endParaRPr lang="en-US" altLang="ko-KR" dirty="0"/>
          </a:p>
          <a:p>
            <a:r>
              <a:rPr lang="en-US" altLang="ko-KR" dirty="0"/>
              <a:t>Modified </a:t>
            </a:r>
            <a:r>
              <a:rPr lang="ko-KR" altLang="en-US" dirty="0"/>
              <a:t>파일의 내용이 수정이 된 상태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z="1200" dirty="0">
                <a:latin typeface="나눔바른고딕 UltraLight" panose="00000300000000000000" pitchFamily="2" charset="-127"/>
                <a:ea typeface="나눔바른고딕 UltraLight" panose="00000300000000000000"/>
              </a:rPr>
              <a:t>(tracked) </a:t>
            </a:r>
            <a:r>
              <a:rPr lang="ko-KR" altLang="en-US" sz="1200" dirty="0">
                <a:latin typeface="나눔바른고딕 UltraLight" panose="00000300000000000000" pitchFamily="2" charset="-127"/>
                <a:ea typeface="나눔바른고딕 UltraLight" panose="00000300000000000000"/>
              </a:rPr>
              <a:t>관리대상이 된 파일 </a:t>
            </a:r>
            <a:endParaRPr lang="en-US" altLang="ko-KR" sz="1200" dirty="0">
              <a:latin typeface="나눔바른고딕 UltraLight" panose="00000300000000000000" pitchFamily="2" charset="-127"/>
              <a:ea typeface="나눔바른고딕 UltraLight" panose="00000300000000000000"/>
            </a:endParaRPr>
          </a:p>
          <a:p>
            <a:r>
              <a:rPr lang="en-US" altLang="ko-KR" sz="1200" dirty="0">
                <a:latin typeface="나눔바른고딕 UltraLight" panose="00000300000000000000" pitchFamily="2" charset="-127"/>
                <a:ea typeface="나눔바른고딕 UltraLight" panose="00000300000000000000"/>
              </a:rPr>
              <a:t>Untracked  </a:t>
            </a:r>
            <a:r>
              <a:rPr lang="ko-KR" altLang="en-US" sz="1200" dirty="0">
                <a:latin typeface="나눔바른고딕 UltraLight" panose="00000300000000000000" pitchFamily="2" charset="-127"/>
                <a:ea typeface="나눔바른고딕 UltraLight" panose="00000300000000000000"/>
              </a:rPr>
              <a:t>관리 대상이 아닌 파일 </a:t>
            </a:r>
            <a:endParaRPr lang="en-US" altLang="ko-KR" sz="1200" dirty="0">
              <a:latin typeface="나눔바른고딕 UltraLight" panose="00000300000000000000" pitchFamily="2" charset="-127"/>
              <a:ea typeface="나눔바른고딕 UltraLight" panose="0000030000000000000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나눔바른고딕 UltraLight" panose="00000300000000000000" pitchFamily="2" charset="-127"/>
              <a:ea typeface="나눔바른고딕 UltraLight" panose="0000030000000000000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나눔바른고딕 UltraLight" panose="00000300000000000000" pitchFamily="2" charset="-127"/>
              <a:ea typeface="나눔바른고딕 UltraLight" panose="0000030000000000000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latin typeface="나눔바른고딕 UltraLight" panose="00000300000000000000" pitchFamily="2" charset="-127"/>
                <a:ea typeface="나눔바른고딕 UltraLight" panose="00000300000000000000"/>
              </a:rPr>
              <a:t>Tracked </a:t>
            </a:r>
            <a:r>
              <a:rPr lang="ko-KR" altLang="en-US" sz="1200" dirty="0">
                <a:latin typeface="나눔바른고딕 UltraLight" panose="00000300000000000000" pitchFamily="2" charset="-127"/>
                <a:ea typeface="나눔바른고딕 UltraLight" panose="00000300000000000000"/>
              </a:rPr>
              <a:t>상태의 파일은 </a:t>
            </a:r>
            <a:r>
              <a:rPr lang="en-US" altLang="ko-KR" sz="1200" dirty="0">
                <a:latin typeface="나눔바른고딕 UltraLight" panose="00000300000000000000" pitchFamily="2" charset="-127"/>
                <a:ea typeface="나눔바른고딕 UltraLight" panose="00000300000000000000"/>
              </a:rPr>
              <a:t>Git</a:t>
            </a:r>
            <a:r>
              <a:rPr lang="ko-KR" altLang="en-US" sz="1200" dirty="0">
                <a:latin typeface="나눔바른고딕 UltraLight" panose="00000300000000000000" pitchFamily="2" charset="-127"/>
                <a:ea typeface="나눔바른고딕 UltraLight" panose="00000300000000000000"/>
              </a:rPr>
              <a:t>에서 파일 관리를 하기위해서 </a:t>
            </a:r>
            <a:r>
              <a:rPr lang="en-US" altLang="ko-KR" sz="1200" dirty="0">
                <a:latin typeface="나눔바른고딕 UltraLight" panose="00000300000000000000" pitchFamily="2" charset="-127"/>
                <a:ea typeface="나눔바른고딕 UltraLight" panose="00000300000000000000"/>
              </a:rPr>
              <a:t>Track </a:t>
            </a:r>
            <a:r>
              <a:rPr lang="ko-KR" altLang="en-US" sz="1200" dirty="0">
                <a:latin typeface="나눔바른고딕 UltraLight" panose="00000300000000000000" pitchFamily="2" charset="-127"/>
                <a:ea typeface="나눔바른고딕 UltraLight" panose="00000300000000000000"/>
              </a:rPr>
              <a:t>해야 한다</a:t>
            </a:r>
            <a:endParaRPr lang="en-US" altLang="ko-KR" sz="1200" dirty="0">
              <a:latin typeface="나눔바른고딕 UltraLight" panose="00000300000000000000" pitchFamily="2" charset="-127"/>
              <a:ea typeface="나눔바른고딕 UltraLight" panose="0000030000000000000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나눔바른고딕 UltraLight" panose="00000300000000000000" pitchFamily="2" charset="-127"/>
              <a:ea typeface="나눔바른고딕 UltraLight" panose="0000030000000000000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나눔바른고딕 UltraLight" panose="00000300000000000000" pitchFamily="2" charset="-127"/>
              <a:ea typeface="나눔바른고딕 UltraLight" panose="0000030000000000000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err="1">
                <a:latin typeface="나눔바른고딕 UltraLight" panose="00000300000000000000" pitchFamily="2" charset="-127"/>
                <a:ea typeface="나눔바른고딕 UltraLight" panose="00000300000000000000"/>
              </a:rPr>
              <a:t>첫줄</a:t>
            </a:r>
            <a:r>
              <a:rPr lang="ko-KR" altLang="en-US" sz="1200" dirty="0">
                <a:latin typeface="나눔바른고딕 UltraLight" panose="00000300000000000000" pitchFamily="2" charset="-127"/>
                <a:ea typeface="나눔바른고딕 UltraLight" panose="00000300000000000000"/>
              </a:rPr>
              <a:t> 의미는 </a:t>
            </a:r>
            <a:r>
              <a:rPr lang="en-US" altLang="ko-KR" sz="1200" dirty="0">
                <a:latin typeface="나눔바른고딕 UltraLight" panose="00000300000000000000" pitchFamily="2" charset="-127"/>
                <a:ea typeface="나눔바른고딕 UltraLight" panose="00000300000000000000"/>
              </a:rPr>
              <a:t>commit </a:t>
            </a:r>
            <a:r>
              <a:rPr lang="ko-KR" altLang="en-US" sz="1200" dirty="0" err="1">
                <a:latin typeface="나눔바른고딕 UltraLight" panose="00000300000000000000" pitchFamily="2" charset="-127"/>
                <a:ea typeface="나눔바른고딕 UltraLight" panose="00000300000000000000"/>
              </a:rPr>
              <a:t>하기전</a:t>
            </a:r>
            <a:r>
              <a:rPr lang="ko-KR" altLang="en-US" sz="1200" dirty="0">
                <a:latin typeface="나눔바른고딕 UltraLight" panose="00000300000000000000" pitchFamily="2" charset="-127"/>
                <a:ea typeface="나눔바른고딕 UltraLight" panose="00000300000000000000"/>
              </a:rPr>
              <a:t> 파일버전 관리를 위해서 추적된 파일을 저장하는 곳이 </a:t>
            </a:r>
            <a:r>
              <a:rPr lang="en-US" altLang="ko-KR" sz="1200" dirty="0">
                <a:latin typeface="나눔바른고딕 UltraLight" panose="00000300000000000000" pitchFamily="2" charset="-127"/>
                <a:ea typeface="나눔바른고딕 UltraLight" panose="00000300000000000000"/>
              </a:rPr>
              <a:t>Stage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092E0-B077-45AB-A054-66F0283AD3C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826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 err="1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커밋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(Commit)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은 버전 관리 시스템에서 변경 사항을 반영 시키는 것을 뜻함</a:t>
            </a:r>
            <a:endParaRPr lang="en-US" altLang="ko-KR" dirty="0"/>
          </a:p>
          <a:p>
            <a:r>
              <a:rPr lang="ko-KR" altLang="en-US" dirty="0"/>
              <a:t>예를 들어 한 </a:t>
            </a:r>
            <a:r>
              <a:rPr lang="ko-KR" altLang="en-US" dirty="0" err="1"/>
              <a:t>리포지토리가</a:t>
            </a:r>
            <a:r>
              <a:rPr lang="ko-KR" altLang="en-US" dirty="0"/>
              <a:t> 있을 때 파일에 새로운 기능을 추가하거나 오류를 수정하는 등 변경사항이 생겼을 때의 시점 및 변경이력을 저장하는 것</a:t>
            </a:r>
            <a:endParaRPr lang="en-US" altLang="ko-KR" dirty="0"/>
          </a:p>
          <a:p>
            <a:r>
              <a:rPr lang="ko-KR" altLang="en-US" b="0" i="0" dirty="0" err="1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커밋을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 하지 않는다고 로컬 시스템에 저장한 내용까지 사라지는 것은 아니지만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버전 관리 시스템에서는 변경 사항을 기록한다는 점이 핵심이므로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프로젝트를 수정하였다면 반드시 </a:t>
            </a:r>
            <a:r>
              <a:rPr lang="ko-KR" altLang="en-US" b="0" i="0" dirty="0" err="1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커밋을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 하는 것이 좋다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092E0-B077-45AB-A054-66F0283AD3C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826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 err="1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푸쉬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(Push)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는 로컬 저장소의 작업을 원격 저장소에 업로드하는 것</a:t>
            </a:r>
            <a:endParaRPr lang="en-US" altLang="ko-KR" b="0" i="0" dirty="0">
              <a:solidFill>
                <a:srgbClr val="555555"/>
              </a:solidFill>
              <a:effectLst/>
              <a:latin typeface="AppleSDGothicNeo"/>
            </a:endParaRPr>
          </a:p>
          <a:p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local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디렉토리로 부터 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AppleSDGothicNeo"/>
              </a:rPr>
              <a:t>원격저장소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AppleSDGothicNeo"/>
              </a:rPr>
              <a:t>(Remote repository)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로 보내기 위해서는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push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명령어를 사용함</a:t>
            </a:r>
            <a:endParaRPr lang="en-US" altLang="ko-KR" b="0" i="0" dirty="0">
              <a:solidFill>
                <a:srgbClr val="555555"/>
              </a:solidFill>
              <a:effectLst/>
              <a:latin typeface="AppleSDGothicNeo"/>
            </a:endParaRPr>
          </a:p>
          <a:p>
            <a:r>
              <a:rPr lang="ko-KR" altLang="en-US" b="0" i="0" dirty="0" err="1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커밋을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 완료했지만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lang="ko-KR" altLang="en-US" b="0" i="0" dirty="0" err="1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푸쉬를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 하지 않으면 자신의 로컬 저장소에서만 수정내역이 저장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됨</a:t>
            </a:r>
            <a:endParaRPr lang="en-US" altLang="ko-KR" b="0" i="0" dirty="0">
              <a:solidFill>
                <a:srgbClr val="555555"/>
              </a:solidFill>
              <a:effectLst/>
              <a:latin typeface="AppleSDGothicNeo"/>
            </a:endParaRPr>
          </a:p>
          <a:p>
            <a:r>
              <a:rPr lang="ko-KR" alt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여러 명이 하나의 프로젝트를 작업할 때는 반드시 원격 저장소에 저장해야 하고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혼자 프로젝트를 수행한다고 하더라도 결과물을 타인에게 보여주기 위해서는 원격 저장소에 </a:t>
            </a:r>
            <a:r>
              <a:rPr lang="ko-KR" altLang="en-US" b="0" i="0" dirty="0" err="1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저장해야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AppleSDGothicNeo"/>
              </a:rPr>
              <a:t>함</a:t>
            </a:r>
            <a:endParaRPr lang="en-US" altLang="ko-KR" b="0" i="0" dirty="0">
              <a:solidFill>
                <a:srgbClr val="555555"/>
              </a:solidFill>
              <a:effectLst/>
              <a:latin typeface="AppleSDGothicNeo"/>
            </a:endParaRPr>
          </a:p>
          <a:p>
            <a:endParaRPr lang="en-US" altLang="ko-KR" b="0" i="0" dirty="0">
              <a:solidFill>
                <a:srgbClr val="555555"/>
              </a:solidFill>
              <a:effectLst/>
              <a:latin typeface="AppleSDGothicNeo"/>
            </a:endParaRPr>
          </a:p>
          <a:p>
            <a:r>
              <a:rPr lang="ko-KR" altLang="en-US"/>
              <a:t>반대로 풀</a:t>
            </a:r>
            <a:r>
              <a:rPr lang="en-US" altLang="ko-KR" dirty="0"/>
              <a:t>(Pull)</a:t>
            </a:r>
            <a:r>
              <a:rPr lang="ko-KR" altLang="en-US" dirty="0"/>
              <a:t>은 </a:t>
            </a:r>
            <a:r>
              <a:rPr lang="ko-KR" altLang="en-US" sz="1200" b="0" i="0" dirty="0">
                <a:effectLst/>
                <a:latin typeface="Helvetica" panose="020B0604020202020204" pitchFamily="34" charset="0"/>
                <a:ea typeface="나눔바른고딕 UltraLight" panose="00000300000000000000"/>
              </a:rPr>
              <a:t>원격 저장소에서 로컬 저장소로 소스를 가져오는 것이다</a:t>
            </a:r>
            <a:endParaRPr lang="en-US" altLang="ko-KR" sz="1200" b="0" i="0" dirty="0">
              <a:effectLst/>
              <a:latin typeface="Helvetica" panose="020B0604020202020204" pitchFamily="34" charset="0"/>
              <a:ea typeface="나눔바른고딕 UltraLight" panose="00000300000000000000"/>
            </a:endParaRPr>
          </a:p>
          <a:p>
            <a:r>
              <a:rPr lang="ko-KR" altLang="en-US" sz="1200" b="0" i="0" dirty="0">
                <a:effectLst/>
                <a:latin typeface="Helvetica" panose="020B0604020202020204" pitchFamily="34" charset="0"/>
                <a:ea typeface="나눔바른고딕 UltraLight" panose="00000300000000000000"/>
              </a:rPr>
              <a:t>즉</a:t>
            </a:r>
            <a:r>
              <a:rPr lang="en-US" altLang="ko-KR" sz="1200" b="0" i="0" dirty="0">
                <a:effectLst/>
                <a:latin typeface="Helvetica" panose="020B0604020202020204" pitchFamily="34" charset="0"/>
                <a:ea typeface="나눔바른고딕 UltraLight" panose="00000300000000000000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원격 저장소의 변경된 데이터를 가져올 수 있다</a:t>
            </a:r>
            <a:endParaRPr lang="en-US" altLang="ko-KR" b="0" i="0" dirty="0">
              <a:solidFill>
                <a:srgbClr val="333333"/>
              </a:solidFill>
              <a:effectLst/>
              <a:latin typeface="Helvetica" panose="020B0604020202020204" pitchFamily="34" charset="0"/>
            </a:endParaRPr>
          </a:p>
          <a:p>
            <a:pPr algn="l" fontAlgn="base"/>
            <a:r>
              <a:rPr lang="ko-KR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여기에서 자주 충돌 문제가 일어날 수 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예를 들어 팀 작업 중에 로컬 저장소에도 변경사항이 있고 원격 저장소에서도 같은 부분에 변경사항이 있는 경우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즉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다른사람과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내가 같은 부분을 수정했을 때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pull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을 실행하여 소스를 병합할 수 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충돌하는 변경이 없을 경우 자동적으로 병합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커밋이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만들어 지지만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충돌이 있을 경우에는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충돌난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부분을 수동으로 해결한 다음 직접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commit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을 해 주어야 한다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.</a:t>
            </a:r>
          </a:p>
          <a:p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092E0-B077-45AB-A054-66F0283AD3C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128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저장소</a:t>
            </a:r>
            <a:r>
              <a:rPr lang="en-US" altLang="ko-KR" dirty="0"/>
              <a:t>(git)</a:t>
            </a:r>
            <a:r>
              <a:rPr lang="ko-KR" altLang="en-US" dirty="0"/>
              <a:t>을 처음 생성을 하게 </a:t>
            </a:r>
            <a:r>
              <a:rPr lang="ko-KR" altLang="en-US" dirty="0" err="1"/>
              <a:t>될때</a:t>
            </a:r>
            <a:r>
              <a:rPr lang="ko-KR" altLang="en-US" dirty="0"/>
              <a:t> </a:t>
            </a:r>
            <a:r>
              <a:rPr lang="en-US" altLang="ko-KR" dirty="0"/>
              <a:t>‘Master’</a:t>
            </a:r>
            <a:r>
              <a:rPr lang="ko-KR" altLang="en-US" dirty="0"/>
              <a:t>이라는 </a:t>
            </a:r>
            <a:r>
              <a:rPr lang="en-US" altLang="ko-KR" dirty="0"/>
              <a:t>Branch</a:t>
            </a:r>
            <a:r>
              <a:rPr lang="ko-KR" altLang="en-US" dirty="0"/>
              <a:t>를 생성을 </a:t>
            </a:r>
            <a:r>
              <a:rPr lang="ko-KR" altLang="en-US" dirty="0" err="1"/>
              <a:t>하게된다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저장소 에 새로운 파일을 추가하거나 업데이트를 </a:t>
            </a:r>
            <a:r>
              <a:rPr lang="en-US" altLang="ko-KR" dirty="0"/>
              <a:t>Commit</a:t>
            </a:r>
            <a:r>
              <a:rPr lang="ko-KR" altLang="en-US" dirty="0"/>
              <a:t>을 하게 되면 모두 </a:t>
            </a:r>
            <a:r>
              <a:rPr lang="en-US" altLang="ko-KR" dirty="0"/>
              <a:t>Master</a:t>
            </a:r>
            <a:r>
              <a:rPr lang="ko-KR" altLang="en-US" dirty="0"/>
              <a:t>이라는 </a:t>
            </a:r>
            <a:r>
              <a:rPr lang="en-US" altLang="ko-KR" dirty="0"/>
              <a:t>Branch</a:t>
            </a:r>
            <a:r>
              <a:rPr lang="ko-KR" altLang="en-US" dirty="0" err="1"/>
              <a:t>를통해</a:t>
            </a:r>
            <a:r>
              <a:rPr lang="ko-KR" altLang="en-US" dirty="0"/>
              <a:t> 처리가 </a:t>
            </a:r>
            <a:r>
              <a:rPr lang="ko-KR" altLang="en-US" dirty="0" err="1"/>
              <a:t>가능한것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다른 사용자들과 그림과 같이 겹치지 않기에 </a:t>
            </a:r>
            <a:r>
              <a:rPr lang="ko-KR" altLang="en-US" dirty="0" err="1"/>
              <a:t>여러작업이</a:t>
            </a:r>
            <a:r>
              <a:rPr lang="ko-KR" altLang="en-US" dirty="0"/>
              <a:t> 동시 진행이 가능 </a:t>
            </a:r>
            <a:r>
              <a:rPr lang="ko-KR" altLang="en-US" dirty="0" err="1"/>
              <a:t>한것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특정 다른 새로운 </a:t>
            </a:r>
            <a:r>
              <a:rPr lang="en-US" altLang="ko-KR" dirty="0"/>
              <a:t>Branch</a:t>
            </a:r>
            <a:r>
              <a:rPr lang="ko-KR" altLang="en-US" dirty="0"/>
              <a:t>를 만들고 </a:t>
            </a:r>
            <a:r>
              <a:rPr lang="en-US" altLang="ko-KR" dirty="0"/>
              <a:t>‘checkout’(</a:t>
            </a:r>
            <a:r>
              <a:rPr lang="ko-KR" altLang="en-US" dirty="0"/>
              <a:t>다른 </a:t>
            </a:r>
            <a:r>
              <a:rPr lang="ko-KR" altLang="en-US" dirty="0" err="1"/>
              <a:t>브랜치를</a:t>
            </a:r>
            <a:r>
              <a:rPr lang="ko-KR" altLang="en-US" dirty="0"/>
              <a:t> 사용할거다</a:t>
            </a:r>
            <a:r>
              <a:rPr lang="en-US" altLang="ko-KR" dirty="0"/>
              <a:t>!!)</a:t>
            </a:r>
            <a:r>
              <a:rPr lang="ko-KR" altLang="en-US" dirty="0"/>
              <a:t>라고 선언하지 않는 이상 계속 사용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092E0-B077-45AB-A054-66F0283AD3C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128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Git checkout </a:t>
            </a:r>
            <a:r>
              <a:rPr lang="ko-KR" altLang="en-US" dirty="0"/>
              <a:t>명령어를 바로 사용 </a:t>
            </a:r>
            <a:r>
              <a:rPr lang="ko-KR" altLang="en-US" dirty="0" err="1"/>
              <a:t>할경우</a:t>
            </a:r>
            <a:r>
              <a:rPr lang="ko-KR" altLang="en-US" dirty="0"/>
              <a:t> </a:t>
            </a:r>
            <a:r>
              <a:rPr lang="en-US" altLang="ko-KR" dirty="0" err="1"/>
              <a:t>Bracnh</a:t>
            </a:r>
            <a:r>
              <a:rPr lang="ko-KR" altLang="en-US" dirty="0"/>
              <a:t>의 이동이 되지만 </a:t>
            </a:r>
            <a:r>
              <a:rPr lang="en-US" altLang="ko-KR" dirty="0"/>
              <a:t>Branch </a:t>
            </a:r>
            <a:r>
              <a:rPr lang="ko-KR" altLang="en-US" dirty="0"/>
              <a:t>자체는 이동하기 전으로 시작점이 인식이 되어 있기 때문에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checkout</a:t>
            </a:r>
            <a:r>
              <a:rPr lang="ko-KR" altLang="en-US" dirty="0"/>
              <a:t> </a:t>
            </a:r>
            <a:r>
              <a:rPr lang="en-US" altLang="ko-KR" dirty="0"/>
              <a:t>–b</a:t>
            </a:r>
            <a:r>
              <a:rPr lang="ko-KR" altLang="en-US" dirty="0"/>
              <a:t> 를 사용함으로써 새로운 </a:t>
            </a:r>
            <a:r>
              <a:rPr lang="ko-KR" altLang="en-US" dirty="0" err="1"/>
              <a:t>브랜치와</a:t>
            </a:r>
            <a:r>
              <a:rPr lang="ko-KR" altLang="en-US" dirty="0"/>
              <a:t> 바로 연동이 가능하다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언제든지 </a:t>
            </a:r>
            <a:r>
              <a:rPr lang="en-US" altLang="ko-KR" dirty="0"/>
              <a:t>Checkout</a:t>
            </a:r>
            <a:r>
              <a:rPr lang="ko-KR" altLang="en-US" dirty="0"/>
              <a:t>을 통해서 </a:t>
            </a:r>
            <a:r>
              <a:rPr lang="en-US" altLang="ko-KR" dirty="0"/>
              <a:t>master </a:t>
            </a:r>
            <a:r>
              <a:rPr lang="ko-KR" altLang="en-US" dirty="0"/>
              <a:t>와 </a:t>
            </a:r>
            <a:r>
              <a:rPr lang="en-US" altLang="ko-KR" dirty="0"/>
              <a:t>branch</a:t>
            </a:r>
            <a:r>
              <a:rPr lang="ko-KR" altLang="en-US" dirty="0"/>
              <a:t>를 오가면서 코드들 수정이 가능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092E0-B077-45AB-A054-66F0283AD3C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766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/>
              <a:t>https://velog.io/@moonjy2494/GIT-clone</a:t>
            </a:r>
          </a:p>
          <a:p>
            <a:endParaRPr lang="en-US" altLang="ko-KR" sz="1200" dirty="0"/>
          </a:p>
          <a:p>
            <a:r>
              <a:rPr lang="en-US" altLang="ko-KR" dirty="0"/>
              <a:t>Merge</a:t>
            </a:r>
            <a:r>
              <a:rPr lang="ko-KR" altLang="en-US" dirty="0"/>
              <a:t>과정 설명 </a:t>
            </a:r>
            <a:endParaRPr lang="en-US" altLang="ko-KR" dirty="0"/>
          </a:p>
          <a:p>
            <a:r>
              <a:rPr lang="en-US" altLang="ko-KR" dirty="0"/>
              <a:t>1,2,3</a:t>
            </a:r>
            <a:r>
              <a:rPr lang="ko-KR" altLang="en-US" dirty="0"/>
              <a:t>은 설명이 좀 부족한 느낌</a:t>
            </a:r>
            <a:r>
              <a:rPr lang="en-US" altLang="ko-KR" dirty="0"/>
              <a:t>…. </a:t>
            </a:r>
            <a:r>
              <a:rPr lang="ko-KR" altLang="en-US" dirty="0"/>
              <a:t>담당자들 자료 보충 예정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C020E-8D78-47E0-9FC1-52DA33211CE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0484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Push</a:t>
            </a:r>
            <a:r>
              <a:rPr lang="ko-KR" altLang="en-US" dirty="0"/>
              <a:t> </a:t>
            </a:r>
            <a:r>
              <a:rPr lang="ko-KR" altLang="en-US" dirty="0" err="1"/>
              <a:t>권환이</a:t>
            </a:r>
            <a:r>
              <a:rPr lang="ko-KR" altLang="en-US" dirty="0"/>
              <a:t> 없는 오픈 소스 에 </a:t>
            </a:r>
            <a:r>
              <a:rPr lang="ko-KR" altLang="en-US" dirty="0" err="1"/>
              <a:t>기여할때</a:t>
            </a:r>
            <a:r>
              <a:rPr lang="ko-KR" altLang="en-US" dirty="0"/>
              <a:t> 좋다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414751-4621-4D51-9F97-AF507AB04ED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309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1D3A5-5387-4E66-8FCE-CCC14E867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207DB2-5BCE-4522-8790-3A8FDE999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D56970-C25E-4347-B788-41E7D7097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73121A-2DE4-4F41-990D-ABFA44907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91D051-4A30-4210-87E6-28A1F6227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162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7A651E-F653-4FFB-87F1-897A57EDF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6557A1-2815-4822-9FE9-F12C3C010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F11563-0B0E-41A7-B927-E9F0EBC0C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448C98-96BE-42F3-9C54-E2235287D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D8DE81-07E9-4104-AAAA-69C450937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807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D091F3-5FD5-4B9D-AAD3-C2D589ADAC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941E5A-311B-448F-A75C-2B57B9903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877580-DEE5-4902-8B62-B0252550D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6B77C-D79D-4CF2-9632-C7B4EF450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931D9C-A349-4FA6-BD2D-18321179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546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8DFAEA-5F8D-4FD9-AE2C-E02F54A63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02260A-CE4E-4422-A503-2E5FBC09E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B2FEE2-549B-4E6C-AD20-D8D553AB8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F00CBC-D313-494A-B2B2-BC021D113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643871-0A71-4BFB-A6BC-651D9F48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364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F3EDD-38AC-4A60-8998-CA33D2299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4C78F4-386D-4231-A759-495D1E24A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92BBFA-9D41-4D8F-85F2-D4F4A07B9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C738D1-9BE9-48BD-92E9-57A67073F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BE94E1-AC27-4543-B2F6-BFD1F613C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399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087579-4BC3-45C4-994E-B3DE3F586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F3AD14-4651-4B45-B0AE-FEC38B28A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9FD0F0-7B2C-4D1D-ACB4-B5C3BFE2B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4F8854-CC49-4FB4-A3A8-1F223D1B8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41D374-4A95-4BBC-B85A-77CE93162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E19C5F-5D8A-48DD-AD5B-58AED5A39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570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0D3C0F-22E6-4CB2-A004-F4743D6E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7FAFAC-1617-4CC8-8C3A-4EC4855B3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E3F20E-0A66-4999-B4CF-00E062C3C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10630A-DA66-4A33-8ED7-2CDC1652A0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B98B6B-E799-47A8-BAC9-4D3D8C1871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B84432-1DC8-4544-8ACF-A66143A4A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B2971D-1349-4BE3-A088-75EB4C721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11347A-97F3-4082-A4EA-0883F1556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464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6AC9B-C2A1-4666-A330-2C2F1C79E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3BBB62-DAE0-41C3-B962-FE9F594C1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B84A89-F616-45F6-97C8-E0B827C9A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7D793B-B0AC-4317-8721-7273C0372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847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AB9AB3-DF15-4295-937F-ACAE9914C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256C36C-D9A2-4D1D-903A-DCF5A6EFA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004A77-C58A-4DC6-9C3C-D157083A2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201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6C98D6-5017-467A-AB4D-9B19BE9B7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34B26B-DED7-4A82-AF50-EA3E05881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69F5EF-6931-4547-9587-56D9128E3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9ABC18-F066-475E-A67B-56FD2202F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F25DF3-E53E-422E-A8AA-BC3DD3634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D5D555-BDDD-4493-8BEC-D27E318AB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58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D5580C-C7F9-4526-9C73-786674C09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8385B7-5067-4D43-AA44-D85FBA9164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42093D-9E51-4C98-A1EC-AEEB6CA05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FBC31B-A2DA-437F-BB26-DDFB2E317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62A248-4446-4C5C-B8B7-96FDE89F7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539B75-AA28-411C-808E-FF7AEDC28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750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9BEE097-1069-4B9C-91A8-62C412E6C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74255F-4126-4E9B-AB7B-5E312E250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75F854-2A38-4EB5-BFD1-AC7F1DE205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D7085-3053-441B-B557-EB5DA2C4BF36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DF45B0-123F-40E8-8F56-E21847E6B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D558CB-6678-4100-B11F-D9CC6070D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84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m31phy.tistory.com/146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5121974" y="382012"/>
            <a:ext cx="663515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</a:t>
            </a:r>
            <a:r>
              <a:rPr lang="en-US" altLang="ko-KR" sz="96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IT</a:t>
            </a:r>
            <a:endParaRPr lang="en-US" altLang="ko-KR" sz="9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r"/>
            <a:r>
              <a:rPr lang="en-US" altLang="ko-KR" sz="9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COMMAND</a:t>
            </a:r>
            <a:endParaRPr lang="ko-KR" altLang="en-US" sz="9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09209C-D385-43B4-ADC4-D872C28C30B1}"/>
              </a:ext>
            </a:extLst>
          </p:cNvPr>
          <p:cNvSpPr txBox="1"/>
          <p:nvPr/>
        </p:nvSpPr>
        <p:spPr>
          <a:xfrm>
            <a:off x="616239" y="5917840"/>
            <a:ext cx="6345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</a:t>
            </a:r>
            <a:r>
              <a:rPr lang="en-US" altLang="ko-KR" sz="2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 </a:t>
            </a:r>
            <a:r>
              <a:rPr lang="ko-KR" altLang="en-US" sz="2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오정석  김연우  윤현진  이유진  최성원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10F41A4-DE89-4186-9488-B4DCB0FC34C8}"/>
              </a:ext>
            </a:extLst>
          </p:cNvPr>
          <p:cNvGrpSpPr/>
          <p:nvPr/>
        </p:nvGrpSpPr>
        <p:grpSpPr>
          <a:xfrm>
            <a:off x="6969211" y="3355043"/>
            <a:ext cx="4787914" cy="180000"/>
            <a:chOff x="6969211" y="3355043"/>
            <a:chExt cx="4787914" cy="18000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/>
            <p:nvPr/>
          </p:nvCxnSpPr>
          <p:spPr>
            <a:xfrm>
              <a:off x="6969211" y="3429000"/>
              <a:ext cx="478791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9273168" y="335504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0A90D20-11BA-49C7-BAF0-B303194ECC57}"/>
              </a:ext>
            </a:extLst>
          </p:cNvPr>
          <p:cNvGrpSpPr/>
          <p:nvPr/>
        </p:nvGrpSpPr>
        <p:grpSpPr>
          <a:xfrm>
            <a:off x="0" y="0"/>
            <a:ext cx="4026147" cy="6502615"/>
            <a:chOff x="0" y="0"/>
            <a:chExt cx="4026147" cy="6502615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EDA9F131-C806-4B87-8F21-8217CEB0F73F}"/>
                </a:ext>
              </a:extLst>
            </p:cNvPr>
            <p:cNvCxnSpPr>
              <a:cxnSpLocks/>
            </p:cNvCxnSpPr>
            <p:nvPr/>
          </p:nvCxnSpPr>
          <p:spPr>
            <a:xfrm>
              <a:off x="506626" y="0"/>
              <a:ext cx="0" cy="650261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428251C-818C-4F6E-81A8-C73DA45F00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85937"/>
              <a:ext cx="402614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D5A51539-F9B4-42AB-97A1-553750C9A021}"/>
                </a:ext>
              </a:extLst>
            </p:cNvPr>
            <p:cNvSpPr/>
            <p:nvPr/>
          </p:nvSpPr>
          <p:spPr>
            <a:xfrm>
              <a:off x="454239" y="3950918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46C77127-6385-436A-A633-C405DA073EF0}"/>
                </a:ext>
              </a:extLst>
            </p:cNvPr>
            <p:cNvSpPr/>
            <p:nvPr/>
          </p:nvSpPr>
          <p:spPr>
            <a:xfrm>
              <a:off x="436239" y="392791"/>
              <a:ext cx="180000" cy="18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B04C8EF4-B16C-4181-A886-C661F108D6CC}"/>
                </a:ext>
              </a:extLst>
            </p:cNvPr>
            <p:cNvSpPr/>
            <p:nvPr/>
          </p:nvSpPr>
          <p:spPr>
            <a:xfrm rot="5400000">
              <a:off x="366653" y="5645086"/>
              <a:ext cx="367338" cy="316671"/>
            </a:xfrm>
            <a:prstGeom prst="triangl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aseline="-25000"/>
            </a:p>
          </p:txBody>
        </p:sp>
      </p:grpSp>
      <p:pic>
        <p:nvPicPr>
          <p:cNvPr id="2054" name="Picture 6">
            <a:extLst>
              <a:ext uri="{FF2B5EF4-FFF2-40B4-BE49-F238E27FC236}">
                <a16:creationId xmlns:a16="http://schemas.microsoft.com/office/drawing/2014/main" id="{496FDE2B-5605-4952-9B7B-A9ADA0808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690" y="523292"/>
            <a:ext cx="1204522" cy="1204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3222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272837" y="227845"/>
            <a:ext cx="15135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Push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DF88FD2-B784-4645-9AFD-890644856D3F}"/>
              </a:ext>
            </a:extLst>
          </p:cNvPr>
          <p:cNvGrpSpPr/>
          <p:nvPr/>
        </p:nvGrpSpPr>
        <p:grpSpPr>
          <a:xfrm>
            <a:off x="391948" y="987893"/>
            <a:ext cx="6859084" cy="180000"/>
            <a:chOff x="391948" y="987893"/>
            <a:chExt cx="6859084" cy="18000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391948" y="1058842"/>
              <a:ext cx="685908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2824241" y="98789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>
                <a:latin typeface="Microsoft GothicNeo Light" panose="020B0300000101010101" pitchFamily="50" charset="-127"/>
                <a:ea typeface="Microsoft GothicNeo Light" panose="020B0300000101010101" pitchFamily="50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D6A0850-424F-4D84-8235-9C21DB7DD906}"/>
              </a:ext>
            </a:extLst>
          </p:cNvPr>
          <p:cNvSpPr txBox="1"/>
          <p:nvPr/>
        </p:nvSpPr>
        <p:spPr>
          <a:xfrm>
            <a:off x="414331" y="1460379"/>
            <a:ext cx="10374284" cy="496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0" i="0" dirty="0">
                <a:effectLst/>
                <a:latin typeface="Helvetica" panose="020B0604020202020204" pitchFamily="34" charset="0"/>
                <a:ea typeface="나눔바른고딕 UltraLight" panose="00000300000000000000"/>
              </a:rPr>
              <a:t>로컬 인덱스 및 오브젝트 변경 정보를 사용하여 원격 저장소</a:t>
            </a:r>
            <a:r>
              <a:rPr lang="en-US" altLang="ko-KR" sz="2000" b="0" i="0" dirty="0">
                <a:effectLst/>
                <a:latin typeface="Helvetica" panose="020B0604020202020204" pitchFamily="34" charset="0"/>
                <a:ea typeface="나눔바른고딕 UltraLight" panose="00000300000000000000"/>
              </a:rPr>
              <a:t>(Git hub)</a:t>
            </a:r>
            <a:r>
              <a:rPr lang="ko-KR" altLang="en-US" sz="2000" b="0" i="0" dirty="0">
                <a:effectLst/>
                <a:latin typeface="Helvetica" panose="020B0604020202020204" pitchFamily="34" charset="0"/>
                <a:ea typeface="나눔바른고딕 UltraLight" panose="00000300000000000000"/>
              </a:rPr>
              <a:t>를 업데이트한다</a:t>
            </a:r>
            <a:r>
              <a:rPr lang="en-US" altLang="ko-KR" sz="2000" b="0" i="0" dirty="0">
                <a:effectLst/>
                <a:latin typeface="Helvetica" panose="020B0604020202020204" pitchFamily="34" charset="0"/>
                <a:ea typeface="나눔바른고딕 UltraLight" panose="00000300000000000000"/>
              </a:rPr>
              <a:t>. </a:t>
            </a:r>
            <a:endParaRPr lang="en-US" altLang="ko-KR" sz="2000" dirty="0">
              <a:latin typeface="나눔바른고딕 UltraLight" panose="00000300000000000000" pitchFamily="2" charset="-127"/>
              <a:ea typeface="나눔바른고딕 UltraLight" panose="0000030000000000000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DCD4F4-5BF2-40A8-9CF2-30E6A40C4E00}"/>
              </a:ext>
            </a:extLst>
          </p:cNvPr>
          <p:cNvSpPr txBox="1"/>
          <p:nvPr/>
        </p:nvSpPr>
        <p:spPr>
          <a:xfrm>
            <a:off x="272837" y="2019792"/>
            <a:ext cx="11961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Pull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9E43C31-AF5D-46A0-897C-7648EF4F7300}"/>
              </a:ext>
            </a:extLst>
          </p:cNvPr>
          <p:cNvGrpSpPr/>
          <p:nvPr/>
        </p:nvGrpSpPr>
        <p:grpSpPr>
          <a:xfrm>
            <a:off x="391948" y="2779840"/>
            <a:ext cx="6859084" cy="180000"/>
            <a:chOff x="391948" y="987893"/>
            <a:chExt cx="6859084" cy="18000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65D2D626-0E43-4D98-BFD0-0ECDB60EC119}"/>
                </a:ext>
              </a:extLst>
            </p:cNvPr>
            <p:cNvCxnSpPr>
              <a:cxnSpLocks/>
            </p:cNvCxnSpPr>
            <p:nvPr/>
          </p:nvCxnSpPr>
          <p:spPr>
            <a:xfrm>
              <a:off x="391948" y="1058842"/>
              <a:ext cx="685908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73966183-B352-4615-8488-198E8C49582A}"/>
                </a:ext>
              </a:extLst>
            </p:cNvPr>
            <p:cNvSpPr/>
            <p:nvPr/>
          </p:nvSpPr>
          <p:spPr>
            <a:xfrm>
              <a:off x="2824241" y="98789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>
                <a:latin typeface="Microsoft GothicNeo Light" panose="020B0300000101010101" pitchFamily="50" charset="-127"/>
                <a:ea typeface="Microsoft GothicNeo Light" panose="020B0300000101010101" pitchFamily="50" charset="-127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600FAE2-6952-4A72-B2DB-4FF7753D5327}"/>
              </a:ext>
            </a:extLst>
          </p:cNvPr>
          <p:cNvSpPr txBox="1"/>
          <p:nvPr/>
        </p:nvSpPr>
        <p:spPr>
          <a:xfrm>
            <a:off x="414331" y="3252326"/>
            <a:ext cx="10374284" cy="496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0" i="0" dirty="0">
                <a:effectLst/>
                <a:latin typeface="Helvetica" panose="020B0604020202020204" pitchFamily="34" charset="0"/>
                <a:ea typeface="나눔바른고딕 UltraLight" panose="00000300000000000000"/>
              </a:rPr>
              <a:t>원격 저장소에서 로컬 저장소로 소스를 가져오는 명령어</a:t>
            </a:r>
            <a:endParaRPr lang="en-US" altLang="ko-KR" sz="2000" dirty="0">
              <a:latin typeface="나눔바른고딕 UltraLight" panose="00000300000000000000" pitchFamily="2" charset="-127"/>
              <a:ea typeface="나눔바른고딕 UltraLight" panose="00000300000000000000"/>
            </a:endParaRPr>
          </a:p>
        </p:txBody>
      </p:sp>
      <p:pic>
        <p:nvPicPr>
          <p:cNvPr id="2050" name="Picture 2" descr="남 주기 전에 나부터 알자: Git &amp; Github(1)">
            <a:extLst>
              <a:ext uri="{FF2B5EF4-FFF2-40B4-BE49-F238E27FC236}">
                <a16:creationId xmlns:a16="http://schemas.microsoft.com/office/drawing/2014/main" id="{F6B3169D-6CF7-4E69-A1B4-64A5EEC7D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688" y="4041358"/>
            <a:ext cx="4752623" cy="267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4335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272837" y="227845"/>
            <a:ext cx="20858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Branch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DF88FD2-B784-4645-9AFD-890644856D3F}"/>
              </a:ext>
            </a:extLst>
          </p:cNvPr>
          <p:cNvGrpSpPr/>
          <p:nvPr/>
        </p:nvGrpSpPr>
        <p:grpSpPr>
          <a:xfrm>
            <a:off x="391948" y="987893"/>
            <a:ext cx="6859084" cy="180000"/>
            <a:chOff x="391948" y="987893"/>
            <a:chExt cx="6859084" cy="18000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391948" y="1058842"/>
              <a:ext cx="685908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2824241" y="98789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D6A0850-424F-4D84-8235-9C21DB7DD906}"/>
              </a:ext>
            </a:extLst>
          </p:cNvPr>
          <p:cNvSpPr txBox="1"/>
          <p:nvPr/>
        </p:nvSpPr>
        <p:spPr>
          <a:xfrm>
            <a:off x="414331" y="1460379"/>
            <a:ext cx="10374284" cy="1881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0" i="0" dirty="0" err="1">
                <a:effectLst/>
                <a:latin typeface="Helvetica" panose="020B0604020202020204" pitchFamily="34" charset="0"/>
                <a:ea typeface="나눔바른고딕 UltraLight" panose="00000300000000000000"/>
              </a:rPr>
              <a:t>브랜치란</a:t>
            </a:r>
            <a:r>
              <a:rPr lang="ko-KR" altLang="en-US" sz="2000" b="0" i="0" dirty="0">
                <a:effectLst/>
                <a:latin typeface="Helvetica" panose="020B0604020202020204" pitchFamily="34" charset="0"/>
                <a:ea typeface="나눔바른고딕 UltraLight" panose="00000300000000000000"/>
              </a:rPr>
              <a:t> 독립적으로 어떤 작업을 진행하기 위한 개념</a:t>
            </a:r>
            <a:endParaRPr lang="en-US" altLang="ko-KR" sz="2000" b="0" i="0" dirty="0">
              <a:effectLst/>
              <a:latin typeface="Helvetica" panose="020B0604020202020204" pitchFamily="34" charset="0"/>
              <a:ea typeface="나눔바른고딕 UltraLight" panose="00000300000000000000"/>
            </a:endParaRPr>
          </a:p>
          <a:p>
            <a:pPr algn="just">
              <a:lnSpc>
                <a:spcPct val="150000"/>
              </a:lnSpc>
            </a:pPr>
            <a:endParaRPr lang="en-US" altLang="ko-KR" sz="2000" dirty="0">
              <a:latin typeface="Helvetica" panose="020B0604020202020204" pitchFamily="34" charset="0"/>
              <a:ea typeface="나눔바른고딕 UltraLight" panose="00000300000000000000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2000" b="0" i="0" dirty="0">
                <a:effectLst/>
                <a:latin typeface="Helvetica" panose="020B0604020202020204" pitchFamily="34" charset="0"/>
                <a:ea typeface="나눔바른고딕 UltraLight" panose="00000300000000000000"/>
              </a:rPr>
              <a:t>필요에 의해 만들어지는 각각의 </a:t>
            </a:r>
            <a:r>
              <a:rPr lang="ko-KR" altLang="en-US" sz="2000" b="0" i="0" dirty="0" err="1">
                <a:effectLst/>
                <a:latin typeface="Helvetica" panose="020B0604020202020204" pitchFamily="34" charset="0"/>
                <a:ea typeface="나눔바른고딕 UltraLight" panose="00000300000000000000"/>
              </a:rPr>
              <a:t>브랜치는</a:t>
            </a:r>
            <a:r>
              <a:rPr lang="ko-KR" altLang="en-US" sz="2000" b="0" i="0" dirty="0">
                <a:effectLst/>
                <a:latin typeface="Helvetica" panose="020B0604020202020204" pitchFamily="34" charset="0"/>
                <a:ea typeface="나눔바른고딕 UltraLight" panose="00000300000000000000"/>
              </a:rPr>
              <a:t> 다른 </a:t>
            </a:r>
            <a:r>
              <a:rPr lang="ko-KR" altLang="en-US" sz="2000" b="0" i="0" dirty="0" err="1">
                <a:effectLst/>
                <a:latin typeface="Helvetica" panose="020B0604020202020204" pitchFamily="34" charset="0"/>
                <a:ea typeface="나눔바른고딕 UltraLight" panose="00000300000000000000"/>
              </a:rPr>
              <a:t>브랜치의</a:t>
            </a:r>
            <a:r>
              <a:rPr lang="ko-KR" altLang="en-US" sz="2000" b="0" i="0" dirty="0">
                <a:effectLst/>
                <a:latin typeface="Helvetica" panose="020B0604020202020204" pitchFamily="34" charset="0"/>
                <a:ea typeface="나눔바른고딕 UltraLight" panose="00000300000000000000"/>
              </a:rPr>
              <a:t> 영향을 받지 않기 때문에</a:t>
            </a:r>
            <a:r>
              <a:rPr lang="en-US" altLang="ko-KR" sz="2000" b="0" i="0" dirty="0">
                <a:effectLst/>
                <a:latin typeface="Helvetica" panose="020B0604020202020204" pitchFamily="34" charset="0"/>
                <a:ea typeface="나눔바른고딕 UltraLight" panose="00000300000000000000"/>
              </a:rPr>
              <a:t>, </a:t>
            </a:r>
          </a:p>
          <a:p>
            <a:pPr algn="just">
              <a:lnSpc>
                <a:spcPct val="150000"/>
              </a:lnSpc>
            </a:pPr>
            <a:r>
              <a:rPr lang="ko-KR" altLang="en-US" sz="2000" b="0" i="0" dirty="0">
                <a:effectLst/>
                <a:latin typeface="Helvetica" panose="020B0604020202020204" pitchFamily="34" charset="0"/>
                <a:ea typeface="나눔바른고딕 UltraLight" panose="00000300000000000000"/>
              </a:rPr>
              <a:t>여러 작업을 동시에 진행</a:t>
            </a:r>
            <a:endParaRPr lang="en-US" altLang="ko-KR" sz="2000" dirty="0">
              <a:latin typeface="나눔바른고딕 UltraLight" panose="00000300000000000000" pitchFamily="2" charset="-127"/>
              <a:ea typeface="나눔바른고딕 UltraLight" panose="0000030000000000000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E9FDFD-65F0-4A19-9CA8-86F1E4C8EC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205" y="3361330"/>
            <a:ext cx="5585254" cy="286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331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272837" y="227845"/>
            <a:ext cx="27875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Checkout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DF88FD2-B784-4645-9AFD-890644856D3F}"/>
              </a:ext>
            </a:extLst>
          </p:cNvPr>
          <p:cNvGrpSpPr/>
          <p:nvPr/>
        </p:nvGrpSpPr>
        <p:grpSpPr>
          <a:xfrm>
            <a:off x="391948" y="987893"/>
            <a:ext cx="6859084" cy="180000"/>
            <a:chOff x="391948" y="987893"/>
            <a:chExt cx="6859084" cy="18000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391948" y="1058842"/>
              <a:ext cx="685908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2824241" y="98789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D6A0850-424F-4D84-8235-9C21DB7DD906}"/>
              </a:ext>
            </a:extLst>
          </p:cNvPr>
          <p:cNvSpPr txBox="1"/>
          <p:nvPr/>
        </p:nvSpPr>
        <p:spPr>
          <a:xfrm>
            <a:off x="414331" y="1460379"/>
            <a:ext cx="1037428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dirty="0">
                <a:latin typeface="나눔바른고딕 UltraLight" panose="00000300000000000000" pitchFamily="2" charset="-127"/>
                <a:ea typeface="나눔바른고딕 UltraLight" panose="00000300000000000000"/>
              </a:rPr>
              <a:t>Git </a:t>
            </a:r>
            <a:r>
              <a:rPr lang="ko-KR" altLang="en-US" sz="2000" dirty="0">
                <a:latin typeface="나눔바른고딕 UltraLight" panose="00000300000000000000" pitchFamily="2" charset="-127"/>
                <a:ea typeface="나눔바른고딕 UltraLight" panose="00000300000000000000"/>
              </a:rPr>
              <a:t>에서 </a:t>
            </a:r>
            <a:r>
              <a:rPr lang="en-US" altLang="ko-KR" sz="2000" dirty="0">
                <a:latin typeface="나눔바른고딕 UltraLight" panose="00000300000000000000" pitchFamily="2" charset="-127"/>
                <a:ea typeface="나눔바른고딕 UltraLight" panose="00000300000000000000"/>
              </a:rPr>
              <a:t>Branch </a:t>
            </a:r>
            <a:r>
              <a:rPr lang="ko-KR" altLang="en-US" sz="2000" dirty="0">
                <a:latin typeface="나눔바른고딕 UltraLight" panose="00000300000000000000" pitchFamily="2" charset="-127"/>
                <a:ea typeface="나눔바른고딕 UltraLight" panose="00000300000000000000"/>
              </a:rPr>
              <a:t>이동시에 필요한 </a:t>
            </a:r>
            <a:r>
              <a:rPr lang="ko-KR" altLang="en-US" sz="2000" dirty="0" err="1">
                <a:latin typeface="나눔바른고딕 UltraLight" panose="00000300000000000000" pitchFamily="2" charset="-127"/>
                <a:ea typeface="나눔바른고딕 UltraLight" panose="00000300000000000000"/>
              </a:rPr>
              <a:t>관리명령어</a:t>
            </a:r>
            <a:endParaRPr lang="en-US" altLang="ko-KR" sz="2000" dirty="0">
              <a:latin typeface="나눔바른고딕 UltraLight" panose="00000300000000000000" pitchFamily="2" charset="-127"/>
              <a:ea typeface="나눔바른고딕 UltraLight" panose="0000030000000000000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438D44F-E238-4D9E-B953-72186FCD7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009" y="2576870"/>
            <a:ext cx="2429214" cy="4191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D86B535-D676-4BCB-86DE-065E0DE1DE03}"/>
              </a:ext>
            </a:extLst>
          </p:cNvPr>
          <p:cNvSpPr txBox="1"/>
          <p:nvPr/>
        </p:nvSpPr>
        <p:spPr>
          <a:xfrm>
            <a:off x="3060395" y="2501534"/>
            <a:ext cx="1037428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dirty="0">
                <a:latin typeface="나눔바른고딕 UltraLight" panose="00000300000000000000" pitchFamily="2" charset="-127"/>
                <a:ea typeface="나눔바른고딕 UltraLight" panose="00000300000000000000"/>
              </a:rPr>
              <a:t>현재 명령어는 생성되어 있는 </a:t>
            </a:r>
            <a:r>
              <a:rPr lang="en-US" altLang="ko-KR" sz="2000" dirty="0">
                <a:latin typeface="나눔바른고딕 UltraLight" panose="00000300000000000000" pitchFamily="2" charset="-127"/>
                <a:ea typeface="나눔바른고딕 UltraLight" panose="00000300000000000000"/>
              </a:rPr>
              <a:t>Branch</a:t>
            </a:r>
            <a:r>
              <a:rPr lang="ko-KR" altLang="en-US" sz="2000" dirty="0">
                <a:latin typeface="나눔바른고딕 UltraLight" panose="00000300000000000000" pitchFamily="2" charset="-127"/>
                <a:ea typeface="나눔바른고딕 UltraLight" panose="00000300000000000000"/>
              </a:rPr>
              <a:t>로 이동이 가능</a:t>
            </a:r>
            <a:endParaRPr lang="en-US" altLang="ko-KR" sz="2000" dirty="0">
              <a:latin typeface="나눔바른고딕 UltraLight" panose="00000300000000000000" pitchFamily="2" charset="-127"/>
              <a:ea typeface="나눔바른고딕 UltraLight" panose="0000030000000000000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88FEA4A-88A0-4229-ABAB-325CFDBF1A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009" y="3628578"/>
            <a:ext cx="3505689" cy="4667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CB16825-99CE-4735-88AD-F5B6E887EFFC}"/>
              </a:ext>
            </a:extLst>
          </p:cNvPr>
          <p:cNvSpPr txBox="1"/>
          <p:nvPr/>
        </p:nvSpPr>
        <p:spPr>
          <a:xfrm>
            <a:off x="3957698" y="3559298"/>
            <a:ext cx="1037428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dirty="0">
                <a:latin typeface="나눔바른고딕 UltraLight" panose="00000300000000000000" pitchFamily="2" charset="-127"/>
                <a:ea typeface="나눔바른고딕 UltraLight" panose="00000300000000000000"/>
              </a:rPr>
              <a:t>현재 명령어는</a:t>
            </a:r>
            <a:r>
              <a:rPr lang="en-US" altLang="ko-KR" sz="2000" dirty="0">
                <a:latin typeface="나눔바른고딕 UltraLight" panose="00000300000000000000" pitchFamily="2" charset="-127"/>
                <a:ea typeface="나눔바른고딕 UltraLight" panose="00000300000000000000"/>
              </a:rPr>
              <a:t>Branch </a:t>
            </a:r>
            <a:r>
              <a:rPr lang="ko-KR" altLang="en-US" sz="2000" dirty="0">
                <a:latin typeface="나눔바른고딕 UltraLight" panose="00000300000000000000" pitchFamily="2" charset="-127"/>
                <a:ea typeface="나눔바른고딕 UltraLight" panose="00000300000000000000"/>
              </a:rPr>
              <a:t>생성과 이동이 동시 가능</a:t>
            </a:r>
            <a:endParaRPr lang="en-US" altLang="ko-KR" sz="2000" dirty="0">
              <a:latin typeface="나눔바른고딕 UltraLight" panose="00000300000000000000" pitchFamily="2" charset="-127"/>
              <a:ea typeface="나눔바른고딕 UltraLight" panose="000003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3376186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1170606" y="157292"/>
            <a:ext cx="34140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merge </a:t>
            </a:r>
            <a:r>
              <a:rPr lang="ko-KR" altLang="en-US" sz="4800" dirty="0"/>
              <a:t>과정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6275E-5958-4610-8654-5074395D7DF4}"/>
              </a:ext>
            </a:extLst>
          </p:cNvPr>
          <p:cNvSpPr txBox="1"/>
          <p:nvPr/>
        </p:nvSpPr>
        <p:spPr>
          <a:xfrm>
            <a:off x="177745" y="157292"/>
            <a:ext cx="524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2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C6FA9DB-3395-4999-9741-AA32A32C9E36}"/>
              </a:ext>
            </a:extLst>
          </p:cNvPr>
          <p:cNvGrpSpPr/>
          <p:nvPr/>
        </p:nvGrpSpPr>
        <p:grpSpPr>
          <a:xfrm>
            <a:off x="0" y="0"/>
            <a:ext cx="7254178" cy="5799158"/>
            <a:chOff x="0" y="0"/>
            <a:chExt cx="7254178" cy="5799158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5AF6112C-A086-46CA-9B56-9069D8501EBC}"/>
                </a:ext>
              </a:extLst>
            </p:cNvPr>
            <p:cNvCxnSpPr/>
            <p:nvPr/>
          </p:nvCxnSpPr>
          <p:spPr>
            <a:xfrm flipH="1">
              <a:off x="0" y="0"/>
              <a:ext cx="1072055" cy="57991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4DB7E6A-4B75-4D97-9225-AC145DB339E1}"/>
                </a:ext>
              </a:extLst>
            </p:cNvPr>
            <p:cNvSpPr/>
            <p:nvPr/>
          </p:nvSpPr>
          <p:spPr>
            <a:xfrm>
              <a:off x="820224" y="985924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2C039F6-0BD1-4865-B18C-FF54710C65CD}"/>
              </a:ext>
            </a:extLst>
          </p:cNvPr>
          <p:cNvGrpSpPr/>
          <p:nvPr/>
        </p:nvGrpSpPr>
        <p:grpSpPr>
          <a:xfrm>
            <a:off x="6799261" y="4414345"/>
            <a:ext cx="5392739" cy="2451198"/>
            <a:chOff x="6799261" y="4414345"/>
            <a:chExt cx="5392739" cy="2451198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9A55DAFB-8DF2-4E7A-8DED-D19CFD5C24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92607" y="4414345"/>
              <a:ext cx="399393" cy="24511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7E425D2-DEBC-46E4-A8CE-91D2E6A99762}"/>
                </a:ext>
              </a:extLst>
            </p:cNvPr>
            <p:cNvCxnSpPr>
              <a:cxnSpLocks/>
            </p:cNvCxnSpPr>
            <p:nvPr/>
          </p:nvCxnSpPr>
          <p:spPr>
            <a:xfrm>
              <a:off x="6853261" y="6592538"/>
              <a:ext cx="53387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0D469563-CE88-4074-81FB-7EA3D745EB75}"/>
                </a:ext>
              </a:extLst>
            </p:cNvPr>
            <p:cNvSpPr/>
            <p:nvPr/>
          </p:nvSpPr>
          <p:spPr>
            <a:xfrm>
              <a:off x="6799261" y="6538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9F27A901-26F7-4FE3-92CD-2B47ACF74A39}"/>
              </a:ext>
            </a:extLst>
          </p:cNvPr>
          <p:cNvSpPr/>
          <p:nvPr/>
        </p:nvSpPr>
        <p:spPr>
          <a:xfrm>
            <a:off x="703261" y="326712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29857E6-374D-42EA-BB32-228F5F3858C5}"/>
              </a:ext>
            </a:extLst>
          </p:cNvPr>
          <p:cNvSpPr/>
          <p:nvPr/>
        </p:nvSpPr>
        <p:spPr>
          <a:xfrm>
            <a:off x="1014178" y="141071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Git clone</a:t>
            </a:r>
          </a:p>
          <a:p>
            <a:r>
              <a:rPr lang="en-US" altLang="ko-KR" dirty="0"/>
              <a:t>: </a:t>
            </a:r>
            <a:r>
              <a:rPr lang="ko-KR" altLang="en-US" dirty="0"/>
              <a:t>미리 생성된 </a:t>
            </a:r>
            <a:r>
              <a:rPr lang="en-US" altLang="ko-KR" dirty="0" err="1"/>
              <a:t>github</a:t>
            </a:r>
            <a:r>
              <a:rPr lang="en-US" altLang="ko-KR" dirty="0"/>
              <a:t> repository</a:t>
            </a:r>
            <a:r>
              <a:rPr lang="ko-KR" altLang="en-US" dirty="0"/>
              <a:t>를 다운 받아 프로젝트를 진행할 때 사용 </a:t>
            </a:r>
            <a:endParaRPr lang="en-US" altLang="ko-KR" dirty="0"/>
          </a:p>
          <a:p>
            <a:r>
              <a:rPr lang="en-US" altLang="ko-KR" dirty="0"/>
              <a:t>: Git clone (link) </a:t>
            </a:r>
            <a:r>
              <a:rPr lang="ko-KR" altLang="en-US" dirty="0"/>
              <a:t>를 통해 다운 받음 </a:t>
            </a:r>
            <a:endParaRPr lang="en-US" altLang="ko-KR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E6C5D1D-DCD8-4632-A070-E7EA509D0621}"/>
              </a:ext>
            </a:extLst>
          </p:cNvPr>
          <p:cNvSpPr/>
          <p:nvPr/>
        </p:nvSpPr>
        <p:spPr>
          <a:xfrm>
            <a:off x="1014178" y="287124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2. Branch </a:t>
            </a:r>
            <a:r>
              <a:rPr lang="ko-KR" altLang="en-US" dirty="0"/>
              <a:t>생성 </a:t>
            </a:r>
            <a:endParaRPr lang="en-US" altLang="ko-KR" dirty="0"/>
          </a:p>
          <a:p>
            <a:r>
              <a:rPr lang="en-US" altLang="ko-KR" dirty="0"/>
              <a:t>: </a:t>
            </a:r>
            <a:r>
              <a:rPr lang="ko-KR" altLang="en-US" dirty="0"/>
              <a:t>새로운 </a:t>
            </a:r>
            <a:r>
              <a:rPr lang="en-US" altLang="ko-KR" dirty="0"/>
              <a:t>branch</a:t>
            </a:r>
            <a:r>
              <a:rPr lang="ko-KR" altLang="en-US" dirty="0"/>
              <a:t>를 생성하여 다른 사람의 작업에 영향 </a:t>
            </a:r>
            <a:r>
              <a:rPr lang="en-US" altLang="ko-KR" dirty="0"/>
              <a:t>X =&gt; </a:t>
            </a:r>
            <a:r>
              <a:rPr lang="ko-KR" altLang="en-US" dirty="0"/>
              <a:t>독립적으로 작업 </a:t>
            </a:r>
            <a:r>
              <a:rPr lang="en-US" altLang="ko-KR" dirty="0"/>
              <a:t>O 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B205575-367C-4868-9F68-542D550E2CC1}"/>
              </a:ext>
            </a:extLst>
          </p:cNvPr>
          <p:cNvSpPr/>
          <p:nvPr/>
        </p:nvSpPr>
        <p:spPr>
          <a:xfrm>
            <a:off x="1014178" y="403060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작업한 코드</a:t>
            </a:r>
            <a:r>
              <a:rPr lang="en-US" altLang="ko-KR" dirty="0"/>
              <a:t> Push </a:t>
            </a:r>
          </a:p>
          <a:p>
            <a:r>
              <a:rPr lang="en-US" altLang="ko-KR" dirty="0"/>
              <a:t>: git add</a:t>
            </a:r>
          </a:p>
          <a:p>
            <a:r>
              <a:rPr lang="en-US" altLang="ko-KR" dirty="0"/>
              <a:t>: git commit</a:t>
            </a:r>
          </a:p>
          <a:p>
            <a:r>
              <a:rPr lang="en-US" altLang="ko-KR" dirty="0"/>
              <a:t>: git push 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5031788-E45F-48DF-B107-097ABA186518}"/>
              </a:ext>
            </a:extLst>
          </p:cNvPr>
          <p:cNvSpPr/>
          <p:nvPr/>
        </p:nvSpPr>
        <p:spPr>
          <a:xfrm>
            <a:off x="1014178" y="552931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4. Pull</a:t>
            </a:r>
            <a:r>
              <a:rPr lang="ko-KR" altLang="en-US" dirty="0"/>
              <a:t> </a:t>
            </a:r>
            <a:r>
              <a:rPr lang="en-US" altLang="ko-KR" dirty="0"/>
              <a:t>request </a:t>
            </a:r>
            <a:r>
              <a:rPr lang="ko-KR" altLang="en-US" dirty="0"/>
              <a:t>생성 </a:t>
            </a:r>
            <a:endParaRPr lang="en-US" altLang="ko-KR" dirty="0"/>
          </a:p>
          <a:p>
            <a:r>
              <a:rPr lang="en-US" altLang="ko-KR" dirty="0"/>
              <a:t>: </a:t>
            </a:r>
            <a:r>
              <a:rPr lang="ko-KR" altLang="en-US" dirty="0"/>
              <a:t>관리자에게 </a:t>
            </a:r>
            <a:r>
              <a:rPr lang="en-US" altLang="ko-KR" dirty="0"/>
              <a:t>push</a:t>
            </a:r>
            <a:r>
              <a:rPr lang="ko-KR" altLang="en-US" dirty="0"/>
              <a:t>한 </a:t>
            </a:r>
            <a:r>
              <a:rPr lang="ko-KR" altLang="en-US" dirty="0" err="1"/>
              <a:t>브랜치를</a:t>
            </a:r>
            <a:r>
              <a:rPr lang="ko-KR" altLang="en-US" dirty="0"/>
              <a:t> </a:t>
            </a:r>
            <a:r>
              <a:rPr lang="en-US" altLang="ko-KR" dirty="0"/>
              <a:t>master </a:t>
            </a:r>
            <a:r>
              <a:rPr lang="ko-KR" altLang="en-US" dirty="0" err="1"/>
              <a:t>브랜치에</a:t>
            </a:r>
            <a:r>
              <a:rPr lang="ko-KR" altLang="en-US" dirty="0"/>
              <a:t> 반영해달라는 요청 보냄 </a:t>
            </a:r>
            <a:endParaRPr lang="en-US" altLang="ko-KR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D212DFA-A3DF-4BDC-9449-2E8C5E124FFA}"/>
              </a:ext>
            </a:extLst>
          </p:cNvPr>
          <p:cNvGrpSpPr/>
          <p:nvPr/>
        </p:nvGrpSpPr>
        <p:grpSpPr>
          <a:xfrm>
            <a:off x="536027" y="3989055"/>
            <a:ext cx="11311897" cy="2629052"/>
            <a:chOff x="610789" y="3099819"/>
            <a:chExt cx="11311897" cy="2629052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48D57CF4-AF3C-4D00-A57C-9C6DDE17C3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46675"/>
            <a:stretch/>
          </p:blipFill>
          <p:spPr>
            <a:xfrm>
              <a:off x="610789" y="3099819"/>
              <a:ext cx="5444115" cy="2629052"/>
            </a:xfrm>
            <a:prstGeom prst="rect">
              <a:avLst/>
            </a:prstGeom>
          </p:spPr>
        </p:pic>
        <p:pic>
          <p:nvPicPr>
            <p:cNvPr id="4098" name="Picture 2" descr="https://blog.kakaocdn.net/dn/bxcGkM/btq5REc7uKU/0q7mFKN8afDnWdMxWhc4l0/img.png">
              <a:extLst>
                <a:ext uri="{FF2B5EF4-FFF2-40B4-BE49-F238E27FC236}">
                  <a16:creationId xmlns:a16="http://schemas.microsoft.com/office/drawing/2014/main" id="{662C34AB-0DD9-413F-9BAF-E572E1833A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2182" y="3182901"/>
              <a:ext cx="5780504" cy="24294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41762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C36275E-5958-4610-8654-5074395D7DF4}"/>
              </a:ext>
            </a:extLst>
          </p:cNvPr>
          <p:cNvSpPr txBox="1"/>
          <p:nvPr/>
        </p:nvSpPr>
        <p:spPr>
          <a:xfrm>
            <a:off x="177745" y="157292"/>
            <a:ext cx="5661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C6FA9DB-3395-4999-9741-AA32A32C9E36}"/>
              </a:ext>
            </a:extLst>
          </p:cNvPr>
          <p:cNvGrpSpPr/>
          <p:nvPr/>
        </p:nvGrpSpPr>
        <p:grpSpPr>
          <a:xfrm>
            <a:off x="0" y="985924"/>
            <a:ext cx="7254178" cy="146365"/>
            <a:chOff x="0" y="985924"/>
            <a:chExt cx="7254178" cy="146365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4DB7E6A-4B75-4D97-9225-AC145DB339E1}"/>
                </a:ext>
              </a:extLst>
            </p:cNvPr>
            <p:cNvSpPr/>
            <p:nvPr/>
          </p:nvSpPr>
          <p:spPr>
            <a:xfrm>
              <a:off x="820224" y="985924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DE98379A-A3CC-42C2-A002-A16F5501C5B4}"/>
              </a:ext>
            </a:extLst>
          </p:cNvPr>
          <p:cNvSpPr/>
          <p:nvPr/>
        </p:nvSpPr>
        <p:spPr>
          <a:xfrm>
            <a:off x="1294981" y="200044"/>
            <a:ext cx="2526742" cy="676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Merge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98379A-A3CC-42C2-A002-A16F5501C5B4}"/>
              </a:ext>
            </a:extLst>
          </p:cNvPr>
          <p:cNvSpPr/>
          <p:nvPr/>
        </p:nvSpPr>
        <p:spPr>
          <a:xfrm>
            <a:off x="3431061" y="5551911"/>
            <a:ext cx="5292382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Branch</a:t>
            </a:r>
            <a:r>
              <a:rPr lang="ko-KR" altLang="en-US" sz="20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</a:t>
            </a:r>
            <a:r>
              <a:rPr lang="en-US" altLang="ko-KR" sz="20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Main branch</a:t>
            </a:r>
            <a:r>
              <a:rPr lang="ko-KR" altLang="en-US" sz="20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합치는 과정</a:t>
            </a:r>
            <a:endParaRPr lang="ko-KR" altLang="ko-KR" sz="2000" dirty="0">
              <a:solidFill>
                <a:srgbClr val="333333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415" y="1783989"/>
            <a:ext cx="4550028" cy="3293282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821723" y="1710543"/>
            <a:ext cx="3085538" cy="280615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962400" y="3270738"/>
            <a:ext cx="1148862" cy="504093"/>
          </a:xfrm>
          <a:prstGeom prst="roundRect">
            <a:avLst>
              <a:gd name="adj" fmla="val 42248"/>
            </a:avLst>
          </a:prstGeom>
          <a:noFill/>
          <a:ln w="571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412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C36275E-5958-4610-8654-5074395D7DF4}"/>
              </a:ext>
            </a:extLst>
          </p:cNvPr>
          <p:cNvSpPr txBox="1"/>
          <p:nvPr/>
        </p:nvSpPr>
        <p:spPr>
          <a:xfrm>
            <a:off x="177745" y="157292"/>
            <a:ext cx="5661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C6FA9DB-3395-4999-9741-AA32A32C9E36}"/>
              </a:ext>
            </a:extLst>
          </p:cNvPr>
          <p:cNvGrpSpPr/>
          <p:nvPr/>
        </p:nvGrpSpPr>
        <p:grpSpPr>
          <a:xfrm>
            <a:off x="0" y="985924"/>
            <a:ext cx="7254178" cy="146365"/>
            <a:chOff x="0" y="985924"/>
            <a:chExt cx="7254178" cy="146365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4DB7E6A-4B75-4D97-9225-AC145DB339E1}"/>
                </a:ext>
              </a:extLst>
            </p:cNvPr>
            <p:cNvSpPr/>
            <p:nvPr/>
          </p:nvSpPr>
          <p:spPr>
            <a:xfrm>
              <a:off x="820224" y="985924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DE98379A-A3CC-42C2-A002-A16F5501C5B4}"/>
              </a:ext>
            </a:extLst>
          </p:cNvPr>
          <p:cNvSpPr/>
          <p:nvPr/>
        </p:nvSpPr>
        <p:spPr>
          <a:xfrm>
            <a:off x="1294981" y="200044"/>
            <a:ext cx="252674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Pull Request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98379A-A3CC-42C2-A002-A16F5501C5B4}"/>
              </a:ext>
            </a:extLst>
          </p:cNvPr>
          <p:cNvSpPr/>
          <p:nvPr/>
        </p:nvSpPr>
        <p:spPr>
          <a:xfrm>
            <a:off x="1450745" y="5375217"/>
            <a:ext cx="9290509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20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깃에 있는 코드를 받아오는 </a:t>
            </a:r>
            <a:r>
              <a:rPr lang="en-US" altLang="ko-KR" sz="20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Pull</a:t>
            </a:r>
            <a:r>
              <a:rPr lang="ko-KR" altLang="en-US" sz="20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할 때</a:t>
            </a:r>
            <a:r>
              <a:rPr lang="en-US" altLang="ko-KR" sz="20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래퍼지토리를 만든 사람에게 하는 요청</a:t>
            </a:r>
            <a:endParaRPr lang="ko-KR" altLang="ko-KR" sz="2000" dirty="0">
              <a:solidFill>
                <a:srgbClr val="333333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953" y="2439975"/>
            <a:ext cx="8238094" cy="197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039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C36275E-5958-4610-8654-5074395D7DF4}"/>
              </a:ext>
            </a:extLst>
          </p:cNvPr>
          <p:cNvSpPr txBox="1"/>
          <p:nvPr/>
        </p:nvSpPr>
        <p:spPr>
          <a:xfrm>
            <a:off x="177745" y="157292"/>
            <a:ext cx="5661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C6FA9DB-3395-4999-9741-AA32A32C9E36}"/>
              </a:ext>
            </a:extLst>
          </p:cNvPr>
          <p:cNvGrpSpPr/>
          <p:nvPr/>
        </p:nvGrpSpPr>
        <p:grpSpPr>
          <a:xfrm>
            <a:off x="0" y="985924"/>
            <a:ext cx="7254178" cy="146365"/>
            <a:chOff x="0" y="985924"/>
            <a:chExt cx="7254178" cy="146365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4DB7E6A-4B75-4D97-9225-AC145DB339E1}"/>
                </a:ext>
              </a:extLst>
            </p:cNvPr>
            <p:cNvSpPr/>
            <p:nvPr/>
          </p:nvSpPr>
          <p:spPr>
            <a:xfrm>
              <a:off x="820224" y="985924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DE98379A-A3CC-42C2-A002-A16F5501C5B4}"/>
              </a:ext>
            </a:extLst>
          </p:cNvPr>
          <p:cNvSpPr/>
          <p:nvPr/>
        </p:nvSpPr>
        <p:spPr>
          <a:xfrm>
            <a:off x="1294981" y="200044"/>
            <a:ext cx="2526742" cy="676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Conflict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98379A-A3CC-42C2-A002-A16F5501C5B4}"/>
              </a:ext>
            </a:extLst>
          </p:cNvPr>
          <p:cNvSpPr/>
          <p:nvPr/>
        </p:nvSpPr>
        <p:spPr>
          <a:xfrm>
            <a:off x="1805274" y="5622464"/>
            <a:ext cx="8581452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20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컴퓨터가 </a:t>
            </a:r>
            <a:r>
              <a:rPr lang="ko-KR" altLang="en-US" sz="2000" dirty="0" err="1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작업물</a:t>
            </a:r>
            <a:r>
              <a:rPr lang="ko-KR" altLang="en-US" sz="20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20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개중 </a:t>
            </a:r>
            <a:r>
              <a:rPr lang="ko-KR" altLang="en-US" sz="2000" dirty="0" err="1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어떤것을</a:t>
            </a:r>
            <a:r>
              <a:rPr lang="ko-KR" altLang="en-US" sz="20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dirty="0" err="1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선택해야되는지</a:t>
            </a:r>
            <a:r>
              <a:rPr lang="ko-KR" altLang="en-US" sz="20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알려달라는 요청</a:t>
            </a:r>
            <a:endParaRPr lang="ko-KR" altLang="ko-KR" sz="2000" dirty="0">
              <a:solidFill>
                <a:srgbClr val="333333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985" y="1497577"/>
            <a:ext cx="3738797" cy="339727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129EE9-69C5-4228-9A53-13B54EA0F338}"/>
              </a:ext>
            </a:extLst>
          </p:cNvPr>
          <p:cNvSpPr txBox="1"/>
          <p:nvPr/>
        </p:nvSpPr>
        <p:spPr>
          <a:xfrm>
            <a:off x="5387546" y="2286001"/>
            <a:ext cx="63637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ea typeface="나눔바른고딕 UltraLight" panose="00000300000000000000"/>
              </a:rPr>
              <a:t>충돌 이유</a:t>
            </a:r>
            <a:endParaRPr lang="en-US" altLang="ko-KR" dirty="0">
              <a:ea typeface="나눔바른고딕 UltraLight" panose="00000300000000000000"/>
            </a:endParaRPr>
          </a:p>
          <a:p>
            <a:endParaRPr lang="en-US" altLang="ko-KR" dirty="0">
              <a:ea typeface="나눔바른고딕 UltraLight" panose="00000300000000000000"/>
            </a:endParaRPr>
          </a:p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나눔 고딕"/>
                <a:ea typeface="나눔바른고딕 UltraLight" panose="00000300000000000000"/>
              </a:rPr>
              <a:t>Git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 고딕"/>
                <a:ea typeface="나눔바른고딕 UltraLight" panose="00000300000000000000"/>
              </a:rPr>
              <a:t>을 이용하여 협업을 할 때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 고딕"/>
                <a:ea typeface="나눔바른고딕 UltraLight" panose="00000300000000000000"/>
              </a:rPr>
              <a:t>,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나눔 고딕"/>
                <a:ea typeface="나눔바른고딕 UltraLight" panose="00000300000000000000"/>
              </a:rPr>
              <a:t>브랜치는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 고딕"/>
                <a:ea typeface="나눔바른고딕 UltraLight" panose="00000300000000000000"/>
              </a:rPr>
              <a:t>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나눔 고딕"/>
                <a:ea typeface="나눔바른고딕 UltraLight" panose="00000300000000000000"/>
              </a:rPr>
              <a:t>여러개인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 고딕"/>
                <a:ea typeface="나눔바른고딕 UltraLight" panose="00000300000000000000"/>
              </a:rPr>
              <a:t> 경우인데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나눔 고딕"/>
                <a:ea typeface="나눔바른고딕 UltraLight" panose="00000300000000000000"/>
              </a:rPr>
              <a:t>여러명이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 고딕"/>
                <a:ea typeface="나눔바른고딕 UltraLight" panose="00000300000000000000"/>
              </a:rPr>
              <a:t> 동시에 같은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나눔 고딕"/>
                <a:ea typeface="나눔바른고딕 UltraLight" panose="00000300000000000000"/>
              </a:rPr>
              <a:t>브랜치의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 고딕"/>
                <a:ea typeface="나눔바른고딕 UltraLight" panose="00000300000000000000"/>
              </a:rPr>
              <a:t> 같은 내용을 접근하고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나눔 고딕"/>
                <a:ea typeface="나눔바른고딕 UltraLight" panose="00000300000000000000"/>
              </a:rPr>
              <a:t>수정했을때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 고딕"/>
                <a:ea typeface="나눔바른고딕 UltraLight" panose="00000300000000000000"/>
              </a:rPr>
              <a:t> 충돌이 발생합니다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 고딕"/>
                <a:ea typeface="나눔바른고딕 UltraLight" panose="00000300000000000000"/>
              </a:rPr>
              <a:t>.</a:t>
            </a:r>
            <a:endParaRPr lang="ko-KR" altLang="en-US" dirty="0">
              <a:ea typeface="나눔바른고딕 UltraLight" panose="000003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457990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C36275E-5958-4610-8654-5074395D7DF4}"/>
              </a:ext>
            </a:extLst>
          </p:cNvPr>
          <p:cNvSpPr txBox="1"/>
          <p:nvPr/>
        </p:nvSpPr>
        <p:spPr>
          <a:xfrm>
            <a:off x="177745" y="157292"/>
            <a:ext cx="5661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C6FA9DB-3395-4999-9741-AA32A32C9E36}"/>
              </a:ext>
            </a:extLst>
          </p:cNvPr>
          <p:cNvGrpSpPr/>
          <p:nvPr/>
        </p:nvGrpSpPr>
        <p:grpSpPr>
          <a:xfrm>
            <a:off x="0" y="985924"/>
            <a:ext cx="7254178" cy="146365"/>
            <a:chOff x="0" y="985924"/>
            <a:chExt cx="7254178" cy="146365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4DB7E6A-4B75-4D97-9225-AC145DB339E1}"/>
                </a:ext>
              </a:extLst>
            </p:cNvPr>
            <p:cNvSpPr/>
            <p:nvPr/>
          </p:nvSpPr>
          <p:spPr>
            <a:xfrm>
              <a:off x="820224" y="985924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DE98379A-A3CC-42C2-A002-A16F5501C5B4}"/>
              </a:ext>
            </a:extLst>
          </p:cNvPr>
          <p:cNvSpPr/>
          <p:nvPr/>
        </p:nvSpPr>
        <p:spPr>
          <a:xfrm>
            <a:off x="1294981" y="200044"/>
            <a:ext cx="2526742" cy="676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800" dirty="0" err="1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Cherrypick</a:t>
            </a:r>
            <a:endParaRPr lang="en-US" altLang="ko-KR" sz="2800" dirty="0">
              <a:solidFill>
                <a:srgbClr val="33333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98379A-A3CC-42C2-A002-A16F5501C5B4}"/>
              </a:ext>
            </a:extLst>
          </p:cNvPr>
          <p:cNvSpPr/>
          <p:nvPr/>
        </p:nvSpPr>
        <p:spPr>
          <a:xfrm>
            <a:off x="964224" y="5632334"/>
            <a:ext cx="10696999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20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다른 </a:t>
            </a:r>
            <a:r>
              <a:rPr lang="en-US" altLang="ko-KR" sz="20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Branch</a:t>
            </a:r>
            <a:r>
              <a:rPr lang="ko-KR" altLang="en-US" sz="20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있는 </a:t>
            </a:r>
            <a:r>
              <a:rPr lang="en-US" altLang="ko-KR" sz="2000" dirty="0" err="1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coomit</a:t>
            </a:r>
            <a:r>
              <a:rPr lang="ko-KR" altLang="en-US" sz="20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 선택적으로 내 </a:t>
            </a:r>
            <a:r>
              <a:rPr lang="en-US" altLang="ko-KR" sz="20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Branch</a:t>
            </a:r>
            <a:r>
              <a:rPr lang="ko-KR" altLang="en-US" sz="20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적용 가능</a:t>
            </a:r>
            <a:endParaRPr lang="ko-KR" altLang="ko-KR" sz="2000" dirty="0">
              <a:solidFill>
                <a:srgbClr val="333333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113" y="3479874"/>
            <a:ext cx="7119476" cy="1922258"/>
          </a:xfrm>
          <a:prstGeom prst="rect">
            <a:avLst/>
          </a:prstGeom>
        </p:spPr>
      </p:pic>
      <p:pic>
        <p:nvPicPr>
          <p:cNvPr id="1026" name="Picture 2" descr="git 명령어 : git cherry-pick">
            <a:extLst>
              <a:ext uri="{FF2B5EF4-FFF2-40B4-BE49-F238E27FC236}">
                <a16:creationId xmlns:a16="http://schemas.microsoft.com/office/drawing/2014/main" id="{9FBC1119-86BF-4484-980F-77EEAE5D4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589" y="1225666"/>
            <a:ext cx="7620000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3027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272837" y="227845"/>
            <a:ext cx="28424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</a:t>
            </a:r>
            <a:r>
              <a:rPr lang="en-US" altLang="ko-KR" sz="4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IT FORK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DF88FD2-B784-4645-9AFD-890644856D3F}"/>
              </a:ext>
            </a:extLst>
          </p:cNvPr>
          <p:cNvGrpSpPr/>
          <p:nvPr/>
        </p:nvGrpSpPr>
        <p:grpSpPr>
          <a:xfrm>
            <a:off x="391948" y="987893"/>
            <a:ext cx="6859084" cy="180000"/>
            <a:chOff x="391948" y="987893"/>
            <a:chExt cx="6859084" cy="18000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391948" y="1058842"/>
              <a:ext cx="685908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2824241" y="98789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820EA91-AD6B-4DB1-B619-EBC6D9652024}"/>
              </a:ext>
            </a:extLst>
          </p:cNvPr>
          <p:cNvSpPr txBox="1"/>
          <p:nvPr/>
        </p:nvSpPr>
        <p:spPr>
          <a:xfrm>
            <a:off x="908858" y="1998890"/>
            <a:ext cx="10374284" cy="3381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다른 사람의 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Repository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를 내 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GitHub Repository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로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복제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하는 기능</a:t>
            </a:r>
            <a:endParaRPr lang="en-US" altLang="ko-KR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어떤 부분을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수정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하거나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추가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하고 싶을 때 사용한다</a:t>
            </a:r>
            <a:endParaRPr lang="en-US" altLang="ko-KR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just">
              <a:lnSpc>
                <a:spcPct val="150000"/>
              </a:lnSpc>
            </a:pPr>
            <a:endParaRPr lang="en-US" altLang="ko-KR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원본 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Repository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와 연결되어 있다</a:t>
            </a:r>
            <a:endParaRPr lang="en-US" altLang="ko-KR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원본 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Repository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에 변화가 생기면 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Forked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Repository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에 그대로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적용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할 수 있다</a:t>
            </a:r>
            <a:endParaRPr lang="en-US" altLang="ko-KR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이 때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Fetch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나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Rebase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의 과정이 필요하다</a:t>
            </a:r>
            <a:endParaRPr lang="en-US" altLang="ko-KR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수정하거나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추가한 부분을 원본 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Repository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에 적용하고 싶을 때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Pull Request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를 한다</a:t>
            </a:r>
            <a:endParaRPr lang="en-US" altLang="ko-KR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Pull Request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가 </a:t>
            </a:r>
            <a:r>
              <a:rPr lang="ko-KR" altLang="en-US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받아들여지기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전까지는 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Forked Repository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에만 </a:t>
            </a:r>
            <a:r>
              <a:rPr lang="ko-KR" altLang="en-US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적용되어있다</a:t>
            </a:r>
            <a:endParaRPr lang="en-US" altLang="ko-KR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346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DBD47AD-49B9-4B6C-808E-A1023F2671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698470"/>
              </p:ext>
            </p:extLst>
          </p:nvPr>
        </p:nvGraphicFramePr>
        <p:xfrm>
          <a:off x="2357080" y="1961803"/>
          <a:ext cx="7484622" cy="3647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4874">
                  <a:extLst>
                    <a:ext uri="{9D8B030D-6E8A-4147-A177-3AD203B41FA5}">
                      <a16:colId xmlns:a16="http://schemas.microsoft.com/office/drawing/2014/main" val="3438247960"/>
                    </a:ext>
                  </a:extLst>
                </a:gridCol>
                <a:gridCol w="2494874">
                  <a:extLst>
                    <a:ext uri="{9D8B030D-6E8A-4147-A177-3AD203B41FA5}">
                      <a16:colId xmlns:a16="http://schemas.microsoft.com/office/drawing/2014/main" val="2400469480"/>
                    </a:ext>
                  </a:extLst>
                </a:gridCol>
                <a:gridCol w="2494874">
                  <a:extLst>
                    <a:ext uri="{9D8B030D-6E8A-4147-A177-3AD203B41FA5}">
                      <a16:colId xmlns:a16="http://schemas.microsoft.com/office/drawing/2014/main" val="1731920271"/>
                    </a:ext>
                  </a:extLst>
                </a:gridCol>
              </a:tblGrid>
              <a:tr h="729473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bg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Clone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Fork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729025"/>
                  </a:ext>
                </a:extLst>
              </a:tr>
              <a:tr h="7294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Repository </a:t>
                      </a:r>
                      <a:r>
                        <a:rPr lang="ko-KR" altLang="en-US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복사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O</a:t>
                      </a:r>
                      <a:endParaRPr lang="ko-KR" altLang="en-US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O</a:t>
                      </a:r>
                      <a:endParaRPr lang="ko-KR" altLang="en-US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073240"/>
                  </a:ext>
                </a:extLst>
              </a:tr>
              <a:tr h="729473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복사 위치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Local PC</a:t>
                      </a:r>
                      <a:endParaRPr lang="ko-KR" altLang="en-US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GitHub</a:t>
                      </a:r>
                      <a:endParaRPr lang="ko-KR" altLang="en-US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18237"/>
                  </a:ext>
                </a:extLst>
              </a:tr>
              <a:tr h="7294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Fetch / Rebase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X</a:t>
                      </a:r>
                      <a:endParaRPr lang="ko-KR" altLang="en-US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O</a:t>
                      </a:r>
                      <a:endParaRPr lang="ko-KR" altLang="en-US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260797"/>
                  </a:ext>
                </a:extLst>
              </a:tr>
              <a:tr h="7294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Pull Request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X</a:t>
                      </a:r>
                      <a:endParaRPr lang="ko-KR" altLang="en-US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O</a:t>
                      </a:r>
                      <a:endParaRPr lang="ko-KR" altLang="en-US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5628458"/>
                  </a:ext>
                </a:extLst>
              </a:tr>
            </a:tbl>
          </a:graphicData>
        </a:graphic>
      </p:graphicFrame>
      <p:sp>
        <p:nvSpPr>
          <p:cNvPr id="17" name="타원 16">
            <a:extLst>
              <a:ext uri="{FF2B5EF4-FFF2-40B4-BE49-F238E27FC236}">
                <a16:creationId xmlns:a16="http://schemas.microsoft.com/office/drawing/2014/main" id="{722C860E-A488-4738-BA85-CA78A9243CB0}"/>
              </a:ext>
            </a:extLst>
          </p:cNvPr>
          <p:cNvSpPr/>
          <p:nvPr/>
        </p:nvSpPr>
        <p:spPr>
          <a:xfrm>
            <a:off x="2303079" y="5555168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428F3C2-349D-41F1-AB73-DC1DE334861D}"/>
              </a:ext>
            </a:extLst>
          </p:cNvPr>
          <p:cNvSpPr/>
          <p:nvPr/>
        </p:nvSpPr>
        <p:spPr>
          <a:xfrm>
            <a:off x="9758978" y="1915203"/>
            <a:ext cx="144000" cy="144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B2A38E-6353-44D8-9E12-13E0792C5AC6}"/>
              </a:ext>
            </a:extLst>
          </p:cNvPr>
          <p:cNvSpPr txBox="1"/>
          <p:nvPr/>
        </p:nvSpPr>
        <p:spPr>
          <a:xfrm>
            <a:off x="272837" y="227845"/>
            <a:ext cx="6749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</a:t>
            </a:r>
            <a:r>
              <a:rPr lang="en-US" altLang="ko-KR" sz="4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LONE</a:t>
            </a:r>
            <a:r>
              <a:rPr lang="ko-KR" altLang="en-US" sz="4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과 </a:t>
            </a:r>
            <a:r>
              <a:rPr lang="en-US" altLang="ko-KR" sz="4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FORK</a:t>
            </a:r>
            <a:r>
              <a:rPr lang="ko-KR" altLang="en-US" sz="4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의 차이점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EE4867F-6D95-4422-9E1F-BBF59CAC9F77}"/>
              </a:ext>
            </a:extLst>
          </p:cNvPr>
          <p:cNvGrpSpPr/>
          <p:nvPr/>
        </p:nvGrpSpPr>
        <p:grpSpPr>
          <a:xfrm>
            <a:off x="391948" y="987893"/>
            <a:ext cx="6859084" cy="180000"/>
            <a:chOff x="391948" y="987893"/>
            <a:chExt cx="6859084" cy="18000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65DF03C9-0A5D-410B-A6B9-B747929BD9D8}"/>
                </a:ext>
              </a:extLst>
            </p:cNvPr>
            <p:cNvCxnSpPr>
              <a:cxnSpLocks/>
            </p:cNvCxnSpPr>
            <p:nvPr/>
          </p:nvCxnSpPr>
          <p:spPr>
            <a:xfrm>
              <a:off x="391948" y="1058842"/>
              <a:ext cx="685908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60122C5-3831-4CC2-B393-40E8BD8E2008}"/>
                </a:ext>
              </a:extLst>
            </p:cNvPr>
            <p:cNvSpPr/>
            <p:nvPr/>
          </p:nvSpPr>
          <p:spPr>
            <a:xfrm>
              <a:off x="2824241" y="98789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8055045-096F-4E31-81E6-1388F58F19DE}"/>
              </a:ext>
            </a:extLst>
          </p:cNvPr>
          <p:cNvSpPr txBox="1"/>
          <p:nvPr/>
        </p:nvSpPr>
        <p:spPr>
          <a:xfrm>
            <a:off x="8203721" y="785004"/>
            <a:ext cx="3825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 부분은 유진이랑 맞춰보면 될 듯</a:t>
            </a:r>
          </a:p>
        </p:txBody>
      </p:sp>
    </p:spTree>
    <p:extLst>
      <p:ext uri="{BB962C8B-B14F-4D97-AF65-F5344CB8AC3E}">
        <p14:creationId xmlns:p14="http://schemas.microsoft.com/office/powerpoint/2010/main" val="50424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686626" y="157292"/>
            <a:ext cx="27650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</a:t>
            </a:r>
            <a:r>
              <a:rPr lang="en-US" altLang="ko-KR" sz="4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UBJECT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93556A7-1A68-4ED0-A004-46CAB803B326}"/>
              </a:ext>
            </a:extLst>
          </p:cNvPr>
          <p:cNvGrpSpPr/>
          <p:nvPr/>
        </p:nvGrpSpPr>
        <p:grpSpPr>
          <a:xfrm>
            <a:off x="0" y="0"/>
            <a:ext cx="7254178" cy="6558455"/>
            <a:chOff x="0" y="0"/>
            <a:chExt cx="7254178" cy="6558455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00EBF24-B5AD-443B-AFCC-9954287B3C62}"/>
                </a:ext>
              </a:extLst>
            </p:cNvPr>
            <p:cNvCxnSpPr>
              <a:cxnSpLocks/>
            </p:cNvCxnSpPr>
            <p:nvPr/>
          </p:nvCxnSpPr>
          <p:spPr>
            <a:xfrm>
              <a:off x="506626" y="0"/>
              <a:ext cx="0" cy="650261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4DB7E6A-4B75-4D97-9225-AC145DB339E1}"/>
                </a:ext>
              </a:extLst>
            </p:cNvPr>
            <p:cNvSpPr/>
            <p:nvPr/>
          </p:nvSpPr>
          <p:spPr>
            <a:xfrm>
              <a:off x="454239" y="3950918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BB9043FC-6910-4700-8AD4-59CBB827DE25}"/>
                </a:ext>
              </a:extLst>
            </p:cNvPr>
            <p:cNvSpPr/>
            <p:nvPr/>
          </p:nvSpPr>
          <p:spPr>
            <a:xfrm>
              <a:off x="436239" y="392791"/>
              <a:ext cx="180000" cy="18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FA13F871-E78C-41F9-8F2D-9BBD0DEDABB9}"/>
                </a:ext>
              </a:extLst>
            </p:cNvPr>
            <p:cNvSpPr/>
            <p:nvPr/>
          </p:nvSpPr>
          <p:spPr>
            <a:xfrm>
              <a:off x="382695" y="6331133"/>
              <a:ext cx="263694" cy="227322"/>
            </a:xfrm>
            <a:prstGeom prst="triangl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aseline="-2500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7E405FD-71BC-41E3-B75C-995782CF44D1}"/>
              </a:ext>
            </a:extLst>
          </p:cNvPr>
          <p:cNvSpPr/>
          <p:nvPr/>
        </p:nvSpPr>
        <p:spPr>
          <a:xfrm>
            <a:off x="1379564" y="1787995"/>
            <a:ext cx="2690160" cy="317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40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 Git</a:t>
            </a:r>
          </a:p>
          <a:p>
            <a:pPr marL="342900" indent="-342900">
              <a:buAutoNum type="arabicPeriod"/>
            </a:pPr>
            <a:endParaRPr lang="en-US" altLang="ko-KR" sz="4000" dirty="0">
              <a:latin typeface="나눔바른고딕 UltraLight" panose="00000300000000000000" pitchFamily="2" charset="-127"/>
              <a:ea typeface="나눔스퀘어 ExtraBold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40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 Git Bash</a:t>
            </a:r>
            <a:endParaRPr lang="ko-KR" altLang="en-US" sz="40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342900" indent="-342900">
              <a:buAutoNum type="arabicPeriod"/>
            </a:pPr>
            <a:endParaRPr lang="en-US" altLang="ko-KR" sz="4000" dirty="0">
              <a:latin typeface="나눔바른고딕 UltraLight" panose="00000300000000000000" pitchFamily="2" charset="-127"/>
              <a:ea typeface="나눔스퀘어 ExtraBold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4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Merge</a:t>
            </a:r>
            <a:endParaRPr lang="ko-KR" altLang="en-US" sz="40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04836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09F1B193-90D8-454D-8667-BE2465F678E7}"/>
              </a:ext>
            </a:extLst>
          </p:cNvPr>
          <p:cNvGrpSpPr/>
          <p:nvPr/>
        </p:nvGrpSpPr>
        <p:grpSpPr>
          <a:xfrm>
            <a:off x="2470484" y="1579761"/>
            <a:ext cx="7251032" cy="4757973"/>
            <a:chOff x="743926" y="1611292"/>
            <a:chExt cx="7251032" cy="4757973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1F8F5B9D-DFF2-41C1-91CF-65635D89D3DA}"/>
                </a:ext>
              </a:extLst>
            </p:cNvPr>
            <p:cNvCxnSpPr>
              <a:cxnSpLocks/>
            </p:cNvCxnSpPr>
            <p:nvPr/>
          </p:nvCxnSpPr>
          <p:spPr>
            <a:xfrm>
              <a:off x="743926" y="17446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74D6ADC-9C1A-4F2D-846F-1E307A8DD05E}"/>
                </a:ext>
              </a:extLst>
            </p:cNvPr>
            <p:cNvCxnSpPr>
              <a:cxnSpLocks/>
            </p:cNvCxnSpPr>
            <p:nvPr/>
          </p:nvCxnSpPr>
          <p:spPr>
            <a:xfrm>
              <a:off x="743926" y="61642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8EEEEC8C-1E25-4453-8C37-E4B3026970A6}"/>
                </a:ext>
              </a:extLst>
            </p:cNvPr>
            <p:cNvCxnSpPr>
              <a:cxnSpLocks/>
            </p:cNvCxnSpPr>
            <p:nvPr/>
          </p:nvCxnSpPr>
          <p:spPr>
            <a:xfrm>
              <a:off x="899350" y="1611292"/>
              <a:ext cx="0" cy="4757973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3EFF5E4-3733-4751-B03E-8F7FB3AADCE7}"/>
                </a:ext>
              </a:extLst>
            </p:cNvPr>
            <p:cNvCxnSpPr>
              <a:cxnSpLocks/>
            </p:cNvCxnSpPr>
            <p:nvPr/>
          </p:nvCxnSpPr>
          <p:spPr>
            <a:xfrm>
              <a:off x="7814500" y="1611292"/>
              <a:ext cx="0" cy="4757973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7553257C-579B-4ADC-8CA1-2149DC355F9A}"/>
                </a:ext>
              </a:extLst>
            </p:cNvPr>
            <p:cNvCxnSpPr>
              <a:cxnSpLocks/>
            </p:cNvCxnSpPr>
            <p:nvPr/>
          </p:nvCxnSpPr>
          <p:spPr>
            <a:xfrm>
              <a:off x="7617958" y="4648200"/>
              <a:ext cx="0" cy="1721065"/>
            </a:xfrm>
            <a:prstGeom prst="line">
              <a:avLst/>
            </a:prstGeom>
            <a:ln w="76200">
              <a:prstDash val="lgDashDotDot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742500" y="1691692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DCAC5E28-DAB8-4075-8C23-5D8D7FA8E68D}"/>
                </a:ext>
              </a:extLst>
            </p:cNvPr>
            <p:cNvSpPr/>
            <p:nvPr/>
          </p:nvSpPr>
          <p:spPr>
            <a:xfrm>
              <a:off x="845350" y="6119767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13946AF-3D28-464D-AC3B-9A15633CDC58}"/>
              </a:ext>
            </a:extLst>
          </p:cNvPr>
          <p:cNvSpPr txBox="1"/>
          <p:nvPr/>
        </p:nvSpPr>
        <p:spPr>
          <a:xfrm>
            <a:off x="272837" y="227845"/>
            <a:ext cx="60539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</a:t>
            </a:r>
            <a:r>
              <a:rPr lang="en-US" altLang="ko-KR" sz="4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lone</a:t>
            </a:r>
            <a:r>
              <a:rPr lang="ko-KR" altLang="en-US" sz="4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과 </a:t>
            </a:r>
            <a:r>
              <a:rPr lang="en-US" altLang="ko-KR" sz="4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Fork</a:t>
            </a:r>
            <a:r>
              <a:rPr lang="ko-KR" altLang="en-US" sz="4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의 차이점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52C67F8-7E8C-4411-9E07-FC23A8DB32D7}"/>
              </a:ext>
            </a:extLst>
          </p:cNvPr>
          <p:cNvGrpSpPr/>
          <p:nvPr/>
        </p:nvGrpSpPr>
        <p:grpSpPr>
          <a:xfrm>
            <a:off x="391948" y="987893"/>
            <a:ext cx="6859084" cy="180000"/>
            <a:chOff x="391948" y="987893"/>
            <a:chExt cx="6859084" cy="180000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DD50E6E3-6F8C-48F1-84C2-51425E7301A4}"/>
                </a:ext>
              </a:extLst>
            </p:cNvPr>
            <p:cNvCxnSpPr>
              <a:cxnSpLocks/>
            </p:cNvCxnSpPr>
            <p:nvPr/>
          </p:nvCxnSpPr>
          <p:spPr>
            <a:xfrm>
              <a:off x="391948" y="1058842"/>
              <a:ext cx="685908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DDB13974-008A-4290-B5A5-A3A7CDA386BA}"/>
                </a:ext>
              </a:extLst>
            </p:cNvPr>
            <p:cNvSpPr/>
            <p:nvPr/>
          </p:nvSpPr>
          <p:spPr>
            <a:xfrm>
              <a:off x="2824241" y="98789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pic>
        <p:nvPicPr>
          <p:cNvPr id="22" name="Picture 2">
            <a:extLst>
              <a:ext uri="{FF2B5EF4-FFF2-40B4-BE49-F238E27FC236}">
                <a16:creationId xmlns:a16="http://schemas.microsoft.com/office/drawing/2014/main" id="{75C462F2-3899-4A0B-A54B-B4B69639D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675" y="1929922"/>
            <a:ext cx="520065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060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8DCE0F-2E4B-4514-A579-72591CD90533}"/>
              </a:ext>
            </a:extLst>
          </p:cNvPr>
          <p:cNvSpPr txBox="1"/>
          <p:nvPr/>
        </p:nvSpPr>
        <p:spPr>
          <a:xfrm>
            <a:off x="738001" y="1841718"/>
            <a:ext cx="754048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이미지 구글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2800" dirty="0"/>
              <a:t>참고 링크</a:t>
            </a:r>
            <a:r>
              <a:rPr lang="en-US" altLang="ko-KR" sz="2800" dirty="0"/>
              <a:t>:  </a:t>
            </a:r>
            <a:r>
              <a:rPr lang="en-US" altLang="ko-KR" sz="2800" dirty="0">
                <a:hlinkClick r:id="rId2"/>
              </a:rPr>
              <a:t>https://m31phy.tistory.com/146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2800" dirty="0"/>
              <a:t>폰트는 </a:t>
            </a:r>
            <a:r>
              <a:rPr lang="ko-KR" altLang="en-US" sz="2800" dirty="0" err="1"/>
              <a:t>깨질수도</a:t>
            </a:r>
            <a:r>
              <a:rPr lang="ko-KR" altLang="en-US" sz="2800" dirty="0"/>
              <a:t> 있어서 고냥 참고하고 봐주시면 </a:t>
            </a:r>
            <a:r>
              <a:rPr lang="ko-KR" altLang="en-US" sz="2800" dirty="0" err="1"/>
              <a:t>될듯</a:t>
            </a:r>
            <a:r>
              <a:rPr lang="en-US" altLang="ko-KR" sz="2800" dirty="0"/>
              <a:t>…?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69516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53C3C5-82C7-4D91-90D2-9E205D57A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깃의 </a:t>
            </a:r>
            <a:r>
              <a:rPr lang="en-US" altLang="ko-KR" dirty="0"/>
              <a:t>4</a:t>
            </a:r>
            <a:r>
              <a:rPr lang="ko-KR" altLang="en-US" dirty="0"/>
              <a:t>가지 영역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7B6850-B5C8-4225-9E05-95DA143FA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056"/>
            <a:ext cx="10515600" cy="4585907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dirty="0"/>
              <a:t>Working Directory</a:t>
            </a:r>
            <a:r>
              <a:rPr lang="en-US" altLang="ko-KR" sz="2000" dirty="0"/>
              <a:t>(</a:t>
            </a:r>
            <a:r>
              <a:rPr lang="ko-KR" altLang="en-US" sz="2000" dirty="0"/>
              <a:t>작업 영역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: </a:t>
            </a:r>
            <a:r>
              <a:rPr lang="ko-KR" altLang="en-US" sz="2000" dirty="0"/>
              <a:t>실제 프로젝트 디렉토리</a:t>
            </a:r>
            <a:r>
              <a:rPr lang="en-US" altLang="ko-KR" sz="2000" dirty="0"/>
              <a:t>, </a:t>
            </a:r>
            <a:r>
              <a:rPr lang="ko-KR" altLang="en-US" sz="2000" dirty="0"/>
              <a:t>실제 코드의 추가</a:t>
            </a:r>
            <a:r>
              <a:rPr lang="en-US" altLang="ko-KR" sz="2000" dirty="0"/>
              <a:t>, </a:t>
            </a:r>
            <a:r>
              <a:rPr lang="ko-KR" altLang="en-US" sz="2000" dirty="0"/>
              <a:t>수정</a:t>
            </a:r>
            <a:r>
              <a:rPr lang="en-US" altLang="ko-KR" sz="2000" dirty="0"/>
              <a:t>, </a:t>
            </a:r>
            <a:r>
              <a:rPr lang="ko-KR" altLang="en-US" sz="2000" dirty="0"/>
              <a:t>삭제 작업이 이루어지는 영역 </a:t>
            </a:r>
            <a:endParaRPr lang="en-US" altLang="ko-KR" sz="2000" dirty="0"/>
          </a:p>
          <a:p>
            <a:r>
              <a:rPr lang="en-US" altLang="ko-KR" dirty="0"/>
              <a:t>Repository</a:t>
            </a:r>
            <a:r>
              <a:rPr lang="en-US" altLang="ko-KR" sz="2000" dirty="0"/>
              <a:t>(</a:t>
            </a:r>
            <a:r>
              <a:rPr lang="ko-KR" altLang="en-US" sz="2000" dirty="0"/>
              <a:t>저장소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: </a:t>
            </a:r>
            <a:r>
              <a:rPr lang="ko-KR" altLang="en-US" sz="2000" dirty="0"/>
              <a:t>파일</a:t>
            </a:r>
            <a:r>
              <a:rPr lang="en-US" altLang="ko-KR" sz="2000" dirty="0"/>
              <a:t>, </a:t>
            </a:r>
            <a:r>
              <a:rPr lang="ko-KR" altLang="en-US" sz="2000" dirty="0"/>
              <a:t>폴더를 변경 이력별로 저장해 두는 곳 </a:t>
            </a:r>
            <a:endParaRPr lang="en-US" altLang="ko-KR" sz="2000" dirty="0"/>
          </a:p>
          <a:p>
            <a:r>
              <a:rPr lang="en-US" altLang="ko-KR" sz="2000" dirty="0"/>
              <a:t>-&gt; Local Repository: </a:t>
            </a:r>
            <a:r>
              <a:rPr lang="ko-KR" altLang="en-US" sz="2000" dirty="0"/>
              <a:t>개인 </a:t>
            </a:r>
            <a:r>
              <a:rPr lang="en-US" altLang="ko-KR" sz="2000" dirty="0"/>
              <a:t>PC</a:t>
            </a:r>
            <a:r>
              <a:rPr lang="ko-KR" altLang="en-US" sz="2000" dirty="0"/>
              <a:t>에 파일이 저장되는 개인 저장소 </a:t>
            </a:r>
            <a:endParaRPr lang="en-US" altLang="ko-KR" sz="2000" dirty="0"/>
          </a:p>
          <a:p>
            <a:r>
              <a:rPr lang="en-US" altLang="ko-KR" sz="2000" dirty="0"/>
              <a:t>-&gt; Remote Repository: </a:t>
            </a:r>
            <a:r>
              <a:rPr lang="ko-KR" altLang="en-US" sz="2000" dirty="0"/>
              <a:t>원격 저장소 전용 서버에서 관리</a:t>
            </a:r>
            <a:r>
              <a:rPr lang="en-US" altLang="ko-KR" sz="2000" dirty="0"/>
              <a:t>, </a:t>
            </a:r>
            <a:r>
              <a:rPr lang="ko-KR" altLang="en-US" sz="2000" dirty="0"/>
              <a:t>여러 사람들과 같이 공유 가능한 저장소 </a:t>
            </a:r>
            <a:endParaRPr lang="en-US" altLang="ko-KR" sz="2000" dirty="0"/>
          </a:p>
          <a:p>
            <a:r>
              <a:rPr lang="en-US" altLang="ko-KR" dirty="0"/>
              <a:t>Index</a:t>
            </a:r>
            <a:r>
              <a:rPr lang="en-US" altLang="ko-KR" sz="2000" dirty="0"/>
              <a:t>(Staging Area)</a:t>
            </a:r>
          </a:p>
          <a:p>
            <a:r>
              <a:rPr lang="en-US" altLang="ko-KR" sz="2000" dirty="0"/>
              <a:t>: Working Directory</a:t>
            </a:r>
            <a:r>
              <a:rPr lang="ko-KR" altLang="en-US" sz="2000" dirty="0"/>
              <a:t>에서 </a:t>
            </a:r>
            <a:r>
              <a:rPr lang="en-US" altLang="ko-KR" sz="2000" dirty="0"/>
              <a:t>Repository</a:t>
            </a:r>
            <a:r>
              <a:rPr lang="ko-KR" altLang="en-US" sz="2000" dirty="0"/>
              <a:t>로 정보 저장 전 준비 영역 </a:t>
            </a:r>
            <a:r>
              <a:rPr lang="en-US" altLang="ko-KR" sz="2000" dirty="0"/>
              <a:t>, </a:t>
            </a:r>
            <a:r>
              <a:rPr lang="ko-KR" altLang="en-US" sz="2000" dirty="0"/>
              <a:t>파일 상태 기록</a:t>
            </a:r>
            <a:endParaRPr lang="en-US" altLang="ko-KR" sz="2000" dirty="0"/>
          </a:p>
          <a:p>
            <a:r>
              <a:rPr lang="en-US" altLang="ko-KR" sz="2000" dirty="0"/>
              <a:t>-&gt; git add: Working Directory</a:t>
            </a:r>
            <a:r>
              <a:rPr lang="ko-KR" altLang="en-US" sz="2000" dirty="0"/>
              <a:t>에서 </a:t>
            </a:r>
            <a:r>
              <a:rPr lang="en-US" altLang="ko-KR" sz="2000" dirty="0"/>
              <a:t>Index</a:t>
            </a:r>
            <a:r>
              <a:rPr lang="ko-KR" altLang="en-US" sz="2000" dirty="0"/>
              <a:t>영역으로 정보 저장 </a:t>
            </a:r>
            <a:endParaRPr lang="en-US" altLang="ko-KR" sz="2000" dirty="0"/>
          </a:p>
          <a:p>
            <a:r>
              <a:rPr lang="en-US" altLang="ko-KR" sz="2000" dirty="0"/>
              <a:t>-&gt; git commit: Index</a:t>
            </a:r>
            <a:r>
              <a:rPr lang="ko-KR" altLang="en-US" sz="2000" dirty="0"/>
              <a:t>영역에서 </a:t>
            </a:r>
            <a:r>
              <a:rPr lang="en-US" altLang="ko-KR" sz="2000" dirty="0"/>
              <a:t>Repository</a:t>
            </a:r>
            <a:r>
              <a:rPr lang="ko-KR" altLang="en-US" sz="2000" dirty="0"/>
              <a:t>로 정보 저장 </a:t>
            </a:r>
            <a:endParaRPr lang="en-US" altLang="ko-KR" sz="2000" dirty="0"/>
          </a:p>
          <a:p>
            <a:r>
              <a:rPr lang="en-US" altLang="ko-KR" dirty="0"/>
              <a:t>Stash</a:t>
            </a:r>
          </a:p>
          <a:p>
            <a:r>
              <a:rPr lang="en-US" altLang="ko-KR" sz="2000" dirty="0"/>
              <a:t>: </a:t>
            </a:r>
            <a:r>
              <a:rPr lang="ko-KR" altLang="en-US" sz="2000" dirty="0"/>
              <a:t>위의 </a:t>
            </a:r>
            <a:r>
              <a:rPr lang="en-US" altLang="ko-KR" sz="2000" dirty="0"/>
              <a:t>3</a:t>
            </a:r>
            <a:r>
              <a:rPr lang="ko-KR" altLang="en-US" sz="2000" dirty="0"/>
              <a:t>가지 영역과 별개의 임시 영역</a:t>
            </a:r>
            <a:r>
              <a:rPr lang="en-US" altLang="ko-KR" sz="2000" dirty="0"/>
              <a:t>, </a:t>
            </a:r>
            <a:r>
              <a:rPr lang="ko-KR" altLang="en-US" sz="2000" dirty="0"/>
              <a:t>임시적으로 작업 사항을 저장해두고 나중에 꺼내 올 수 있음</a:t>
            </a:r>
            <a:r>
              <a:rPr lang="en-US" altLang="ko-KR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903818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272837" y="227845"/>
            <a:ext cx="28632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조사 자료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DF88FD2-B784-4645-9AFD-890644856D3F}"/>
              </a:ext>
            </a:extLst>
          </p:cNvPr>
          <p:cNvGrpSpPr/>
          <p:nvPr/>
        </p:nvGrpSpPr>
        <p:grpSpPr>
          <a:xfrm>
            <a:off x="391948" y="987893"/>
            <a:ext cx="6859084" cy="180000"/>
            <a:chOff x="391948" y="987893"/>
            <a:chExt cx="6859084" cy="18000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391948" y="1058842"/>
              <a:ext cx="685908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2824241" y="98789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30ACF82-6EA6-4B82-93FD-2F3D66E4151E}"/>
              </a:ext>
            </a:extLst>
          </p:cNvPr>
          <p:cNvSpPr txBox="1"/>
          <p:nvPr/>
        </p:nvSpPr>
        <p:spPr>
          <a:xfrm>
            <a:off x="173736" y="1142234"/>
            <a:ext cx="45079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ea typeface="나눔바른고딕 UltraLight" panose="00000300000000000000"/>
              </a:rPr>
              <a:t>Init</a:t>
            </a:r>
          </a:p>
          <a:p>
            <a:r>
              <a:rPr lang="en-US" altLang="ko-KR" b="1" dirty="0">
                <a:solidFill>
                  <a:srgbClr val="FF0000"/>
                </a:solidFill>
                <a:ea typeface="나눔바른고딕 UltraLight" panose="00000300000000000000"/>
              </a:rPr>
              <a:t>: </a:t>
            </a:r>
            <a:r>
              <a:rPr lang="ko-KR" altLang="en-US" b="1" dirty="0">
                <a:solidFill>
                  <a:srgbClr val="FF0000"/>
                </a:solidFill>
                <a:ea typeface="나눔바른고딕 UltraLight" panose="00000300000000000000"/>
              </a:rPr>
              <a:t>저장소 초기화</a:t>
            </a:r>
            <a:r>
              <a:rPr lang="en-US" altLang="ko-KR" b="1" dirty="0">
                <a:solidFill>
                  <a:srgbClr val="FF0000"/>
                </a:solidFill>
                <a:ea typeface="나눔바른고딕 UltraLight" panose="00000300000000000000"/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.git </a:t>
            </a:r>
            <a:r>
              <a:rPr lang="ko-KR" altLang="en-US" b="1" dirty="0">
                <a:solidFill>
                  <a:srgbClr val="FF0000"/>
                </a:solidFill>
              </a:rPr>
              <a:t>하위 디렉토리 생성</a:t>
            </a:r>
            <a:endParaRPr lang="en-US" altLang="ko-KR" b="1" dirty="0">
              <a:solidFill>
                <a:srgbClr val="FF0000"/>
              </a:solidFill>
              <a:ea typeface="나눔바른고딕 UltraLight" panose="00000300000000000000"/>
            </a:endParaRPr>
          </a:p>
          <a:p>
            <a:r>
              <a:rPr lang="en-US" altLang="ko-KR" b="1" dirty="0">
                <a:solidFill>
                  <a:srgbClr val="FF0000"/>
                </a:solidFill>
                <a:ea typeface="나눔바른고딕 UltraLight" panose="00000300000000000000"/>
              </a:rPr>
              <a:t>Clone(</a:t>
            </a:r>
            <a:r>
              <a:rPr lang="ko-KR" altLang="en-US" b="1" dirty="0">
                <a:solidFill>
                  <a:srgbClr val="FF0000"/>
                </a:solidFill>
                <a:ea typeface="나눔바른고딕 UltraLight" panose="00000300000000000000"/>
              </a:rPr>
              <a:t>복제</a:t>
            </a:r>
            <a:r>
              <a:rPr lang="en-US" altLang="ko-KR" b="1" dirty="0">
                <a:solidFill>
                  <a:srgbClr val="FF0000"/>
                </a:solidFill>
                <a:ea typeface="나눔바른고딕 UltraLight" panose="00000300000000000000"/>
              </a:rPr>
              <a:t>)</a:t>
            </a:r>
          </a:p>
          <a:p>
            <a:r>
              <a:rPr lang="en-US" altLang="ko-KR" b="1" dirty="0">
                <a:solidFill>
                  <a:srgbClr val="FF0000"/>
                </a:solidFill>
                <a:ea typeface="나눔바른고딕 UltraLight" panose="00000300000000000000"/>
              </a:rPr>
              <a:t>: </a:t>
            </a:r>
            <a:r>
              <a:rPr lang="ko-KR" altLang="en-US" b="1" dirty="0">
                <a:solidFill>
                  <a:srgbClr val="FF0000"/>
                </a:solidFill>
                <a:ea typeface="나눔바른고딕 UltraLight" panose="00000300000000000000"/>
              </a:rPr>
              <a:t>저장소로부터 프로젝트를 복제하는 것</a:t>
            </a:r>
            <a:r>
              <a:rPr lang="en-US" altLang="ko-KR" b="1" dirty="0">
                <a:solidFill>
                  <a:srgbClr val="FF0000"/>
                </a:solidFill>
                <a:ea typeface="나눔바른고딕 UltraLight" panose="00000300000000000000"/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기존 소스 코드 다운로드</a:t>
            </a:r>
            <a:r>
              <a:rPr lang="en-US" altLang="ko-KR" b="1" dirty="0">
                <a:solidFill>
                  <a:srgbClr val="FF0000"/>
                </a:solidFill>
              </a:rPr>
              <a:t>/</a:t>
            </a:r>
            <a:r>
              <a:rPr lang="ko-KR" altLang="en-US" b="1" dirty="0">
                <a:solidFill>
                  <a:srgbClr val="FF0000"/>
                </a:solidFill>
              </a:rPr>
              <a:t>복제</a:t>
            </a:r>
            <a:endParaRPr lang="en-US" altLang="ko-KR" b="1" dirty="0">
              <a:solidFill>
                <a:srgbClr val="FF0000"/>
              </a:solidFill>
              <a:ea typeface="나눔바른고딕 UltraLight" panose="00000300000000000000"/>
            </a:endParaRPr>
          </a:p>
          <a:p>
            <a:r>
              <a:rPr lang="en-US" altLang="ko-KR" b="1" dirty="0">
                <a:solidFill>
                  <a:srgbClr val="FF0000"/>
                </a:solidFill>
                <a:ea typeface="나눔바른고딕 UltraLight" panose="00000300000000000000"/>
              </a:rPr>
              <a:t>Add</a:t>
            </a:r>
          </a:p>
          <a:p>
            <a:r>
              <a:rPr lang="en-US" altLang="ko-KR" b="1" dirty="0">
                <a:solidFill>
                  <a:srgbClr val="FF0000"/>
                </a:solidFill>
                <a:ea typeface="나눔바른고딕 UltraLight" panose="00000300000000000000"/>
              </a:rPr>
              <a:t>: index</a:t>
            </a:r>
            <a:r>
              <a:rPr lang="ko-KR" altLang="en-US" b="1" dirty="0">
                <a:solidFill>
                  <a:srgbClr val="FF0000"/>
                </a:solidFill>
                <a:ea typeface="나눔바른고딕 UltraLight" panose="00000300000000000000"/>
              </a:rPr>
              <a:t>에 파일 추가</a:t>
            </a:r>
            <a:r>
              <a:rPr lang="en-US" altLang="ko-KR" b="1" dirty="0">
                <a:solidFill>
                  <a:srgbClr val="FF0000"/>
                </a:solidFill>
                <a:ea typeface="나눔바른고딕 UltraLight" panose="00000300000000000000"/>
              </a:rPr>
              <a:t>, </a:t>
            </a:r>
            <a:r>
              <a:rPr lang="ko-KR" altLang="en-US" b="1" dirty="0" err="1">
                <a:solidFill>
                  <a:srgbClr val="FF0000"/>
                </a:solidFill>
              </a:rPr>
              <a:t>커밋에</a:t>
            </a:r>
            <a:r>
              <a:rPr lang="ko-KR" altLang="en-US" b="1" dirty="0">
                <a:solidFill>
                  <a:srgbClr val="FF0000"/>
                </a:solidFill>
              </a:rPr>
              <a:t> 단일 파일의 변경 사항을 포함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  <a:ea typeface="나눔바른고딕 UltraLight" panose="00000300000000000000"/>
              </a:rPr>
              <a:t>Add</a:t>
            </a:r>
            <a:r>
              <a:rPr lang="ko-KR" altLang="en-US" b="1" dirty="0">
                <a:solidFill>
                  <a:srgbClr val="FF0000"/>
                </a:solidFill>
                <a:ea typeface="나눔바른고딕 UltraLight" panose="00000300000000000000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ea typeface="나눔바른고딕 UltraLight" panose="00000300000000000000"/>
              </a:rPr>
              <a:t>–A </a:t>
            </a:r>
            <a:br>
              <a:rPr lang="en-US" altLang="ko-KR" b="1" dirty="0">
                <a:solidFill>
                  <a:srgbClr val="FF0000"/>
                </a:solidFill>
                <a:ea typeface="나눔바른고딕 UltraLight" panose="00000300000000000000"/>
              </a:rPr>
            </a:br>
            <a:r>
              <a:rPr lang="en-US" altLang="ko-KR" b="1" dirty="0">
                <a:solidFill>
                  <a:srgbClr val="FF0000"/>
                </a:solidFill>
                <a:ea typeface="나눔바른고딕 UltraLight" panose="00000300000000000000"/>
              </a:rPr>
              <a:t>: </a:t>
            </a:r>
            <a:r>
              <a:rPr lang="ko-KR" altLang="en-US" b="1" dirty="0">
                <a:solidFill>
                  <a:srgbClr val="FF0000"/>
                </a:solidFill>
                <a:ea typeface="나눔바른고딕 UltraLight" panose="00000300000000000000"/>
              </a:rPr>
              <a:t>파일의 변경 사항을</a:t>
            </a:r>
            <a:r>
              <a:rPr lang="en-US" altLang="ko-KR" b="1" dirty="0">
                <a:solidFill>
                  <a:srgbClr val="FF0000"/>
                </a:solidFill>
                <a:ea typeface="나눔바른고딕 UltraLight" panose="00000300000000000000"/>
              </a:rPr>
              <a:t> </a:t>
            </a:r>
            <a:r>
              <a:rPr lang="ko-KR" altLang="en-US" b="1" dirty="0">
                <a:solidFill>
                  <a:srgbClr val="FF0000"/>
                </a:solidFill>
                <a:ea typeface="나눔바른고딕 UltraLight" panose="00000300000000000000"/>
              </a:rPr>
              <a:t>한번에 모두 포함</a:t>
            </a:r>
            <a:endParaRPr lang="en-US" altLang="ko-KR" b="1" dirty="0">
              <a:solidFill>
                <a:srgbClr val="FF0000"/>
              </a:solidFill>
              <a:ea typeface="나눔바른고딕 UltraLight" panose="0000030000000000000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809968-832F-4856-B1DB-338408E5A4AE}"/>
              </a:ext>
            </a:extLst>
          </p:cNvPr>
          <p:cNvSpPr txBox="1"/>
          <p:nvPr/>
        </p:nvSpPr>
        <p:spPr>
          <a:xfrm>
            <a:off x="4779264" y="1142234"/>
            <a:ext cx="723595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ea typeface="나눔바른고딕 UltraLight" panose="00000300000000000000"/>
              </a:rPr>
              <a:t>bash</a:t>
            </a:r>
          </a:p>
          <a:p>
            <a:r>
              <a:rPr lang="en-US" altLang="ko-KR" dirty="0">
                <a:ea typeface="나눔바른고딕 UltraLight" panose="00000300000000000000"/>
              </a:rPr>
              <a:t>shell</a:t>
            </a:r>
          </a:p>
          <a:p>
            <a:r>
              <a:rPr lang="en-US" altLang="ko-KR" dirty="0">
                <a:ea typeface="나눔바른고딕 UltraLight" panose="00000300000000000000"/>
              </a:rPr>
              <a:t>fork</a:t>
            </a:r>
          </a:p>
          <a:p>
            <a:r>
              <a:rPr lang="en-US" altLang="ko-KR" dirty="0">
                <a:ea typeface="나눔바른고딕 UltraLight" panose="00000300000000000000"/>
              </a:rPr>
              <a:t>stage</a:t>
            </a:r>
          </a:p>
          <a:p>
            <a:r>
              <a:rPr lang="en-US" altLang="ko-KR" b="1" dirty="0">
                <a:ea typeface="나눔바른고딕 UltraLight" panose="00000300000000000000"/>
              </a:rPr>
              <a:t>Branch</a:t>
            </a:r>
          </a:p>
          <a:p>
            <a:r>
              <a:rPr lang="en-US" altLang="ko-KR" b="1" dirty="0">
                <a:ea typeface="나눔바른고딕 UltraLight" panose="00000300000000000000"/>
              </a:rPr>
              <a:t>: </a:t>
            </a:r>
            <a:r>
              <a:rPr lang="ko-KR" altLang="en-US" b="1" dirty="0">
                <a:ea typeface="나눔바른고딕 UltraLight" panose="00000300000000000000"/>
              </a:rPr>
              <a:t>독립적인 공간</a:t>
            </a:r>
            <a:r>
              <a:rPr lang="en-US" altLang="ko-KR" b="1" dirty="0">
                <a:ea typeface="나눔바른고딕 UltraLight" panose="00000300000000000000"/>
              </a:rPr>
              <a:t>, </a:t>
            </a:r>
            <a:r>
              <a:rPr lang="ko-KR" altLang="en-US" b="1" dirty="0"/>
              <a:t>다른 사람의 작업에 영향을 미치지 않고 독립적으로 </a:t>
            </a:r>
            <a:endParaRPr lang="en-US" altLang="ko-KR" b="1" dirty="0"/>
          </a:p>
          <a:p>
            <a:r>
              <a:rPr lang="en-US" altLang="ko-KR" dirty="0" err="1">
                <a:ea typeface="나눔바른고딕 UltraLight" panose="00000300000000000000"/>
              </a:rPr>
              <a:t>cherrypick</a:t>
            </a:r>
            <a:endParaRPr lang="en-US" altLang="ko-KR" dirty="0"/>
          </a:p>
          <a:p>
            <a:r>
              <a:rPr lang="ko-KR" altLang="en-US" dirty="0"/>
              <a:t>작업</a:t>
            </a:r>
            <a:r>
              <a:rPr lang="en-US" altLang="ko-KR" dirty="0">
                <a:ea typeface="나눔바른고딕 UltraLight" panose="00000300000000000000"/>
              </a:rPr>
              <a:t>Checkout</a:t>
            </a:r>
          </a:p>
          <a:p>
            <a:r>
              <a:rPr lang="en-US" altLang="ko-KR" b="1" dirty="0">
                <a:ea typeface="나눔바른고딕 UltraLight" panose="00000300000000000000"/>
              </a:rPr>
              <a:t>Commit</a:t>
            </a:r>
          </a:p>
          <a:p>
            <a:r>
              <a:rPr lang="en-US" altLang="ko-KR" b="1" dirty="0">
                <a:ea typeface="나눔바른고딕 UltraLight" panose="00000300000000000000"/>
              </a:rPr>
              <a:t>: </a:t>
            </a:r>
            <a:r>
              <a:rPr lang="ko-KR" altLang="en-US" b="1" dirty="0">
                <a:ea typeface="나눔바른고딕 UltraLight" panose="00000300000000000000"/>
              </a:rPr>
              <a:t>자신이 작업한 내용을 </a:t>
            </a:r>
            <a:endParaRPr lang="en-US" altLang="ko-KR" b="1" dirty="0">
              <a:ea typeface="나눔바른고딕 UltraLight" panose="00000300000000000000"/>
            </a:endParaRPr>
          </a:p>
          <a:p>
            <a:r>
              <a:rPr lang="en-US" altLang="ko-KR" b="1" dirty="0">
                <a:ea typeface="나눔바른고딕 UltraLight" panose="00000300000000000000"/>
              </a:rPr>
              <a:t>Push</a:t>
            </a:r>
          </a:p>
          <a:p>
            <a:r>
              <a:rPr lang="en-US" altLang="ko-KR" b="1" dirty="0">
                <a:ea typeface="나눔바른고딕 UltraLight" panose="00000300000000000000"/>
              </a:rPr>
              <a:t>: </a:t>
            </a:r>
            <a:r>
              <a:rPr lang="ko-KR" altLang="en-US" b="1" dirty="0">
                <a:ea typeface="나눔바른고딕 UltraLight" panose="00000300000000000000"/>
              </a:rPr>
              <a:t>자신이 작업한 내용을 깃 서버에 올림 </a:t>
            </a:r>
            <a:endParaRPr lang="en-US" altLang="ko-KR" b="1" dirty="0">
              <a:ea typeface="나눔바른고딕 UltraLight" panose="00000300000000000000"/>
            </a:endParaRPr>
          </a:p>
          <a:p>
            <a:r>
              <a:rPr lang="en-US" altLang="ko-KR" b="1" dirty="0">
                <a:ea typeface="나눔바른고딕 UltraLight" panose="00000300000000000000"/>
              </a:rPr>
              <a:t>Pull</a:t>
            </a:r>
          </a:p>
          <a:p>
            <a:r>
              <a:rPr lang="en-US" altLang="ko-KR" b="1" dirty="0">
                <a:ea typeface="나눔바른고딕 UltraLight" panose="00000300000000000000"/>
              </a:rPr>
              <a:t>: </a:t>
            </a:r>
            <a:r>
              <a:rPr lang="ko-KR" altLang="en-US" b="1" dirty="0">
                <a:ea typeface="나눔바른고딕 UltraLight" panose="00000300000000000000"/>
              </a:rPr>
              <a:t>변경 내용이 혼재 디렉토리에 가져와서 병합됨</a:t>
            </a:r>
            <a:r>
              <a:rPr lang="en-US" altLang="ko-KR" b="1" dirty="0">
                <a:ea typeface="나눔바른고딕 UltraLight" panose="00000300000000000000"/>
              </a:rPr>
              <a:t> </a:t>
            </a:r>
          </a:p>
          <a:p>
            <a:r>
              <a:rPr lang="en-US" altLang="ko-KR" b="1" dirty="0">
                <a:ea typeface="나눔바른고딕 UltraLight" panose="00000300000000000000"/>
              </a:rPr>
              <a:t>pull request !!! </a:t>
            </a:r>
          </a:p>
          <a:p>
            <a:r>
              <a:rPr lang="en-US" altLang="ko-KR" b="1" dirty="0">
                <a:ea typeface="나눔바른고딕 UltraLight" panose="00000300000000000000"/>
              </a:rPr>
              <a:t>Conflict(</a:t>
            </a:r>
            <a:r>
              <a:rPr lang="ko-KR" altLang="en-US" b="1" dirty="0">
                <a:ea typeface="나눔바른고딕 UltraLight" panose="00000300000000000000"/>
              </a:rPr>
              <a:t>충돌</a:t>
            </a:r>
            <a:r>
              <a:rPr lang="en-US" altLang="ko-KR" b="1" dirty="0">
                <a:ea typeface="나눔바른고딕 UltraLight" panose="00000300000000000000"/>
              </a:rPr>
              <a:t>)</a:t>
            </a:r>
          </a:p>
          <a:p>
            <a:r>
              <a:rPr lang="en-US" altLang="ko-KR" b="1" dirty="0">
                <a:ea typeface="나눔바른고딕 UltraLight" panose="00000300000000000000"/>
              </a:rPr>
              <a:t>merge(</a:t>
            </a:r>
            <a:r>
              <a:rPr lang="ko-KR" altLang="en-US" b="1" dirty="0">
                <a:ea typeface="나눔바른고딕 UltraLight" panose="00000300000000000000"/>
              </a:rPr>
              <a:t>병합</a:t>
            </a:r>
            <a:r>
              <a:rPr lang="en-US" altLang="ko-KR" b="1" dirty="0">
                <a:ea typeface="나눔바른고딕 UltraLight" panose="00000300000000000000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876C0F-5638-45F8-835C-C30F2A17BA11}"/>
              </a:ext>
            </a:extLst>
          </p:cNvPr>
          <p:cNvSpPr/>
          <p:nvPr/>
        </p:nvSpPr>
        <p:spPr>
          <a:xfrm>
            <a:off x="173736" y="4087947"/>
            <a:ext cx="424302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Working Directory</a:t>
            </a:r>
          </a:p>
          <a:p>
            <a:r>
              <a:rPr lang="en-US" altLang="ko-KR" dirty="0">
                <a:ea typeface="나눔바른고딕 UltraLight" panose="00000300000000000000"/>
              </a:rPr>
              <a:t>:</a:t>
            </a:r>
            <a:r>
              <a:rPr lang="ko-KR" altLang="en-US" dirty="0">
                <a:ea typeface="나눔바른고딕 UltraLight" panose="00000300000000000000"/>
              </a:rPr>
              <a:t>작업영역</a:t>
            </a:r>
            <a:r>
              <a:rPr lang="en-US" altLang="ko-KR" dirty="0">
                <a:ea typeface="나눔바른고딕 UltraLight" panose="00000300000000000000"/>
              </a:rPr>
              <a:t>, </a:t>
            </a:r>
            <a:r>
              <a:rPr lang="ko-KR" altLang="en-US" dirty="0">
                <a:ea typeface="나눔바른고딕 UltraLight" panose="00000300000000000000"/>
              </a:rPr>
              <a:t>실제 프로젝트 디렉토리 </a:t>
            </a:r>
            <a:endParaRPr lang="en-US" altLang="ko-KR" dirty="0">
              <a:ea typeface="나눔바른고딕 UltraLight" panose="00000300000000000000"/>
            </a:endParaRPr>
          </a:p>
          <a:p>
            <a:r>
              <a:rPr lang="en-US" altLang="ko-KR" dirty="0">
                <a:ea typeface="나눔바른고딕 UltraLight" panose="00000300000000000000"/>
              </a:rPr>
              <a:t>Repository</a:t>
            </a:r>
          </a:p>
          <a:p>
            <a:r>
              <a:rPr lang="en-US" altLang="ko-KR" dirty="0">
                <a:ea typeface="나눔바른고딕 UltraLight" panose="00000300000000000000"/>
              </a:rPr>
              <a:t>: </a:t>
            </a:r>
            <a:r>
              <a:rPr lang="ko-KR" altLang="en-US" dirty="0">
                <a:ea typeface="나눔바른고딕 UltraLight" panose="00000300000000000000"/>
              </a:rPr>
              <a:t>저장소</a:t>
            </a:r>
            <a:r>
              <a:rPr lang="en-US" altLang="ko-KR" dirty="0">
                <a:ea typeface="나눔바른고딕 UltraLight" panose="00000300000000000000"/>
              </a:rPr>
              <a:t>, </a:t>
            </a:r>
            <a:r>
              <a:rPr lang="ko-KR" altLang="en-US" dirty="0">
                <a:ea typeface="나눔바른고딕 UltraLight" panose="00000300000000000000"/>
              </a:rPr>
              <a:t>어떠한 프로젝트 관련 내용을 저장하는 공간 </a:t>
            </a:r>
            <a:endParaRPr lang="en-US" altLang="ko-KR" dirty="0">
              <a:ea typeface="나눔바른고딕 UltraLight" panose="00000300000000000000"/>
            </a:endParaRPr>
          </a:p>
          <a:p>
            <a:r>
              <a:rPr lang="en-US" altLang="ko-KR" dirty="0">
                <a:ea typeface="나눔바른고딕 UltraLight" panose="00000300000000000000"/>
              </a:rPr>
              <a:t>Index</a:t>
            </a:r>
          </a:p>
          <a:p>
            <a:r>
              <a:rPr lang="en-US" altLang="ko-KR" dirty="0">
                <a:ea typeface="나눔바른고딕 UltraLight" panose="00000300000000000000"/>
              </a:rPr>
              <a:t>:</a:t>
            </a:r>
            <a:r>
              <a:rPr lang="en-US" altLang="ko-KR" dirty="0"/>
              <a:t>Working Directory</a:t>
            </a:r>
            <a:r>
              <a:rPr lang="ko-KR" altLang="en-US" dirty="0"/>
              <a:t>에서 </a:t>
            </a:r>
            <a:r>
              <a:rPr lang="en-US" altLang="ko-KR" dirty="0">
                <a:ea typeface="나눔바른고딕 UltraLight" panose="00000300000000000000"/>
              </a:rPr>
              <a:t>Repository</a:t>
            </a:r>
            <a:r>
              <a:rPr lang="ko-KR" altLang="en-US" dirty="0">
                <a:ea typeface="나눔바른고딕 UltraLight" panose="00000300000000000000"/>
              </a:rPr>
              <a:t>로 정보 저장 전 준비 영역 </a:t>
            </a:r>
            <a:endParaRPr lang="en-US" altLang="ko-KR" dirty="0">
              <a:ea typeface="나눔바른고딕 UltraLight" panose="00000300000000000000"/>
            </a:endParaRPr>
          </a:p>
          <a:p>
            <a:r>
              <a:rPr lang="en-US" altLang="ko-KR" dirty="0"/>
              <a:t>status</a:t>
            </a:r>
          </a:p>
          <a:p>
            <a:r>
              <a:rPr lang="en-US" altLang="ko-KR" dirty="0">
                <a:ea typeface="나눔바른고딕 UltraLight" panose="00000300000000000000"/>
              </a:rPr>
              <a:t>: </a:t>
            </a:r>
            <a:r>
              <a:rPr lang="ko-KR" altLang="en-US" dirty="0">
                <a:ea typeface="나눔바른고딕 UltraLight" panose="00000300000000000000"/>
              </a:rPr>
              <a:t>파일 상태 확인 명령어 </a:t>
            </a:r>
            <a:endParaRPr lang="en-US" altLang="ko-KR" dirty="0">
              <a:ea typeface="나눔바른고딕 UltraLight" panose="000003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8542304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53C3C5-82C7-4D91-90D2-9E205D57A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유진이 조사 구역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7B6850-B5C8-4225-9E05-95DA143FA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9848"/>
            <a:ext cx="10515600" cy="4585907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sz="2400" dirty="0"/>
              <a:t>Git add</a:t>
            </a:r>
          </a:p>
          <a:p>
            <a:r>
              <a:rPr lang="en-US" altLang="ko-KR" sz="1800" dirty="0"/>
              <a:t>: Index</a:t>
            </a:r>
            <a:r>
              <a:rPr lang="ko-KR" altLang="en-US" sz="1800" dirty="0"/>
              <a:t>에 파일 추가 하는 명령어 </a:t>
            </a:r>
            <a:endParaRPr lang="en-US" altLang="ko-KR" sz="1800" dirty="0"/>
          </a:p>
          <a:p>
            <a:r>
              <a:rPr lang="en-US" altLang="ko-KR" sz="2400" dirty="0"/>
              <a:t>Git commit</a:t>
            </a:r>
          </a:p>
          <a:p>
            <a:r>
              <a:rPr lang="en-US" altLang="ko-KR" sz="2400" dirty="0"/>
              <a:t>: </a:t>
            </a:r>
            <a:r>
              <a:rPr lang="ko-KR" altLang="en-US" sz="2400" dirty="0"/>
              <a:t>변경사항 확정에 사용하는 명령어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>
                <a:ea typeface="나눔바른고딕 UltraLight" panose="00000300000000000000"/>
              </a:rPr>
              <a:t>Init</a:t>
            </a:r>
          </a:p>
          <a:p>
            <a:r>
              <a:rPr lang="en-US" altLang="ko-KR" sz="2400" dirty="0">
                <a:ea typeface="나눔바른고딕 UltraLight" panose="00000300000000000000"/>
              </a:rPr>
              <a:t>: </a:t>
            </a:r>
            <a:r>
              <a:rPr lang="ko-KR" altLang="en-US" sz="2400" dirty="0">
                <a:ea typeface="나눔바른고딕 UltraLight" panose="00000300000000000000"/>
              </a:rPr>
              <a:t>저장소 초기화</a:t>
            </a:r>
            <a:r>
              <a:rPr lang="en-US" altLang="ko-KR" sz="2400" dirty="0">
                <a:ea typeface="나눔바른고딕 UltraLight" panose="00000300000000000000"/>
              </a:rPr>
              <a:t>, </a:t>
            </a:r>
            <a:r>
              <a:rPr lang="en-US" altLang="ko-KR" sz="2400" dirty="0"/>
              <a:t>.git </a:t>
            </a:r>
            <a:r>
              <a:rPr lang="ko-KR" altLang="en-US" sz="2400" dirty="0"/>
              <a:t>하위 디렉토리 생성 </a:t>
            </a:r>
            <a:endParaRPr lang="en-US" altLang="ko-KR" sz="2400" dirty="0"/>
          </a:p>
          <a:p>
            <a:r>
              <a:rPr lang="ko-KR" altLang="en-US" sz="2400" dirty="0"/>
              <a:t>현재 저장소에서 작업을 진행하겠다는 것을 </a:t>
            </a:r>
            <a:r>
              <a:rPr lang="en-US" altLang="ko-KR" sz="2400" dirty="0"/>
              <a:t>git</a:t>
            </a:r>
            <a:r>
              <a:rPr lang="ko-KR" altLang="en-US" sz="2400" dirty="0"/>
              <a:t>에 알림 </a:t>
            </a:r>
            <a:endParaRPr lang="en-US" altLang="ko-KR" sz="2400" dirty="0"/>
          </a:p>
          <a:p>
            <a:r>
              <a:rPr lang="ko-KR" altLang="en-US" sz="2400" dirty="0"/>
              <a:t>이 명령어 전까지는 일반 폴더</a:t>
            </a:r>
            <a:r>
              <a:rPr lang="en-US" altLang="ko-KR" sz="2400" dirty="0"/>
              <a:t>! Git</a:t>
            </a:r>
            <a:r>
              <a:rPr lang="ko-KR" altLang="en-US" sz="2400" dirty="0"/>
              <a:t>과 관계 </a:t>
            </a:r>
            <a:r>
              <a:rPr lang="en-US" altLang="ko-KR" sz="2400" dirty="0"/>
              <a:t>X</a:t>
            </a:r>
          </a:p>
          <a:p>
            <a:endParaRPr lang="en-US" altLang="ko-KR" sz="2400" dirty="0"/>
          </a:p>
          <a:p>
            <a:r>
              <a:rPr lang="en-US" altLang="ko-KR" sz="2400" dirty="0"/>
              <a:t>Git clone</a:t>
            </a:r>
          </a:p>
          <a:p>
            <a:r>
              <a:rPr lang="en-US" altLang="ko-KR" sz="2400" dirty="0"/>
              <a:t>: </a:t>
            </a:r>
            <a:r>
              <a:rPr lang="ko-KR" altLang="en-US" sz="2400" dirty="0"/>
              <a:t>미리 생성된 </a:t>
            </a:r>
            <a:r>
              <a:rPr lang="en-US" altLang="ko-KR" sz="2400" dirty="0" err="1"/>
              <a:t>github</a:t>
            </a:r>
            <a:r>
              <a:rPr lang="en-US" altLang="ko-KR" sz="2400" dirty="0"/>
              <a:t> repository</a:t>
            </a:r>
            <a:r>
              <a:rPr lang="ko-KR" altLang="en-US" sz="2400" dirty="0"/>
              <a:t>를 다운 받아 프로젝트를 진행할 때 사용 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1800" dirty="0"/>
          </a:p>
          <a:p>
            <a:r>
              <a:rPr lang="en-US" altLang="ko-KR" sz="1800" dirty="0"/>
              <a:t>https://goddaehee.tistory.com/217</a:t>
            </a:r>
            <a:endParaRPr lang="ko-KR" altLang="en-US" sz="1800" dirty="0"/>
          </a:p>
        </p:txBody>
      </p:sp>
      <p:sp>
        <p:nvSpPr>
          <p:cNvPr id="4" name="AutoShape 4" descr="Quickly create a Git bare repo with init or clone - Coffee Talk: Java,  News, Stories and Opinions">
            <a:extLst>
              <a:ext uri="{FF2B5EF4-FFF2-40B4-BE49-F238E27FC236}">
                <a16:creationId xmlns:a16="http://schemas.microsoft.com/office/drawing/2014/main" id="{88B0FB74-F1AA-4242-B6D7-DB0CEDBF29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FCAD6FF-828B-4EDF-9FE3-D891D7FE9070}"/>
              </a:ext>
            </a:extLst>
          </p:cNvPr>
          <p:cNvGrpSpPr/>
          <p:nvPr/>
        </p:nvGrpSpPr>
        <p:grpSpPr>
          <a:xfrm>
            <a:off x="5305026" y="5577589"/>
            <a:ext cx="6886974" cy="1280411"/>
            <a:chOff x="240950" y="2178942"/>
            <a:chExt cx="11710100" cy="2804916"/>
          </a:xfrm>
        </p:grpSpPr>
        <p:pic>
          <p:nvPicPr>
            <p:cNvPr id="12" name="Picture 10" descr="Git 공부하기 [명령어,저장소 생성(init), 파일 커밋(add&amp;commit)]">
              <a:extLst>
                <a:ext uri="{FF2B5EF4-FFF2-40B4-BE49-F238E27FC236}">
                  <a16:creationId xmlns:a16="http://schemas.microsoft.com/office/drawing/2014/main" id="{4190B5E3-0EF6-4490-BF6C-4A933E2F488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2387"/>
            <a:stretch/>
          </p:blipFill>
          <p:spPr bwMode="auto">
            <a:xfrm>
              <a:off x="240950" y="2178942"/>
              <a:ext cx="11710100" cy="28049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1F1B8FB-1E48-4ED3-ACF8-96E9906417E4}"/>
                </a:ext>
              </a:extLst>
            </p:cNvPr>
            <p:cNvSpPr/>
            <p:nvPr/>
          </p:nvSpPr>
          <p:spPr>
            <a:xfrm>
              <a:off x="463463" y="3301652"/>
              <a:ext cx="1315233" cy="418578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3550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272837" y="227845"/>
            <a:ext cx="11400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</a:t>
            </a:r>
            <a:r>
              <a:rPr lang="en-US" altLang="ko-KR" sz="4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IT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DF88FD2-B784-4645-9AFD-890644856D3F}"/>
              </a:ext>
            </a:extLst>
          </p:cNvPr>
          <p:cNvGrpSpPr/>
          <p:nvPr/>
        </p:nvGrpSpPr>
        <p:grpSpPr>
          <a:xfrm>
            <a:off x="391948" y="987893"/>
            <a:ext cx="6859084" cy="180000"/>
            <a:chOff x="391948" y="987893"/>
            <a:chExt cx="6859084" cy="18000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391948" y="1058842"/>
              <a:ext cx="685908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2824241" y="98789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D6A0850-424F-4D84-8235-9C21DB7DD906}"/>
              </a:ext>
            </a:extLst>
          </p:cNvPr>
          <p:cNvSpPr txBox="1"/>
          <p:nvPr/>
        </p:nvSpPr>
        <p:spPr>
          <a:xfrm>
            <a:off x="3004241" y="4216160"/>
            <a:ext cx="640693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리누스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</a:t>
            </a:r>
            <a:r>
              <a:rPr lang="ko-KR" altLang="en-US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토발즈가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개발한 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분산형 버전 관리 시스템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(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VCS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2B07353-3ADB-4193-8274-919E7B248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302" y="2409185"/>
            <a:ext cx="3172268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958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272837" y="227845"/>
            <a:ext cx="13756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</a:t>
            </a:r>
            <a:r>
              <a:rPr lang="en-US" altLang="ko-KR" sz="4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CS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DF88FD2-B784-4645-9AFD-890644856D3F}"/>
              </a:ext>
            </a:extLst>
          </p:cNvPr>
          <p:cNvGrpSpPr/>
          <p:nvPr/>
        </p:nvGrpSpPr>
        <p:grpSpPr>
          <a:xfrm>
            <a:off x="391948" y="987893"/>
            <a:ext cx="6859084" cy="180000"/>
            <a:chOff x="391948" y="987893"/>
            <a:chExt cx="6859084" cy="18000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391948" y="1058842"/>
              <a:ext cx="685908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2824241" y="98789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D6A0850-424F-4D84-8235-9C21DB7DD906}"/>
              </a:ext>
            </a:extLst>
          </p:cNvPr>
          <p:cNvSpPr txBox="1"/>
          <p:nvPr/>
        </p:nvSpPr>
        <p:spPr>
          <a:xfrm>
            <a:off x="908858" y="1998890"/>
            <a:ext cx="10374284" cy="1719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ersion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ontrol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ystem</a:t>
            </a:r>
          </a:p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동일한 정보에 대한 여러 버전을 관리하는 시스템</a:t>
            </a:r>
            <a:endParaRPr lang="en-US" altLang="ko-KR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just">
              <a:lnSpc>
                <a:spcPct val="150000"/>
              </a:lnSpc>
            </a:pPr>
            <a:endParaRPr lang="ko-KR" altLang="en-US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+ Git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은 분산형이 붙었으므로 버전을 분산하여 작업할 수 있다 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(main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과 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branch)</a:t>
            </a:r>
          </a:p>
        </p:txBody>
      </p:sp>
    </p:spTree>
    <p:extLst>
      <p:ext uri="{BB962C8B-B14F-4D97-AF65-F5344CB8AC3E}">
        <p14:creationId xmlns:p14="http://schemas.microsoft.com/office/powerpoint/2010/main" val="625252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272837" y="227845"/>
            <a:ext cx="28664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</a:t>
            </a:r>
            <a:r>
              <a:rPr lang="en-US" altLang="ko-KR" sz="4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IT BASH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DF88FD2-B784-4645-9AFD-890644856D3F}"/>
              </a:ext>
            </a:extLst>
          </p:cNvPr>
          <p:cNvGrpSpPr/>
          <p:nvPr/>
        </p:nvGrpSpPr>
        <p:grpSpPr>
          <a:xfrm>
            <a:off x="391948" y="987893"/>
            <a:ext cx="6859084" cy="180000"/>
            <a:chOff x="391948" y="987893"/>
            <a:chExt cx="6859084" cy="18000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391948" y="1058842"/>
              <a:ext cx="685908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2824241" y="98789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D6A0850-424F-4D84-8235-9C21DB7DD906}"/>
              </a:ext>
            </a:extLst>
          </p:cNvPr>
          <p:cNvSpPr txBox="1"/>
          <p:nvPr/>
        </p:nvSpPr>
        <p:spPr>
          <a:xfrm>
            <a:off x="908858" y="1998890"/>
            <a:ext cx="10374284" cy="2135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</a:t>
            </a:r>
            <a:r>
              <a:rPr lang="en-US" altLang="ko-KR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ourne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gain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Sh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ell</a:t>
            </a:r>
          </a:p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스티브 본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(Steve </a:t>
            </a:r>
            <a:r>
              <a:rPr lang="en-US" altLang="ko-KR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Bourne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)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이 개발한 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Shell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을 대체하는 소프트웨어</a:t>
            </a:r>
            <a:endParaRPr lang="en-US" altLang="ko-KR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just">
              <a:lnSpc>
                <a:spcPct val="150000"/>
              </a:lnSpc>
            </a:pPr>
            <a:endParaRPr lang="en-US" altLang="ko-KR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Git Bash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사용하는 이유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윈도우 운영체제 환경에서도 리눅스 커맨드를 사용할 수 있게 된다</a:t>
            </a:r>
            <a:endParaRPr lang="en-US" altLang="ko-KR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4835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272837" y="227845"/>
            <a:ext cx="20297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</a:t>
            </a:r>
            <a:r>
              <a:rPr lang="en-US" altLang="ko-KR" sz="4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HELL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DF88FD2-B784-4645-9AFD-890644856D3F}"/>
              </a:ext>
            </a:extLst>
          </p:cNvPr>
          <p:cNvGrpSpPr/>
          <p:nvPr/>
        </p:nvGrpSpPr>
        <p:grpSpPr>
          <a:xfrm>
            <a:off x="391948" y="987893"/>
            <a:ext cx="6859084" cy="180000"/>
            <a:chOff x="391948" y="987893"/>
            <a:chExt cx="6859084" cy="18000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391948" y="1058842"/>
              <a:ext cx="685908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2824241" y="98789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D6A0850-424F-4D84-8235-9C21DB7DD906}"/>
              </a:ext>
            </a:extLst>
          </p:cNvPr>
          <p:cNvSpPr txBox="1"/>
          <p:nvPr/>
        </p:nvSpPr>
        <p:spPr>
          <a:xfrm>
            <a:off x="908858" y="1998890"/>
            <a:ext cx="10374284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명령어와 프로그램을 실행할 때 쓰는 리눅스의 인터페이스</a:t>
            </a:r>
          </a:p>
          <a:p>
            <a:pPr algn="just">
              <a:lnSpc>
                <a:spcPct val="150000"/>
              </a:lnSpc>
            </a:pP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CMD, Terminal 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등과 비슷하다</a:t>
            </a:r>
            <a:endParaRPr lang="en-US" altLang="ko-KR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pic>
        <p:nvPicPr>
          <p:cNvPr id="1026" name="Picture 2" descr="Bash (Unix shell) - Wikipedia">
            <a:extLst>
              <a:ext uri="{FF2B5EF4-FFF2-40B4-BE49-F238E27FC236}">
                <a16:creationId xmlns:a16="http://schemas.microsoft.com/office/drawing/2014/main" id="{56CAABCA-BAE9-45A1-A6A4-B05551D62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384" y="1649285"/>
            <a:ext cx="3410758" cy="4642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6593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ACF6ACC8-2AC5-4530-9480-DF9F27457F31}"/>
              </a:ext>
            </a:extLst>
          </p:cNvPr>
          <p:cNvGrpSpPr/>
          <p:nvPr/>
        </p:nvGrpSpPr>
        <p:grpSpPr>
          <a:xfrm>
            <a:off x="0" y="157292"/>
            <a:ext cx="7254178" cy="974997"/>
            <a:chOff x="0" y="157292"/>
            <a:chExt cx="7254178" cy="974997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4DB7E6A-4B75-4D97-9225-AC145DB339E1}"/>
                </a:ext>
              </a:extLst>
            </p:cNvPr>
            <p:cNvSpPr/>
            <p:nvPr/>
          </p:nvSpPr>
          <p:spPr>
            <a:xfrm>
              <a:off x="907308" y="985924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1D46B52-18CD-4D76-92E2-04415FD2FA34}"/>
                </a:ext>
              </a:extLst>
            </p:cNvPr>
            <p:cNvCxnSpPr>
              <a:cxnSpLocks/>
            </p:cNvCxnSpPr>
            <p:nvPr/>
          </p:nvCxnSpPr>
          <p:spPr>
            <a:xfrm>
              <a:off x="970995" y="157292"/>
              <a:ext cx="0" cy="82606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1170606" y="157292"/>
            <a:ext cx="48301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Git</a:t>
            </a:r>
            <a:r>
              <a:rPr lang="ko-KR" altLang="en-US" sz="48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의 </a:t>
            </a:r>
            <a:r>
              <a:rPr lang="en-US" altLang="ko-KR" sz="48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4</a:t>
            </a:r>
            <a:r>
              <a:rPr lang="ko-KR" altLang="en-US" sz="48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가지 영역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6275E-5958-4610-8654-5074395D7DF4}"/>
              </a:ext>
            </a:extLst>
          </p:cNvPr>
          <p:cNvSpPr txBox="1"/>
          <p:nvPr/>
        </p:nvSpPr>
        <p:spPr>
          <a:xfrm>
            <a:off x="177745" y="157292"/>
            <a:ext cx="524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1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8A0A5B8-2FD3-464B-843E-8B38C38D794F}"/>
              </a:ext>
            </a:extLst>
          </p:cNvPr>
          <p:cNvGrpSpPr/>
          <p:nvPr/>
        </p:nvGrpSpPr>
        <p:grpSpPr>
          <a:xfrm>
            <a:off x="6799261" y="6538538"/>
            <a:ext cx="5392739" cy="108000"/>
            <a:chOff x="6799261" y="6538538"/>
            <a:chExt cx="5392739" cy="10800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7E425D2-DEBC-46E4-A8CE-91D2E6A99762}"/>
                </a:ext>
              </a:extLst>
            </p:cNvPr>
            <p:cNvCxnSpPr>
              <a:cxnSpLocks/>
            </p:cNvCxnSpPr>
            <p:nvPr/>
          </p:nvCxnSpPr>
          <p:spPr>
            <a:xfrm>
              <a:off x="6853261" y="6592538"/>
              <a:ext cx="53387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0D469563-CE88-4074-81FB-7EA3D745EB75}"/>
                </a:ext>
              </a:extLst>
            </p:cNvPr>
            <p:cNvSpPr/>
            <p:nvPr/>
          </p:nvSpPr>
          <p:spPr>
            <a:xfrm>
              <a:off x="6799261" y="6538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1C2FF59-D13F-4509-A82A-BDB542364D66}"/>
              </a:ext>
            </a:extLst>
          </p:cNvPr>
          <p:cNvSpPr/>
          <p:nvPr/>
        </p:nvSpPr>
        <p:spPr>
          <a:xfrm>
            <a:off x="615470" y="1450985"/>
            <a:ext cx="2401677" cy="1134737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Working Directory</a:t>
            </a:r>
            <a:br>
              <a:rPr lang="en-US" altLang="ko-KR" sz="2000" dirty="0">
                <a:solidFill>
                  <a:schemeClr val="tx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</a:br>
            <a:r>
              <a:rPr lang="en-US" altLang="ko-KR" dirty="0">
                <a:solidFill>
                  <a:schemeClr val="tx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작업</a:t>
            </a:r>
            <a:r>
              <a:rPr lang="en-US" altLang="ko-KR" dirty="0">
                <a:solidFill>
                  <a:schemeClr val="tx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영역</a:t>
            </a:r>
            <a:r>
              <a:rPr lang="en-US" altLang="ko-KR" dirty="0">
                <a:solidFill>
                  <a:schemeClr val="tx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)</a:t>
            </a:r>
            <a:endParaRPr lang="ko-KR" altLang="en-US" dirty="0">
              <a:solidFill>
                <a:schemeClr val="tx1"/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93CDBE4-53EB-4628-889B-DC8B67A345AE}"/>
              </a:ext>
            </a:extLst>
          </p:cNvPr>
          <p:cNvSpPr/>
          <p:nvPr/>
        </p:nvSpPr>
        <p:spPr>
          <a:xfrm>
            <a:off x="3465842" y="1450984"/>
            <a:ext cx="2401677" cy="1134737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Index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(Staging Area)</a:t>
            </a:r>
            <a:endParaRPr lang="ko-KR" altLang="en-US" dirty="0">
              <a:solidFill>
                <a:schemeClr val="tx1"/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4314A2B-EF5D-4FE2-9D4F-B3C2E12417AB}"/>
              </a:ext>
            </a:extLst>
          </p:cNvPr>
          <p:cNvSpPr/>
          <p:nvPr/>
        </p:nvSpPr>
        <p:spPr>
          <a:xfrm>
            <a:off x="6316214" y="1450984"/>
            <a:ext cx="2401677" cy="1134737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Local</a:t>
            </a:r>
            <a:r>
              <a:rPr lang="ko-KR" altLang="en-US" sz="20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Repository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저장소</a:t>
            </a:r>
            <a:r>
              <a:rPr lang="en-US" altLang="ko-KR" dirty="0">
                <a:solidFill>
                  <a:schemeClr val="tx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)</a:t>
            </a:r>
            <a:endParaRPr lang="ko-KR" altLang="en-US" dirty="0">
              <a:solidFill>
                <a:schemeClr val="tx1"/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40B3214-EDC7-47C4-AAD9-ABAB70B86D7A}"/>
              </a:ext>
            </a:extLst>
          </p:cNvPr>
          <p:cNvSpPr/>
          <p:nvPr/>
        </p:nvSpPr>
        <p:spPr>
          <a:xfrm>
            <a:off x="9166586" y="1450984"/>
            <a:ext cx="2401677" cy="1134737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Remote Repository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저장소</a:t>
            </a:r>
            <a:r>
              <a:rPr lang="en-US" altLang="ko-KR" dirty="0">
                <a:solidFill>
                  <a:schemeClr val="tx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)</a:t>
            </a:r>
            <a:endParaRPr lang="ko-KR" altLang="en-US" dirty="0">
              <a:solidFill>
                <a:schemeClr val="tx1"/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C3FA1EF-52AC-49AA-BAA0-466DECCAC240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1816309" y="2585722"/>
            <a:ext cx="0" cy="371347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1DBFEF8-A485-448B-BFE0-1DE1BAA59D13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4666681" y="2585721"/>
            <a:ext cx="8271" cy="371347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AECB256-6E67-4249-AE41-2DECC9427FEC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7517053" y="2585721"/>
            <a:ext cx="8267" cy="371347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F41AC0D-E1FB-47DC-B8A9-DE5E7EF65A8E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10367425" y="2585721"/>
            <a:ext cx="8266" cy="371347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944E62AF-7B4C-45BC-BB1A-B40977CC3FAC}"/>
              </a:ext>
            </a:extLst>
          </p:cNvPr>
          <p:cNvSpPr/>
          <p:nvPr/>
        </p:nvSpPr>
        <p:spPr>
          <a:xfrm rot="16200000">
            <a:off x="2674125" y="1783783"/>
            <a:ext cx="1134734" cy="2850368"/>
          </a:xfrm>
          <a:prstGeom prst="downArrow">
            <a:avLst>
              <a:gd name="adj1" fmla="val 50000"/>
              <a:gd name="adj2" fmla="val 72946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add</a:t>
            </a:r>
            <a:endParaRPr lang="ko-KR" altLang="en-US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BC4090E7-133F-4312-A48B-804660D3449B}"/>
              </a:ext>
            </a:extLst>
          </p:cNvPr>
          <p:cNvSpPr/>
          <p:nvPr/>
        </p:nvSpPr>
        <p:spPr>
          <a:xfrm rot="16200000">
            <a:off x="5532769" y="1783783"/>
            <a:ext cx="1134734" cy="2850368"/>
          </a:xfrm>
          <a:prstGeom prst="downArrow">
            <a:avLst>
              <a:gd name="adj1" fmla="val 50000"/>
              <a:gd name="adj2" fmla="val 72946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commit</a:t>
            </a:r>
            <a:endParaRPr lang="ko-KR" altLang="en-US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114BDF3E-865C-434F-AC5E-56484309888D}"/>
              </a:ext>
            </a:extLst>
          </p:cNvPr>
          <p:cNvSpPr/>
          <p:nvPr/>
        </p:nvSpPr>
        <p:spPr>
          <a:xfrm rot="16200000">
            <a:off x="8383140" y="1784101"/>
            <a:ext cx="1134734" cy="2850368"/>
          </a:xfrm>
          <a:prstGeom prst="downArrow">
            <a:avLst>
              <a:gd name="adj1" fmla="val 50000"/>
              <a:gd name="adj2" fmla="val 72946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push</a:t>
            </a:r>
            <a:endParaRPr lang="ko-KR" altLang="en-US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id="{B80975BB-EADF-4D3F-A777-F699FA806F3F}"/>
              </a:ext>
            </a:extLst>
          </p:cNvPr>
          <p:cNvSpPr/>
          <p:nvPr/>
        </p:nvSpPr>
        <p:spPr>
          <a:xfrm rot="5400000">
            <a:off x="4099312" y="2637485"/>
            <a:ext cx="1134734" cy="5700744"/>
          </a:xfrm>
          <a:prstGeom prst="downArrow">
            <a:avLst>
              <a:gd name="adj1" fmla="val 50000"/>
              <a:gd name="adj2" fmla="val 88615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checkout</a:t>
            </a:r>
            <a:endParaRPr lang="ko-KR" altLang="en-US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8" name="화살표: 아래쪽 37">
            <a:extLst>
              <a:ext uri="{FF2B5EF4-FFF2-40B4-BE49-F238E27FC236}">
                <a16:creationId xmlns:a16="http://schemas.microsoft.com/office/drawing/2014/main" id="{309E9D12-6436-4609-89E8-C4833E725DF7}"/>
              </a:ext>
            </a:extLst>
          </p:cNvPr>
          <p:cNvSpPr/>
          <p:nvPr/>
        </p:nvSpPr>
        <p:spPr>
          <a:xfrm rot="5400000">
            <a:off x="8366601" y="3021589"/>
            <a:ext cx="1134734" cy="2850368"/>
          </a:xfrm>
          <a:prstGeom prst="downArrow">
            <a:avLst>
              <a:gd name="adj1" fmla="val 50000"/>
              <a:gd name="adj2" fmla="val 123310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pull</a:t>
            </a:r>
            <a:endParaRPr lang="ko-KR" altLang="en-US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3" name="화살표: 아래쪽 42">
            <a:extLst>
              <a:ext uri="{FF2B5EF4-FFF2-40B4-BE49-F238E27FC236}">
                <a16:creationId xmlns:a16="http://schemas.microsoft.com/office/drawing/2014/main" id="{51A0BF48-7BB2-44B8-B7F5-00736E98D0DC}"/>
              </a:ext>
            </a:extLst>
          </p:cNvPr>
          <p:cNvSpPr/>
          <p:nvPr/>
        </p:nvSpPr>
        <p:spPr>
          <a:xfrm rot="16200000">
            <a:off x="439920" y="2311052"/>
            <a:ext cx="944232" cy="1808532"/>
          </a:xfrm>
          <a:prstGeom prst="downArrow">
            <a:avLst>
              <a:gd name="adj1" fmla="val 50000"/>
              <a:gd name="adj2" fmla="val 50562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Init</a:t>
            </a:r>
            <a:endParaRPr lang="ko-KR" altLang="en-US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331EA4F-D93B-495F-BE0D-5EFCD1698C45}"/>
              </a:ext>
            </a:extLst>
          </p:cNvPr>
          <p:cNvSpPr txBox="1"/>
          <p:nvPr/>
        </p:nvSpPr>
        <p:spPr>
          <a:xfrm>
            <a:off x="10489272" y="2981068"/>
            <a:ext cx="15359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작업한 코드 </a:t>
            </a:r>
            <a:r>
              <a:rPr lang="en-US" altLang="ko-KR" sz="1600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github</a:t>
            </a:r>
            <a:r>
              <a:rPr lang="ko-KR" altLang="en-US" sz="16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에 올림</a:t>
            </a:r>
          </a:p>
        </p:txBody>
      </p:sp>
    </p:spTree>
    <p:extLst>
      <p:ext uri="{BB962C8B-B14F-4D97-AF65-F5344CB8AC3E}">
        <p14:creationId xmlns:p14="http://schemas.microsoft.com/office/powerpoint/2010/main" val="2747351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272837" y="227845"/>
            <a:ext cx="17310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Stage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DF88FD2-B784-4645-9AFD-890644856D3F}"/>
              </a:ext>
            </a:extLst>
          </p:cNvPr>
          <p:cNvGrpSpPr/>
          <p:nvPr/>
        </p:nvGrpSpPr>
        <p:grpSpPr>
          <a:xfrm>
            <a:off x="391948" y="987893"/>
            <a:ext cx="6859084" cy="180000"/>
            <a:chOff x="391948" y="987893"/>
            <a:chExt cx="6859084" cy="18000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391948" y="1058842"/>
              <a:ext cx="685908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2824241" y="98789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D6A0850-424F-4D84-8235-9C21DB7DD906}"/>
              </a:ext>
            </a:extLst>
          </p:cNvPr>
          <p:cNvSpPr txBox="1"/>
          <p:nvPr/>
        </p:nvSpPr>
        <p:spPr>
          <a:xfrm>
            <a:off x="414330" y="1460379"/>
            <a:ext cx="10730747" cy="2802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dirty="0">
                <a:latin typeface="나눔바른고딕 UltraLight" panose="00000300000000000000" pitchFamily="2" charset="-127"/>
                <a:ea typeface="나눔바른고딕 UltraLight" panose="00000300000000000000"/>
              </a:rPr>
              <a:t>Stage</a:t>
            </a:r>
            <a:r>
              <a:rPr lang="ko-KR" altLang="en-US" sz="2000" dirty="0">
                <a:latin typeface="나눔바른고딕 UltraLight" panose="00000300000000000000" pitchFamily="2" charset="-127"/>
                <a:ea typeface="나눔바른고딕 UltraLight" panose="00000300000000000000"/>
              </a:rPr>
              <a:t> 는 </a:t>
            </a:r>
            <a:r>
              <a:rPr lang="ko-KR" altLang="en-US" sz="2000" dirty="0" err="1">
                <a:latin typeface="나눔바른고딕 UltraLight" panose="00000300000000000000" pitchFamily="2" charset="-127"/>
                <a:ea typeface="나눔바른고딕 UltraLight" panose="00000300000000000000"/>
              </a:rPr>
              <a:t>워킹디렉토리에서</a:t>
            </a:r>
            <a:r>
              <a:rPr lang="ko-KR" altLang="en-US" sz="2000" dirty="0">
                <a:latin typeface="나눔바른고딕 UltraLight" panose="00000300000000000000" pitchFamily="2" charset="-127"/>
                <a:ea typeface="나눔바른고딕 UltraLight" panose="00000300000000000000"/>
              </a:rPr>
              <a:t> 제출된 </a:t>
            </a:r>
            <a:r>
              <a:rPr lang="en-US" altLang="ko-KR" sz="2000" dirty="0">
                <a:latin typeface="나눔바른고딕 UltraLight" panose="00000300000000000000" pitchFamily="2" charset="-127"/>
                <a:ea typeface="나눔바른고딕 UltraLight" panose="00000300000000000000"/>
              </a:rPr>
              <a:t>tracked </a:t>
            </a:r>
            <a:r>
              <a:rPr lang="ko-KR" altLang="en-US" sz="2000" dirty="0">
                <a:latin typeface="나눔바른고딕 UltraLight" panose="00000300000000000000" pitchFamily="2" charset="-127"/>
                <a:ea typeface="나눔바른고딕 UltraLight" panose="00000300000000000000"/>
              </a:rPr>
              <a:t>상태의 파일들을 관리 및 임시저장 하는 공간</a:t>
            </a:r>
            <a:endParaRPr lang="en-US" altLang="ko-KR" sz="2000" dirty="0">
              <a:latin typeface="나눔바른고딕 UltraLight" panose="00000300000000000000" pitchFamily="2" charset="-127"/>
              <a:ea typeface="나눔바른고딕 UltraLight" panose="00000300000000000000"/>
            </a:endParaRPr>
          </a:p>
          <a:p>
            <a:pPr algn="just">
              <a:lnSpc>
                <a:spcPct val="150000"/>
              </a:lnSpc>
            </a:pPr>
            <a:endParaRPr lang="en-US" altLang="ko-KR" sz="2000" dirty="0">
              <a:latin typeface="나눔바른고딕 UltraLight" panose="00000300000000000000" pitchFamily="2" charset="-127"/>
              <a:ea typeface="나눔바른고딕 UltraLight" panose="00000300000000000000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2000" dirty="0">
                <a:latin typeface="나눔바른고딕 UltraLight" panose="00000300000000000000" pitchFamily="2" charset="-127"/>
                <a:ea typeface="나눔바른고딕 UltraLight" panose="00000300000000000000"/>
              </a:rPr>
              <a:t>파일 콘텐츠의 내용을 직접 </a:t>
            </a:r>
            <a:r>
              <a:rPr lang="ko-KR" altLang="en-US" sz="2000" dirty="0" err="1">
                <a:latin typeface="나눔바른고딕 UltraLight" panose="00000300000000000000" pitchFamily="2" charset="-127"/>
                <a:ea typeface="나눔바른고딕 UltraLight" panose="00000300000000000000"/>
              </a:rPr>
              <a:t>저장하는게</a:t>
            </a:r>
            <a:r>
              <a:rPr lang="ko-KR" altLang="en-US" sz="2000" dirty="0">
                <a:latin typeface="나눔바른고딕 UltraLight" panose="00000300000000000000" pitchFamily="2" charset="-127"/>
                <a:ea typeface="나눔바른고딕 UltraLight" panose="00000300000000000000"/>
              </a:rPr>
              <a:t> 아닌 </a:t>
            </a:r>
            <a:r>
              <a:rPr lang="en-US" altLang="ko-KR" sz="2000" dirty="0">
                <a:latin typeface="나눔바른고딕 UltraLight" panose="00000300000000000000" pitchFamily="2" charset="-127"/>
                <a:ea typeface="나눔바른고딕 UltraLight" panose="00000300000000000000"/>
              </a:rPr>
              <a:t>commit </a:t>
            </a:r>
            <a:r>
              <a:rPr lang="ko-KR" altLang="en-US" sz="2000" dirty="0" err="1">
                <a:latin typeface="나눔바른고딕 UltraLight" panose="00000300000000000000" pitchFamily="2" charset="-127"/>
                <a:ea typeface="나눔바른고딕 UltraLight" panose="00000300000000000000"/>
              </a:rPr>
              <a:t>할려는</a:t>
            </a:r>
            <a:r>
              <a:rPr lang="ko-KR" altLang="en-US" sz="2000" dirty="0">
                <a:latin typeface="나눔바른고딕 UltraLight" panose="00000300000000000000" pitchFamily="2" charset="-127"/>
                <a:ea typeface="나눔바른고딕 UltraLight" panose="00000300000000000000"/>
              </a:rPr>
              <a:t> 파일의 추적 상태 정보만 기록</a:t>
            </a:r>
            <a:endParaRPr lang="en-US" altLang="ko-KR" sz="2000" dirty="0">
              <a:latin typeface="나눔바른고딕 UltraLight" panose="00000300000000000000" pitchFamily="2" charset="-127"/>
              <a:ea typeface="나눔바른고딕 UltraLight" panose="00000300000000000000"/>
            </a:endParaRPr>
          </a:p>
          <a:p>
            <a:pPr algn="just">
              <a:lnSpc>
                <a:spcPct val="150000"/>
              </a:lnSpc>
            </a:pPr>
            <a:endParaRPr lang="en-US" altLang="ko-KR" sz="2000" dirty="0">
              <a:latin typeface="나눔바른고딕 UltraLight" panose="00000300000000000000" pitchFamily="2" charset="-127"/>
              <a:ea typeface="나눔바른고딕 UltraLight" panose="00000300000000000000"/>
            </a:endParaRPr>
          </a:p>
          <a:p>
            <a:pPr algn="just">
              <a:lnSpc>
                <a:spcPct val="150000"/>
              </a:lnSpc>
            </a:pPr>
            <a:endParaRPr lang="en-US" altLang="ko-KR" sz="2000" dirty="0">
              <a:latin typeface="나눔바른고딕 UltraLight" panose="00000300000000000000" pitchFamily="2" charset="-127"/>
              <a:ea typeface="나눔바른고딕 UltraLight" panose="00000300000000000000"/>
            </a:endParaRPr>
          </a:p>
          <a:p>
            <a:pPr algn="just">
              <a:lnSpc>
                <a:spcPct val="150000"/>
              </a:lnSpc>
            </a:pPr>
            <a:endParaRPr lang="en-US" altLang="ko-KR" sz="2000" dirty="0">
              <a:latin typeface="나눔바른고딕 UltraLight" panose="00000300000000000000" pitchFamily="2" charset="-127"/>
              <a:ea typeface="나눔바른고딕 UltraLight" panose="0000030000000000000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100F8C2-B89D-42D2-9F8A-D93ED1E630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365" y="3279706"/>
            <a:ext cx="655320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730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272837" y="227845"/>
            <a:ext cx="23920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Commit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DF88FD2-B784-4645-9AFD-890644856D3F}"/>
              </a:ext>
            </a:extLst>
          </p:cNvPr>
          <p:cNvGrpSpPr/>
          <p:nvPr/>
        </p:nvGrpSpPr>
        <p:grpSpPr>
          <a:xfrm>
            <a:off x="391948" y="987893"/>
            <a:ext cx="6859084" cy="180000"/>
            <a:chOff x="391948" y="987893"/>
            <a:chExt cx="6859084" cy="18000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391948" y="1058842"/>
              <a:ext cx="685908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2824241" y="98789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>
                <a:latin typeface="Microsoft GothicNeo Light" panose="020B0300000101010101" pitchFamily="50" charset="-127"/>
                <a:ea typeface="Microsoft GothicNeo Light" panose="020B0300000101010101" pitchFamily="50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D6A0850-424F-4D84-8235-9C21DB7DD906}"/>
              </a:ext>
            </a:extLst>
          </p:cNvPr>
          <p:cNvSpPr txBox="1"/>
          <p:nvPr/>
        </p:nvSpPr>
        <p:spPr>
          <a:xfrm>
            <a:off x="391948" y="1460380"/>
            <a:ext cx="10730747" cy="915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dirty="0">
                <a:latin typeface="나눔바른고딕 UltraLight" panose="00000300000000000000" pitchFamily="2" charset="-127"/>
                <a:ea typeface="나눔바른고딕 UltraLight" panose="00000300000000000000"/>
              </a:rPr>
              <a:t>파일 및 디렉토리에 대한 변경 사항을 </a:t>
            </a:r>
            <a:r>
              <a:rPr lang="en-US" altLang="ko-KR" sz="2000" dirty="0">
                <a:latin typeface="나눔바른고딕 UltraLight" panose="00000300000000000000" pitchFamily="2" charset="-127"/>
                <a:ea typeface="나눔바른고딕 UltraLight" panose="00000300000000000000"/>
              </a:rPr>
              <a:t>Git</a:t>
            </a:r>
            <a:r>
              <a:rPr lang="ko-KR" altLang="en-US" sz="2000" dirty="0">
                <a:latin typeface="나눔바른고딕 UltraLight" panose="00000300000000000000" pitchFamily="2" charset="-127"/>
                <a:ea typeface="나눔바른고딕 UltraLight" panose="00000300000000000000"/>
              </a:rPr>
              <a:t>의 인덱스에 기록하는 것</a:t>
            </a:r>
            <a:endParaRPr lang="en-US" altLang="ko-KR" sz="2000" dirty="0">
              <a:latin typeface="나눔바른고딕 UltraLight" panose="00000300000000000000" pitchFamily="2" charset="-127"/>
              <a:ea typeface="나눔바른고딕 UltraLight" panose="00000300000000000000"/>
            </a:endParaRPr>
          </a:p>
          <a:p>
            <a:pPr algn="just">
              <a:lnSpc>
                <a:spcPct val="150000"/>
              </a:lnSpc>
            </a:pP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/>
              </a:rPr>
              <a:t>Staging Area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/>
              </a:rPr>
              <a:t>에 추가한 파일들을 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/>
              </a:rPr>
              <a:t>Commit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/>
              </a:rPr>
              <a:t>을 한다면 최종적으로 로컬 저장소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/>
              </a:rPr>
              <a:t>(Repository)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/>
              </a:rPr>
              <a:t>로 저장됨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66CBDCC-8FC4-4200-8E7E-5AC1054FA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365" y="2641143"/>
            <a:ext cx="8827911" cy="3296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8888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1480</Words>
  <Application>Microsoft Office PowerPoint</Application>
  <PresentationFormat>와이드스크린</PresentationFormat>
  <Paragraphs>270</Paragraphs>
  <Slides>24</Slides>
  <Notes>15</Notes>
  <HiddenSlides>4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8" baseType="lpstr">
      <vt:lpstr>Apple SD Gothic Neo</vt:lpstr>
      <vt:lpstr>AppleSDGothicNeo</vt:lpstr>
      <vt:lpstr>Bitter</vt:lpstr>
      <vt:lpstr>Microsoft GothicNeo Light</vt:lpstr>
      <vt:lpstr>나눔 고딕</vt:lpstr>
      <vt:lpstr>나눔바른고딕 UltraLight</vt:lpstr>
      <vt:lpstr>나눔스퀘어</vt:lpstr>
      <vt:lpstr>나눔스퀘어 ExtraBold</vt:lpstr>
      <vt:lpstr>맑은 고딕</vt:lpstr>
      <vt:lpstr>Arial</vt:lpstr>
      <vt:lpstr>Helvetica</vt:lpstr>
      <vt:lpstr>Verdana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깃의 4가지 영역 </vt:lpstr>
      <vt:lpstr>PowerPoint 프레젠테이션</vt:lpstr>
      <vt:lpstr>유진이 조사 구역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조점례</dc:creator>
  <cp:lastModifiedBy>오정석</cp:lastModifiedBy>
  <cp:revision>24</cp:revision>
  <dcterms:created xsi:type="dcterms:W3CDTF">2019-04-01T11:39:14Z</dcterms:created>
  <dcterms:modified xsi:type="dcterms:W3CDTF">2022-04-06T08:17:15Z</dcterms:modified>
</cp:coreProperties>
</file>