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0" r:id="rId4"/>
    <p:sldId id="261" r:id="rId5"/>
    <p:sldId id="262" r:id="rId6"/>
    <p:sldId id="263" r:id="rId7"/>
    <p:sldId id="267" r:id="rId8"/>
    <p:sldId id="268" r:id="rId9"/>
    <p:sldId id="259" r:id="rId10"/>
    <p:sldId id="264" r:id="rId11"/>
    <p:sldId id="265" r:id="rId12"/>
    <p:sldId id="269" r:id="rId13"/>
    <p:sldId id="266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075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57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2244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1250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8137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0573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2452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251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744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5073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7267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5206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7810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1132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1">
                <a:lumMod val="65000"/>
              </a:schemeClr>
            </a:gs>
            <a:gs pos="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363144A8-90C0-4CF3-AC5A-81452526415A}"/>
              </a:ext>
            </a:extLst>
          </p:cNvPr>
          <p:cNvGrpSpPr/>
          <p:nvPr/>
        </p:nvGrpSpPr>
        <p:grpSpPr>
          <a:xfrm>
            <a:off x="3333894" y="665351"/>
            <a:ext cx="5524211" cy="5527297"/>
            <a:chOff x="4217436" y="1322759"/>
            <a:chExt cx="3918858" cy="3921047"/>
          </a:xfrm>
        </p:grpSpPr>
        <p:sp>
          <p:nvSpPr>
            <p:cNvPr id="14" name="사각형: 둥근 위쪽 모서리 13">
              <a:extLst>
                <a:ext uri="{FF2B5EF4-FFF2-40B4-BE49-F238E27FC236}">
                  <a16:creationId xmlns:a16="http://schemas.microsoft.com/office/drawing/2014/main" id="{748B1739-24CC-4618-B80B-112412309C42}"/>
                </a:ext>
              </a:extLst>
            </p:cNvPr>
            <p:cNvSpPr/>
            <p:nvPr/>
          </p:nvSpPr>
          <p:spPr>
            <a:xfrm>
              <a:off x="4217436" y="2580042"/>
              <a:ext cx="3918857" cy="2663764"/>
            </a:xfrm>
            <a:prstGeom prst="round2SameRect">
              <a:avLst>
                <a:gd name="adj1" fmla="val 0"/>
                <a:gd name="adj2" fmla="val 4157"/>
              </a:avLst>
            </a:prstGeom>
            <a:solidFill>
              <a:srgbClr val="FDFDFD"/>
            </a:solidFill>
            <a:ln w="79375">
              <a:solidFill>
                <a:schemeClr val="bg1"/>
              </a:solidFill>
            </a:ln>
            <a:effectLst>
              <a:outerShdw blurRad="457200" dist="38100" dir="5400000" algn="t" rotWithShape="0">
                <a:prstClr val="black">
                  <a:alpha val="2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 dirty="0">
                  <a:solidFill>
                    <a:schemeClr val="tx1"/>
                  </a:solidFill>
                </a:rPr>
                <a:t>Yaw Pitch Roll</a:t>
              </a:r>
              <a:endParaRPr lang="ko-KR" alt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12" name="사각형: 둥근 위쪽 모서리 11">
              <a:extLst>
                <a:ext uri="{FF2B5EF4-FFF2-40B4-BE49-F238E27FC236}">
                  <a16:creationId xmlns:a16="http://schemas.microsoft.com/office/drawing/2014/main" id="{A06B4BA6-4D56-4BB4-9D93-EA624AE7F481}"/>
                </a:ext>
              </a:extLst>
            </p:cNvPr>
            <p:cNvSpPr/>
            <p:nvPr/>
          </p:nvSpPr>
          <p:spPr>
            <a:xfrm>
              <a:off x="4217436" y="1679511"/>
              <a:ext cx="3918858" cy="811762"/>
            </a:xfrm>
            <a:prstGeom prst="round2SameRect">
              <a:avLst/>
            </a:prstGeom>
            <a:solidFill>
              <a:srgbClr val="FDFDFD"/>
            </a:solidFill>
            <a:ln w="79375">
              <a:solidFill>
                <a:schemeClr val="bg1"/>
              </a:solidFill>
            </a:ln>
            <a:effectLst>
              <a:outerShdw blurRad="228600" dist="63500" dir="5400000" algn="t" rotWithShape="0">
                <a:prstClr val="black">
                  <a:alpha val="1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en-US" altLang="ko-KR" sz="7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grpSp>
          <p:nvGrpSpPr>
            <p:cNvPr id="3" name="그룹 2"/>
            <p:cNvGrpSpPr/>
            <p:nvPr/>
          </p:nvGrpSpPr>
          <p:grpSpPr>
            <a:xfrm>
              <a:off x="4455436" y="1322759"/>
              <a:ext cx="415148" cy="952612"/>
              <a:chOff x="4324803" y="1350752"/>
              <a:chExt cx="324721" cy="745115"/>
            </a:xfrm>
          </p:grpSpPr>
          <p:sp>
            <p:nvSpPr>
              <p:cNvPr id="2" name="타원 1">
                <a:extLst>
                  <a:ext uri="{FF2B5EF4-FFF2-40B4-BE49-F238E27FC236}">
                    <a16:creationId xmlns:a16="http://schemas.microsoft.com/office/drawing/2014/main" id="{8BC6677D-3BAF-4A10-8400-986F66B5D1BB}"/>
                  </a:ext>
                </a:extLst>
              </p:cNvPr>
              <p:cNvSpPr/>
              <p:nvPr/>
            </p:nvSpPr>
            <p:spPr>
              <a:xfrm>
                <a:off x="4324803" y="1771146"/>
                <a:ext cx="324721" cy="324721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>
                <a:innerShdw blurRad="2286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사각형: 둥근 모서리 18">
                <a:extLst>
                  <a:ext uri="{FF2B5EF4-FFF2-40B4-BE49-F238E27FC236}">
                    <a16:creationId xmlns:a16="http://schemas.microsoft.com/office/drawing/2014/main" id="{A3EB8269-33AF-449E-8BB3-E1BFB5E24BF9}"/>
                  </a:ext>
                </a:extLst>
              </p:cNvPr>
              <p:cNvSpPr/>
              <p:nvPr/>
            </p:nvSpPr>
            <p:spPr>
              <a:xfrm>
                <a:off x="4374260" y="1350752"/>
                <a:ext cx="225805" cy="657517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127000" dist="88900" dir="10800000" sx="95000" sy="95000" algn="r" rotWithShape="0">
                  <a:prstClr val="black">
                    <a:alpha val="25000"/>
                  </a:prstClr>
                </a:outerShdw>
              </a:effectLst>
              <a:scene3d>
                <a:camera prst="orthographicFront"/>
                <a:lightRig rig="soft" dir="t"/>
              </a:scene3d>
              <a:sp3d prstMaterial="plastic">
                <a:bevelT w="12700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2" name="그룹 21"/>
            <p:cNvGrpSpPr/>
            <p:nvPr/>
          </p:nvGrpSpPr>
          <p:grpSpPr>
            <a:xfrm>
              <a:off x="5214325" y="1322759"/>
              <a:ext cx="415148" cy="952612"/>
              <a:chOff x="4324803" y="1350752"/>
              <a:chExt cx="324721" cy="745115"/>
            </a:xfrm>
          </p:grpSpPr>
          <p:sp>
            <p:nvSpPr>
              <p:cNvPr id="23" name="타원 22">
                <a:extLst>
                  <a:ext uri="{FF2B5EF4-FFF2-40B4-BE49-F238E27FC236}">
                    <a16:creationId xmlns:a16="http://schemas.microsoft.com/office/drawing/2014/main" id="{8BC6677D-3BAF-4A10-8400-986F66B5D1BB}"/>
                  </a:ext>
                </a:extLst>
              </p:cNvPr>
              <p:cNvSpPr/>
              <p:nvPr/>
            </p:nvSpPr>
            <p:spPr>
              <a:xfrm>
                <a:off x="4324803" y="1771146"/>
                <a:ext cx="324721" cy="324721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>
                <a:innerShdw blurRad="2286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사각형: 둥근 모서리 18">
                <a:extLst>
                  <a:ext uri="{FF2B5EF4-FFF2-40B4-BE49-F238E27FC236}">
                    <a16:creationId xmlns:a16="http://schemas.microsoft.com/office/drawing/2014/main" id="{A3EB8269-33AF-449E-8BB3-E1BFB5E24BF9}"/>
                  </a:ext>
                </a:extLst>
              </p:cNvPr>
              <p:cNvSpPr/>
              <p:nvPr/>
            </p:nvSpPr>
            <p:spPr>
              <a:xfrm>
                <a:off x="4374260" y="1350752"/>
                <a:ext cx="225805" cy="657517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127000" dist="88900" dir="10800000" sx="95000" sy="95000" algn="r" rotWithShape="0">
                  <a:prstClr val="black">
                    <a:alpha val="25000"/>
                  </a:prstClr>
                </a:outerShdw>
              </a:effectLst>
              <a:scene3d>
                <a:camera prst="orthographicFront"/>
                <a:lightRig rig="soft" dir="t"/>
              </a:scene3d>
              <a:sp3d prstMaterial="plastic">
                <a:bevelT w="12700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5" name="그룹 24"/>
            <p:cNvGrpSpPr/>
            <p:nvPr/>
          </p:nvGrpSpPr>
          <p:grpSpPr>
            <a:xfrm>
              <a:off x="5973214" y="1322759"/>
              <a:ext cx="415148" cy="952612"/>
              <a:chOff x="4324803" y="1350752"/>
              <a:chExt cx="324721" cy="745115"/>
            </a:xfrm>
          </p:grpSpPr>
          <p:sp>
            <p:nvSpPr>
              <p:cNvPr id="26" name="타원 25">
                <a:extLst>
                  <a:ext uri="{FF2B5EF4-FFF2-40B4-BE49-F238E27FC236}">
                    <a16:creationId xmlns:a16="http://schemas.microsoft.com/office/drawing/2014/main" id="{8BC6677D-3BAF-4A10-8400-986F66B5D1BB}"/>
                  </a:ext>
                </a:extLst>
              </p:cNvPr>
              <p:cNvSpPr/>
              <p:nvPr/>
            </p:nvSpPr>
            <p:spPr>
              <a:xfrm>
                <a:off x="4324803" y="1771146"/>
                <a:ext cx="324721" cy="324721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>
                <a:innerShdw blurRad="2286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사각형: 둥근 모서리 18">
                <a:extLst>
                  <a:ext uri="{FF2B5EF4-FFF2-40B4-BE49-F238E27FC236}">
                    <a16:creationId xmlns:a16="http://schemas.microsoft.com/office/drawing/2014/main" id="{A3EB8269-33AF-449E-8BB3-E1BFB5E24BF9}"/>
                  </a:ext>
                </a:extLst>
              </p:cNvPr>
              <p:cNvSpPr/>
              <p:nvPr/>
            </p:nvSpPr>
            <p:spPr>
              <a:xfrm>
                <a:off x="4374260" y="1350752"/>
                <a:ext cx="225805" cy="657517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127000" dist="88900" dir="10800000" sx="95000" sy="95000" algn="r" rotWithShape="0">
                  <a:prstClr val="black">
                    <a:alpha val="25000"/>
                  </a:prstClr>
                </a:outerShdw>
              </a:effectLst>
              <a:scene3d>
                <a:camera prst="orthographicFront"/>
                <a:lightRig rig="soft" dir="t"/>
              </a:scene3d>
              <a:sp3d prstMaterial="plastic">
                <a:bevelT w="12700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8" name="그룹 27"/>
            <p:cNvGrpSpPr/>
            <p:nvPr/>
          </p:nvGrpSpPr>
          <p:grpSpPr>
            <a:xfrm>
              <a:off x="6732103" y="1322759"/>
              <a:ext cx="415148" cy="952614"/>
              <a:chOff x="4324803" y="1350751"/>
              <a:chExt cx="324721" cy="745116"/>
            </a:xfrm>
          </p:grpSpPr>
          <p:sp>
            <p:nvSpPr>
              <p:cNvPr id="29" name="타원 28">
                <a:extLst>
                  <a:ext uri="{FF2B5EF4-FFF2-40B4-BE49-F238E27FC236}">
                    <a16:creationId xmlns:a16="http://schemas.microsoft.com/office/drawing/2014/main" id="{8BC6677D-3BAF-4A10-8400-986F66B5D1BB}"/>
                  </a:ext>
                </a:extLst>
              </p:cNvPr>
              <p:cNvSpPr/>
              <p:nvPr/>
            </p:nvSpPr>
            <p:spPr>
              <a:xfrm>
                <a:off x="4324803" y="1771146"/>
                <a:ext cx="324721" cy="324721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>
                <a:innerShdw blurRad="2286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사각형: 둥근 모서리 18">
                <a:extLst>
                  <a:ext uri="{FF2B5EF4-FFF2-40B4-BE49-F238E27FC236}">
                    <a16:creationId xmlns:a16="http://schemas.microsoft.com/office/drawing/2014/main" id="{A3EB8269-33AF-449E-8BB3-E1BFB5E24BF9}"/>
                  </a:ext>
                </a:extLst>
              </p:cNvPr>
              <p:cNvSpPr/>
              <p:nvPr/>
            </p:nvSpPr>
            <p:spPr>
              <a:xfrm>
                <a:off x="4374262" y="1350751"/>
                <a:ext cx="225805" cy="657517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127000" dist="88900" dir="10800000" sx="95000" sy="95000" algn="r" rotWithShape="0">
                  <a:prstClr val="black">
                    <a:alpha val="25000"/>
                  </a:prstClr>
                </a:outerShdw>
              </a:effectLst>
              <a:scene3d>
                <a:camera prst="orthographicFront"/>
                <a:lightRig rig="soft" dir="t"/>
              </a:scene3d>
              <a:sp3d prstMaterial="plastic">
                <a:bevelT w="12700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5" name="그룹 34"/>
            <p:cNvGrpSpPr/>
            <p:nvPr/>
          </p:nvGrpSpPr>
          <p:grpSpPr>
            <a:xfrm>
              <a:off x="7490992" y="1322759"/>
              <a:ext cx="415148" cy="952612"/>
              <a:chOff x="4324803" y="1350752"/>
              <a:chExt cx="324721" cy="745115"/>
            </a:xfrm>
          </p:grpSpPr>
          <p:sp>
            <p:nvSpPr>
              <p:cNvPr id="36" name="타원 35">
                <a:extLst>
                  <a:ext uri="{FF2B5EF4-FFF2-40B4-BE49-F238E27FC236}">
                    <a16:creationId xmlns:a16="http://schemas.microsoft.com/office/drawing/2014/main" id="{8BC6677D-3BAF-4A10-8400-986F66B5D1BB}"/>
                  </a:ext>
                </a:extLst>
              </p:cNvPr>
              <p:cNvSpPr/>
              <p:nvPr/>
            </p:nvSpPr>
            <p:spPr>
              <a:xfrm>
                <a:off x="4324803" y="1771146"/>
                <a:ext cx="324721" cy="324721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>
                <a:innerShdw blurRad="2286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7" name="사각형: 둥근 모서리 18">
                <a:extLst>
                  <a:ext uri="{FF2B5EF4-FFF2-40B4-BE49-F238E27FC236}">
                    <a16:creationId xmlns:a16="http://schemas.microsoft.com/office/drawing/2014/main" id="{A3EB8269-33AF-449E-8BB3-E1BFB5E24BF9}"/>
                  </a:ext>
                </a:extLst>
              </p:cNvPr>
              <p:cNvSpPr/>
              <p:nvPr/>
            </p:nvSpPr>
            <p:spPr>
              <a:xfrm>
                <a:off x="4374260" y="1350752"/>
                <a:ext cx="225805" cy="657517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127000" dist="88900" dir="10800000" sx="95000" sy="95000" algn="r" rotWithShape="0">
                  <a:prstClr val="black">
                    <a:alpha val="25000"/>
                  </a:prstClr>
                </a:outerShdw>
              </a:effectLst>
              <a:scene3d>
                <a:camera prst="orthographicFront"/>
                <a:lightRig rig="soft" dir="t"/>
              </a:scene3d>
              <a:sp3d prstMaterial="plastic">
                <a:bevelT w="12700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650712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1">
                <a:lumMod val="65000"/>
              </a:schemeClr>
            </a:gs>
            <a:gs pos="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270588" y="164022"/>
            <a:ext cx="11653934" cy="6414059"/>
            <a:chOff x="270588" y="164022"/>
            <a:chExt cx="11653934" cy="6414059"/>
          </a:xfrm>
        </p:grpSpPr>
        <p:sp>
          <p:nvSpPr>
            <p:cNvPr id="33" name="사각형: 둥근 위쪽 모서리 32">
              <a:extLst>
                <a:ext uri="{FF2B5EF4-FFF2-40B4-BE49-F238E27FC236}">
                  <a16:creationId xmlns:a16="http://schemas.microsoft.com/office/drawing/2014/main" id="{0B1A2600-7512-4035-B1F7-6D30C1974263}"/>
                </a:ext>
              </a:extLst>
            </p:cNvPr>
            <p:cNvSpPr/>
            <p:nvPr/>
          </p:nvSpPr>
          <p:spPr>
            <a:xfrm>
              <a:off x="270588" y="970426"/>
              <a:ext cx="11653934" cy="5607655"/>
            </a:xfrm>
            <a:prstGeom prst="round2SameRect">
              <a:avLst>
                <a:gd name="adj1" fmla="val 0"/>
                <a:gd name="adj2" fmla="val 2593"/>
              </a:avLst>
            </a:prstGeom>
            <a:solidFill>
              <a:srgbClr val="FDFDFD"/>
            </a:solidFill>
            <a:ln w="79375">
              <a:solidFill>
                <a:schemeClr val="bg1"/>
              </a:solidFill>
            </a:ln>
            <a:effectLst>
              <a:outerShdw blurRad="50800" dist="38100" dir="5400000" algn="t" rotWithShape="0">
                <a:prstClr val="black">
                  <a:alpha val="2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위쪽 모서리 11">
              <a:extLst>
                <a:ext uri="{FF2B5EF4-FFF2-40B4-BE49-F238E27FC236}">
                  <a16:creationId xmlns:a16="http://schemas.microsoft.com/office/drawing/2014/main" id="{A06B4BA6-4D56-4BB4-9D93-EA624AE7F481}"/>
                </a:ext>
              </a:extLst>
            </p:cNvPr>
            <p:cNvSpPr/>
            <p:nvPr/>
          </p:nvSpPr>
          <p:spPr>
            <a:xfrm>
              <a:off x="270588" y="435529"/>
              <a:ext cx="11653934" cy="610572"/>
            </a:xfrm>
            <a:prstGeom prst="round2SameRect">
              <a:avLst/>
            </a:prstGeom>
            <a:solidFill>
              <a:srgbClr val="FDFDFD"/>
            </a:solidFill>
            <a:ln w="79375">
              <a:solidFill>
                <a:schemeClr val="bg1"/>
              </a:solidFill>
            </a:ln>
            <a:effectLst>
              <a:outerShdw blurRad="228600" dist="63500" dir="5400000" algn="t" rotWithShape="0">
                <a:prstClr val="black">
                  <a:alpha val="1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en-US" altLang="ko-KR" sz="7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8BC6677D-3BAF-4A10-8400-986F66B5D1BB}"/>
                </a:ext>
              </a:extLst>
            </p:cNvPr>
            <p:cNvSpPr/>
            <p:nvPr/>
          </p:nvSpPr>
          <p:spPr>
            <a:xfrm>
              <a:off x="424607" y="584416"/>
              <a:ext cx="324721" cy="324721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innerShdw blurRad="2286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A3EB8269-33AF-449E-8BB3-E1BFB5E24BF9}"/>
                </a:ext>
              </a:extLst>
            </p:cNvPr>
            <p:cNvSpPr/>
            <p:nvPr/>
          </p:nvSpPr>
          <p:spPr>
            <a:xfrm>
              <a:off x="474064" y="164022"/>
              <a:ext cx="225805" cy="65751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127000" dist="88900" dir="10800000" sx="95000" sy="95000" algn="r" rotWithShape="0">
                <a:prstClr val="black">
                  <a:alpha val="25000"/>
                </a:prstClr>
              </a:outerShdw>
            </a:effectLst>
            <a:scene3d>
              <a:camera prst="orthographicFront"/>
              <a:lightRig rig="soft" dir="t"/>
            </a:scene3d>
            <a:sp3d prstMaterial="plastic">
              <a:bevelT w="12700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8BC6677D-3BAF-4A10-8400-986F66B5D1BB}"/>
                </a:ext>
              </a:extLst>
            </p:cNvPr>
            <p:cNvSpPr/>
            <p:nvPr/>
          </p:nvSpPr>
          <p:spPr>
            <a:xfrm>
              <a:off x="11455716" y="584416"/>
              <a:ext cx="324721" cy="324721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innerShdw blurRad="2286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사각형: 둥근 모서리 18">
              <a:extLst>
                <a:ext uri="{FF2B5EF4-FFF2-40B4-BE49-F238E27FC236}">
                  <a16:creationId xmlns:a16="http://schemas.microsoft.com/office/drawing/2014/main" id="{A3EB8269-33AF-449E-8BB3-E1BFB5E24BF9}"/>
                </a:ext>
              </a:extLst>
            </p:cNvPr>
            <p:cNvSpPr/>
            <p:nvPr/>
          </p:nvSpPr>
          <p:spPr>
            <a:xfrm>
              <a:off x="11505173" y="164022"/>
              <a:ext cx="225805" cy="65751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127000" dist="88900" dir="10800000" sx="95000" sy="95000" algn="r" rotWithShape="0">
                <a:prstClr val="black">
                  <a:alpha val="25000"/>
                </a:prstClr>
              </a:outerShdw>
            </a:effectLst>
            <a:scene3d>
              <a:camera prst="orthographicFront"/>
              <a:lightRig rig="soft" dir="t"/>
            </a:scene3d>
            <a:sp3d prstMaterial="plastic">
              <a:bevelT w="12700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01139F01-8EA8-4715-AA82-5341811524ED}"/>
              </a:ext>
            </a:extLst>
          </p:cNvPr>
          <p:cNvSpPr txBox="1"/>
          <p:nvPr/>
        </p:nvSpPr>
        <p:spPr>
          <a:xfrm>
            <a:off x="2526488" y="5487464"/>
            <a:ext cx="78170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왼손 좌표계에서 회전방향은 각축에 대해 </a:t>
            </a:r>
            <a:r>
              <a:rPr lang="ko-KR" altLang="en-US" sz="2000" b="1" dirty="0">
                <a:highlight>
                  <a:srgbClr val="FFFF00"/>
                </a:highlight>
              </a:rPr>
              <a:t>시계방향</a:t>
            </a:r>
            <a:r>
              <a:rPr lang="ko-KR" altLang="en-US" sz="2000" b="1" dirty="0"/>
              <a:t>으로 회전한다</a:t>
            </a:r>
            <a:r>
              <a:rPr lang="en-US" altLang="ko-KR" sz="2000" b="1" dirty="0"/>
              <a:t>.</a:t>
            </a:r>
            <a:endParaRPr lang="ko-KR" altLang="en-US" sz="20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2A4240-8A32-4099-9FDC-3E88DB34333D}"/>
              </a:ext>
            </a:extLst>
          </p:cNvPr>
          <p:cNvSpPr txBox="1"/>
          <p:nvPr/>
        </p:nvSpPr>
        <p:spPr>
          <a:xfrm>
            <a:off x="2243464" y="5966137"/>
            <a:ext cx="81358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오른손 좌표계에서 회전방향은 각축에 대해 </a:t>
            </a:r>
            <a:r>
              <a:rPr lang="ko-KR" altLang="en-US" sz="2000" b="1" dirty="0">
                <a:highlight>
                  <a:srgbClr val="FFFF00"/>
                </a:highlight>
              </a:rPr>
              <a:t>반시계방향</a:t>
            </a:r>
            <a:r>
              <a:rPr lang="ko-KR" altLang="en-US" sz="2000" b="1" dirty="0"/>
              <a:t>으로 회전한다</a:t>
            </a:r>
            <a:r>
              <a:rPr lang="en-US" altLang="ko-KR" sz="2000" b="1" dirty="0"/>
              <a:t>.</a:t>
            </a:r>
            <a:endParaRPr lang="ko-KR" altLang="en-US" sz="2000" b="1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F5EA8D3-BADF-4E29-99A3-E3E1E388E2B6}"/>
              </a:ext>
            </a:extLst>
          </p:cNvPr>
          <p:cNvGrpSpPr>
            <a:grpSpLocks/>
          </p:cNvGrpSpPr>
          <p:nvPr/>
        </p:nvGrpSpPr>
        <p:grpSpPr>
          <a:xfrm>
            <a:off x="838357" y="1279825"/>
            <a:ext cx="3518502" cy="2845705"/>
            <a:chOff x="6523593" y="1531633"/>
            <a:chExt cx="3518502" cy="2845705"/>
          </a:xfrm>
        </p:grpSpPr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028C6A9F-2C41-40E9-AEF3-9E64A7BCA4B5}"/>
                </a:ext>
              </a:extLst>
            </p:cNvPr>
            <p:cNvCxnSpPr>
              <a:cxnSpLocks/>
            </p:cNvCxnSpPr>
            <p:nvPr/>
          </p:nvCxnSpPr>
          <p:spPr>
            <a:xfrm>
              <a:off x="8091948" y="3618271"/>
              <a:ext cx="1950147" cy="0"/>
            </a:xfrm>
            <a:prstGeom prst="straightConnector1">
              <a:avLst/>
            </a:prstGeom>
            <a:ln>
              <a:solidFill>
                <a:srgbClr val="F1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95EEA9BA-DE25-4FA5-ABBB-52DFB8E45B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25279" y="3618271"/>
              <a:ext cx="1266669" cy="719751"/>
            </a:xfrm>
            <a:prstGeom prst="straightConnector1">
              <a:avLst/>
            </a:prstGeom>
            <a:ln>
              <a:solidFill>
                <a:srgbClr val="0000A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A032A7CA-AEFA-4902-8B67-C059F88FA77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085231" y="1685663"/>
              <a:ext cx="6717" cy="1932608"/>
            </a:xfrm>
            <a:prstGeom prst="straightConnector1">
              <a:avLst/>
            </a:prstGeom>
            <a:ln>
              <a:solidFill>
                <a:srgbClr val="00BD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19B9018-3014-4823-994F-2983D2D82953}"/>
                </a:ext>
              </a:extLst>
            </p:cNvPr>
            <p:cNvSpPr txBox="1">
              <a:spLocks/>
            </p:cNvSpPr>
            <p:nvPr/>
          </p:nvSpPr>
          <p:spPr>
            <a:xfrm>
              <a:off x="8060881" y="1531633"/>
              <a:ext cx="3016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BD00"/>
                  </a:solidFill>
                </a:rPr>
                <a:t>Y</a:t>
              </a:r>
              <a:endParaRPr lang="ko-KR" altLang="en-US" dirty="0">
                <a:solidFill>
                  <a:srgbClr val="00BD00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541132F-7242-4936-91A0-17A67C93B6DF}"/>
                </a:ext>
              </a:extLst>
            </p:cNvPr>
            <p:cNvSpPr txBox="1">
              <a:spLocks/>
            </p:cNvSpPr>
            <p:nvPr/>
          </p:nvSpPr>
          <p:spPr>
            <a:xfrm>
              <a:off x="9730318" y="3279575"/>
              <a:ext cx="3016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F10000"/>
                  </a:solidFill>
                </a:rPr>
                <a:t>X</a:t>
              </a:r>
              <a:endParaRPr lang="ko-KR" altLang="en-US" dirty="0">
                <a:solidFill>
                  <a:srgbClr val="F10000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C7A9FAB-AA17-4B83-A262-9CBF0F4F3455}"/>
                </a:ext>
              </a:extLst>
            </p:cNvPr>
            <p:cNvSpPr txBox="1">
              <a:spLocks/>
            </p:cNvSpPr>
            <p:nvPr/>
          </p:nvSpPr>
          <p:spPr>
            <a:xfrm>
              <a:off x="6523593" y="4008006"/>
              <a:ext cx="3016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00AE"/>
                  </a:solidFill>
                </a:rPr>
                <a:t>Z</a:t>
              </a:r>
              <a:endParaRPr lang="ko-KR" altLang="en-US" dirty="0">
                <a:solidFill>
                  <a:srgbClr val="0000AE"/>
                </a:solidFill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6667EB36-4A35-4EA9-88A9-A879BB59BF1F}"/>
              </a:ext>
            </a:extLst>
          </p:cNvPr>
          <p:cNvSpPr txBox="1"/>
          <p:nvPr/>
        </p:nvSpPr>
        <p:spPr>
          <a:xfrm>
            <a:off x="1757848" y="429785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▲오른손 좌표계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9929970-9423-48AF-8436-CDA8FC9549A4}"/>
              </a:ext>
            </a:extLst>
          </p:cNvPr>
          <p:cNvSpPr txBox="1"/>
          <p:nvPr/>
        </p:nvSpPr>
        <p:spPr>
          <a:xfrm>
            <a:off x="7097450" y="4295797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▲왼손 좌표계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06DF6B2F-E606-4709-975D-837BE536E5C8}"/>
              </a:ext>
            </a:extLst>
          </p:cNvPr>
          <p:cNvGrpSpPr/>
          <p:nvPr/>
        </p:nvGrpSpPr>
        <p:grpSpPr>
          <a:xfrm>
            <a:off x="6989895" y="1279825"/>
            <a:ext cx="2438088" cy="2932300"/>
            <a:chOff x="8091948" y="1694073"/>
            <a:chExt cx="1946773" cy="2341393"/>
          </a:xfrm>
        </p:grpSpPr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2410E186-1358-4F32-8B60-7667ABAC1B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91948" y="2656172"/>
              <a:ext cx="973386" cy="962099"/>
            </a:xfrm>
            <a:prstGeom prst="straightConnector1">
              <a:avLst/>
            </a:prstGeom>
            <a:ln>
              <a:solidFill>
                <a:srgbClr val="0000A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3C2E8851-674F-4A07-A9A3-1438B91B01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91948" y="1694073"/>
              <a:ext cx="22145" cy="1924198"/>
            </a:xfrm>
            <a:prstGeom prst="straightConnector1">
              <a:avLst/>
            </a:prstGeom>
            <a:ln>
              <a:solidFill>
                <a:srgbClr val="00BD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38ED1B11-FC8E-49C5-8AE9-D0FB57576095}"/>
                </a:ext>
              </a:extLst>
            </p:cNvPr>
            <p:cNvCxnSpPr>
              <a:cxnSpLocks/>
            </p:cNvCxnSpPr>
            <p:nvPr/>
          </p:nvCxnSpPr>
          <p:spPr>
            <a:xfrm>
              <a:off x="8091948" y="3618271"/>
              <a:ext cx="1946773" cy="16820"/>
            </a:xfrm>
            <a:prstGeom prst="straightConnector1">
              <a:avLst/>
            </a:prstGeom>
            <a:ln>
              <a:solidFill>
                <a:srgbClr val="F1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0A4DDCB-C08C-4858-A656-BDAF87961695}"/>
                </a:ext>
              </a:extLst>
            </p:cNvPr>
            <p:cNvSpPr txBox="1"/>
            <p:nvPr/>
          </p:nvSpPr>
          <p:spPr>
            <a:xfrm>
              <a:off x="9618267" y="3666134"/>
              <a:ext cx="3016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F10000"/>
                  </a:solidFill>
                </a:rPr>
                <a:t>X</a:t>
              </a:r>
              <a:endParaRPr lang="ko-KR" altLang="en-US" dirty="0">
                <a:solidFill>
                  <a:srgbClr val="F10000"/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13508C3-AD6D-4DAD-A100-C953486265B2}"/>
                </a:ext>
              </a:extLst>
            </p:cNvPr>
            <p:cNvSpPr txBox="1"/>
            <p:nvPr/>
          </p:nvSpPr>
          <p:spPr>
            <a:xfrm>
              <a:off x="9065334" y="2467637"/>
              <a:ext cx="3016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00AE"/>
                  </a:solidFill>
                </a:rPr>
                <a:t>Z</a:t>
              </a:r>
              <a:endParaRPr lang="ko-KR" altLang="en-US" dirty="0">
                <a:solidFill>
                  <a:srgbClr val="0000AE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59EFC86-2DBB-42FA-9B48-C4A7488AFF88}"/>
                </a:ext>
              </a:extLst>
            </p:cNvPr>
            <p:cNvSpPr txBox="1"/>
            <p:nvPr/>
          </p:nvSpPr>
          <p:spPr>
            <a:xfrm>
              <a:off x="8140076" y="1816172"/>
              <a:ext cx="3016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BD00"/>
                  </a:solidFill>
                </a:rPr>
                <a:t>Y</a:t>
              </a:r>
              <a:endParaRPr lang="ko-KR" altLang="en-US" dirty="0">
                <a:solidFill>
                  <a:srgbClr val="00BD00"/>
                </a:solidFill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408A28D1-0C30-49F6-9382-B6DCD5F35702}"/>
              </a:ext>
            </a:extLst>
          </p:cNvPr>
          <p:cNvSpPr txBox="1"/>
          <p:nvPr/>
        </p:nvSpPr>
        <p:spPr>
          <a:xfrm>
            <a:off x="4314542" y="502457"/>
            <a:ext cx="32848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/>
              <a:t>언리얼</a:t>
            </a:r>
            <a:r>
              <a:rPr lang="ko-KR" altLang="en-US" sz="2400" b="1" dirty="0"/>
              <a:t> 회전</a:t>
            </a:r>
            <a:r>
              <a:rPr lang="en-US" altLang="ko-KR" sz="2400" b="1" dirty="0"/>
              <a:t>(</a:t>
            </a:r>
            <a:r>
              <a:rPr lang="ko-KR" altLang="en-US" sz="2400" b="1" dirty="0">
                <a:solidFill>
                  <a:srgbClr val="FF0000"/>
                </a:solidFill>
              </a:rPr>
              <a:t>시계방향</a:t>
            </a:r>
            <a:r>
              <a:rPr lang="en-US" altLang="ko-KR" sz="2400" b="1" dirty="0"/>
              <a:t>)</a:t>
            </a:r>
            <a:endParaRPr lang="ko-KR" altLang="en-US" sz="2400" b="1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0EABF216-5150-4EC1-B7A7-BD1BDB475B12}"/>
              </a:ext>
            </a:extLst>
          </p:cNvPr>
          <p:cNvGrpSpPr/>
          <p:nvPr/>
        </p:nvGrpSpPr>
        <p:grpSpPr>
          <a:xfrm>
            <a:off x="8905749" y="1193929"/>
            <a:ext cx="2947198" cy="1353528"/>
            <a:chOff x="8268265" y="515228"/>
            <a:chExt cx="2947198" cy="1353528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F47ED74F-10AA-468A-A409-7D09DFD26346}"/>
                </a:ext>
              </a:extLst>
            </p:cNvPr>
            <p:cNvSpPr/>
            <p:nvPr/>
          </p:nvSpPr>
          <p:spPr>
            <a:xfrm>
              <a:off x="8268265" y="515228"/>
              <a:ext cx="2947198" cy="135352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E2432C82-F33E-4A10-AF55-0F2F3F0B01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6319" b="96703" l="8065" r="90323">
                          <a14:foregroundMark x1="31935" y1="20055" x2="31935" y2="20055"/>
                          <a14:foregroundMark x1="39032" y1="9066" x2="39032" y2="9066"/>
                          <a14:foregroundMark x1="41290" y1="6319" x2="41290" y2="6319"/>
                          <a14:foregroundMark x1="9032" y1="54121" x2="9032" y2="54121"/>
                          <a14:foregroundMark x1="31290" y1="92857" x2="31290" y2="92857"/>
                          <a14:foregroundMark x1="8387" y1="79945" x2="8387" y2="79945"/>
                          <a14:foregroundMark x1="50968" y1="96978" x2="50968" y2="96978"/>
                          <a14:foregroundMark x1="90323" y1="81044" x2="90323" y2="81044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443129" y="734472"/>
              <a:ext cx="636594" cy="747485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ACC1592-FFBC-47B8-9D62-170CF5397DF7}"/>
                </a:ext>
              </a:extLst>
            </p:cNvPr>
            <p:cNvSpPr txBox="1"/>
            <p:nvPr/>
          </p:nvSpPr>
          <p:spPr>
            <a:xfrm>
              <a:off x="9111396" y="835626"/>
              <a:ext cx="205056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엄지 </a:t>
              </a:r>
              <a:r>
                <a:rPr lang="en-US" altLang="ko-KR" b="1" dirty="0"/>
                <a:t>= </a:t>
              </a:r>
              <a:r>
                <a:rPr lang="ko-KR" altLang="en-US" b="1" dirty="0" err="1"/>
                <a:t>기준축</a:t>
              </a:r>
              <a:endParaRPr lang="en-US" altLang="ko-KR" b="1" dirty="0"/>
            </a:p>
            <a:p>
              <a:r>
                <a:rPr lang="ko-KR" altLang="en-US" b="1" dirty="0"/>
                <a:t>나머지 </a:t>
              </a:r>
              <a:r>
                <a:rPr lang="en-US" altLang="ko-KR" b="1" dirty="0"/>
                <a:t>= </a:t>
              </a:r>
              <a:r>
                <a:rPr lang="ko-KR" altLang="en-US" b="1" dirty="0"/>
                <a:t>회전방향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46402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1">
                <a:lumMod val="65000"/>
              </a:schemeClr>
            </a:gs>
            <a:gs pos="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269033" y="175087"/>
            <a:ext cx="11653934" cy="6414059"/>
            <a:chOff x="270588" y="164022"/>
            <a:chExt cx="11653934" cy="6414059"/>
          </a:xfrm>
        </p:grpSpPr>
        <p:sp>
          <p:nvSpPr>
            <p:cNvPr id="33" name="사각형: 둥근 위쪽 모서리 32">
              <a:extLst>
                <a:ext uri="{FF2B5EF4-FFF2-40B4-BE49-F238E27FC236}">
                  <a16:creationId xmlns:a16="http://schemas.microsoft.com/office/drawing/2014/main" id="{0B1A2600-7512-4035-B1F7-6D30C1974263}"/>
                </a:ext>
              </a:extLst>
            </p:cNvPr>
            <p:cNvSpPr/>
            <p:nvPr/>
          </p:nvSpPr>
          <p:spPr>
            <a:xfrm>
              <a:off x="270588" y="970426"/>
              <a:ext cx="11653934" cy="5607655"/>
            </a:xfrm>
            <a:prstGeom prst="round2SameRect">
              <a:avLst>
                <a:gd name="adj1" fmla="val 0"/>
                <a:gd name="adj2" fmla="val 2593"/>
              </a:avLst>
            </a:prstGeom>
            <a:solidFill>
              <a:srgbClr val="FDFDFD"/>
            </a:solidFill>
            <a:ln w="79375">
              <a:solidFill>
                <a:schemeClr val="bg1"/>
              </a:solidFill>
            </a:ln>
            <a:effectLst>
              <a:outerShdw blurRad="50800" dist="38100" dir="5400000" algn="t" rotWithShape="0">
                <a:prstClr val="black">
                  <a:alpha val="2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위쪽 모서리 11">
              <a:extLst>
                <a:ext uri="{FF2B5EF4-FFF2-40B4-BE49-F238E27FC236}">
                  <a16:creationId xmlns:a16="http://schemas.microsoft.com/office/drawing/2014/main" id="{A06B4BA6-4D56-4BB4-9D93-EA624AE7F481}"/>
                </a:ext>
              </a:extLst>
            </p:cNvPr>
            <p:cNvSpPr/>
            <p:nvPr/>
          </p:nvSpPr>
          <p:spPr>
            <a:xfrm>
              <a:off x="270588" y="435529"/>
              <a:ext cx="11653934" cy="610572"/>
            </a:xfrm>
            <a:prstGeom prst="round2SameRect">
              <a:avLst/>
            </a:prstGeom>
            <a:solidFill>
              <a:srgbClr val="FDFDFD"/>
            </a:solidFill>
            <a:ln w="79375">
              <a:solidFill>
                <a:schemeClr val="bg1"/>
              </a:solidFill>
            </a:ln>
            <a:effectLst>
              <a:outerShdw blurRad="228600" dist="63500" dir="5400000" algn="t" rotWithShape="0">
                <a:prstClr val="black">
                  <a:alpha val="1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en-US" altLang="ko-KR" sz="7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8BC6677D-3BAF-4A10-8400-986F66B5D1BB}"/>
                </a:ext>
              </a:extLst>
            </p:cNvPr>
            <p:cNvSpPr/>
            <p:nvPr/>
          </p:nvSpPr>
          <p:spPr>
            <a:xfrm>
              <a:off x="424607" y="584416"/>
              <a:ext cx="324721" cy="324721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innerShdw blurRad="2286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A3EB8269-33AF-449E-8BB3-E1BFB5E24BF9}"/>
                </a:ext>
              </a:extLst>
            </p:cNvPr>
            <p:cNvSpPr/>
            <p:nvPr/>
          </p:nvSpPr>
          <p:spPr>
            <a:xfrm>
              <a:off x="474064" y="164022"/>
              <a:ext cx="225805" cy="65751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127000" dist="88900" dir="10800000" sx="95000" sy="95000" algn="r" rotWithShape="0">
                <a:prstClr val="black">
                  <a:alpha val="25000"/>
                </a:prstClr>
              </a:outerShdw>
            </a:effectLst>
            <a:scene3d>
              <a:camera prst="orthographicFront"/>
              <a:lightRig rig="soft" dir="t"/>
            </a:scene3d>
            <a:sp3d prstMaterial="plastic">
              <a:bevelT w="12700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8BC6677D-3BAF-4A10-8400-986F66B5D1BB}"/>
                </a:ext>
              </a:extLst>
            </p:cNvPr>
            <p:cNvSpPr/>
            <p:nvPr/>
          </p:nvSpPr>
          <p:spPr>
            <a:xfrm>
              <a:off x="11455716" y="584416"/>
              <a:ext cx="324721" cy="324721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innerShdw blurRad="2286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사각형: 둥근 모서리 18">
              <a:extLst>
                <a:ext uri="{FF2B5EF4-FFF2-40B4-BE49-F238E27FC236}">
                  <a16:creationId xmlns:a16="http://schemas.microsoft.com/office/drawing/2014/main" id="{A3EB8269-33AF-449E-8BB3-E1BFB5E24BF9}"/>
                </a:ext>
              </a:extLst>
            </p:cNvPr>
            <p:cNvSpPr/>
            <p:nvPr/>
          </p:nvSpPr>
          <p:spPr>
            <a:xfrm>
              <a:off x="11505173" y="164022"/>
              <a:ext cx="225805" cy="65751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127000" dist="88900" dir="10800000" sx="95000" sy="95000" algn="r" rotWithShape="0">
                <a:prstClr val="black">
                  <a:alpha val="25000"/>
                </a:prstClr>
              </a:outerShdw>
            </a:effectLst>
            <a:scene3d>
              <a:camera prst="orthographicFront"/>
              <a:lightRig rig="soft" dir="t"/>
            </a:scene3d>
            <a:sp3d prstMaterial="plastic">
              <a:bevelT w="12700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7CF5BF8-C33A-4E09-9FB6-68D523C50451}"/>
              </a:ext>
            </a:extLst>
          </p:cNvPr>
          <p:cNvSpPr txBox="1"/>
          <p:nvPr/>
        </p:nvSpPr>
        <p:spPr>
          <a:xfrm>
            <a:off x="4510020" y="507625"/>
            <a:ext cx="27013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Roll Pitch Yaw</a:t>
            </a:r>
            <a:r>
              <a:rPr lang="ko-KR" altLang="en-US" sz="2400" b="1" dirty="0"/>
              <a:t>란</a:t>
            </a:r>
            <a:r>
              <a:rPr lang="en-US" altLang="ko-KR" sz="2400" b="1" dirty="0"/>
              <a:t>?</a:t>
            </a:r>
            <a:endParaRPr lang="ko-KR" altLang="en-US" sz="2400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E762FDD-A45B-4FD2-99E8-E34F71C58E19}"/>
              </a:ext>
            </a:extLst>
          </p:cNvPr>
          <p:cNvSpPr txBox="1"/>
          <p:nvPr/>
        </p:nvSpPr>
        <p:spPr>
          <a:xfrm>
            <a:off x="472509" y="1961700"/>
            <a:ext cx="5436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물체를 고정된 회전 축을 기준으로 회전을 표현한다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789FB9A-D482-43BD-A74E-DD2053C60C9A}"/>
              </a:ext>
            </a:extLst>
          </p:cNvPr>
          <p:cNvSpPr txBox="1"/>
          <p:nvPr/>
        </p:nvSpPr>
        <p:spPr>
          <a:xfrm>
            <a:off x="515618" y="2161904"/>
            <a:ext cx="3749744" cy="1666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/>
              <a:t>Roll – X</a:t>
            </a:r>
            <a:r>
              <a:rPr lang="ko-KR" altLang="en-US" dirty="0"/>
              <a:t>축을 기준으로 회전한 각도</a:t>
            </a:r>
            <a:endParaRPr lang="en-US" altLang="ko-KR" dirty="0"/>
          </a:p>
          <a:p>
            <a:pPr>
              <a:lnSpc>
                <a:spcPct val="200000"/>
              </a:lnSpc>
            </a:pPr>
            <a:r>
              <a:rPr lang="en-US" altLang="ko-KR" dirty="0"/>
              <a:t>Pitch – Y</a:t>
            </a:r>
            <a:r>
              <a:rPr lang="ko-KR" altLang="en-US" dirty="0"/>
              <a:t>축을 기준으로 회전한 각도</a:t>
            </a:r>
            <a:endParaRPr lang="en-US" altLang="ko-KR" dirty="0"/>
          </a:p>
          <a:p>
            <a:pPr>
              <a:lnSpc>
                <a:spcPct val="200000"/>
              </a:lnSpc>
            </a:pPr>
            <a:r>
              <a:rPr lang="en-US" altLang="ko-KR" dirty="0"/>
              <a:t>Yaw – Z</a:t>
            </a:r>
            <a:r>
              <a:rPr lang="ko-KR" altLang="en-US" dirty="0"/>
              <a:t>축을 기준으로 회전한 각도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E52EC33-0784-4E88-A999-F656971F2042}"/>
              </a:ext>
            </a:extLst>
          </p:cNvPr>
          <p:cNvSpPr txBox="1"/>
          <p:nvPr/>
        </p:nvSpPr>
        <p:spPr>
          <a:xfrm>
            <a:off x="515618" y="4129176"/>
            <a:ext cx="42053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( cf.</a:t>
            </a:r>
            <a:r>
              <a:rPr lang="ko-KR" altLang="en-US" sz="1400" b="1" dirty="0"/>
              <a:t> 무조건 </a:t>
            </a:r>
            <a:r>
              <a:rPr lang="en-US" altLang="ko-KR" sz="1400" b="1" dirty="0"/>
              <a:t>Roll - x</a:t>
            </a:r>
            <a:r>
              <a:rPr lang="ko-KR" altLang="en-US" sz="1400" b="1" dirty="0"/>
              <a:t>축</a:t>
            </a:r>
            <a:r>
              <a:rPr lang="en-US" altLang="ko-KR" sz="1400" b="1" dirty="0"/>
              <a:t>, Pitch – Y</a:t>
            </a:r>
            <a:r>
              <a:rPr lang="ko-KR" altLang="en-US" sz="1400" b="1" dirty="0"/>
              <a:t>축</a:t>
            </a:r>
            <a:r>
              <a:rPr lang="en-US" altLang="ko-KR" sz="1400" b="1" dirty="0"/>
              <a:t>, Yaw – Z</a:t>
            </a:r>
            <a:r>
              <a:rPr lang="ko-KR" altLang="en-US" sz="1400" b="1" dirty="0"/>
              <a:t>축은 아님</a:t>
            </a:r>
            <a:r>
              <a:rPr lang="en-US" altLang="ko-KR" sz="1400" b="1" dirty="0"/>
              <a:t>.)</a:t>
            </a:r>
          </a:p>
          <a:p>
            <a:r>
              <a:rPr lang="en-US" altLang="ko-KR" sz="1400" b="1" dirty="0"/>
              <a:t>- </a:t>
            </a:r>
            <a:r>
              <a:rPr lang="ko-KR" altLang="en-US" sz="1400" b="1" dirty="0"/>
              <a:t>무슨 축이 전방인가에 따라 달라짐</a:t>
            </a:r>
            <a:r>
              <a:rPr lang="en-US" altLang="ko-KR" sz="1400" b="1" dirty="0"/>
              <a:t>.</a:t>
            </a:r>
            <a:endParaRPr lang="ko-KR" altLang="en-US" sz="1400" b="1" dirty="0"/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218C8DFA-C580-48B0-8ADD-439352774D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0557"/>
          <a:stretch/>
        </p:blipFill>
        <p:spPr>
          <a:xfrm>
            <a:off x="6668519" y="1769848"/>
            <a:ext cx="4948001" cy="3567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8977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1">
                <a:lumMod val="65000"/>
              </a:schemeClr>
            </a:gs>
            <a:gs pos="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269033" y="175087"/>
            <a:ext cx="11653934" cy="6414059"/>
            <a:chOff x="270588" y="164022"/>
            <a:chExt cx="11653934" cy="6414059"/>
          </a:xfrm>
        </p:grpSpPr>
        <p:sp>
          <p:nvSpPr>
            <p:cNvPr id="33" name="사각형: 둥근 위쪽 모서리 32">
              <a:extLst>
                <a:ext uri="{FF2B5EF4-FFF2-40B4-BE49-F238E27FC236}">
                  <a16:creationId xmlns:a16="http://schemas.microsoft.com/office/drawing/2014/main" id="{0B1A2600-7512-4035-B1F7-6D30C1974263}"/>
                </a:ext>
              </a:extLst>
            </p:cNvPr>
            <p:cNvSpPr/>
            <p:nvPr/>
          </p:nvSpPr>
          <p:spPr>
            <a:xfrm>
              <a:off x="270588" y="970426"/>
              <a:ext cx="11653934" cy="5607655"/>
            </a:xfrm>
            <a:prstGeom prst="round2SameRect">
              <a:avLst>
                <a:gd name="adj1" fmla="val 0"/>
                <a:gd name="adj2" fmla="val 2593"/>
              </a:avLst>
            </a:prstGeom>
            <a:solidFill>
              <a:srgbClr val="FDFDFD"/>
            </a:solidFill>
            <a:ln w="79375">
              <a:solidFill>
                <a:schemeClr val="bg1"/>
              </a:solidFill>
            </a:ln>
            <a:effectLst>
              <a:outerShdw blurRad="50800" dist="38100" dir="5400000" algn="t" rotWithShape="0">
                <a:prstClr val="black">
                  <a:alpha val="2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위쪽 모서리 11">
              <a:extLst>
                <a:ext uri="{FF2B5EF4-FFF2-40B4-BE49-F238E27FC236}">
                  <a16:creationId xmlns:a16="http://schemas.microsoft.com/office/drawing/2014/main" id="{A06B4BA6-4D56-4BB4-9D93-EA624AE7F481}"/>
                </a:ext>
              </a:extLst>
            </p:cNvPr>
            <p:cNvSpPr/>
            <p:nvPr/>
          </p:nvSpPr>
          <p:spPr>
            <a:xfrm>
              <a:off x="270588" y="435529"/>
              <a:ext cx="11653934" cy="610572"/>
            </a:xfrm>
            <a:prstGeom prst="round2SameRect">
              <a:avLst/>
            </a:prstGeom>
            <a:solidFill>
              <a:srgbClr val="FDFDFD"/>
            </a:solidFill>
            <a:ln w="79375">
              <a:solidFill>
                <a:schemeClr val="bg1"/>
              </a:solidFill>
            </a:ln>
            <a:effectLst>
              <a:outerShdw blurRad="228600" dist="63500" dir="5400000" algn="t" rotWithShape="0">
                <a:prstClr val="black">
                  <a:alpha val="1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en-US" altLang="ko-KR" sz="7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8BC6677D-3BAF-4A10-8400-986F66B5D1BB}"/>
                </a:ext>
              </a:extLst>
            </p:cNvPr>
            <p:cNvSpPr/>
            <p:nvPr/>
          </p:nvSpPr>
          <p:spPr>
            <a:xfrm>
              <a:off x="424607" y="584416"/>
              <a:ext cx="324721" cy="324721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innerShdw blurRad="2286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A3EB8269-33AF-449E-8BB3-E1BFB5E24BF9}"/>
                </a:ext>
              </a:extLst>
            </p:cNvPr>
            <p:cNvSpPr/>
            <p:nvPr/>
          </p:nvSpPr>
          <p:spPr>
            <a:xfrm>
              <a:off x="474064" y="164022"/>
              <a:ext cx="225805" cy="65751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127000" dist="88900" dir="10800000" sx="95000" sy="95000" algn="r" rotWithShape="0">
                <a:prstClr val="black">
                  <a:alpha val="25000"/>
                </a:prstClr>
              </a:outerShdw>
            </a:effectLst>
            <a:scene3d>
              <a:camera prst="orthographicFront"/>
              <a:lightRig rig="soft" dir="t"/>
            </a:scene3d>
            <a:sp3d prstMaterial="plastic">
              <a:bevelT w="12700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8BC6677D-3BAF-4A10-8400-986F66B5D1BB}"/>
                </a:ext>
              </a:extLst>
            </p:cNvPr>
            <p:cNvSpPr/>
            <p:nvPr/>
          </p:nvSpPr>
          <p:spPr>
            <a:xfrm>
              <a:off x="11455716" y="584416"/>
              <a:ext cx="324721" cy="324721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innerShdw blurRad="2286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사각형: 둥근 모서리 18">
              <a:extLst>
                <a:ext uri="{FF2B5EF4-FFF2-40B4-BE49-F238E27FC236}">
                  <a16:creationId xmlns:a16="http://schemas.microsoft.com/office/drawing/2014/main" id="{A3EB8269-33AF-449E-8BB3-E1BFB5E24BF9}"/>
                </a:ext>
              </a:extLst>
            </p:cNvPr>
            <p:cNvSpPr/>
            <p:nvPr/>
          </p:nvSpPr>
          <p:spPr>
            <a:xfrm>
              <a:off x="11505173" y="164022"/>
              <a:ext cx="225805" cy="65751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127000" dist="88900" dir="10800000" sx="95000" sy="95000" algn="r" rotWithShape="0">
                <a:prstClr val="black">
                  <a:alpha val="25000"/>
                </a:prstClr>
              </a:outerShdw>
            </a:effectLst>
            <a:scene3d>
              <a:camera prst="orthographicFront"/>
              <a:lightRig rig="soft" dir="t"/>
            </a:scene3d>
            <a:sp3d prstMaterial="plastic">
              <a:bevelT w="12700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7CF5BF8-C33A-4E09-9FB6-68D523C50451}"/>
              </a:ext>
            </a:extLst>
          </p:cNvPr>
          <p:cNvSpPr txBox="1"/>
          <p:nvPr/>
        </p:nvSpPr>
        <p:spPr>
          <a:xfrm>
            <a:off x="4510020" y="507625"/>
            <a:ext cx="27013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Roll Pitch Yaw</a:t>
            </a:r>
            <a:r>
              <a:rPr lang="ko-KR" altLang="en-US" sz="2400" b="1" dirty="0"/>
              <a:t>란</a:t>
            </a:r>
            <a:r>
              <a:rPr lang="en-US" altLang="ko-KR" sz="2400" b="1" dirty="0"/>
              <a:t>?</a:t>
            </a:r>
            <a:endParaRPr lang="ko-KR" altLang="en-US" sz="2400" b="1" dirty="0"/>
          </a:p>
        </p:txBody>
      </p:sp>
      <p:pic>
        <p:nvPicPr>
          <p:cNvPr id="4" name="Flash_2">
            <a:hlinkClick r:id="" action="ppaction://media"/>
            <a:extLst>
              <a:ext uri="{FF2B5EF4-FFF2-40B4-BE49-F238E27FC236}">
                <a16:creationId xmlns:a16="http://schemas.microsoft.com/office/drawing/2014/main" id="{6C1CE91E-671D-4936-99AF-D6A751F65CE6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80534" y="1278965"/>
            <a:ext cx="3766375" cy="489846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53C75B90-2800-475C-B620-CA00E0DF2B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5379" y="1436250"/>
            <a:ext cx="4312169" cy="4623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378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200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1">
                <a:lumMod val="65000"/>
              </a:schemeClr>
            </a:gs>
            <a:gs pos="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270588" y="164022"/>
            <a:ext cx="11653934" cy="6414059"/>
            <a:chOff x="270588" y="164022"/>
            <a:chExt cx="11653934" cy="6414059"/>
          </a:xfrm>
        </p:grpSpPr>
        <p:sp>
          <p:nvSpPr>
            <p:cNvPr id="33" name="사각형: 둥근 위쪽 모서리 32">
              <a:extLst>
                <a:ext uri="{FF2B5EF4-FFF2-40B4-BE49-F238E27FC236}">
                  <a16:creationId xmlns:a16="http://schemas.microsoft.com/office/drawing/2014/main" id="{0B1A2600-7512-4035-B1F7-6D30C1974263}"/>
                </a:ext>
              </a:extLst>
            </p:cNvPr>
            <p:cNvSpPr/>
            <p:nvPr/>
          </p:nvSpPr>
          <p:spPr>
            <a:xfrm>
              <a:off x="270588" y="970426"/>
              <a:ext cx="11653934" cy="5607655"/>
            </a:xfrm>
            <a:prstGeom prst="round2SameRect">
              <a:avLst>
                <a:gd name="adj1" fmla="val 0"/>
                <a:gd name="adj2" fmla="val 2593"/>
              </a:avLst>
            </a:prstGeom>
            <a:solidFill>
              <a:srgbClr val="FDFDFD"/>
            </a:solidFill>
            <a:ln w="79375">
              <a:solidFill>
                <a:schemeClr val="bg1"/>
              </a:solidFill>
            </a:ln>
            <a:effectLst>
              <a:outerShdw blurRad="50800" dist="38100" dir="5400000" algn="t" rotWithShape="0">
                <a:prstClr val="black">
                  <a:alpha val="2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위쪽 모서리 11">
              <a:extLst>
                <a:ext uri="{FF2B5EF4-FFF2-40B4-BE49-F238E27FC236}">
                  <a16:creationId xmlns:a16="http://schemas.microsoft.com/office/drawing/2014/main" id="{A06B4BA6-4D56-4BB4-9D93-EA624AE7F481}"/>
                </a:ext>
              </a:extLst>
            </p:cNvPr>
            <p:cNvSpPr/>
            <p:nvPr/>
          </p:nvSpPr>
          <p:spPr>
            <a:xfrm>
              <a:off x="270588" y="435529"/>
              <a:ext cx="11653934" cy="610572"/>
            </a:xfrm>
            <a:prstGeom prst="round2SameRect">
              <a:avLst/>
            </a:prstGeom>
            <a:solidFill>
              <a:srgbClr val="FDFDFD"/>
            </a:solidFill>
            <a:ln w="79375">
              <a:solidFill>
                <a:schemeClr val="bg1"/>
              </a:solidFill>
            </a:ln>
            <a:effectLst>
              <a:outerShdw blurRad="228600" dist="63500" dir="5400000" algn="t" rotWithShape="0">
                <a:prstClr val="black">
                  <a:alpha val="1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en-US" altLang="ko-KR" sz="7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8BC6677D-3BAF-4A10-8400-986F66B5D1BB}"/>
                </a:ext>
              </a:extLst>
            </p:cNvPr>
            <p:cNvSpPr/>
            <p:nvPr/>
          </p:nvSpPr>
          <p:spPr>
            <a:xfrm>
              <a:off x="424607" y="584416"/>
              <a:ext cx="324721" cy="324721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innerShdw blurRad="2286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A3EB8269-33AF-449E-8BB3-E1BFB5E24BF9}"/>
                </a:ext>
              </a:extLst>
            </p:cNvPr>
            <p:cNvSpPr/>
            <p:nvPr/>
          </p:nvSpPr>
          <p:spPr>
            <a:xfrm>
              <a:off x="474064" y="164022"/>
              <a:ext cx="225805" cy="65751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127000" dist="88900" dir="10800000" sx="95000" sy="95000" algn="r" rotWithShape="0">
                <a:prstClr val="black">
                  <a:alpha val="25000"/>
                </a:prstClr>
              </a:outerShdw>
            </a:effectLst>
            <a:scene3d>
              <a:camera prst="orthographicFront"/>
              <a:lightRig rig="soft" dir="t"/>
            </a:scene3d>
            <a:sp3d prstMaterial="plastic">
              <a:bevelT w="12700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8BC6677D-3BAF-4A10-8400-986F66B5D1BB}"/>
                </a:ext>
              </a:extLst>
            </p:cNvPr>
            <p:cNvSpPr/>
            <p:nvPr/>
          </p:nvSpPr>
          <p:spPr>
            <a:xfrm>
              <a:off x="11455716" y="584416"/>
              <a:ext cx="324721" cy="324721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innerShdw blurRad="2286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사각형: 둥근 모서리 18">
              <a:extLst>
                <a:ext uri="{FF2B5EF4-FFF2-40B4-BE49-F238E27FC236}">
                  <a16:creationId xmlns:a16="http://schemas.microsoft.com/office/drawing/2014/main" id="{A3EB8269-33AF-449E-8BB3-E1BFB5E24BF9}"/>
                </a:ext>
              </a:extLst>
            </p:cNvPr>
            <p:cNvSpPr/>
            <p:nvPr/>
          </p:nvSpPr>
          <p:spPr>
            <a:xfrm>
              <a:off x="11505173" y="164022"/>
              <a:ext cx="225805" cy="65751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127000" dist="88900" dir="10800000" sx="95000" sy="95000" algn="r" rotWithShape="0">
                <a:prstClr val="black">
                  <a:alpha val="25000"/>
                </a:prstClr>
              </a:outerShdw>
            </a:effectLst>
            <a:scene3d>
              <a:camera prst="orthographicFront"/>
              <a:lightRig rig="soft" dir="t"/>
            </a:scene3d>
            <a:sp3d prstMaterial="plastic">
              <a:bevelT w="12700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36" name="Picture 2">
            <a:extLst>
              <a:ext uri="{FF2B5EF4-FFF2-40B4-BE49-F238E27FC236}">
                <a16:creationId xmlns:a16="http://schemas.microsoft.com/office/drawing/2014/main" id="{B747EA69-E1ED-492F-A5BA-272920FA7D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987" y="1958446"/>
            <a:ext cx="4820541" cy="3929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02973B8D-4C15-4E97-8FA3-BC77F98AB70F}"/>
              </a:ext>
            </a:extLst>
          </p:cNvPr>
          <p:cNvSpPr txBox="1"/>
          <p:nvPr/>
        </p:nvSpPr>
        <p:spPr>
          <a:xfrm>
            <a:off x="749328" y="1317608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b="1" dirty="0" err="1"/>
              <a:t>액터</a:t>
            </a:r>
            <a:r>
              <a:rPr lang="ko-KR" altLang="en-US" b="1" dirty="0"/>
              <a:t> 회전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B0B11B9-0FFF-4E9C-8DF7-81AC05E7824E}"/>
              </a:ext>
            </a:extLst>
          </p:cNvPr>
          <p:cNvSpPr txBox="1"/>
          <p:nvPr/>
        </p:nvSpPr>
        <p:spPr>
          <a:xfrm>
            <a:off x="2040900" y="6053138"/>
            <a:ext cx="1843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▲ </a:t>
            </a:r>
            <a:r>
              <a:rPr lang="en-US" altLang="ko-KR" dirty="0"/>
              <a:t>Z</a:t>
            </a:r>
            <a:r>
              <a:rPr lang="ko-KR" altLang="en-US" dirty="0"/>
              <a:t>축 기준 회전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517F785-32A5-43D8-AB60-7B78E8B8C9CE}"/>
              </a:ext>
            </a:extLst>
          </p:cNvPr>
          <p:cNvSpPr txBox="1"/>
          <p:nvPr/>
        </p:nvSpPr>
        <p:spPr>
          <a:xfrm>
            <a:off x="5906347" y="1317608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b="1" dirty="0"/>
              <a:t>메시 회전</a:t>
            </a:r>
          </a:p>
        </p:txBody>
      </p:sp>
      <p:pic>
        <p:nvPicPr>
          <p:cNvPr id="40" name="Picture 2">
            <a:extLst>
              <a:ext uri="{FF2B5EF4-FFF2-40B4-BE49-F238E27FC236}">
                <a16:creationId xmlns:a16="http://schemas.microsoft.com/office/drawing/2014/main" id="{E1614D2C-A08D-4F69-A2C8-D3C57196D8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7002" y="1958446"/>
            <a:ext cx="4022315" cy="3929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3D14384-9CEF-4DC5-B8B9-37DEDDC022E9}"/>
              </a:ext>
            </a:extLst>
          </p:cNvPr>
          <p:cNvSpPr txBox="1"/>
          <p:nvPr/>
        </p:nvSpPr>
        <p:spPr>
          <a:xfrm>
            <a:off x="4297072" y="508761"/>
            <a:ext cx="4972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>
                <a:ea typeface="+mj-ea"/>
              </a:rPr>
              <a:t>액터</a:t>
            </a:r>
            <a:r>
              <a:rPr lang="ko-KR" altLang="en-US" sz="2400" b="1" dirty="0">
                <a:ea typeface="+mj-ea"/>
              </a:rPr>
              <a:t> </a:t>
            </a:r>
            <a:r>
              <a:rPr lang="en-US" altLang="ko-KR" sz="2400" b="1" dirty="0">
                <a:ea typeface="+mj-ea"/>
              </a:rPr>
              <a:t>&amp; </a:t>
            </a:r>
            <a:r>
              <a:rPr lang="ko-KR" altLang="en-US" sz="2400" b="1" dirty="0">
                <a:ea typeface="+mj-ea"/>
              </a:rPr>
              <a:t>메시 회전 예시</a:t>
            </a:r>
          </a:p>
        </p:txBody>
      </p:sp>
    </p:spTree>
    <p:extLst>
      <p:ext uri="{BB962C8B-B14F-4D97-AF65-F5344CB8AC3E}">
        <p14:creationId xmlns:p14="http://schemas.microsoft.com/office/powerpoint/2010/main" val="1684368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1">
                <a:lumMod val="65000"/>
              </a:schemeClr>
            </a:gs>
            <a:gs pos="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270588" y="164022"/>
            <a:ext cx="11653934" cy="6414059"/>
            <a:chOff x="270588" y="164022"/>
            <a:chExt cx="11653934" cy="6414059"/>
          </a:xfrm>
        </p:grpSpPr>
        <p:sp>
          <p:nvSpPr>
            <p:cNvPr id="33" name="사각형: 둥근 위쪽 모서리 32">
              <a:extLst>
                <a:ext uri="{FF2B5EF4-FFF2-40B4-BE49-F238E27FC236}">
                  <a16:creationId xmlns:a16="http://schemas.microsoft.com/office/drawing/2014/main" id="{0B1A2600-7512-4035-B1F7-6D30C1974263}"/>
                </a:ext>
              </a:extLst>
            </p:cNvPr>
            <p:cNvSpPr/>
            <p:nvPr/>
          </p:nvSpPr>
          <p:spPr>
            <a:xfrm>
              <a:off x="270588" y="970426"/>
              <a:ext cx="11653934" cy="5607655"/>
            </a:xfrm>
            <a:prstGeom prst="round2SameRect">
              <a:avLst>
                <a:gd name="adj1" fmla="val 0"/>
                <a:gd name="adj2" fmla="val 2593"/>
              </a:avLst>
            </a:prstGeom>
            <a:solidFill>
              <a:srgbClr val="FDFDFD"/>
            </a:solidFill>
            <a:ln w="79375">
              <a:solidFill>
                <a:schemeClr val="bg1"/>
              </a:solidFill>
            </a:ln>
            <a:effectLst>
              <a:outerShdw blurRad="50800" dist="38100" dir="5400000" algn="t" rotWithShape="0">
                <a:prstClr val="black">
                  <a:alpha val="2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위쪽 모서리 11">
              <a:extLst>
                <a:ext uri="{FF2B5EF4-FFF2-40B4-BE49-F238E27FC236}">
                  <a16:creationId xmlns:a16="http://schemas.microsoft.com/office/drawing/2014/main" id="{A06B4BA6-4D56-4BB4-9D93-EA624AE7F481}"/>
                </a:ext>
              </a:extLst>
            </p:cNvPr>
            <p:cNvSpPr/>
            <p:nvPr/>
          </p:nvSpPr>
          <p:spPr>
            <a:xfrm>
              <a:off x="270588" y="435529"/>
              <a:ext cx="11653934" cy="610572"/>
            </a:xfrm>
            <a:prstGeom prst="round2SameRect">
              <a:avLst/>
            </a:prstGeom>
            <a:solidFill>
              <a:srgbClr val="FDFDFD"/>
            </a:solidFill>
            <a:ln w="79375">
              <a:solidFill>
                <a:schemeClr val="bg1"/>
              </a:solidFill>
            </a:ln>
            <a:effectLst>
              <a:outerShdw blurRad="228600" dist="63500" dir="5400000" algn="t" rotWithShape="0">
                <a:prstClr val="black">
                  <a:alpha val="1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en-US" altLang="ko-KR" sz="7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8BC6677D-3BAF-4A10-8400-986F66B5D1BB}"/>
                </a:ext>
              </a:extLst>
            </p:cNvPr>
            <p:cNvSpPr/>
            <p:nvPr/>
          </p:nvSpPr>
          <p:spPr>
            <a:xfrm>
              <a:off x="424607" y="584416"/>
              <a:ext cx="324721" cy="324721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innerShdw blurRad="2286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A3EB8269-33AF-449E-8BB3-E1BFB5E24BF9}"/>
                </a:ext>
              </a:extLst>
            </p:cNvPr>
            <p:cNvSpPr/>
            <p:nvPr/>
          </p:nvSpPr>
          <p:spPr>
            <a:xfrm>
              <a:off x="474064" y="164022"/>
              <a:ext cx="225805" cy="65751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127000" dist="88900" dir="10800000" sx="95000" sy="95000" algn="r" rotWithShape="0">
                <a:prstClr val="black">
                  <a:alpha val="25000"/>
                </a:prstClr>
              </a:outerShdw>
            </a:effectLst>
            <a:scene3d>
              <a:camera prst="orthographicFront"/>
              <a:lightRig rig="soft" dir="t"/>
            </a:scene3d>
            <a:sp3d prstMaterial="plastic">
              <a:bevelT w="12700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8BC6677D-3BAF-4A10-8400-986F66B5D1BB}"/>
                </a:ext>
              </a:extLst>
            </p:cNvPr>
            <p:cNvSpPr/>
            <p:nvPr/>
          </p:nvSpPr>
          <p:spPr>
            <a:xfrm>
              <a:off x="11455716" y="584416"/>
              <a:ext cx="324721" cy="324721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innerShdw blurRad="2286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사각형: 둥근 모서리 18">
              <a:extLst>
                <a:ext uri="{FF2B5EF4-FFF2-40B4-BE49-F238E27FC236}">
                  <a16:creationId xmlns:a16="http://schemas.microsoft.com/office/drawing/2014/main" id="{A3EB8269-33AF-449E-8BB3-E1BFB5E24BF9}"/>
                </a:ext>
              </a:extLst>
            </p:cNvPr>
            <p:cNvSpPr/>
            <p:nvPr/>
          </p:nvSpPr>
          <p:spPr>
            <a:xfrm>
              <a:off x="11505173" y="164022"/>
              <a:ext cx="225805" cy="65751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127000" dist="88900" dir="10800000" sx="95000" sy="95000" algn="r" rotWithShape="0">
                <a:prstClr val="black">
                  <a:alpha val="25000"/>
                </a:prstClr>
              </a:outerShdw>
            </a:effectLst>
            <a:scene3d>
              <a:camera prst="orthographicFront"/>
              <a:lightRig rig="soft" dir="t"/>
            </a:scene3d>
            <a:sp3d prstMaterial="plastic">
              <a:bevelT w="12700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183EBF75-65B8-4F74-880C-C513EED13C37}"/>
              </a:ext>
            </a:extLst>
          </p:cNvPr>
          <p:cNvCxnSpPr>
            <a:cxnSpLocks/>
          </p:cNvCxnSpPr>
          <p:nvPr/>
        </p:nvCxnSpPr>
        <p:spPr>
          <a:xfrm>
            <a:off x="6000420" y="1335083"/>
            <a:ext cx="0" cy="496175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3ECC00B4-D8C1-4A11-AFF3-F4E035E6B36F}"/>
              </a:ext>
            </a:extLst>
          </p:cNvPr>
          <p:cNvGrpSpPr/>
          <p:nvPr/>
        </p:nvGrpSpPr>
        <p:grpSpPr>
          <a:xfrm>
            <a:off x="658127" y="2022210"/>
            <a:ext cx="4467722" cy="3414563"/>
            <a:chOff x="580678" y="1869205"/>
            <a:chExt cx="4931756" cy="3769212"/>
          </a:xfrm>
        </p:grpSpPr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86627B6F-739D-4753-A6B7-12F2FDC1F7F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86" t="1188"/>
            <a:stretch/>
          </p:blipFill>
          <p:spPr>
            <a:xfrm>
              <a:off x="580678" y="2309361"/>
              <a:ext cx="4543888" cy="3329056"/>
            </a:xfrm>
            <a:prstGeom prst="rect">
              <a:avLst/>
            </a:prstGeom>
          </p:spPr>
        </p:pic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C5E6654B-21BA-469C-B552-7C8F62264278}"/>
                </a:ext>
              </a:extLst>
            </p:cNvPr>
            <p:cNvCxnSpPr>
              <a:cxnSpLocks/>
              <a:stCxn id="36" idx="1"/>
              <a:endCxn id="36" idx="3"/>
            </p:cNvCxnSpPr>
            <p:nvPr/>
          </p:nvCxnSpPr>
          <p:spPr>
            <a:xfrm>
              <a:off x="580678" y="3973889"/>
              <a:ext cx="4543888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942E294D-388D-41D9-A7F2-4A998A70FBA0}"/>
                </a:ext>
              </a:extLst>
            </p:cNvPr>
            <p:cNvCxnSpPr>
              <a:cxnSpLocks/>
              <a:stCxn id="36" idx="2"/>
            </p:cNvCxnSpPr>
            <p:nvPr/>
          </p:nvCxnSpPr>
          <p:spPr>
            <a:xfrm flipV="1">
              <a:off x="2852622" y="2229268"/>
              <a:ext cx="0" cy="3409149"/>
            </a:xfrm>
            <a:prstGeom prst="straightConnector1">
              <a:avLst/>
            </a:prstGeom>
            <a:ln w="571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5C9C1A52-4F46-4AAD-9D36-2C96A33649E7}"/>
                </a:ext>
              </a:extLst>
            </p:cNvPr>
            <p:cNvSpPr txBox="1"/>
            <p:nvPr/>
          </p:nvSpPr>
          <p:spPr>
            <a:xfrm>
              <a:off x="5081068" y="3773835"/>
              <a:ext cx="431366" cy="4416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solidFill>
                    <a:srgbClr val="FF0000"/>
                  </a:solidFill>
                  <a:ea typeface="이사만루체 Bold" panose="00000800000000000000" pitchFamily="2" charset="-127"/>
                </a:rPr>
                <a:t>X</a:t>
              </a:r>
              <a:endParaRPr lang="ko-KR" altLang="en-US" sz="2000" dirty="0">
                <a:solidFill>
                  <a:srgbClr val="FF0000"/>
                </a:solidFill>
                <a:ea typeface="이사만루체 Bold" panose="00000800000000000000" pitchFamily="2" charset="-127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0A062EC-224F-43E4-94CC-7B9A0E9D07C8}"/>
                </a:ext>
              </a:extLst>
            </p:cNvPr>
            <p:cNvSpPr txBox="1"/>
            <p:nvPr/>
          </p:nvSpPr>
          <p:spPr>
            <a:xfrm>
              <a:off x="2697496" y="1869205"/>
              <a:ext cx="431366" cy="4416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solidFill>
                    <a:srgbClr val="00B050"/>
                  </a:solidFill>
                  <a:ea typeface="이사만루체 Bold" panose="00000800000000000000" pitchFamily="2" charset="-127"/>
                </a:rPr>
                <a:t>Y</a:t>
              </a:r>
              <a:endParaRPr lang="ko-KR" altLang="en-US" sz="2000" dirty="0">
                <a:solidFill>
                  <a:srgbClr val="00B050"/>
                </a:solidFill>
                <a:ea typeface="이사만루체 Bold" panose="00000800000000000000" pitchFamily="2" charset="-127"/>
              </a:endParaRP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77BF0427-CD36-41B3-8D0E-E6C14ABBA97A}"/>
              </a:ext>
            </a:extLst>
          </p:cNvPr>
          <p:cNvSpPr txBox="1"/>
          <p:nvPr/>
        </p:nvSpPr>
        <p:spPr>
          <a:xfrm>
            <a:off x="424607" y="1489871"/>
            <a:ext cx="53655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ea typeface="이사만루체 Medium" panose="00000600000000000000" pitchFamily="2" charset="-127"/>
              </a:rPr>
              <a:t>기하학에서 숫자나 기호를 써서 위치를 표기하는 방식을 뜻한다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98B2F0D-0E17-4E91-828D-21F720DE3E82}"/>
              </a:ext>
            </a:extLst>
          </p:cNvPr>
          <p:cNvSpPr txBox="1"/>
          <p:nvPr/>
        </p:nvSpPr>
        <p:spPr>
          <a:xfrm>
            <a:off x="1676003" y="5593041"/>
            <a:ext cx="20873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ea typeface="이사만루체 Medium" panose="00000600000000000000" pitchFamily="2" charset="-127"/>
              </a:rPr>
              <a:t>&lt; </a:t>
            </a:r>
            <a:r>
              <a:rPr lang="ko-KR" altLang="en-US" sz="1400" dirty="0">
                <a:ea typeface="이사만루체 Medium" panose="00000600000000000000" pitchFamily="2" charset="-127"/>
              </a:rPr>
              <a:t>데카르트 좌표계</a:t>
            </a:r>
            <a:r>
              <a:rPr lang="en-US" altLang="ko-KR" sz="1400" dirty="0">
                <a:ea typeface="이사만루체 Medium" panose="00000600000000000000" pitchFamily="2" charset="-127"/>
              </a:rPr>
              <a:t> &gt;</a:t>
            </a:r>
            <a:endParaRPr lang="ko-KR" altLang="en-US" sz="1400" dirty="0">
              <a:ea typeface="이사만루체 Medium" panose="00000600000000000000" pitchFamily="2" charset="-127"/>
            </a:endParaRP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C7B297E7-EFAB-42B9-B028-BCACD6E51B9C}"/>
              </a:ext>
            </a:extLst>
          </p:cNvPr>
          <p:cNvGrpSpPr/>
          <p:nvPr/>
        </p:nvGrpSpPr>
        <p:grpSpPr>
          <a:xfrm>
            <a:off x="7118802" y="1754652"/>
            <a:ext cx="3722650" cy="3573559"/>
            <a:chOff x="6730011" y="1190971"/>
            <a:chExt cx="4632277" cy="4446756"/>
          </a:xfrm>
        </p:grpSpPr>
        <p:graphicFrame>
          <p:nvGraphicFramePr>
            <p:cNvPr id="44" name="개체 43">
              <a:extLst>
                <a:ext uri="{FF2B5EF4-FFF2-40B4-BE49-F238E27FC236}">
                  <a16:creationId xmlns:a16="http://schemas.microsoft.com/office/drawing/2014/main" id="{9FE1CC45-607D-44ED-81FD-B49342D63EA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90632861"/>
                </p:ext>
              </p:extLst>
            </p:nvPr>
          </p:nvGraphicFramePr>
          <p:xfrm>
            <a:off x="7146660" y="1609067"/>
            <a:ext cx="3784262" cy="36524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5" name="Image" r:id="rId4" imgW="5696640" imgH="5498280" progId="Photoshop.Image.13">
                    <p:embed/>
                  </p:oleObj>
                </mc:Choice>
                <mc:Fallback>
                  <p:oleObj name="Image" r:id="rId4" imgW="5696640" imgH="5498280" progId="Photoshop.Image.13">
                    <p:embed/>
                    <p:pic>
                      <p:nvPicPr>
                        <p:cNvPr id="29" name="개체 28">
                          <a:extLst>
                            <a:ext uri="{FF2B5EF4-FFF2-40B4-BE49-F238E27FC236}">
                              <a16:creationId xmlns:a16="http://schemas.microsoft.com/office/drawing/2014/main" id="{D1057BFE-28C4-4DEE-8DEB-DE43BD5AB75F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7146660" y="1609067"/>
                          <a:ext cx="3784262" cy="365242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0D8D738F-293C-4E88-9FFB-40325075BB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88269" y="4024277"/>
              <a:ext cx="1522380" cy="1224658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화살표 연결선 45">
              <a:extLst>
                <a:ext uri="{FF2B5EF4-FFF2-40B4-BE49-F238E27FC236}">
                  <a16:creationId xmlns:a16="http://schemas.microsoft.com/office/drawing/2014/main" id="{0CD697ED-45A9-47D0-8394-CD39E00EADA7}"/>
                </a:ext>
              </a:extLst>
            </p:cNvPr>
            <p:cNvCxnSpPr>
              <a:cxnSpLocks/>
            </p:cNvCxnSpPr>
            <p:nvPr/>
          </p:nvCxnSpPr>
          <p:spPr>
            <a:xfrm>
              <a:off x="8560800" y="4044299"/>
              <a:ext cx="2383470" cy="0"/>
            </a:xfrm>
            <a:prstGeom prst="straightConnector1">
              <a:avLst/>
            </a:prstGeom>
            <a:ln w="571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A728F8C6-0D0C-4174-BABA-F3120CB4D8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47452" y="1530649"/>
              <a:ext cx="0" cy="2547024"/>
            </a:xfrm>
            <a:prstGeom prst="straightConnector1">
              <a:avLst/>
            </a:prstGeom>
            <a:ln w="5715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9679A4DF-3965-4224-AB01-0E4FD0D1596C}"/>
                </a:ext>
              </a:extLst>
            </p:cNvPr>
            <p:cNvSpPr txBox="1"/>
            <p:nvPr/>
          </p:nvSpPr>
          <p:spPr>
            <a:xfrm>
              <a:off x="10930922" y="3877618"/>
              <a:ext cx="431366" cy="4978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solidFill>
                    <a:srgbClr val="00B050"/>
                  </a:solidFill>
                  <a:ea typeface="이사만루체 Bold" panose="00000800000000000000" pitchFamily="2" charset="-127"/>
                </a:rPr>
                <a:t>Y</a:t>
              </a:r>
              <a:endParaRPr lang="ko-KR" altLang="en-US" sz="2000" dirty="0">
                <a:solidFill>
                  <a:srgbClr val="00B050"/>
                </a:solidFill>
                <a:ea typeface="이사만루체 Bold" panose="00000800000000000000" pitchFamily="2" charset="-127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8214AAD8-ECDF-4415-BCB5-6AEDFC4F5FF3}"/>
                </a:ext>
              </a:extLst>
            </p:cNvPr>
            <p:cNvSpPr txBox="1"/>
            <p:nvPr/>
          </p:nvSpPr>
          <p:spPr>
            <a:xfrm>
              <a:off x="6730011" y="5139850"/>
              <a:ext cx="431366" cy="4978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solidFill>
                    <a:srgbClr val="FF0000"/>
                  </a:solidFill>
                  <a:ea typeface="이사만루체 Bold" panose="00000800000000000000" pitchFamily="2" charset="-127"/>
                </a:rPr>
                <a:t>X</a:t>
              </a:r>
              <a:endParaRPr lang="ko-KR" altLang="en-US" sz="2000" dirty="0">
                <a:solidFill>
                  <a:srgbClr val="FF0000"/>
                </a:solidFill>
                <a:ea typeface="이사만루체 Bold" panose="00000800000000000000" pitchFamily="2" charset="-127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87625750-9D7C-4588-82B1-34849E47CC90}"/>
                </a:ext>
              </a:extLst>
            </p:cNvPr>
            <p:cNvSpPr txBox="1"/>
            <p:nvPr/>
          </p:nvSpPr>
          <p:spPr>
            <a:xfrm>
              <a:off x="8385898" y="1190971"/>
              <a:ext cx="431366" cy="4595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accent5">
                      <a:lumMod val="75000"/>
                    </a:schemeClr>
                  </a:solidFill>
                  <a:ea typeface="이사만루체 Medium" panose="00000600000000000000" pitchFamily="2" charset="-127"/>
                </a:rPr>
                <a:t>Z</a:t>
              </a:r>
              <a:endParaRPr lang="ko-KR" altLang="en-US" dirty="0">
                <a:solidFill>
                  <a:schemeClr val="accent5">
                    <a:lumMod val="75000"/>
                  </a:schemeClr>
                </a:solidFill>
                <a:ea typeface="이사만루체 Medium" panose="00000600000000000000" pitchFamily="2" charset="-127"/>
              </a:endParaRP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07ADD37E-F041-4B06-A078-483EF63D4D3D}"/>
              </a:ext>
            </a:extLst>
          </p:cNvPr>
          <p:cNvSpPr txBox="1"/>
          <p:nvPr/>
        </p:nvSpPr>
        <p:spPr>
          <a:xfrm>
            <a:off x="8212617" y="5517092"/>
            <a:ext cx="14997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ea typeface="이사만루체 Medium" panose="00000600000000000000" pitchFamily="2" charset="-127"/>
              </a:rPr>
              <a:t>&lt; </a:t>
            </a:r>
            <a:r>
              <a:rPr lang="ko-KR" altLang="en-US" sz="1400" dirty="0">
                <a:ea typeface="이사만루체 Medium" panose="00000600000000000000" pitchFamily="2" charset="-127"/>
              </a:rPr>
              <a:t>구좌표계 </a:t>
            </a:r>
            <a:r>
              <a:rPr lang="en-US" altLang="ko-KR" sz="1400" dirty="0">
                <a:ea typeface="이사만루체 Medium" panose="00000600000000000000" pitchFamily="2" charset="-127"/>
              </a:rPr>
              <a:t>&gt;</a:t>
            </a:r>
            <a:endParaRPr lang="ko-KR" altLang="en-US" sz="1400" dirty="0">
              <a:ea typeface="이사만루체 Medium" panose="00000600000000000000" pitchFamily="2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CAF5C00-588F-47C9-96E4-62826B148352}"/>
              </a:ext>
            </a:extLst>
          </p:cNvPr>
          <p:cNvSpPr txBox="1"/>
          <p:nvPr/>
        </p:nvSpPr>
        <p:spPr>
          <a:xfrm>
            <a:off x="699869" y="6008617"/>
            <a:ext cx="4182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ea typeface="이사만루체 Medium" panose="00000600000000000000" pitchFamily="2" charset="-127"/>
              </a:rPr>
              <a:t>흔히 볼 수 있는 좌표계이며 </a:t>
            </a:r>
            <a:r>
              <a:rPr lang="en-US" altLang="ko-KR" sz="1400" dirty="0">
                <a:ea typeface="이사만루체 Medium" panose="00000600000000000000" pitchFamily="2" charset="-127"/>
              </a:rPr>
              <a:t>2</a:t>
            </a:r>
            <a:r>
              <a:rPr lang="ko-KR" altLang="en-US" sz="1400" dirty="0">
                <a:ea typeface="이사만루체 Medium" panose="00000600000000000000" pitchFamily="2" charset="-127"/>
              </a:rPr>
              <a:t>차원용 좌표계 이다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EF87E99-3F69-41B0-B4E3-4FFBE134B64E}"/>
              </a:ext>
            </a:extLst>
          </p:cNvPr>
          <p:cNvSpPr txBox="1"/>
          <p:nvPr/>
        </p:nvSpPr>
        <p:spPr>
          <a:xfrm>
            <a:off x="6846491" y="5910340"/>
            <a:ext cx="43671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ea typeface="이사만루체 Medium" panose="00000600000000000000" pitchFamily="2" charset="-127"/>
              </a:rPr>
              <a:t>2</a:t>
            </a:r>
            <a:r>
              <a:rPr lang="ko-KR" altLang="en-US" sz="1400" dirty="0">
                <a:ea typeface="이사만루체 Medium" panose="00000600000000000000" pitchFamily="2" charset="-127"/>
              </a:rPr>
              <a:t>차원용 좌표계에서 확장시킨 </a:t>
            </a:r>
            <a:r>
              <a:rPr lang="en-US" altLang="ko-KR" sz="1400" dirty="0">
                <a:ea typeface="이사만루체 Medium" panose="00000600000000000000" pitchFamily="2" charset="-127"/>
              </a:rPr>
              <a:t>3</a:t>
            </a:r>
            <a:r>
              <a:rPr lang="ko-KR" altLang="en-US" sz="1400" dirty="0">
                <a:ea typeface="이사만루체 Medium" panose="00000600000000000000" pitchFamily="2" charset="-127"/>
              </a:rPr>
              <a:t>차원용 좌표계이다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444165-09BE-4D44-B4E5-EE7C97E291D1}"/>
              </a:ext>
            </a:extLst>
          </p:cNvPr>
          <p:cNvSpPr txBox="1"/>
          <p:nvPr/>
        </p:nvSpPr>
        <p:spPr>
          <a:xfrm>
            <a:off x="4044259" y="496413"/>
            <a:ext cx="3713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latin typeface="+mj-lt"/>
                <a:ea typeface="이사만루체 Medium" panose="00000600000000000000" pitchFamily="2" charset="-127"/>
              </a:rPr>
              <a:t>좌표계는 무엇인가</a:t>
            </a:r>
            <a:r>
              <a:rPr lang="en-US" altLang="ko-KR" sz="2800" b="1" dirty="0">
                <a:latin typeface="+mj-lt"/>
                <a:ea typeface="이사만루체 Medium" panose="00000600000000000000" pitchFamily="2" charset="-127"/>
              </a:rPr>
              <a:t>??</a:t>
            </a:r>
          </a:p>
        </p:txBody>
      </p:sp>
    </p:spTree>
    <p:extLst>
      <p:ext uri="{BB962C8B-B14F-4D97-AF65-F5344CB8AC3E}">
        <p14:creationId xmlns:p14="http://schemas.microsoft.com/office/powerpoint/2010/main" val="1363192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1">
                <a:lumMod val="65000"/>
              </a:schemeClr>
            </a:gs>
            <a:gs pos="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270588" y="164022"/>
            <a:ext cx="11653934" cy="6414059"/>
            <a:chOff x="270588" y="164022"/>
            <a:chExt cx="11653934" cy="6414059"/>
          </a:xfrm>
        </p:grpSpPr>
        <p:sp>
          <p:nvSpPr>
            <p:cNvPr id="33" name="사각형: 둥근 위쪽 모서리 32">
              <a:extLst>
                <a:ext uri="{FF2B5EF4-FFF2-40B4-BE49-F238E27FC236}">
                  <a16:creationId xmlns:a16="http://schemas.microsoft.com/office/drawing/2014/main" id="{0B1A2600-7512-4035-B1F7-6D30C1974263}"/>
                </a:ext>
              </a:extLst>
            </p:cNvPr>
            <p:cNvSpPr/>
            <p:nvPr/>
          </p:nvSpPr>
          <p:spPr>
            <a:xfrm>
              <a:off x="270588" y="970426"/>
              <a:ext cx="11653934" cy="5607655"/>
            </a:xfrm>
            <a:prstGeom prst="round2SameRect">
              <a:avLst>
                <a:gd name="adj1" fmla="val 0"/>
                <a:gd name="adj2" fmla="val 2593"/>
              </a:avLst>
            </a:prstGeom>
            <a:solidFill>
              <a:srgbClr val="FDFDFD"/>
            </a:solidFill>
            <a:ln w="79375">
              <a:solidFill>
                <a:schemeClr val="bg1"/>
              </a:solidFill>
            </a:ln>
            <a:effectLst>
              <a:outerShdw blurRad="50800" dist="38100" dir="5400000" algn="t" rotWithShape="0">
                <a:prstClr val="black">
                  <a:alpha val="2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위쪽 모서리 11">
              <a:extLst>
                <a:ext uri="{FF2B5EF4-FFF2-40B4-BE49-F238E27FC236}">
                  <a16:creationId xmlns:a16="http://schemas.microsoft.com/office/drawing/2014/main" id="{A06B4BA6-4D56-4BB4-9D93-EA624AE7F481}"/>
                </a:ext>
              </a:extLst>
            </p:cNvPr>
            <p:cNvSpPr/>
            <p:nvPr/>
          </p:nvSpPr>
          <p:spPr>
            <a:xfrm>
              <a:off x="270588" y="435529"/>
              <a:ext cx="11653934" cy="610572"/>
            </a:xfrm>
            <a:prstGeom prst="round2SameRect">
              <a:avLst/>
            </a:prstGeom>
            <a:solidFill>
              <a:srgbClr val="FDFDFD"/>
            </a:solidFill>
            <a:ln w="79375">
              <a:solidFill>
                <a:schemeClr val="bg1"/>
              </a:solidFill>
            </a:ln>
            <a:effectLst>
              <a:outerShdw blurRad="228600" dist="63500" dir="5400000" algn="t" rotWithShape="0">
                <a:prstClr val="black">
                  <a:alpha val="1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en-US" altLang="ko-KR" sz="7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8BC6677D-3BAF-4A10-8400-986F66B5D1BB}"/>
                </a:ext>
              </a:extLst>
            </p:cNvPr>
            <p:cNvSpPr/>
            <p:nvPr/>
          </p:nvSpPr>
          <p:spPr>
            <a:xfrm>
              <a:off x="424607" y="584416"/>
              <a:ext cx="324721" cy="324721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innerShdw blurRad="2286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A3EB8269-33AF-449E-8BB3-E1BFB5E24BF9}"/>
                </a:ext>
              </a:extLst>
            </p:cNvPr>
            <p:cNvSpPr/>
            <p:nvPr/>
          </p:nvSpPr>
          <p:spPr>
            <a:xfrm>
              <a:off x="474064" y="164022"/>
              <a:ext cx="225805" cy="65751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127000" dist="88900" dir="10800000" sx="95000" sy="95000" algn="r" rotWithShape="0">
                <a:prstClr val="black">
                  <a:alpha val="25000"/>
                </a:prstClr>
              </a:outerShdw>
            </a:effectLst>
            <a:scene3d>
              <a:camera prst="orthographicFront"/>
              <a:lightRig rig="soft" dir="t"/>
            </a:scene3d>
            <a:sp3d prstMaterial="plastic">
              <a:bevelT w="12700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8BC6677D-3BAF-4A10-8400-986F66B5D1BB}"/>
                </a:ext>
              </a:extLst>
            </p:cNvPr>
            <p:cNvSpPr/>
            <p:nvPr/>
          </p:nvSpPr>
          <p:spPr>
            <a:xfrm>
              <a:off x="11455716" y="584416"/>
              <a:ext cx="324721" cy="324721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innerShdw blurRad="2286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사각형: 둥근 모서리 18">
              <a:extLst>
                <a:ext uri="{FF2B5EF4-FFF2-40B4-BE49-F238E27FC236}">
                  <a16:creationId xmlns:a16="http://schemas.microsoft.com/office/drawing/2014/main" id="{A3EB8269-33AF-449E-8BB3-E1BFB5E24BF9}"/>
                </a:ext>
              </a:extLst>
            </p:cNvPr>
            <p:cNvSpPr/>
            <p:nvPr/>
          </p:nvSpPr>
          <p:spPr>
            <a:xfrm>
              <a:off x="11505173" y="164022"/>
              <a:ext cx="225805" cy="65751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127000" dist="88900" dir="10800000" sx="95000" sy="95000" algn="r" rotWithShape="0">
                <a:prstClr val="black">
                  <a:alpha val="25000"/>
                </a:prstClr>
              </a:outerShdw>
            </a:effectLst>
            <a:scene3d>
              <a:camera prst="orthographicFront"/>
              <a:lightRig rig="soft" dir="t"/>
            </a:scene3d>
            <a:sp3d prstMaterial="plastic">
              <a:bevelT w="12700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C9305153-93C0-4A0A-B034-79DDC5B32B87}"/>
              </a:ext>
            </a:extLst>
          </p:cNvPr>
          <p:cNvSpPr txBox="1"/>
          <p:nvPr/>
        </p:nvSpPr>
        <p:spPr>
          <a:xfrm>
            <a:off x="1749767" y="4251513"/>
            <a:ext cx="2398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Ex. Max,</a:t>
            </a:r>
            <a:r>
              <a:rPr lang="ko-KR" altLang="en-US" dirty="0"/>
              <a:t> </a:t>
            </a:r>
            <a:r>
              <a:rPr lang="en-US" altLang="ko-KR" dirty="0"/>
              <a:t>OpenGL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B286BD-D2FB-4A72-A3DF-96BBE553D5D0}"/>
              </a:ext>
            </a:extLst>
          </p:cNvPr>
          <p:cNvSpPr txBox="1"/>
          <p:nvPr/>
        </p:nvSpPr>
        <p:spPr>
          <a:xfrm>
            <a:off x="7716430" y="4240608"/>
            <a:ext cx="2523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Ex. Unity, Unreal</a:t>
            </a:r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8DF996FE-28D7-4836-B523-7FFE82ACDB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 l="55374" t="43006"/>
          <a:stretch/>
        </p:blipFill>
        <p:spPr>
          <a:xfrm>
            <a:off x="4006441" y="2160709"/>
            <a:ext cx="1946773" cy="1932608"/>
          </a:xfrm>
          <a:prstGeom prst="rect">
            <a:avLst/>
          </a:prstGeom>
        </p:spPr>
      </p:pic>
      <p:grpSp>
        <p:nvGrpSpPr>
          <p:cNvPr id="15" name="그룹 14">
            <a:extLst>
              <a:ext uri="{FF2B5EF4-FFF2-40B4-BE49-F238E27FC236}">
                <a16:creationId xmlns:a16="http://schemas.microsoft.com/office/drawing/2014/main" id="{9ADB0233-6F9F-4E2A-B07E-A57D5E95B702}"/>
              </a:ext>
            </a:extLst>
          </p:cNvPr>
          <p:cNvGrpSpPr>
            <a:grpSpLocks/>
          </p:cNvGrpSpPr>
          <p:nvPr/>
        </p:nvGrpSpPr>
        <p:grpSpPr>
          <a:xfrm>
            <a:off x="764914" y="1290065"/>
            <a:ext cx="3191564" cy="2581283"/>
            <a:chOff x="6523593" y="1531633"/>
            <a:chExt cx="3518502" cy="2845705"/>
          </a:xfrm>
        </p:grpSpPr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4D1475EB-7E3D-4B4E-B4E2-F8B9B39DD53B}"/>
                </a:ext>
              </a:extLst>
            </p:cNvPr>
            <p:cNvCxnSpPr>
              <a:cxnSpLocks/>
            </p:cNvCxnSpPr>
            <p:nvPr/>
          </p:nvCxnSpPr>
          <p:spPr>
            <a:xfrm>
              <a:off x="8091948" y="3618271"/>
              <a:ext cx="1950147" cy="0"/>
            </a:xfrm>
            <a:prstGeom prst="straightConnector1">
              <a:avLst/>
            </a:prstGeom>
            <a:ln>
              <a:solidFill>
                <a:srgbClr val="F1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726C3E69-0FA9-4D80-A65B-BBF95FE064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25279" y="3618271"/>
              <a:ext cx="1266669" cy="719751"/>
            </a:xfrm>
            <a:prstGeom prst="straightConnector1">
              <a:avLst/>
            </a:prstGeom>
            <a:ln>
              <a:solidFill>
                <a:srgbClr val="0000A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59E4CD2E-FE17-45F6-AD32-10ACE0823E0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085231" y="1685663"/>
              <a:ext cx="6717" cy="1932609"/>
            </a:xfrm>
            <a:prstGeom prst="straightConnector1">
              <a:avLst/>
            </a:prstGeom>
            <a:ln>
              <a:solidFill>
                <a:srgbClr val="00BD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AB8CC25-47AD-4DD5-B189-3D9955046693}"/>
                </a:ext>
              </a:extLst>
            </p:cNvPr>
            <p:cNvSpPr txBox="1">
              <a:spLocks/>
            </p:cNvSpPr>
            <p:nvPr/>
          </p:nvSpPr>
          <p:spPr>
            <a:xfrm>
              <a:off x="8060881" y="1531633"/>
              <a:ext cx="3016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BD00"/>
                  </a:solidFill>
                </a:rPr>
                <a:t>Y</a:t>
              </a:r>
              <a:endParaRPr lang="ko-KR" altLang="en-US" dirty="0">
                <a:solidFill>
                  <a:srgbClr val="00BD00"/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B2DF2C2-6C96-4723-96CB-8AE7436DBD36}"/>
                </a:ext>
              </a:extLst>
            </p:cNvPr>
            <p:cNvSpPr txBox="1">
              <a:spLocks/>
            </p:cNvSpPr>
            <p:nvPr/>
          </p:nvSpPr>
          <p:spPr>
            <a:xfrm>
              <a:off x="9730318" y="3279575"/>
              <a:ext cx="3016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F10000"/>
                  </a:solidFill>
                </a:rPr>
                <a:t>X</a:t>
              </a:r>
              <a:endParaRPr lang="ko-KR" altLang="en-US" dirty="0">
                <a:solidFill>
                  <a:srgbClr val="F10000"/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0D09F48-9BF8-499B-A1A5-40288671DBB3}"/>
                </a:ext>
              </a:extLst>
            </p:cNvPr>
            <p:cNvSpPr txBox="1">
              <a:spLocks/>
            </p:cNvSpPr>
            <p:nvPr/>
          </p:nvSpPr>
          <p:spPr>
            <a:xfrm>
              <a:off x="6523593" y="4008006"/>
              <a:ext cx="3016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00AE"/>
                  </a:solidFill>
                </a:rPr>
                <a:t>Z</a:t>
              </a:r>
              <a:endParaRPr lang="ko-KR" altLang="en-US" dirty="0">
                <a:solidFill>
                  <a:srgbClr val="0000AE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BCBDA8F4-28D4-4133-B65A-19F5456790CC}"/>
              </a:ext>
            </a:extLst>
          </p:cNvPr>
          <p:cNvSpPr txBox="1"/>
          <p:nvPr/>
        </p:nvSpPr>
        <p:spPr>
          <a:xfrm>
            <a:off x="1688536" y="3871276"/>
            <a:ext cx="2161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▲오른손 좌표계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258EFB4-B284-48D4-B5A7-ECE968E129E8}"/>
              </a:ext>
            </a:extLst>
          </p:cNvPr>
          <p:cNvSpPr txBox="1"/>
          <p:nvPr/>
        </p:nvSpPr>
        <p:spPr>
          <a:xfrm>
            <a:off x="7716430" y="3863221"/>
            <a:ext cx="2032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▲왼손 좌표계</a:t>
            </a: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114ABECE-469A-4B8B-97D7-12451285DB9B}"/>
              </a:ext>
            </a:extLst>
          </p:cNvPr>
          <p:cNvGrpSpPr/>
          <p:nvPr/>
        </p:nvGrpSpPr>
        <p:grpSpPr>
          <a:xfrm>
            <a:off x="6980539" y="1490785"/>
            <a:ext cx="1946773" cy="2341393"/>
            <a:chOff x="8091948" y="1694073"/>
            <a:chExt cx="1946773" cy="2341393"/>
          </a:xfrm>
        </p:grpSpPr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F92B318B-4A9C-4199-97EC-98903B2A5E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91948" y="2656172"/>
              <a:ext cx="973386" cy="962099"/>
            </a:xfrm>
            <a:prstGeom prst="straightConnector1">
              <a:avLst/>
            </a:prstGeom>
            <a:ln>
              <a:solidFill>
                <a:srgbClr val="0000A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A19D9B25-1929-4AA7-884A-A961DEC572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91948" y="1694073"/>
              <a:ext cx="22145" cy="1924198"/>
            </a:xfrm>
            <a:prstGeom prst="straightConnector1">
              <a:avLst/>
            </a:prstGeom>
            <a:ln>
              <a:solidFill>
                <a:srgbClr val="00BD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14751F22-85C1-4757-8332-296F34A07263}"/>
                </a:ext>
              </a:extLst>
            </p:cNvPr>
            <p:cNvCxnSpPr>
              <a:cxnSpLocks/>
            </p:cNvCxnSpPr>
            <p:nvPr/>
          </p:nvCxnSpPr>
          <p:spPr>
            <a:xfrm>
              <a:off x="8091948" y="3618271"/>
              <a:ext cx="1946773" cy="16820"/>
            </a:xfrm>
            <a:prstGeom prst="straightConnector1">
              <a:avLst/>
            </a:prstGeom>
            <a:ln>
              <a:solidFill>
                <a:srgbClr val="F1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FBDAFE7-321F-4654-8705-ED9D2164A0C8}"/>
                </a:ext>
              </a:extLst>
            </p:cNvPr>
            <p:cNvSpPr txBox="1"/>
            <p:nvPr/>
          </p:nvSpPr>
          <p:spPr>
            <a:xfrm>
              <a:off x="9618267" y="3666134"/>
              <a:ext cx="3016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F10000"/>
                  </a:solidFill>
                </a:rPr>
                <a:t>X</a:t>
              </a:r>
              <a:endParaRPr lang="ko-KR" altLang="en-US" dirty="0">
                <a:solidFill>
                  <a:srgbClr val="F10000"/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FEF3E73-5FF7-4D75-B540-6CE47FC315B8}"/>
                </a:ext>
              </a:extLst>
            </p:cNvPr>
            <p:cNvSpPr txBox="1"/>
            <p:nvPr/>
          </p:nvSpPr>
          <p:spPr>
            <a:xfrm>
              <a:off x="9065334" y="2467637"/>
              <a:ext cx="3016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00AE"/>
                  </a:solidFill>
                </a:rPr>
                <a:t>Z</a:t>
              </a:r>
              <a:endParaRPr lang="ko-KR" altLang="en-US" dirty="0">
                <a:solidFill>
                  <a:srgbClr val="0000AE"/>
                </a:solidFill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1671C7C-D6AD-40F7-AAAD-B432623397C2}"/>
                </a:ext>
              </a:extLst>
            </p:cNvPr>
            <p:cNvSpPr txBox="1"/>
            <p:nvPr/>
          </p:nvSpPr>
          <p:spPr>
            <a:xfrm>
              <a:off x="8140076" y="1816172"/>
              <a:ext cx="3016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BD00"/>
                  </a:solidFill>
                </a:rPr>
                <a:t>Y</a:t>
              </a:r>
              <a:endParaRPr lang="ko-KR" altLang="en-US" dirty="0">
                <a:solidFill>
                  <a:srgbClr val="00BD00"/>
                </a:solidFill>
              </a:endParaRP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CF6CE662-662C-425B-BAEF-F8A02F7C4D5F}"/>
              </a:ext>
            </a:extLst>
          </p:cNvPr>
          <p:cNvSpPr txBox="1"/>
          <p:nvPr/>
        </p:nvSpPr>
        <p:spPr>
          <a:xfrm>
            <a:off x="2949083" y="4990805"/>
            <a:ext cx="58090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2400" b="1" dirty="0"/>
              <a:t>전방과 오른쪽 축의 수직인 축 </a:t>
            </a:r>
            <a:r>
              <a:rPr lang="en-US" altLang="ko-KR" sz="2400" b="1" dirty="0"/>
              <a:t>: </a:t>
            </a:r>
            <a:r>
              <a:rPr lang="ko-KR" altLang="en-US" sz="2400" b="1" dirty="0" err="1"/>
              <a:t>높이축</a:t>
            </a:r>
            <a:endParaRPr lang="en-US" altLang="ko-KR" sz="2400" b="1" dirty="0"/>
          </a:p>
          <a:p>
            <a:pPr marL="285750" indent="-285750">
              <a:buFontTx/>
              <a:buChar char="-"/>
            </a:pPr>
            <a:r>
              <a:rPr lang="ko-KR" altLang="en-US" sz="2400" b="1" dirty="0"/>
              <a:t>전방과 높이 축의 수직인 축 </a:t>
            </a:r>
            <a:r>
              <a:rPr lang="en-US" altLang="ko-KR" sz="2400" b="1" dirty="0"/>
              <a:t>: </a:t>
            </a:r>
            <a:r>
              <a:rPr lang="ko-KR" altLang="en-US" sz="2400" b="1" dirty="0"/>
              <a:t>오른쪽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A589F5F-C47B-4162-A1D8-CE080688C07C}"/>
              </a:ext>
            </a:extLst>
          </p:cNvPr>
          <p:cNvSpPr txBox="1"/>
          <p:nvPr/>
        </p:nvSpPr>
        <p:spPr>
          <a:xfrm>
            <a:off x="4565786" y="5926920"/>
            <a:ext cx="3217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(Z</a:t>
            </a:r>
            <a:r>
              <a:rPr lang="ko-KR" altLang="en-US" b="1" dirty="0"/>
              <a:t>축을 전방으로 함</a:t>
            </a:r>
            <a:r>
              <a:rPr lang="en-US" altLang="ko-KR" b="1" dirty="0"/>
              <a:t>.)</a:t>
            </a:r>
            <a:endParaRPr lang="ko-KR" altLang="en-US" b="1" dirty="0"/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0E23AAA0-76E8-4C67-B745-99EF323E439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15721" y1="75281" x2="15721" y2="75281"/>
                        <a14:backgroundMark x1="92576" y1="76685" x2="92576" y2="76685"/>
                        <a14:backgroundMark x1="73144" y1="67978" x2="73144" y2="67978"/>
                      </a14:backgroundRemoval>
                    </a14:imgEffect>
                  </a14:imgLayer>
                </a14:imgProps>
              </a:ext>
            </a:extLst>
          </a:blip>
          <a:srcRect t="34552" r="60979"/>
          <a:stretch/>
        </p:blipFill>
        <p:spPr>
          <a:xfrm>
            <a:off x="9049384" y="1873597"/>
            <a:ext cx="1702278" cy="221929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53E16A3-0E7B-466F-8E8D-0E61938A5EA7}"/>
              </a:ext>
            </a:extLst>
          </p:cNvPr>
          <p:cNvSpPr txBox="1"/>
          <p:nvPr/>
        </p:nvSpPr>
        <p:spPr>
          <a:xfrm>
            <a:off x="4006441" y="435529"/>
            <a:ext cx="35711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/>
              <a:t>좌표계</a:t>
            </a:r>
          </a:p>
        </p:txBody>
      </p:sp>
    </p:spTree>
    <p:extLst>
      <p:ext uri="{BB962C8B-B14F-4D97-AF65-F5344CB8AC3E}">
        <p14:creationId xmlns:p14="http://schemas.microsoft.com/office/powerpoint/2010/main" val="1745142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1">
                <a:lumMod val="65000"/>
              </a:schemeClr>
            </a:gs>
            <a:gs pos="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270588" y="164022"/>
            <a:ext cx="11653934" cy="6414059"/>
            <a:chOff x="270588" y="164022"/>
            <a:chExt cx="11653934" cy="6414059"/>
          </a:xfrm>
        </p:grpSpPr>
        <p:sp>
          <p:nvSpPr>
            <p:cNvPr id="33" name="사각형: 둥근 위쪽 모서리 32">
              <a:extLst>
                <a:ext uri="{FF2B5EF4-FFF2-40B4-BE49-F238E27FC236}">
                  <a16:creationId xmlns:a16="http://schemas.microsoft.com/office/drawing/2014/main" id="{0B1A2600-7512-4035-B1F7-6D30C1974263}"/>
                </a:ext>
              </a:extLst>
            </p:cNvPr>
            <p:cNvSpPr/>
            <p:nvPr/>
          </p:nvSpPr>
          <p:spPr>
            <a:xfrm>
              <a:off x="270588" y="970426"/>
              <a:ext cx="11653934" cy="5607655"/>
            </a:xfrm>
            <a:prstGeom prst="round2SameRect">
              <a:avLst>
                <a:gd name="adj1" fmla="val 0"/>
                <a:gd name="adj2" fmla="val 2593"/>
              </a:avLst>
            </a:prstGeom>
            <a:solidFill>
              <a:srgbClr val="FDFDFD"/>
            </a:solidFill>
            <a:ln w="79375">
              <a:solidFill>
                <a:schemeClr val="bg1"/>
              </a:solidFill>
            </a:ln>
            <a:effectLst>
              <a:outerShdw blurRad="50800" dist="38100" dir="5400000" algn="t" rotWithShape="0">
                <a:prstClr val="black">
                  <a:alpha val="2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위쪽 모서리 11">
              <a:extLst>
                <a:ext uri="{FF2B5EF4-FFF2-40B4-BE49-F238E27FC236}">
                  <a16:creationId xmlns:a16="http://schemas.microsoft.com/office/drawing/2014/main" id="{A06B4BA6-4D56-4BB4-9D93-EA624AE7F481}"/>
                </a:ext>
              </a:extLst>
            </p:cNvPr>
            <p:cNvSpPr/>
            <p:nvPr/>
          </p:nvSpPr>
          <p:spPr>
            <a:xfrm>
              <a:off x="270588" y="435529"/>
              <a:ext cx="11653934" cy="610572"/>
            </a:xfrm>
            <a:prstGeom prst="round2SameRect">
              <a:avLst/>
            </a:prstGeom>
            <a:solidFill>
              <a:srgbClr val="FDFDFD"/>
            </a:solidFill>
            <a:ln w="79375">
              <a:solidFill>
                <a:schemeClr val="bg1"/>
              </a:solidFill>
            </a:ln>
            <a:effectLst>
              <a:outerShdw blurRad="228600" dist="63500" dir="5400000" algn="t" rotWithShape="0">
                <a:prstClr val="black">
                  <a:alpha val="1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en-US" altLang="ko-KR" sz="7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8BC6677D-3BAF-4A10-8400-986F66B5D1BB}"/>
                </a:ext>
              </a:extLst>
            </p:cNvPr>
            <p:cNvSpPr/>
            <p:nvPr/>
          </p:nvSpPr>
          <p:spPr>
            <a:xfrm>
              <a:off x="424607" y="584416"/>
              <a:ext cx="324721" cy="324721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innerShdw blurRad="2286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A3EB8269-33AF-449E-8BB3-E1BFB5E24BF9}"/>
                </a:ext>
              </a:extLst>
            </p:cNvPr>
            <p:cNvSpPr/>
            <p:nvPr/>
          </p:nvSpPr>
          <p:spPr>
            <a:xfrm>
              <a:off x="474064" y="164022"/>
              <a:ext cx="225805" cy="65751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127000" dist="88900" dir="10800000" sx="95000" sy="95000" algn="r" rotWithShape="0">
                <a:prstClr val="black">
                  <a:alpha val="25000"/>
                </a:prstClr>
              </a:outerShdw>
            </a:effectLst>
            <a:scene3d>
              <a:camera prst="orthographicFront"/>
              <a:lightRig rig="soft" dir="t"/>
            </a:scene3d>
            <a:sp3d prstMaterial="plastic">
              <a:bevelT w="12700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8BC6677D-3BAF-4A10-8400-986F66B5D1BB}"/>
                </a:ext>
              </a:extLst>
            </p:cNvPr>
            <p:cNvSpPr/>
            <p:nvPr/>
          </p:nvSpPr>
          <p:spPr>
            <a:xfrm>
              <a:off x="11455716" y="584416"/>
              <a:ext cx="324721" cy="324721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innerShdw blurRad="2286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사각형: 둥근 모서리 18">
              <a:extLst>
                <a:ext uri="{FF2B5EF4-FFF2-40B4-BE49-F238E27FC236}">
                  <a16:creationId xmlns:a16="http://schemas.microsoft.com/office/drawing/2014/main" id="{A3EB8269-33AF-449E-8BB3-E1BFB5E24BF9}"/>
                </a:ext>
              </a:extLst>
            </p:cNvPr>
            <p:cNvSpPr/>
            <p:nvPr/>
          </p:nvSpPr>
          <p:spPr>
            <a:xfrm>
              <a:off x="11505173" y="164022"/>
              <a:ext cx="225805" cy="65751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127000" dist="88900" dir="10800000" sx="95000" sy="95000" algn="r" rotWithShape="0">
                <a:prstClr val="black">
                  <a:alpha val="25000"/>
                </a:prstClr>
              </a:outerShdw>
            </a:effectLst>
            <a:scene3d>
              <a:camera prst="orthographicFront"/>
              <a:lightRig rig="soft" dir="t"/>
            </a:scene3d>
            <a:sp3d prstMaterial="plastic">
              <a:bevelT w="12700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AB44F519-9F0C-4676-8A84-CB0312F47C37}"/>
              </a:ext>
            </a:extLst>
          </p:cNvPr>
          <p:cNvSpPr txBox="1"/>
          <p:nvPr/>
        </p:nvSpPr>
        <p:spPr>
          <a:xfrm>
            <a:off x="4216246" y="519376"/>
            <a:ext cx="33858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/>
              <a:t>오일러</a:t>
            </a:r>
            <a:r>
              <a:rPr lang="ko-KR" altLang="en-US" sz="2400" b="1" dirty="0"/>
              <a:t> 각</a:t>
            </a:r>
            <a:r>
              <a:rPr lang="en-US" altLang="ko-KR" sz="2400" b="1" dirty="0"/>
              <a:t>(Euler angle)</a:t>
            </a:r>
            <a:endParaRPr lang="ko-KR" altLang="en-US" sz="2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7951D1-66D2-4F0D-9AF4-3E315D73E9CA}"/>
              </a:ext>
            </a:extLst>
          </p:cNvPr>
          <p:cNvSpPr txBox="1"/>
          <p:nvPr/>
        </p:nvSpPr>
        <p:spPr>
          <a:xfrm>
            <a:off x="660878" y="5733895"/>
            <a:ext cx="9628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3</a:t>
            </a:r>
            <a:r>
              <a:rPr lang="ko-KR" altLang="en-US" b="1" dirty="0"/>
              <a:t>차원 공간에서 회전하는 세 개의 각도의 </a:t>
            </a:r>
            <a:r>
              <a:rPr lang="ko-KR" altLang="en-US" b="1" dirty="0">
                <a:highlight>
                  <a:srgbClr val="FFFF00"/>
                </a:highlight>
              </a:rPr>
              <a:t>순서를 정하여 </a:t>
            </a:r>
            <a:r>
              <a:rPr lang="ko-KR" altLang="en-US" b="1" dirty="0"/>
              <a:t>강체가</a:t>
            </a:r>
            <a:r>
              <a:rPr lang="en-US" altLang="ko-KR" b="1" dirty="0"/>
              <a:t> </a:t>
            </a:r>
            <a:r>
              <a:rPr lang="ko-KR" altLang="en-US" b="1" dirty="0"/>
              <a:t>놓인 자세를 표현하는 것</a:t>
            </a:r>
            <a:r>
              <a:rPr lang="en-US" altLang="ko-KR" b="1" dirty="0"/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81F462B-E92F-40AD-AF31-C5F713AD87CC}"/>
              </a:ext>
            </a:extLst>
          </p:cNvPr>
          <p:cNvSpPr txBox="1"/>
          <p:nvPr/>
        </p:nvSpPr>
        <p:spPr>
          <a:xfrm>
            <a:off x="699869" y="1656804"/>
            <a:ext cx="35990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cf. </a:t>
            </a:r>
            <a:r>
              <a:rPr lang="ko-KR" altLang="en-US" sz="1400" dirty="0"/>
              <a:t>강체 </a:t>
            </a:r>
            <a:r>
              <a:rPr lang="en-US" altLang="ko-KR" sz="1400" dirty="0"/>
              <a:t>: </a:t>
            </a:r>
            <a:r>
              <a:rPr lang="ko-KR" altLang="en-US" sz="1400" dirty="0"/>
              <a:t>형태가 고정되어 변하지 않는 물체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4941BA39-B71A-4329-9672-1CCD53F0748A}"/>
              </a:ext>
            </a:extLst>
          </p:cNvPr>
          <p:cNvGrpSpPr/>
          <p:nvPr/>
        </p:nvGrpSpPr>
        <p:grpSpPr>
          <a:xfrm>
            <a:off x="6597966" y="1859874"/>
            <a:ext cx="4857750" cy="2470355"/>
            <a:chOff x="6624971" y="1428750"/>
            <a:chExt cx="4857750" cy="2470355"/>
          </a:xfrm>
        </p:grpSpPr>
        <p:pic>
          <p:nvPicPr>
            <p:cNvPr id="14" name="Picture 2" descr="Euler Angle 개념 정리 · A L I D A 📣">
              <a:extLst>
                <a:ext uri="{FF2B5EF4-FFF2-40B4-BE49-F238E27FC236}">
                  <a16:creationId xmlns:a16="http://schemas.microsoft.com/office/drawing/2014/main" id="{B4AEC5F3-5DA2-4E94-A9F4-70286F9B741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24971" y="1428750"/>
              <a:ext cx="4857750" cy="2000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8F6FBBE-A8BA-4528-883B-1E06191DE275}"/>
                </a:ext>
              </a:extLst>
            </p:cNvPr>
            <p:cNvSpPr txBox="1"/>
            <p:nvPr/>
          </p:nvSpPr>
          <p:spPr>
            <a:xfrm>
              <a:off x="7219850" y="3529773"/>
              <a:ext cx="3725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▲</a:t>
              </a:r>
              <a:r>
                <a:rPr lang="en-US" altLang="ko-KR" dirty="0"/>
                <a:t>x</a:t>
              </a:r>
              <a:r>
                <a:rPr lang="ko-KR" altLang="en-US" dirty="0"/>
                <a:t>축을 기준으로 회전한 </a:t>
              </a:r>
              <a:r>
                <a:rPr lang="ko-KR" altLang="en-US" dirty="0" err="1"/>
                <a:t>오일러</a:t>
              </a:r>
              <a:r>
                <a:rPr lang="ko-KR" altLang="en-US" dirty="0"/>
                <a:t> 각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A45D0E0A-DFC0-48F2-86A3-F835A027A9AE}"/>
              </a:ext>
            </a:extLst>
          </p:cNvPr>
          <p:cNvSpPr txBox="1"/>
          <p:nvPr/>
        </p:nvSpPr>
        <p:spPr>
          <a:xfrm>
            <a:off x="533828" y="3324069"/>
            <a:ext cx="3682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b="1" dirty="0" err="1"/>
              <a:t>오일러</a:t>
            </a:r>
            <a:r>
              <a:rPr lang="ko-KR" altLang="en-US" b="1" dirty="0"/>
              <a:t> 각</a:t>
            </a:r>
            <a:r>
              <a:rPr lang="en-US" altLang="ko-KR" b="1" dirty="0"/>
              <a:t>(Euler angle) </a:t>
            </a:r>
            <a:r>
              <a:rPr lang="ko-KR" altLang="en-US" b="1" dirty="0"/>
              <a:t>쓰는 이유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794E5A1-AB29-4E23-A0B7-545D3CF5ABDE}"/>
              </a:ext>
            </a:extLst>
          </p:cNvPr>
          <p:cNvSpPr txBox="1"/>
          <p:nvPr/>
        </p:nvSpPr>
        <p:spPr>
          <a:xfrm>
            <a:off x="660878" y="5144003"/>
            <a:ext cx="9628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회전 순서에 따라 </a:t>
            </a:r>
            <a:r>
              <a:rPr lang="en-US" altLang="ko-KR" b="1" dirty="0"/>
              <a:t>x:1, y:2, z:3 </a:t>
            </a:r>
            <a:r>
              <a:rPr lang="ko-KR" altLang="en-US" b="1" dirty="0"/>
              <a:t>과 같이 숫자를 붙여</a:t>
            </a:r>
            <a:r>
              <a:rPr lang="en-US" altLang="ko-KR" b="1" dirty="0"/>
              <a:t> </a:t>
            </a:r>
            <a:r>
              <a:rPr lang="ko-KR" altLang="en-US" b="1" dirty="0" err="1"/>
              <a:t>오일러</a:t>
            </a:r>
            <a:r>
              <a:rPr lang="ko-KR" altLang="en-US" b="1" dirty="0"/>
              <a:t> </a:t>
            </a:r>
            <a:r>
              <a:rPr lang="en-US" altLang="ko-KR" b="1" dirty="0"/>
              <a:t>313 , </a:t>
            </a:r>
            <a:r>
              <a:rPr lang="ko-KR" altLang="en-US" b="1" dirty="0" err="1"/>
              <a:t>오일러</a:t>
            </a:r>
            <a:r>
              <a:rPr lang="ko-KR" altLang="en-US" b="1" dirty="0"/>
              <a:t> </a:t>
            </a:r>
            <a:r>
              <a:rPr lang="en-US" altLang="ko-KR" b="1" dirty="0"/>
              <a:t>321 </a:t>
            </a:r>
            <a:r>
              <a:rPr lang="ko-KR" altLang="en-US" b="1" dirty="0"/>
              <a:t>좌표라고 부른다</a:t>
            </a:r>
            <a:r>
              <a:rPr lang="en-US" altLang="ko-KR" b="1" dirty="0"/>
              <a:t>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DADAE51-6781-40D4-A156-69CC074C522F}"/>
              </a:ext>
            </a:extLst>
          </p:cNvPr>
          <p:cNvSpPr txBox="1"/>
          <p:nvPr/>
        </p:nvSpPr>
        <p:spPr>
          <a:xfrm>
            <a:off x="662124" y="1288145"/>
            <a:ext cx="7372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3</a:t>
            </a:r>
            <a:r>
              <a:rPr lang="ko-KR" altLang="en-US" b="1" dirty="0"/>
              <a:t>차원 공간에서 강체가</a:t>
            </a:r>
            <a:r>
              <a:rPr lang="en-US" altLang="ko-KR" b="1" dirty="0"/>
              <a:t> </a:t>
            </a:r>
            <a:r>
              <a:rPr lang="ko-KR" altLang="en-US" b="1" dirty="0"/>
              <a:t>놓인 자세를 표현하기 위해 나타내는 </a:t>
            </a:r>
            <a:r>
              <a:rPr lang="en-US" altLang="ko-KR" b="1" dirty="0"/>
              <a:t>3</a:t>
            </a:r>
            <a:r>
              <a:rPr lang="ko-KR" altLang="en-US" b="1" dirty="0"/>
              <a:t>개의 각도</a:t>
            </a:r>
            <a:endParaRPr lang="en-US" altLang="ko-KR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15F7F76-E9F6-414C-B110-C9C59616CEC4}"/>
              </a:ext>
            </a:extLst>
          </p:cNvPr>
          <p:cNvSpPr txBox="1"/>
          <p:nvPr/>
        </p:nvSpPr>
        <p:spPr>
          <a:xfrm>
            <a:off x="660878" y="4277112"/>
            <a:ext cx="65902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회전한 축을 기준으로 다음 회전을 하기 때문에 </a:t>
            </a:r>
            <a:endParaRPr lang="en-US" altLang="ko-KR" dirty="0"/>
          </a:p>
          <a:p>
            <a:r>
              <a:rPr lang="ko-KR" altLang="en-US" dirty="0">
                <a:highlight>
                  <a:srgbClr val="FFFF00"/>
                </a:highlight>
              </a:rPr>
              <a:t>회전하는 방향의 순서에 따라 강체의 자세가 달라지기 때문이다</a:t>
            </a:r>
            <a:r>
              <a:rPr lang="en-US" altLang="ko-KR" dirty="0">
                <a:highlight>
                  <a:srgbClr val="FFFF00"/>
                </a:highlight>
              </a:rPr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90276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1">
                <a:lumMod val="65000"/>
              </a:schemeClr>
            </a:gs>
            <a:gs pos="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270588" y="164022"/>
            <a:ext cx="11653934" cy="6414059"/>
            <a:chOff x="270588" y="164022"/>
            <a:chExt cx="11653934" cy="6414059"/>
          </a:xfrm>
        </p:grpSpPr>
        <p:sp>
          <p:nvSpPr>
            <p:cNvPr id="33" name="사각형: 둥근 위쪽 모서리 32">
              <a:extLst>
                <a:ext uri="{FF2B5EF4-FFF2-40B4-BE49-F238E27FC236}">
                  <a16:creationId xmlns:a16="http://schemas.microsoft.com/office/drawing/2014/main" id="{0B1A2600-7512-4035-B1F7-6D30C1974263}"/>
                </a:ext>
              </a:extLst>
            </p:cNvPr>
            <p:cNvSpPr/>
            <p:nvPr/>
          </p:nvSpPr>
          <p:spPr>
            <a:xfrm>
              <a:off x="270588" y="970426"/>
              <a:ext cx="11653934" cy="5607655"/>
            </a:xfrm>
            <a:prstGeom prst="round2SameRect">
              <a:avLst>
                <a:gd name="adj1" fmla="val 0"/>
                <a:gd name="adj2" fmla="val 2593"/>
              </a:avLst>
            </a:prstGeom>
            <a:solidFill>
              <a:srgbClr val="FDFDFD"/>
            </a:solidFill>
            <a:ln w="79375">
              <a:solidFill>
                <a:schemeClr val="bg1"/>
              </a:solidFill>
            </a:ln>
            <a:effectLst>
              <a:outerShdw blurRad="50800" dist="38100" dir="5400000" algn="t" rotWithShape="0">
                <a:prstClr val="black">
                  <a:alpha val="2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위쪽 모서리 11">
              <a:extLst>
                <a:ext uri="{FF2B5EF4-FFF2-40B4-BE49-F238E27FC236}">
                  <a16:creationId xmlns:a16="http://schemas.microsoft.com/office/drawing/2014/main" id="{A06B4BA6-4D56-4BB4-9D93-EA624AE7F481}"/>
                </a:ext>
              </a:extLst>
            </p:cNvPr>
            <p:cNvSpPr/>
            <p:nvPr/>
          </p:nvSpPr>
          <p:spPr>
            <a:xfrm>
              <a:off x="270588" y="435529"/>
              <a:ext cx="11653934" cy="610572"/>
            </a:xfrm>
            <a:prstGeom prst="round2SameRect">
              <a:avLst/>
            </a:prstGeom>
            <a:solidFill>
              <a:srgbClr val="FDFDFD"/>
            </a:solidFill>
            <a:ln w="79375">
              <a:solidFill>
                <a:schemeClr val="bg1"/>
              </a:solidFill>
            </a:ln>
            <a:effectLst>
              <a:outerShdw blurRad="228600" dist="63500" dir="5400000" algn="t" rotWithShape="0">
                <a:prstClr val="black">
                  <a:alpha val="1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en-US" altLang="ko-KR" sz="7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8BC6677D-3BAF-4A10-8400-986F66B5D1BB}"/>
                </a:ext>
              </a:extLst>
            </p:cNvPr>
            <p:cNvSpPr/>
            <p:nvPr/>
          </p:nvSpPr>
          <p:spPr>
            <a:xfrm>
              <a:off x="424607" y="584416"/>
              <a:ext cx="324721" cy="324721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innerShdw blurRad="2286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A3EB8269-33AF-449E-8BB3-E1BFB5E24BF9}"/>
                </a:ext>
              </a:extLst>
            </p:cNvPr>
            <p:cNvSpPr/>
            <p:nvPr/>
          </p:nvSpPr>
          <p:spPr>
            <a:xfrm>
              <a:off x="474064" y="164022"/>
              <a:ext cx="225805" cy="65751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127000" dist="88900" dir="10800000" sx="95000" sy="95000" algn="r" rotWithShape="0">
                <a:prstClr val="black">
                  <a:alpha val="25000"/>
                </a:prstClr>
              </a:outerShdw>
            </a:effectLst>
            <a:scene3d>
              <a:camera prst="orthographicFront"/>
              <a:lightRig rig="soft" dir="t"/>
            </a:scene3d>
            <a:sp3d prstMaterial="plastic">
              <a:bevelT w="12700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8BC6677D-3BAF-4A10-8400-986F66B5D1BB}"/>
                </a:ext>
              </a:extLst>
            </p:cNvPr>
            <p:cNvSpPr/>
            <p:nvPr/>
          </p:nvSpPr>
          <p:spPr>
            <a:xfrm>
              <a:off x="11455716" y="584416"/>
              <a:ext cx="324721" cy="324721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innerShdw blurRad="2286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사각형: 둥근 모서리 18">
              <a:extLst>
                <a:ext uri="{FF2B5EF4-FFF2-40B4-BE49-F238E27FC236}">
                  <a16:creationId xmlns:a16="http://schemas.microsoft.com/office/drawing/2014/main" id="{A3EB8269-33AF-449E-8BB3-E1BFB5E24BF9}"/>
                </a:ext>
              </a:extLst>
            </p:cNvPr>
            <p:cNvSpPr/>
            <p:nvPr/>
          </p:nvSpPr>
          <p:spPr>
            <a:xfrm>
              <a:off x="11505173" y="164022"/>
              <a:ext cx="225805" cy="65751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127000" dist="88900" dir="10800000" sx="95000" sy="95000" algn="r" rotWithShape="0">
                <a:prstClr val="black">
                  <a:alpha val="25000"/>
                </a:prstClr>
              </a:outerShdw>
            </a:effectLst>
            <a:scene3d>
              <a:camera prst="orthographicFront"/>
              <a:lightRig rig="soft" dir="t"/>
            </a:scene3d>
            <a:sp3d prstMaterial="plastic">
              <a:bevelT w="12700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29B2D358-1516-4E81-9116-519CAA0B0F41}"/>
              </a:ext>
            </a:extLst>
          </p:cNvPr>
          <p:cNvGrpSpPr>
            <a:grpSpLocks/>
          </p:cNvGrpSpPr>
          <p:nvPr/>
        </p:nvGrpSpPr>
        <p:grpSpPr>
          <a:xfrm>
            <a:off x="555810" y="2488298"/>
            <a:ext cx="3555434" cy="2748669"/>
            <a:chOff x="6399768" y="1531633"/>
            <a:chExt cx="3642327" cy="2815845"/>
          </a:xfrm>
        </p:grpSpPr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D14CA2C7-013B-4882-9E01-3223A2DF35AF}"/>
                </a:ext>
              </a:extLst>
            </p:cNvPr>
            <p:cNvCxnSpPr>
              <a:cxnSpLocks/>
            </p:cNvCxnSpPr>
            <p:nvPr/>
          </p:nvCxnSpPr>
          <p:spPr>
            <a:xfrm>
              <a:off x="8091948" y="3618271"/>
              <a:ext cx="1950147" cy="0"/>
            </a:xfrm>
            <a:prstGeom prst="straightConnector1">
              <a:avLst/>
            </a:prstGeom>
            <a:ln>
              <a:solidFill>
                <a:srgbClr val="F1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409340CB-E551-42D5-83E3-25A3367E67E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25279" y="3618271"/>
              <a:ext cx="1266669" cy="719751"/>
            </a:xfrm>
            <a:prstGeom prst="straightConnector1">
              <a:avLst/>
            </a:prstGeom>
            <a:ln>
              <a:solidFill>
                <a:srgbClr val="0000A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E480C3D8-EDF4-49EA-82ED-7977D0A6C6E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085231" y="1685663"/>
              <a:ext cx="6717" cy="1932608"/>
            </a:xfrm>
            <a:prstGeom prst="straightConnector1">
              <a:avLst/>
            </a:prstGeom>
            <a:ln>
              <a:solidFill>
                <a:srgbClr val="00BD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58C6B48-2508-4ABC-86C9-28971196C3EE}"/>
                </a:ext>
              </a:extLst>
            </p:cNvPr>
            <p:cNvSpPr txBox="1">
              <a:spLocks/>
            </p:cNvSpPr>
            <p:nvPr/>
          </p:nvSpPr>
          <p:spPr>
            <a:xfrm>
              <a:off x="8060881" y="1531633"/>
              <a:ext cx="3016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BD00"/>
                  </a:solidFill>
                </a:rPr>
                <a:t>z</a:t>
              </a:r>
              <a:endParaRPr lang="ko-KR" altLang="en-US" dirty="0">
                <a:solidFill>
                  <a:srgbClr val="00BD00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B6472B6-5B00-4A1D-8DFA-34F9FEFD5801}"/>
                </a:ext>
              </a:extLst>
            </p:cNvPr>
            <p:cNvSpPr txBox="1">
              <a:spLocks/>
            </p:cNvSpPr>
            <p:nvPr/>
          </p:nvSpPr>
          <p:spPr>
            <a:xfrm>
              <a:off x="9730318" y="3279575"/>
              <a:ext cx="3016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F10000"/>
                  </a:solidFill>
                </a:rPr>
                <a:t>y</a:t>
              </a:r>
              <a:endParaRPr lang="ko-KR" altLang="en-US" dirty="0">
                <a:solidFill>
                  <a:srgbClr val="F10000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EA6FA4A-074C-4632-8DCD-32FEEB31DB46}"/>
                </a:ext>
              </a:extLst>
            </p:cNvPr>
            <p:cNvSpPr txBox="1">
              <a:spLocks/>
            </p:cNvSpPr>
            <p:nvPr/>
          </p:nvSpPr>
          <p:spPr>
            <a:xfrm>
              <a:off x="6399768" y="3978146"/>
              <a:ext cx="3016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00AE"/>
                  </a:solidFill>
                </a:rPr>
                <a:t>x</a:t>
              </a:r>
              <a:endParaRPr lang="ko-KR" altLang="en-US" dirty="0">
                <a:solidFill>
                  <a:srgbClr val="0000AE"/>
                </a:solidFill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4872E7AA-8254-4F2D-9C1F-A322E8F1D38B}"/>
              </a:ext>
            </a:extLst>
          </p:cNvPr>
          <p:cNvGrpSpPr>
            <a:grpSpLocks/>
          </p:cNvGrpSpPr>
          <p:nvPr/>
        </p:nvGrpSpPr>
        <p:grpSpPr>
          <a:xfrm>
            <a:off x="5009781" y="2341103"/>
            <a:ext cx="2342780" cy="3118096"/>
            <a:chOff x="6134545" y="1685663"/>
            <a:chExt cx="1999953" cy="2661815"/>
          </a:xfrm>
        </p:grpSpPr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13EE7ACF-DF66-4B12-92CE-91D9644EC2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91948" y="1730309"/>
              <a:ext cx="42550" cy="1887962"/>
            </a:xfrm>
            <a:prstGeom prst="straightConnector1">
              <a:avLst/>
            </a:prstGeom>
            <a:ln>
              <a:solidFill>
                <a:srgbClr val="F1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ECF36C4A-1FD5-4214-A18F-C464D44FA48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25279" y="3618271"/>
              <a:ext cx="1266669" cy="719751"/>
            </a:xfrm>
            <a:prstGeom prst="straightConnector1">
              <a:avLst/>
            </a:prstGeom>
            <a:ln>
              <a:solidFill>
                <a:srgbClr val="0000A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CA46D776-3803-480A-9317-C1CEEBB447D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77095" y="3618271"/>
              <a:ext cx="1914853" cy="30636"/>
            </a:xfrm>
            <a:prstGeom prst="straightConnector1">
              <a:avLst/>
            </a:prstGeom>
            <a:ln>
              <a:solidFill>
                <a:srgbClr val="00BD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5192C39-A9B1-4A53-AC96-552DA3FD1FA3}"/>
                </a:ext>
              </a:extLst>
            </p:cNvPr>
            <p:cNvSpPr txBox="1">
              <a:spLocks/>
            </p:cNvSpPr>
            <p:nvPr/>
          </p:nvSpPr>
          <p:spPr>
            <a:xfrm>
              <a:off x="6134545" y="3628861"/>
              <a:ext cx="3016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BD00"/>
                  </a:solidFill>
                </a:rPr>
                <a:t>z</a:t>
              </a:r>
              <a:endParaRPr lang="ko-KR" altLang="en-US" dirty="0">
                <a:solidFill>
                  <a:srgbClr val="00BD00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8489ECE-0059-4272-BC56-544E804050F6}"/>
                </a:ext>
              </a:extLst>
            </p:cNvPr>
            <p:cNvSpPr txBox="1">
              <a:spLocks/>
            </p:cNvSpPr>
            <p:nvPr/>
          </p:nvSpPr>
          <p:spPr>
            <a:xfrm>
              <a:off x="7818878" y="1685663"/>
              <a:ext cx="3016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F10000"/>
                  </a:solidFill>
                </a:rPr>
                <a:t>y</a:t>
              </a:r>
              <a:endParaRPr lang="ko-KR" altLang="en-US" dirty="0">
                <a:solidFill>
                  <a:srgbClr val="F10000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F84C3A6-9DBE-4A81-8F64-6E9A1ACE98FA}"/>
                </a:ext>
              </a:extLst>
            </p:cNvPr>
            <p:cNvSpPr txBox="1">
              <a:spLocks/>
            </p:cNvSpPr>
            <p:nvPr/>
          </p:nvSpPr>
          <p:spPr>
            <a:xfrm>
              <a:off x="6399768" y="3978146"/>
              <a:ext cx="3016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00AE"/>
                  </a:solidFill>
                </a:rPr>
                <a:t>x</a:t>
              </a:r>
              <a:endParaRPr lang="ko-KR" altLang="en-US" dirty="0">
                <a:solidFill>
                  <a:srgbClr val="0000AE"/>
                </a:solidFill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AA8EC815-CC76-4ED9-9472-0E0EAB84B710}"/>
              </a:ext>
            </a:extLst>
          </p:cNvPr>
          <p:cNvGrpSpPr>
            <a:grpSpLocks/>
          </p:cNvGrpSpPr>
          <p:nvPr/>
        </p:nvGrpSpPr>
        <p:grpSpPr>
          <a:xfrm>
            <a:off x="8407716" y="2393402"/>
            <a:ext cx="2933037" cy="3139733"/>
            <a:chOff x="6797660" y="1685663"/>
            <a:chExt cx="2617384" cy="2801835"/>
          </a:xfrm>
        </p:grpSpPr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AE82DE66-7CDC-4178-A806-959184B3922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91948" y="1730309"/>
              <a:ext cx="42550" cy="1887962"/>
            </a:xfrm>
            <a:prstGeom prst="straightConnector1">
              <a:avLst/>
            </a:prstGeom>
            <a:ln>
              <a:solidFill>
                <a:srgbClr val="F1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1CAA71DA-B5E8-4F8A-8D2E-D6799E7F1AC5}"/>
                </a:ext>
              </a:extLst>
            </p:cNvPr>
            <p:cNvCxnSpPr>
              <a:cxnSpLocks/>
            </p:cNvCxnSpPr>
            <p:nvPr/>
          </p:nvCxnSpPr>
          <p:spPr>
            <a:xfrm>
              <a:off x="8091948" y="3618271"/>
              <a:ext cx="1323096" cy="30636"/>
            </a:xfrm>
            <a:prstGeom prst="straightConnector1">
              <a:avLst/>
            </a:prstGeom>
            <a:ln>
              <a:solidFill>
                <a:srgbClr val="0000A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61CE1AB4-AC9C-4E76-8178-EF786405404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91502" y="3618271"/>
              <a:ext cx="900446" cy="675105"/>
            </a:xfrm>
            <a:prstGeom prst="straightConnector1">
              <a:avLst/>
            </a:prstGeom>
            <a:ln>
              <a:solidFill>
                <a:srgbClr val="00BD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183F6BF-C6F4-4939-8DBF-CF924E1F3D44}"/>
                </a:ext>
              </a:extLst>
            </p:cNvPr>
            <p:cNvSpPr txBox="1">
              <a:spLocks/>
            </p:cNvSpPr>
            <p:nvPr/>
          </p:nvSpPr>
          <p:spPr>
            <a:xfrm>
              <a:off x="6797660" y="4118166"/>
              <a:ext cx="3016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BD00"/>
                  </a:solidFill>
                </a:rPr>
                <a:t>z</a:t>
              </a:r>
              <a:endParaRPr lang="ko-KR" altLang="en-US" dirty="0">
                <a:solidFill>
                  <a:srgbClr val="00BD00"/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2328F70-1F4A-49AB-B0FF-BF856DC20222}"/>
                </a:ext>
              </a:extLst>
            </p:cNvPr>
            <p:cNvSpPr txBox="1">
              <a:spLocks/>
            </p:cNvSpPr>
            <p:nvPr/>
          </p:nvSpPr>
          <p:spPr>
            <a:xfrm>
              <a:off x="7818878" y="1685663"/>
              <a:ext cx="3016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F10000"/>
                  </a:solidFill>
                </a:rPr>
                <a:t>y</a:t>
              </a:r>
              <a:endParaRPr lang="ko-KR" altLang="en-US" dirty="0">
                <a:solidFill>
                  <a:srgbClr val="F10000"/>
                </a:solidFill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B115CFB-CC3F-4E46-8BE4-DC76ABFD13C1}"/>
                </a:ext>
              </a:extLst>
            </p:cNvPr>
            <p:cNvSpPr txBox="1">
              <a:spLocks/>
            </p:cNvSpPr>
            <p:nvPr/>
          </p:nvSpPr>
          <p:spPr>
            <a:xfrm>
              <a:off x="9065086" y="3234929"/>
              <a:ext cx="3016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00AE"/>
                  </a:solidFill>
                </a:rPr>
                <a:t>x</a:t>
              </a:r>
              <a:endParaRPr lang="ko-KR" altLang="en-US" dirty="0">
                <a:solidFill>
                  <a:srgbClr val="0000AE"/>
                </a:solidFill>
              </a:endParaRP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B0C01825-CEF4-49A1-AA07-53F273F5F040}"/>
              </a:ext>
            </a:extLst>
          </p:cNvPr>
          <p:cNvSpPr txBox="1"/>
          <p:nvPr/>
        </p:nvSpPr>
        <p:spPr>
          <a:xfrm>
            <a:off x="555810" y="1444034"/>
            <a:ext cx="7237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1) X</a:t>
            </a:r>
            <a:r>
              <a:rPr lang="ko-KR" altLang="en-US" b="1" dirty="0"/>
              <a:t>축을 회전축으로 하여 </a:t>
            </a:r>
            <a:r>
              <a:rPr lang="en-US" altLang="ko-KR" b="1" dirty="0"/>
              <a:t>+90</a:t>
            </a:r>
            <a:r>
              <a:rPr lang="ko-KR" altLang="en-US" b="1" dirty="0"/>
              <a:t>도 </a:t>
            </a:r>
            <a:r>
              <a:rPr lang="en-US" altLang="ko-KR" b="1" dirty="0">
                <a:sym typeface="Wingdings" panose="05000000000000000000" pitchFamily="2" charset="2"/>
              </a:rPr>
              <a:t> y</a:t>
            </a:r>
            <a:r>
              <a:rPr lang="ko-KR" altLang="en-US" b="1" dirty="0">
                <a:sym typeface="Wingdings" panose="05000000000000000000" pitchFamily="2" charset="2"/>
              </a:rPr>
              <a:t>축을 회전축으로 하여 </a:t>
            </a:r>
            <a:r>
              <a:rPr lang="en-US" altLang="ko-KR" b="1" dirty="0">
                <a:sym typeface="Wingdings" panose="05000000000000000000" pitchFamily="2" charset="2"/>
              </a:rPr>
              <a:t>+90</a:t>
            </a:r>
            <a:r>
              <a:rPr lang="ko-KR" altLang="en-US" b="1" dirty="0">
                <a:sym typeface="Wingdings" panose="05000000000000000000" pitchFamily="2" charset="2"/>
              </a:rPr>
              <a:t>도</a:t>
            </a:r>
            <a:endParaRPr lang="ko-KR" alt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6D1327-1742-48C9-831A-FAC1AA91298A}"/>
              </a:ext>
            </a:extLst>
          </p:cNvPr>
          <p:cNvSpPr txBox="1"/>
          <p:nvPr/>
        </p:nvSpPr>
        <p:spPr>
          <a:xfrm>
            <a:off x="4292474" y="435529"/>
            <a:ext cx="36695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오른손 좌표계</a:t>
            </a:r>
          </a:p>
        </p:txBody>
      </p:sp>
    </p:spTree>
    <p:extLst>
      <p:ext uri="{BB962C8B-B14F-4D97-AF65-F5344CB8AC3E}">
        <p14:creationId xmlns:p14="http://schemas.microsoft.com/office/powerpoint/2010/main" val="4236689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1">
                <a:lumMod val="65000"/>
              </a:schemeClr>
            </a:gs>
            <a:gs pos="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270588" y="164022"/>
            <a:ext cx="11653934" cy="6414059"/>
            <a:chOff x="270588" y="164022"/>
            <a:chExt cx="11653934" cy="6414059"/>
          </a:xfrm>
        </p:grpSpPr>
        <p:sp>
          <p:nvSpPr>
            <p:cNvPr id="33" name="사각형: 둥근 위쪽 모서리 32">
              <a:extLst>
                <a:ext uri="{FF2B5EF4-FFF2-40B4-BE49-F238E27FC236}">
                  <a16:creationId xmlns:a16="http://schemas.microsoft.com/office/drawing/2014/main" id="{0B1A2600-7512-4035-B1F7-6D30C1974263}"/>
                </a:ext>
              </a:extLst>
            </p:cNvPr>
            <p:cNvSpPr/>
            <p:nvPr/>
          </p:nvSpPr>
          <p:spPr>
            <a:xfrm>
              <a:off x="270588" y="970426"/>
              <a:ext cx="11653934" cy="5607655"/>
            </a:xfrm>
            <a:prstGeom prst="round2SameRect">
              <a:avLst>
                <a:gd name="adj1" fmla="val 0"/>
                <a:gd name="adj2" fmla="val 2593"/>
              </a:avLst>
            </a:prstGeom>
            <a:solidFill>
              <a:srgbClr val="FDFDFD"/>
            </a:solidFill>
            <a:ln w="79375">
              <a:solidFill>
                <a:schemeClr val="bg1"/>
              </a:solidFill>
            </a:ln>
            <a:effectLst>
              <a:outerShdw blurRad="50800" dist="38100" dir="5400000" algn="t" rotWithShape="0">
                <a:prstClr val="black">
                  <a:alpha val="2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위쪽 모서리 11">
              <a:extLst>
                <a:ext uri="{FF2B5EF4-FFF2-40B4-BE49-F238E27FC236}">
                  <a16:creationId xmlns:a16="http://schemas.microsoft.com/office/drawing/2014/main" id="{A06B4BA6-4D56-4BB4-9D93-EA624AE7F481}"/>
                </a:ext>
              </a:extLst>
            </p:cNvPr>
            <p:cNvSpPr/>
            <p:nvPr/>
          </p:nvSpPr>
          <p:spPr>
            <a:xfrm>
              <a:off x="270588" y="435529"/>
              <a:ext cx="11653934" cy="610572"/>
            </a:xfrm>
            <a:prstGeom prst="round2SameRect">
              <a:avLst/>
            </a:prstGeom>
            <a:solidFill>
              <a:srgbClr val="FDFDFD"/>
            </a:solidFill>
            <a:ln w="79375">
              <a:solidFill>
                <a:schemeClr val="bg1"/>
              </a:solidFill>
            </a:ln>
            <a:effectLst>
              <a:outerShdw blurRad="228600" dist="63500" dir="5400000" algn="t" rotWithShape="0">
                <a:prstClr val="black">
                  <a:alpha val="1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en-US" altLang="ko-KR" sz="7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8BC6677D-3BAF-4A10-8400-986F66B5D1BB}"/>
                </a:ext>
              </a:extLst>
            </p:cNvPr>
            <p:cNvSpPr/>
            <p:nvPr/>
          </p:nvSpPr>
          <p:spPr>
            <a:xfrm>
              <a:off x="424607" y="584416"/>
              <a:ext cx="324721" cy="324721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innerShdw blurRad="2286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A3EB8269-33AF-449E-8BB3-E1BFB5E24BF9}"/>
                </a:ext>
              </a:extLst>
            </p:cNvPr>
            <p:cNvSpPr/>
            <p:nvPr/>
          </p:nvSpPr>
          <p:spPr>
            <a:xfrm>
              <a:off x="474064" y="164022"/>
              <a:ext cx="225805" cy="65751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127000" dist="88900" dir="10800000" sx="95000" sy="95000" algn="r" rotWithShape="0">
                <a:prstClr val="black">
                  <a:alpha val="25000"/>
                </a:prstClr>
              </a:outerShdw>
            </a:effectLst>
            <a:scene3d>
              <a:camera prst="orthographicFront"/>
              <a:lightRig rig="soft" dir="t"/>
            </a:scene3d>
            <a:sp3d prstMaterial="plastic">
              <a:bevelT w="12700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8BC6677D-3BAF-4A10-8400-986F66B5D1BB}"/>
                </a:ext>
              </a:extLst>
            </p:cNvPr>
            <p:cNvSpPr/>
            <p:nvPr/>
          </p:nvSpPr>
          <p:spPr>
            <a:xfrm>
              <a:off x="11455716" y="584416"/>
              <a:ext cx="324721" cy="324721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innerShdw blurRad="2286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사각형: 둥근 모서리 18">
              <a:extLst>
                <a:ext uri="{FF2B5EF4-FFF2-40B4-BE49-F238E27FC236}">
                  <a16:creationId xmlns:a16="http://schemas.microsoft.com/office/drawing/2014/main" id="{A3EB8269-33AF-449E-8BB3-E1BFB5E24BF9}"/>
                </a:ext>
              </a:extLst>
            </p:cNvPr>
            <p:cNvSpPr/>
            <p:nvPr/>
          </p:nvSpPr>
          <p:spPr>
            <a:xfrm>
              <a:off x="11505173" y="164022"/>
              <a:ext cx="225805" cy="65751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127000" dist="88900" dir="10800000" sx="95000" sy="95000" algn="r" rotWithShape="0">
                <a:prstClr val="black">
                  <a:alpha val="25000"/>
                </a:prstClr>
              </a:outerShdw>
            </a:effectLst>
            <a:scene3d>
              <a:camera prst="orthographicFront"/>
              <a:lightRig rig="soft" dir="t"/>
            </a:scene3d>
            <a:sp3d prstMaterial="plastic">
              <a:bevelT w="12700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36851E15-CD04-4618-B89C-2B3ECC300CCA}"/>
              </a:ext>
            </a:extLst>
          </p:cNvPr>
          <p:cNvSpPr txBox="1"/>
          <p:nvPr/>
        </p:nvSpPr>
        <p:spPr>
          <a:xfrm>
            <a:off x="568953" y="1356436"/>
            <a:ext cx="6773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2) </a:t>
            </a:r>
            <a:r>
              <a:rPr lang="en-US" altLang="ko-KR" b="1" dirty="0">
                <a:sym typeface="Wingdings" panose="05000000000000000000" pitchFamily="2" charset="2"/>
              </a:rPr>
              <a:t>y</a:t>
            </a:r>
            <a:r>
              <a:rPr lang="ko-KR" altLang="en-US" b="1" dirty="0">
                <a:sym typeface="Wingdings" panose="05000000000000000000" pitchFamily="2" charset="2"/>
              </a:rPr>
              <a:t>축을 회전축으로 하여 </a:t>
            </a:r>
            <a:r>
              <a:rPr lang="en-US" altLang="ko-KR" b="1" dirty="0">
                <a:sym typeface="Wingdings" panose="05000000000000000000" pitchFamily="2" charset="2"/>
              </a:rPr>
              <a:t>+90</a:t>
            </a:r>
            <a:r>
              <a:rPr lang="ko-KR" altLang="en-US" b="1" dirty="0">
                <a:sym typeface="Wingdings" panose="05000000000000000000" pitchFamily="2" charset="2"/>
              </a:rPr>
              <a:t>도 </a:t>
            </a:r>
            <a:r>
              <a:rPr lang="en-US" altLang="ko-KR" b="1" dirty="0">
                <a:sym typeface="Wingdings" panose="05000000000000000000" pitchFamily="2" charset="2"/>
              </a:rPr>
              <a:t></a:t>
            </a:r>
            <a:r>
              <a:rPr lang="ko-KR" altLang="en-US" b="1" dirty="0">
                <a:sym typeface="Wingdings" panose="05000000000000000000" pitchFamily="2" charset="2"/>
              </a:rPr>
              <a:t> </a:t>
            </a:r>
            <a:r>
              <a:rPr lang="en-US" altLang="ko-KR" b="1" dirty="0"/>
              <a:t>X</a:t>
            </a:r>
            <a:r>
              <a:rPr lang="ko-KR" altLang="en-US" b="1" dirty="0"/>
              <a:t>축을 회전축으로 하여 </a:t>
            </a:r>
            <a:r>
              <a:rPr lang="en-US" altLang="ko-KR" b="1" dirty="0"/>
              <a:t>+90</a:t>
            </a:r>
            <a:r>
              <a:rPr lang="ko-KR" altLang="en-US" b="1" dirty="0"/>
              <a:t>도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297618A0-B984-4D44-BB3B-894BF75B6B3A}"/>
              </a:ext>
            </a:extLst>
          </p:cNvPr>
          <p:cNvGrpSpPr>
            <a:grpSpLocks/>
          </p:cNvGrpSpPr>
          <p:nvPr/>
        </p:nvGrpSpPr>
        <p:grpSpPr>
          <a:xfrm>
            <a:off x="418800" y="2407294"/>
            <a:ext cx="3642327" cy="2815845"/>
            <a:chOff x="6399768" y="1531633"/>
            <a:chExt cx="3642327" cy="2815845"/>
          </a:xfrm>
        </p:grpSpPr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EEFAFF96-D7CE-4307-8821-B390E161E540}"/>
                </a:ext>
              </a:extLst>
            </p:cNvPr>
            <p:cNvCxnSpPr>
              <a:cxnSpLocks/>
            </p:cNvCxnSpPr>
            <p:nvPr/>
          </p:nvCxnSpPr>
          <p:spPr>
            <a:xfrm>
              <a:off x="8091948" y="3618271"/>
              <a:ext cx="1950147" cy="0"/>
            </a:xfrm>
            <a:prstGeom prst="straightConnector1">
              <a:avLst/>
            </a:prstGeom>
            <a:ln>
              <a:solidFill>
                <a:srgbClr val="F1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E5473329-AA6C-4020-9E17-AA9A8F4A9A6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25279" y="3618271"/>
              <a:ext cx="1266669" cy="719751"/>
            </a:xfrm>
            <a:prstGeom prst="straightConnector1">
              <a:avLst/>
            </a:prstGeom>
            <a:ln>
              <a:solidFill>
                <a:srgbClr val="0000A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C2EC7FFB-AE87-4669-9EA5-C974ED07B45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085231" y="1685663"/>
              <a:ext cx="6717" cy="1932608"/>
            </a:xfrm>
            <a:prstGeom prst="straightConnector1">
              <a:avLst/>
            </a:prstGeom>
            <a:ln>
              <a:solidFill>
                <a:srgbClr val="00BD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D43CB2B-5E33-4212-A9AE-44213F53D75B}"/>
                </a:ext>
              </a:extLst>
            </p:cNvPr>
            <p:cNvSpPr txBox="1">
              <a:spLocks/>
            </p:cNvSpPr>
            <p:nvPr/>
          </p:nvSpPr>
          <p:spPr>
            <a:xfrm>
              <a:off x="8060881" y="1531633"/>
              <a:ext cx="3016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BD00"/>
                  </a:solidFill>
                </a:rPr>
                <a:t>z</a:t>
              </a:r>
              <a:endParaRPr lang="ko-KR" altLang="en-US" dirty="0">
                <a:solidFill>
                  <a:srgbClr val="00BD00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99BAB3A-C4B3-41EF-A4D8-45F470F7964D}"/>
                </a:ext>
              </a:extLst>
            </p:cNvPr>
            <p:cNvSpPr txBox="1">
              <a:spLocks/>
            </p:cNvSpPr>
            <p:nvPr/>
          </p:nvSpPr>
          <p:spPr>
            <a:xfrm>
              <a:off x="9730318" y="3279575"/>
              <a:ext cx="3016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F10000"/>
                  </a:solidFill>
                </a:rPr>
                <a:t>y</a:t>
              </a:r>
              <a:endParaRPr lang="ko-KR" altLang="en-US" dirty="0">
                <a:solidFill>
                  <a:srgbClr val="F10000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E91605C-B62C-43B0-9C51-CCDA5314289A}"/>
                </a:ext>
              </a:extLst>
            </p:cNvPr>
            <p:cNvSpPr txBox="1">
              <a:spLocks/>
            </p:cNvSpPr>
            <p:nvPr/>
          </p:nvSpPr>
          <p:spPr>
            <a:xfrm>
              <a:off x="6399768" y="3978146"/>
              <a:ext cx="3016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00AE"/>
                  </a:solidFill>
                </a:rPr>
                <a:t>x</a:t>
              </a:r>
              <a:endParaRPr lang="ko-KR" altLang="en-US" dirty="0">
                <a:solidFill>
                  <a:srgbClr val="0000AE"/>
                </a:solidFill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9041D4C8-8109-45F4-AA7D-CF0F2EE8C989}"/>
              </a:ext>
            </a:extLst>
          </p:cNvPr>
          <p:cNvGrpSpPr>
            <a:grpSpLocks/>
          </p:cNvGrpSpPr>
          <p:nvPr/>
        </p:nvGrpSpPr>
        <p:grpSpPr>
          <a:xfrm>
            <a:off x="4498084" y="2231170"/>
            <a:ext cx="3040619" cy="2757775"/>
            <a:chOff x="7554933" y="3282598"/>
            <a:chExt cx="2009638" cy="1822698"/>
          </a:xfrm>
        </p:grpSpPr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1A5D9553-3C8B-4188-8D70-C8D527F4819A}"/>
                </a:ext>
              </a:extLst>
            </p:cNvPr>
            <p:cNvCxnSpPr>
              <a:cxnSpLocks/>
            </p:cNvCxnSpPr>
            <p:nvPr/>
          </p:nvCxnSpPr>
          <p:spPr>
            <a:xfrm>
              <a:off x="8091948" y="3618271"/>
              <a:ext cx="1441556" cy="0"/>
            </a:xfrm>
            <a:prstGeom prst="straightConnector1">
              <a:avLst/>
            </a:prstGeom>
            <a:ln>
              <a:solidFill>
                <a:srgbClr val="F1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EF4BB6E5-A326-4EFE-969D-4FF22A1CD7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60881" y="3618271"/>
              <a:ext cx="31067" cy="1487025"/>
            </a:xfrm>
            <a:prstGeom prst="straightConnector1">
              <a:avLst/>
            </a:prstGeom>
            <a:ln>
              <a:solidFill>
                <a:srgbClr val="0000A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CE3EDB13-7BD5-47C2-AD7B-A49DD31A40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92087" y="3618271"/>
              <a:ext cx="299861" cy="638132"/>
            </a:xfrm>
            <a:prstGeom prst="straightConnector1">
              <a:avLst/>
            </a:prstGeom>
            <a:ln>
              <a:solidFill>
                <a:srgbClr val="00BD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D8CA4D9-9534-4518-A489-239974627866}"/>
                </a:ext>
              </a:extLst>
            </p:cNvPr>
            <p:cNvSpPr txBox="1">
              <a:spLocks/>
            </p:cNvSpPr>
            <p:nvPr/>
          </p:nvSpPr>
          <p:spPr>
            <a:xfrm>
              <a:off x="7554933" y="3914064"/>
              <a:ext cx="3016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BD00"/>
                  </a:solidFill>
                </a:rPr>
                <a:t>z</a:t>
              </a:r>
              <a:endParaRPr lang="ko-KR" altLang="en-US" dirty="0">
                <a:solidFill>
                  <a:srgbClr val="00BD00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94C2066-939B-492B-9C4E-1A759F76B98D}"/>
                </a:ext>
              </a:extLst>
            </p:cNvPr>
            <p:cNvSpPr txBox="1">
              <a:spLocks/>
            </p:cNvSpPr>
            <p:nvPr/>
          </p:nvSpPr>
          <p:spPr>
            <a:xfrm>
              <a:off x="9262885" y="3282598"/>
              <a:ext cx="3016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F10000"/>
                  </a:solidFill>
                </a:rPr>
                <a:t>y</a:t>
              </a:r>
              <a:endParaRPr lang="ko-KR" altLang="en-US" dirty="0">
                <a:solidFill>
                  <a:srgbClr val="F10000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B858074-3531-4AC3-8223-DE587EE3E619}"/>
                </a:ext>
              </a:extLst>
            </p:cNvPr>
            <p:cNvSpPr txBox="1">
              <a:spLocks/>
            </p:cNvSpPr>
            <p:nvPr/>
          </p:nvSpPr>
          <p:spPr>
            <a:xfrm>
              <a:off x="8076414" y="4735964"/>
              <a:ext cx="3016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00AE"/>
                  </a:solidFill>
                </a:rPr>
                <a:t>x</a:t>
              </a:r>
              <a:endParaRPr lang="ko-KR" altLang="en-US" dirty="0">
                <a:solidFill>
                  <a:srgbClr val="0000AE"/>
                </a:solidFill>
              </a:endParaRP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C2EE4297-1DA1-4FCC-9688-9A1FDC35791C}"/>
              </a:ext>
            </a:extLst>
          </p:cNvPr>
          <p:cNvGrpSpPr>
            <a:grpSpLocks/>
          </p:cNvGrpSpPr>
          <p:nvPr/>
        </p:nvGrpSpPr>
        <p:grpSpPr>
          <a:xfrm>
            <a:off x="8444621" y="2707050"/>
            <a:ext cx="3272797" cy="2506633"/>
            <a:chOff x="6860617" y="3618271"/>
            <a:chExt cx="1941541" cy="1487025"/>
          </a:xfrm>
        </p:grpSpPr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65DB155B-91EE-4D0C-A7E6-7558DE09E5D1}"/>
                </a:ext>
              </a:extLst>
            </p:cNvPr>
            <p:cNvCxnSpPr>
              <a:cxnSpLocks/>
            </p:cNvCxnSpPr>
            <p:nvPr/>
          </p:nvCxnSpPr>
          <p:spPr>
            <a:xfrm>
              <a:off x="8091948" y="3618271"/>
              <a:ext cx="596033" cy="719336"/>
            </a:xfrm>
            <a:prstGeom prst="straightConnector1">
              <a:avLst/>
            </a:prstGeom>
            <a:ln>
              <a:solidFill>
                <a:srgbClr val="F1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25C11D45-A1E4-45C2-9E20-9E078C0499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60881" y="3618271"/>
              <a:ext cx="31067" cy="1487025"/>
            </a:xfrm>
            <a:prstGeom prst="straightConnector1">
              <a:avLst/>
            </a:prstGeom>
            <a:ln>
              <a:solidFill>
                <a:srgbClr val="0000A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A7320E87-D40E-4E6C-82F5-6E99054681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60617" y="3618271"/>
              <a:ext cx="1231331" cy="30636"/>
            </a:xfrm>
            <a:prstGeom prst="straightConnector1">
              <a:avLst/>
            </a:prstGeom>
            <a:ln>
              <a:solidFill>
                <a:srgbClr val="00BD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58F8395-BBFF-446D-A1EC-D0F9A284A550}"/>
                </a:ext>
              </a:extLst>
            </p:cNvPr>
            <p:cNvSpPr txBox="1">
              <a:spLocks/>
            </p:cNvSpPr>
            <p:nvPr/>
          </p:nvSpPr>
          <p:spPr>
            <a:xfrm>
              <a:off x="6860617" y="3667769"/>
              <a:ext cx="3016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BD00"/>
                  </a:solidFill>
                </a:rPr>
                <a:t>z</a:t>
              </a:r>
              <a:endParaRPr lang="ko-KR" altLang="en-US" dirty="0">
                <a:solidFill>
                  <a:srgbClr val="00BD00"/>
                </a:solidFill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60DB9FC-5FAE-4000-8EC8-24867E429D01}"/>
                </a:ext>
              </a:extLst>
            </p:cNvPr>
            <p:cNvSpPr txBox="1">
              <a:spLocks/>
            </p:cNvSpPr>
            <p:nvPr/>
          </p:nvSpPr>
          <p:spPr>
            <a:xfrm>
              <a:off x="8500472" y="3783609"/>
              <a:ext cx="3016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F10000"/>
                  </a:solidFill>
                </a:rPr>
                <a:t>y</a:t>
              </a:r>
              <a:endParaRPr lang="ko-KR" altLang="en-US" dirty="0">
                <a:solidFill>
                  <a:srgbClr val="F10000"/>
                </a:solidFill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B6BBD1D-F199-4239-AAE4-F188E7AF54A0}"/>
                </a:ext>
              </a:extLst>
            </p:cNvPr>
            <p:cNvSpPr txBox="1">
              <a:spLocks/>
            </p:cNvSpPr>
            <p:nvPr/>
          </p:nvSpPr>
          <p:spPr>
            <a:xfrm>
              <a:off x="8076414" y="4735964"/>
              <a:ext cx="3016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00AE"/>
                  </a:solidFill>
                </a:rPr>
                <a:t>x</a:t>
              </a:r>
              <a:endParaRPr lang="ko-KR" altLang="en-US" dirty="0">
                <a:solidFill>
                  <a:srgbClr val="0000AE"/>
                </a:solidFill>
              </a:endParaRP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18F9D63C-5F88-48BA-8F91-0A907F001007}"/>
              </a:ext>
            </a:extLst>
          </p:cNvPr>
          <p:cNvSpPr txBox="1"/>
          <p:nvPr/>
        </p:nvSpPr>
        <p:spPr>
          <a:xfrm>
            <a:off x="4292474" y="435529"/>
            <a:ext cx="36695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오른손 좌표계</a:t>
            </a:r>
          </a:p>
        </p:txBody>
      </p:sp>
    </p:spTree>
    <p:extLst>
      <p:ext uri="{BB962C8B-B14F-4D97-AF65-F5344CB8AC3E}">
        <p14:creationId xmlns:p14="http://schemas.microsoft.com/office/powerpoint/2010/main" val="3605428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1">
                <a:lumMod val="65000"/>
              </a:schemeClr>
            </a:gs>
            <a:gs pos="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270588" y="164022"/>
            <a:ext cx="11653934" cy="6414059"/>
            <a:chOff x="270588" y="164022"/>
            <a:chExt cx="11653934" cy="6414059"/>
          </a:xfrm>
        </p:grpSpPr>
        <p:sp>
          <p:nvSpPr>
            <p:cNvPr id="33" name="사각형: 둥근 위쪽 모서리 32">
              <a:extLst>
                <a:ext uri="{FF2B5EF4-FFF2-40B4-BE49-F238E27FC236}">
                  <a16:creationId xmlns:a16="http://schemas.microsoft.com/office/drawing/2014/main" id="{0B1A2600-7512-4035-B1F7-6D30C1974263}"/>
                </a:ext>
              </a:extLst>
            </p:cNvPr>
            <p:cNvSpPr/>
            <p:nvPr/>
          </p:nvSpPr>
          <p:spPr>
            <a:xfrm>
              <a:off x="270588" y="970426"/>
              <a:ext cx="11653934" cy="5607655"/>
            </a:xfrm>
            <a:prstGeom prst="round2SameRect">
              <a:avLst>
                <a:gd name="adj1" fmla="val 0"/>
                <a:gd name="adj2" fmla="val 2593"/>
              </a:avLst>
            </a:prstGeom>
            <a:solidFill>
              <a:srgbClr val="FDFDFD"/>
            </a:solidFill>
            <a:ln w="79375">
              <a:solidFill>
                <a:schemeClr val="bg1"/>
              </a:solidFill>
            </a:ln>
            <a:effectLst>
              <a:outerShdw blurRad="50800" dist="38100" dir="5400000" algn="t" rotWithShape="0">
                <a:prstClr val="black">
                  <a:alpha val="2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위쪽 모서리 11">
              <a:extLst>
                <a:ext uri="{FF2B5EF4-FFF2-40B4-BE49-F238E27FC236}">
                  <a16:creationId xmlns:a16="http://schemas.microsoft.com/office/drawing/2014/main" id="{A06B4BA6-4D56-4BB4-9D93-EA624AE7F481}"/>
                </a:ext>
              </a:extLst>
            </p:cNvPr>
            <p:cNvSpPr/>
            <p:nvPr/>
          </p:nvSpPr>
          <p:spPr>
            <a:xfrm>
              <a:off x="270588" y="435529"/>
              <a:ext cx="11653934" cy="610572"/>
            </a:xfrm>
            <a:prstGeom prst="round2SameRect">
              <a:avLst/>
            </a:prstGeom>
            <a:solidFill>
              <a:srgbClr val="FDFDFD"/>
            </a:solidFill>
            <a:ln w="79375">
              <a:solidFill>
                <a:schemeClr val="bg1"/>
              </a:solidFill>
            </a:ln>
            <a:effectLst>
              <a:outerShdw blurRad="228600" dist="63500" dir="5400000" algn="t" rotWithShape="0">
                <a:prstClr val="black">
                  <a:alpha val="1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en-US" altLang="ko-KR" sz="7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8BC6677D-3BAF-4A10-8400-986F66B5D1BB}"/>
                </a:ext>
              </a:extLst>
            </p:cNvPr>
            <p:cNvSpPr/>
            <p:nvPr/>
          </p:nvSpPr>
          <p:spPr>
            <a:xfrm>
              <a:off x="424607" y="584416"/>
              <a:ext cx="324721" cy="324721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innerShdw blurRad="2286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A3EB8269-33AF-449E-8BB3-E1BFB5E24BF9}"/>
                </a:ext>
              </a:extLst>
            </p:cNvPr>
            <p:cNvSpPr/>
            <p:nvPr/>
          </p:nvSpPr>
          <p:spPr>
            <a:xfrm>
              <a:off x="474064" y="164022"/>
              <a:ext cx="225805" cy="65751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127000" dist="88900" dir="10800000" sx="95000" sy="95000" algn="r" rotWithShape="0">
                <a:prstClr val="black">
                  <a:alpha val="25000"/>
                </a:prstClr>
              </a:outerShdw>
            </a:effectLst>
            <a:scene3d>
              <a:camera prst="orthographicFront"/>
              <a:lightRig rig="soft" dir="t"/>
            </a:scene3d>
            <a:sp3d prstMaterial="plastic">
              <a:bevelT w="12700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8BC6677D-3BAF-4A10-8400-986F66B5D1BB}"/>
                </a:ext>
              </a:extLst>
            </p:cNvPr>
            <p:cNvSpPr/>
            <p:nvPr/>
          </p:nvSpPr>
          <p:spPr>
            <a:xfrm>
              <a:off x="11455716" y="584416"/>
              <a:ext cx="324721" cy="324721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innerShdw blurRad="2286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사각형: 둥근 모서리 18">
              <a:extLst>
                <a:ext uri="{FF2B5EF4-FFF2-40B4-BE49-F238E27FC236}">
                  <a16:creationId xmlns:a16="http://schemas.microsoft.com/office/drawing/2014/main" id="{A3EB8269-33AF-449E-8BB3-E1BFB5E24BF9}"/>
                </a:ext>
              </a:extLst>
            </p:cNvPr>
            <p:cNvSpPr/>
            <p:nvPr/>
          </p:nvSpPr>
          <p:spPr>
            <a:xfrm>
              <a:off x="11505173" y="164022"/>
              <a:ext cx="225805" cy="65751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127000" dist="88900" dir="10800000" sx="95000" sy="95000" algn="r" rotWithShape="0">
                <a:prstClr val="black">
                  <a:alpha val="25000"/>
                </a:prstClr>
              </a:outerShdw>
            </a:effectLst>
            <a:scene3d>
              <a:camera prst="orthographicFront"/>
              <a:lightRig rig="soft" dir="t"/>
            </a:scene3d>
            <a:sp3d prstMaterial="plastic">
              <a:bevelT w="12700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18F9D63C-5F88-48BA-8F91-0A907F001007}"/>
              </a:ext>
            </a:extLst>
          </p:cNvPr>
          <p:cNvSpPr txBox="1"/>
          <p:nvPr/>
        </p:nvSpPr>
        <p:spPr>
          <a:xfrm>
            <a:off x="4292474" y="435529"/>
            <a:ext cx="36695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왼손 좌표계</a:t>
            </a: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E6EF6351-8305-4788-B0D4-2ADE220D1DB0}"/>
              </a:ext>
            </a:extLst>
          </p:cNvPr>
          <p:cNvGrpSpPr/>
          <p:nvPr/>
        </p:nvGrpSpPr>
        <p:grpSpPr>
          <a:xfrm>
            <a:off x="948607" y="2567417"/>
            <a:ext cx="2749239" cy="3306523"/>
            <a:chOff x="8091948" y="1694073"/>
            <a:chExt cx="1946773" cy="2341393"/>
          </a:xfrm>
        </p:grpSpPr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D930C7FF-705B-463F-814D-C9956D2262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91948" y="2656172"/>
              <a:ext cx="973386" cy="962099"/>
            </a:xfrm>
            <a:prstGeom prst="straightConnector1">
              <a:avLst/>
            </a:prstGeom>
            <a:ln>
              <a:solidFill>
                <a:srgbClr val="0000A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id="{AE43520F-CDFE-4141-BF61-53CDA170A1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91948" y="1694073"/>
              <a:ext cx="22145" cy="1924198"/>
            </a:xfrm>
            <a:prstGeom prst="straightConnector1">
              <a:avLst/>
            </a:prstGeom>
            <a:ln>
              <a:solidFill>
                <a:srgbClr val="00BD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B58EB994-C3D7-4C0C-9B51-843A9C85248F}"/>
                </a:ext>
              </a:extLst>
            </p:cNvPr>
            <p:cNvCxnSpPr>
              <a:cxnSpLocks/>
            </p:cNvCxnSpPr>
            <p:nvPr/>
          </p:nvCxnSpPr>
          <p:spPr>
            <a:xfrm>
              <a:off x="8091948" y="3618271"/>
              <a:ext cx="1946773" cy="16820"/>
            </a:xfrm>
            <a:prstGeom prst="straightConnector1">
              <a:avLst/>
            </a:prstGeom>
            <a:ln>
              <a:solidFill>
                <a:srgbClr val="F1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34662648-182D-4312-A5BF-EFB28E31F21C}"/>
                </a:ext>
              </a:extLst>
            </p:cNvPr>
            <p:cNvSpPr txBox="1"/>
            <p:nvPr/>
          </p:nvSpPr>
          <p:spPr>
            <a:xfrm>
              <a:off x="9618267" y="3666134"/>
              <a:ext cx="3016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F10000"/>
                  </a:solidFill>
                </a:rPr>
                <a:t>X</a:t>
              </a:r>
              <a:endParaRPr lang="ko-KR" altLang="en-US" dirty="0">
                <a:solidFill>
                  <a:srgbClr val="F10000"/>
                </a:solidFill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FEF7589-607E-43D6-A2F4-EB61088D8022}"/>
                </a:ext>
              </a:extLst>
            </p:cNvPr>
            <p:cNvSpPr txBox="1"/>
            <p:nvPr/>
          </p:nvSpPr>
          <p:spPr>
            <a:xfrm>
              <a:off x="9065334" y="2467637"/>
              <a:ext cx="3016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00AE"/>
                  </a:solidFill>
                </a:rPr>
                <a:t>Z</a:t>
              </a:r>
              <a:endParaRPr lang="ko-KR" altLang="en-US" dirty="0">
                <a:solidFill>
                  <a:srgbClr val="0000AE"/>
                </a:solidFill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81FECF4-CB04-4E03-BA3E-8CEB6FB55735}"/>
                </a:ext>
              </a:extLst>
            </p:cNvPr>
            <p:cNvSpPr txBox="1"/>
            <p:nvPr/>
          </p:nvSpPr>
          <p:spPr>
            <a:xfrm>
              <a:off x="8140076" y="1816172"/>
              <a:ext cx="3016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BD00"/>
                  </a:solidFill>
                </a:rPr>
                <a:t>Y</a:t>
              </a:r>
              <a:endParaRPr lang="ko-KR" altLang="en-US" dirty="0">
                <a:solidFill>
                  <a:srgbClr val="00BD00"/>
                </a:solidFill>
              </a:endParaRPr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25B66B4F-4BE3-4809-A70D-2BDC280AA912}"/>
              </a:ext>
            </a:extLst>
          </p:cNvPr>
          <p:cNvGrpSpPr/>
          <p:nvPr/>
        </p:nvGrpSpPr>
        <p:grpSpPr>
          <a:xfrm>
            <a:off x="4768081" y="2176848"/>
            <a:ext cx="2573880" cy="3194810"/>
            <a:chOff x="8091948" y="2898237"/>
            <a:chExt cx="1946773" cy="2416418"/>
          </a:xfrm>
        </p:grpSpPr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0C74D429-68F9-49A4-A10C-A4569EDEC992}"/>
                </a:ext>
              </a:extLst>
            </p:cNvPr>
            <p:cNvCxnSpPr>
              <a:cxnSpLocks/>
            </p:cNvCxnSpPr>
            <p:nvPr/>
          </p:nvCxnSpPr>
          <p:spPr>
            <a:xfrm>
              <a:off x="8091948" y="3618271"/>
              <a:ext cx="48128" cy="1696384"/>
            </a:xfrm>
            <a:prstGeom prst="straightConnector1">
              <a:avLst/>
            </a:prstGeom>
            <a:ln>
              <a:solidFill>
                <a:srgbClr val="0000A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화살표 연결선 45">
              <a:extLst>
                <a:ext uri="{FF2B5EF4-FFF2-40B4-BE49-F238E27FC236}">
                  <a16:creationId xmlns:a16="http://schemas.microsoft.com/office/drawing/2014/main" id="{FCA704A3-545E-4CEC-8F90-ADC0B6230D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91948" y="3193647"/>
              <a:ext cx="871870" cy="424624"/>
            </a:xfrm>
            <a:prstGeom prst="straightConnector1">
              <a:avLst/>
            </a:prstGeom>
            <a:ln>
              <a:solidFill>
                <a:srgbClr val="00BD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DC1B45CD-6A08-4844-8705-17F05743840B}"/>
                </a:ext>
              </a:extLst>
            </p:cNvPr>
            <p:cNvCxnSpPr>
              <a:cxnSpLocks/>
            </p:cNvCxnSpPr>
            <p:nvPr/>
          </p:nvCxnSpPr>
          <p:spPr>
            <a:xfrm>
              <a:off x="8091948" y="3618271"/>
              <a:ext cx="1946773" cy="16820"/>
            </a:xfrm>
            <a:prstGeom prst="straightConnector1">
              <a:avLst/>
            </a:prstGeom>
            <a:ln>
              <a:solidFill>
                <a:srgbClr val="F1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21CD386-19D5-4D35-B81F-84C9C590C9C4}"/>
                </a:ext>
              </a:extLst>
            </p:cNvPr>
            <p:cNvSpPr txBox="1"/>
            <p:nvPr/>
          </p:nvSpPr>
          <p:spPr>
            <a:xfrm>
              <a:off x="9618267" y="3666134"/>
              <a:ext cx="3016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F10000"/>
                  </a:solidFill>
                </a:rPr>
                <a:t>X</a:t>
              </a:r>
              <a:endParaRPr lang="ko-KR" altLang="en-US" dirty="0">
                <a:solidFill>
                  <a:srgbClr val="F10000"/>
                </a:solidFill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45CD8A8-6B55-4F3A-9938-8A36AC16FB65}"/>
                </a:ext>
              </a:extLst>
            </p:cNvPr>
            <p:cNvSpPr txBox="1"/>
            <p:nvPr/>
          </p:nvSpPr>
          <p:spPr>
            <a:xfrm>
              <a:off x="8140076" y="4945323"/>
              <a:ext cx="3016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00AE"/>
                  </a:solidFill>
                </a:rPr>
                <a:t>Z</a:t>
              </a:r>
              <a:endParaRPr lang="ko-KR" altLang="en-US" dirty="0">
                <a:solidFill>
                  <a:srgbClr val="0000AE"/>
                </a:solidFill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1F3D1DEB-4801-4070-A313-B4039386DEED}"/>
                </a:ext>
              </a:extLst>
            </p:cNvPr>
            <p:cNvSpPr txBox="1"/>
            <p:nvPr/>
          </p:nvSpPr>
          <p:spPr>
            <a:xfrm>
              <a:off x="8914491" y="2898237"/>
              <a:ext cx="3016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BD00"/>
                  </a:solidFill>
                </a:rPr>
                <a:t>Y</a:t>
              </a:r>
              <a:endParaRPr lang="ko-KR" altLang="en-US" dirty="0">
                <a:solidFill>
                  <a:srgbClr val="00BD00"/>
                </a:solidFill>
              </a:endParaRPr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077F9023-5150-4ABA-8A57-4B823A955BEC}"/>
              </a:ext>
            </a:extLst>
          </p:cNvPr>
          <p:cNvGrpSpPr/>
          <p:nvPr/>
        </p:nvGrpSpPr>
        <p:grpSpPr>
          <a:xfrm>
            <a:off x="8656129" y="2308572"/>
            <a:ext cx="2961946" cy="3224122"/>
            <a:chOff x="8091948" y="1593337"/>
            <a:chExt cx="2279759" cy="2481551"/>
          </a:xfrm>
        </p:grpSpPr>
        <p:cxnSp>
          <p:nvCxnSpPr>
            <p:cNvPr id="52" name="직선 화살표 연결선 51">
              <a:extLst>
                <a:ext uri="{FF2B5EF4-FFF2-40B4-BE49-F238E27FC236}">
                  <a16:creationId xmlns:a16="http://schemas.microsoft.com/office/drawing/2014/main" id="{D133B1C6-EB01-4FD6-A0E9-275B871D0DE3}"/>
                </a:ext>
              </a:extLst>
            </p:cNvPr>
            <p:cNvCxnSpPr>
              <a:cxnSpLocks/>
            </p:cNvCxnSpPr>
            <p:nvPr/>
          </p:nvCxnSpPr>
          <p:spPr>
            <a:xfrm>
              <a:off x="8091948" y="3618271"/>
              <a:ext cx="2128916" cy="31993"/>
            </a:xfrm>
            <a:prstGeom prst="straightConnector1">
              <a:avLst/>
            </a:prstGeom>
            <a:ln>
              <a:solidFill>
                <a:srgbClr val="0000A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화살표 연결선 52">
              <a:extLst>
                <a:ext uri="{FF2B5EF4-FFF2-40B4-BE49-F238E27FC236}">
                  <a16:creationId xmlns:a16="http://schemas.microsoft.com/office/drawing/2014/main" id="{49AEC154-158E-4D5D-AB87-6AEE85F189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91948" y="3193647"/>
              <a:ext cx="871870" cy="424624"/>
            </a:xfrm>
            <a:prstGeom prst="straightConnector1">
              <a:avLst/>
            </a:prstGeom>
            <a:ln>
              <a:solidFill>
                <a:srgbClr val="00BD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화살표 연결선 53">
              <a:extLst>
                <a:ext uri="{FF2B5EF4-FFF2-40B4-BE49-F238E27FC236}">
                  <a16:creationId xmlns:a16="http://schemas.microsoft.com/office/drawing/2014/main" id="{1FB9B1AE-D21C-4A01-B3D5-1DCED9A54A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91948" y="1778003"/>
              <a:ext cx="48128" cy="1840268"/>
            </a:xfrm>
            <a:prstGeom prst="straightConnector1">
              <a:avLst/>
            </a:prstGeom>
            <a:ln>
              <a:solidFill>
                <a:srgbClr val="F1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B682B804-9269-45CB-B9FE-7596B05A32E7}"/>
                </a:ext>
              </a:extLst>
            </p:cNvPr>
            <p:cNvSpPr txBox="1"/>
            <p:nvPr/>
          </p:nvSpPr>
          <p:spPr>
            <a:xfrm>
              <a:off x="8181721" y="1593337"/>
              <a:ext cx="3016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F10000"/>
                  </a:solidFill>
                </a:rPr>
                <a:t>X</a:t>
              </a:r>
              <a:endParaRPr lang="ko-KR" altLang="en-US" dirty="0">
                <a:solidFill>
                  <a:srgbClr val="F10000"/>
                </a:solidFill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533F0354-F804-4574-A7C4-EA3220B9E62F}"/>
                </a:ext>
              </a:extLst>
            </p:cNvPr>
            <p:cNvSpPr txBox="1"/>
            <p:nvPr/>
          </p:nvSpPr>
          <p:spPr>
            <a:xfrm>
              <a:off x="10070021" y="3705556"/>
              <a:ext cx="3016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00AE"/>
                  </a:solidFill>
                </a:rPr>
                <a:t>Z</a:t>
              </a:r>
              <a:endParaRPr lang="ko-KR" altLang="en-US" dirty="0">
                <a:solidFill>
                  <a:srgbClr val="0000AE"/>
                </a:solidFill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74823BFB-46BE-4C42-8B2D-AF13B403A33B}"/>
                </a:ext>
              </a:extLst>
            </p:cNvPr>
            <p:cNvSpPr txBox="1"/>
            <p:nvPr/>
          </p:nvSpPr>
          <p:spPr>
            <a:xfrm>
              <a:off x="8914491" y="2898237"/>
              <a:ext cx="3016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BD00"/>
                  </a:solidFill>
                </a:rPr>
                <a:t>Y</a:t>
              </a:r>
              <a:endParaRPr lang="ko-KR" altLang="en-US" dirty="0">
                <a:solidFill>
                  <a:srgbClr val="00BD00"/>
                </a:solidFill>
              </a:endParaRP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8CC1A973-B57C-478F-A362-6A87DC01C231}"/>
              </a:ext>
            </a:extLst>
          </p:cNvPr>
          <p:cNvSpPr txBox="1"/>
          <p:nvPr/>
        </p:nvSpPr>
        <p:spPr>
          <a:xfrm>
            <a:off x="586966" y="1422842"/>
            <a:ext cx="7237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1) X</a:t>
            </a:r>
            <a:r>
              <a:rPr lang="ko-KR" altLang="en-US" b="1" dirty="0"/>
              <a:t>축을 회전축으로 하여 </a:t>
            </a:r>
            <a:r>
              <a:rPr lang="en-US" altLang="ko-KR" b="1" dirty="0"/>
              <a:t>+90</a:t>
            </a:r>
            <a:r>
              <a:rPr lang="ko-KR" altLang="en-US" b="1" dirty="0"/>
              <a:t>도 </a:t>
            </a:r>
            <a:r>
              <a:rPr lang="en-US" altLang="ko-KR" b="1" dirty="0">
                <a:sym typeface="Wingdings" panose="05000000000000000000" pitchFamily="2" charset="2"/>
              </a:rPr>
              <a:t> y</a:t>
            </a:r>
            <a:r>
              <a:rPr lang="ko-KR" altLang="en-US" b="1" dirty="0">
                <a:sym typeface="Wingdings" panose="05000000000000000000" pitchFamily="2" charset="2"/>
              </a:rPr>
              <a:t>축을 회전축으로 하여 </a:t>
            </a:r>
            <a:r>
              <a:rPr lang="en-US" altLang="ko-KR" b="1" dirty="0">
                <a:sym typeface="Wingdings" panose="05000000000000000000" pitchFamily="2" charset="2"/>
              </a:rPr>
              <a:t>+90</a:t>
            </a:r>
            <a:r>
              <a:rPr lang="ko-KR" altLang="en-US" b="1" dirty="0">
                <a:sym typeface="Wingdings" panose="05000000000000000000" pitchFamily="2" charset="2"/>
              </a:rPr>
              <a:t>도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897208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1">
                <a:lumMod val="65000"/>
              </a:schemeClr>
            </a:gs>
            <a:gs pos="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270588" y="164022"/>
            <a:ext cx="11653934" cy="6414059"/>
            <a:chOff x="270588" y="164022"/>
            <a:chExt cx="11653934" cy="6414059"/>
          </a:xfrm>
        </p:grpSpPr>
        <p:sp>
          <p:nvSpPr>
            <p:cNvPr id="33" name="사각형: 둥근 위쪽 모서리 32">
              <a:extLst>
                <a:ext uri="{FF2B5EF4-FFF2-40B4-BE49-F238E27FC236}">
                  <a16:creationId xmlns:a16="http://schemas.microsoft.com/office/drawing/2014/main" id="{0B1A2600-7512-4035-B1F7-6D30C1974263}"/>
                </a:ext>
              </a:extLst>
            </p:cNvPr>
            <p:cNvSpPr/>
            <p:nvPr/>
          </p:nvSpPr>
          <p:spPr>
            <a:xfrm>
              <a:off x="270588" y="970426"/>
              <a:ext cx="11653934" cy="5607655"/>
            </a:xfrm>
            <a:prstGeom prst="round2SameRect">
              <a:avLst>
                <a:gd name="adj1" fmla="val 0"/>
                <a:gd name="adj2" fmla="val 2593"/>
              </a:avLst>
            </a:prstGeom>
            <a:solidFill>
              <a:srgbClr val="FDFDFD"/>
            </a:solidFill>
            <a:ln w="79375">
              <a:solidFill>
                <a:schemeClr val="bg1"/>
              </a:solidFill>
            </a:ln>
            <a:effectLst>
              <a:outerShdw blurRad="50800" dist="38100" dir="5400000" algn="t" rotWithShape="0">
                <a:prstClr val="black">
                  <a:alpha val="2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위쪽 모서리 11">
              <a:extLst>
                <a:ext uri="{FF2B5EF4-FFF2-40B4-BE49-F238E27FC236}">
                  <a16:creationId xmlns:a16="http://schemas.microsoft.com/office/drawing/2014/main" id="{A06B4BA6-4D56-4BB4-9D93-EA624AE7F481}"/>
                </a:ext>
              </a:extLst>
            </p:cNvPr>
            <p:cNvSpPr/>
            <p:nvPr/>
          </p:nvSpPr>
          <p:spPr>
            <a:xfrm>
              <a:off x="270588" y="435529"/>
              <a:ext cx="11653934" cy="610572"/>
            </a:xfrm>
            <a:prstGeom prst="round2SameRect">
              <a:avLst/>
            </a:prstGeom>
            <a:solidFill>
              <a:srgbClr val="FDFDFD"/>
            </a:solidFill>
            <a:ln w="79375">
              <a:solidFill>
                <a:schemeClr val="bg1"/>
              </a:solidFill>
            </a:ln>
            <a:effectLst>
              <a:outerShdw blurRad="228600" dist="63500" dir="5400000" algn="t" rotWithShape="0">
                <a:prstClr val="black">
                  <a:alpha val="1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en-US" altLang="ko-KR" sz="7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8BC6677D-3BAF-4A10-8400-986F66B5D1BB}"/>
                </a:ext>
              </a:extLst>
            </p:cNvPr>
            <p:cNvSpPr/>
            <p:nvPr/>
          </p:nvSpPr>
          <p:spPr>
            <a:xfrm>
              <a:off x="424607" y="584416"/>
              <a:ext cx="324721" cy="324721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innerShdw blurRad="2286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A3EB8269-33AF-449E-8BB3-E1BFB5E24BF9}"/>
                </a:ext>
              </a:extLst>
            </p:cNvPr>
            <p:cNvSpPr/>
            <p:nvPr/>
          </p:nvSpPr>
          <p:spPr>
            <a:xfrm>
              <a:off x="474064" y="164022"/>
              <a:ext cx="225805" cy="65751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127000" dist="88900" dir="10800000" sx="95000" sy="95000" algn="r" rotWithShape="0">
                <a:prstClr val="black">
                  <a:alpha val="25000"/>
                </a:prstClr>
              </a:outerShdw>
            </a:effectLst>
            <a:scene3d>
              <a:camera prst="orthographicFront"/>
              <a:lightRig rig="soft" dir="t"/>
            </a:scene3d>
            <a:sp3d prstMaterial="plastic">
              <a:bevelT w="12700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8BC6677D-3BAF-4A10-8400-986F66B5D1BB}"/>
                </a:ext>
              </a:extLst>
            </p:cNvPr>
            <p:cNvSpPr/>
            <p:nvPr/>
          </p:nvSpPr>
          <p:spPr>
            <a:xfrm>
              <a:off x="11455716" y="584416"/>
              <a:ext cx="324721" cy="324721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innerShdw blurRad="2286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사각형: 둥근 모서리 18">
              <a:extLst>
                <a:ext uri="{FF2B5EF4-FFF2-40B4-BE49-F238E27FC236}">
                  <a16:creationId xmlns:a16="http://schemas.microsoft.com/office/drawing/2014/main" id="{A3EB8269-33AF-449E-8BB3-E1BFB5E24BF9}"/>
                </a:ext>
              </a:extLst>
            </p:cNvPr>
            <p:cNvSpPr/>
            <p:nvPr/>
          </p:nvSpPr>
          <p:spPr>
            <a:xfrm>
              <a:off x="11505173" y="164022"/>
              <a:ext cx="225805" cy="65751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127000" dist="88900" dir="10800000" sx="95000" sy="95000" algn="r" rotWithShape="0">
                <a:prstClr val="black">
                  <a:alpha val="25000"/>
                </a:prstClr>
              </a:outerShdw>
            </a:effectLst>
            <a:scene3d>
              <a:camera prst="orthographicFront"/>
              <a:lightRig rig="soft" dir="t"/>
            </a:scene3d>
            <a:sp3d prstMaterial="plastic">
              <a:bevelT w="12700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18F9D63C-5F88-48BA-8F91-0A907F001007}"/>
              </a:ext>
            </a:extLst>
          </p:cNvPr>
          <p:cNvSpPr txBox="1"/>
          <p:nvPr/>
        </p:nvSpPr>
        <p:spPr>
          <a:xfrm>
            <a:off x="4292474" y="435529"/>
            <a:ext cx="36695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왼손 좌표계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0B33644-CE2A-44CA-87CE-ED4D4108C062}"/>
              </a:ext>
            </a:extLst>
          </p:cNvPr>
          <p:cNvSpPr txBox="1"/>
          <p:nvPr/>
        </p:nvSpPr>
        <p:spPr>
          <a:xfrm>
            <a:off x="568953" y="1356436"/>
            <a:ext cx="6773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2) </a:t>
            </a:r>
            <a:r>
              <a:rPr lang="en-US" altLang="ko-KR" b="1" dirty="0">
                <a:sym typeface="Wingdings" panose="05000000000000000000" pitchFamily="2" charset="2"/>
              </a:rPr>
              <a:t>y</a:t>
            </a:r>
            <a:r>
              <a:rPr lang="ko-KR" altLang="en-US" b="1" dirty="0">
                <a:sym typeface="Wingdings" panose="05000000000000000000" pitchFamily="2" charset="2"/>
              </a:rPr>
              <a:t>축을 회전축으로 하여 </a:t>
            </a:r>
            <a:r>
              <a:rPr lang="en-US" altLang="ko-KR" b="1" dirty="0">
                <a:sym typeface="Wingdings" panose="05000000000000000000" pitchFamily="2" charset="2"/>
              </a:rPr>
              <a:t>+90</a:t>
            </a:r>
            <a:r>
              <a:rPr lang="ko-KR" altLang="en-US" b="1" dirty="0">
                <a:sym typeface="Wingdings" panose="05000000000000000000" pitchFamily="2" charset="2"/>
              </a:rPr>
              <a:t>도 </a:t>
            </a:r>
            <a:r>
              <a:rPr lang="en-US" altLang="ko-KR" b="1" dirty="0">
                <a:sym typeface="Wingdings" panose="05000000000000000000" pitchFamily="2" charset="2"/>
              </a:rPr>
              <a:t></a:t>
            </a:r>
            <a:r>
              <a:rPr lang="ko-KR" altLang="en-US" b="1" dirty="0">
                <a:sym typeface="Wingdings" panose="05000000000000000000" pitchFamily="2" charset="2"/>
              </a:rPr>
              <a:t> </a:t>
            </a:r>
            <a:r>
              <a:rPr lang="en-US" altLang="ko-KR" b="1" dirty="0"/>
              <a:t>X</a:t>
            </a:r>
            <a:r>
              <a:rPr lang="ko-KR" altLang="en-US" b="1" dirty="0"/>
              <a:t>축을 회전축으로 하여 </a:t>
            </a:r>
            <a:r>
              <a:rPr lang="en-US" altLang="ko-KR" b="1" dirty="0"/>
              <a:t>+90</a:t>
            </a:r>
            <a:r>
              <a:rPr lang="ko-KR" altLang="en-US" b="1" dirty="0"/>
              <a:t>도</a:t>
            </a:r>
          </a:p>
        </p:txBody>
      </p: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898B7C5B-DAE2-42D1-9FA7-C4CB3139B2F2}"/>
              </a:ext>
            </a:extLst>
          </p:cNvPr>
          <p:cNvGrpSpPr/>
          <p:nvPr/>
        </p:nvGrpSpPr>
        <p:grpSpPr>
          <a:xfrm>
            <a:off x="995064" y="2756781"/>
            <a:ext cx="2397108" cy="2883013"/>
            <a:chOff x="8091948" y="1694073"/>
            <a:chExt cx="1946773" cy="2341393"/>
          </a:xfrm>
        </p:grpSpPr>
        <p:cxnSp>
          <p:nvCxnSpPr>
            <p:cNvPr id="99" name="직선 화살표 연결선 98">
              <a:extLst>
                <a:ext uri="{FF2B5EF4-FFF2-40B4-BE49-F238E27FC236}">
                  <a16:creationId xmlns:a16="http://schemas.microsoft.com/office/drawing/2014/main" id="{740F1822-FB2D-4F66-AB9C-C16EB7E7ED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91948" y="2656172"/>
              <a:ext cx="973386" cy="962099"/>
            </a:xfrm>
            <a:prstGeom prst="straightConnector1">
              <a:avLst/>
            </a:prstGeom>
            <a:ln>
              <a:solidFill>
                <a:srgbClr val="0000A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화살표 연결선 99">
              <a:extLst>
                <a:ext uri="{FF2B5EF4-FFF2-40B4-BE49-F238E27FC236}">
                  <a16:creationId xmlns:a16="http://schemas.microsoft.com/office/drawing/2014/main" id="{5ED0E4BC-5EBB-4526-9DE8-35A961659A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91948" y="1694073"/>
              <a:ext cx="22145" cy="1924198"/>
            </a:xfrm>
            <a:prstGeom prst="straightConnector1">
              <a:avLst/>
            </a:prstGeom>
            <a:ln>
              <a:solidFill>
                <a:srgbClr val="00BD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화살표 연결선 100">
              <a:extLst>
                <a:ext uri="{FF2B5EF4-FFF2-40B4-BE49-F238E27FC236}">
                  <a16:creationId xmlns:a16="http://schemas.microsoft.com/office/drawing/2014/main" id="{FD56E4D5-DE8E-4900-88EC-1C7820BA0707}"/>
                </a:ext>
              </a:extLst>
            </p:cNvPr>
            <p:cNvCxnSpPr>
              <a:cxnSpLocks/>
            </p:cNvCxnSpPr>
            <p:nvPr/>
          </p:nvCxnSpPr>
          <p:spPr>
            <a:xfrm>
              <a:off x="8091948" y="3618271"/>
              <a:ext cx="1946773" cy="16820"/>
            </a:xfrm>
            <a:prstGeom prst="straightConnector1">
              <a:avLst/>
            </a:prstGeom>
            <a:ln>
              <a:solidFill>
                <a:srgbClr val="F1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9374B81D-FC01-4ABF-B951-9BD983D27485}"/>
                </a:ext>
              </a:extLst>
            </p:cNvPr>
            <p:cNvSpPr txBox="1"/>
            <p:nvPr/>
          </p:nvSpPr>
          <p:spPr>
            <a:xfrm>
              <a:off x="9618267" y="3666134"/>
              <a:ext cx="3016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F10000"/>
                  </a:solidFill>
                </a:rPr>
                <a:t>X</a:t>
              </a:r>
              <a:endParaRPr lang="ko-KR" altLang="en-US" dirty="0">
                <a:solidFill>
                  <a:srgbClr val="F10000"/>
                </a:solidFill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9AF44D4A-AF60-4C50-BC34-A34F5FD31E93}"/>
                </a:ext>
              </a:extLst>
            </p:cNvPr>
            <p:cNvSpPr txBox="1"/>
            <p:nvPr/>
          </p:nvSpPr>
          <p:spPr>
            <a:xfrm>
              <a:off x="9065334" y="2467637"/>
              <a:ext cx="3016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00AE"/>
                  </a:solidFill>
                </a:rPr>
                <a:t>Z</a:t>
              </a:r>
              <a:endParaRPr lang="ko-KR" altLang="en-US" dirty="0">
                <a:solidFill>
                  <a:srgbClr val="0000AE"/>
                </a:solidFill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6841FD29-2271-4834-83BA-0D0181F4E147}"/>
                </a:ext>
              </a:extLst>
            </p:cNvPr>
            <p:cNvSpPr txBox="1"/>
            <p:nvPr/>
          </p:nvSpPr>
          <p:spPr>
            <a:xfrm>
              <a:off x="8140076" y="1816172"/>
              <a:ext cx="3016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BD00"/>
                  </a:solidFill>
                </a:rPr>
                <a:t>Y</a:t>
              </a:r>
              <a:endParaRPr lang="ko-KR" altLang="en-US" dirty="0">
                <a:solidFill>
                  <a:srgbClr val="00BD00"/>
                </a:solidFill>
              </a:endParaRPr>
            </a:p>
          </p:txBody>
        </p:sp>
      </p:grp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DC7CF2E4-ECAE-4E04-A0D2-5545558C662A}"/>
              </a:ext>
            </a:extLst>
          </p:cNvPr>
          <p:cNvGrpSpPr/>
          <p:nvPr/>
        </p:nvGrpSpPr>
        <p:grpSpPr>
          <a:xfrm>
            <a:off x="4131579" y="2260665"/>
            <a:ext cx="3260484" cy="3445728"/>
            <a:chOff x="7301737" y="1694073"/>
            <a:chExt cx="2647950" cy="2798393"/>
          </a:xfrm>
        </p:grpSpPr>
        <p:cxnSp>
          <p:nvCxnSpPr>
            <p:cNvPr id="106" name="직선 화살표 연결선 105">
              <a:extLst>
                <a:ext uri="{FF2B5EF4-FFF2-40B4-BE49-F238E27FC236}">
                  <a16:creationId xmlns:a16="http://schemas.microsoft.com/office/drawing/2014/main" id="{FDA0FA80-0807-44CD-BBD5-3B0524F582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91948" y="3581382"/>
              <a:ext cx="1857739" cy="36889"/>
            </a:xfrm>
            <a:prstGeom prst="straightConnector1">
              <a:avLst/>
            </a:prstGeom>
            <a:ln>
              <a:solidFill>
                <a:srgbClr val="0000A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화살표 연결선 106">
              <a:extLst>
                <a:ext uri="{FF2B5EF4-FFF2-40B4-BE49-F238E27FC236}">
                  <a16:creationId xmlns:a16="http://schemas.microsoft.com/office/drawing/2014/main" id="{6966B1E8-4253-4198-8E1A-B31CC785FE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91948" y="1694073"/>
              <a:ext cx="22145" cy="1924198"/>
            </a:xfrm>
            <a:prstGeom prst="straightConnector1">
              <a:avLst/>
            </a:prstGeom>
            <a:ln>
              <a:solidFill>
                <a:srgbClr val="00BD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화살표 연결선 107">
              <a:extLst>
                <a:ext uri="{FF2B5EF4-FFF2-40B4-BE49-F238E27FC236}">
                  <a16:creationId xmlns:a16="http://schemas.microsoft.com/office/drawing/2014/main" id="{49DA784A-4C08-46BE-9652-0293E1EC33E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01737" y="3618271"/>
              <a:ext cx="790211" cy="689529"/>
            </a:xfrm>
            <a:prstGeom prst="straightConnector1">
              <a:avLst/>
            </a:prstGeom>
            <a:ln>
              <a:solidFill>
                <a:srgbClr val="F1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5D73684B-5F9C-40D8-9F14-985D50648737}"/>
                </a:ext>
              </a:extLst>
            </p:cNvPr>
            <p:cNvSpPr txBox="1"/>
            <p:nvPr/>
          </p:nvSpPr>
          <p:spPr>
            <a:xfrm>
              <a:off x="7433655" y="4123134"/>
              <a:ext cx="3016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F10000"/>
                  </a:solidFill>
                </a:rPr>
                <a:t>X</a:t>
              </a:r>
              <a:endParaRPr lang="ko-KR" altLang="en-US" dirty="0">
                <a:solidFill>
                  <a:srgbClr val="F10000"/>
                </a:solidFill>
              </a:endParaRP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7D8A6B08-E446-4C1E-8D6B-F0AEACC3C992}"/>
                </a:ext>
              </a:extLst>
            </p:cNvPr>
            <p:cNvSpPr txBox="1"/>
            <p:nvPr/>
          </p:nvSpPr>
          <p:spPr>
            <a:xfrm>
              <a:off x="9596122" y="3230494"/>
              <a:ext cx="3016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00AE"/>
                  </a:solidFill>
                </a:rPr>
                <a:t>Z</a:t>
              </a:r>
              <a:endParaRPr lang="ko-KR" altLang="en-US" dirty="0">
                <a:solidFill>
                  <a:srgbClr val="0000AE"/>
                </a:solidFill>
              </a:endParaRP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C79E7F72-240A-43AA-BB86-9A7D1CF27294}"/>
                </a:ext>
              </a:extLst>
            </p:cNvPr>
            <p:cNvSpPr txBox="1"/>
            <p:nvPr/>
          </p:nvSpPr>
          <p:spPr>
            <a:xfrm>
              <a:off x="8140076" y="1816172"/>
              <a:ext cx="3016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BD00"/>
                  </a:solidFill>
                </a:rPr>
                <a:t>Y</a:t>
              </a:r>
              <a:endParaRPr lang="ko-KR" altLang="en-US" dirty="0">
                <a:solidFill>
                  <a:srgbClr val="00BD00"/>
                </a:solidFill>
              </a:endParaRPr>
            </a:p>
          </p:txBody>
        </p:sp>
      </p:grp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16FBC346-A3BD-4A85-A350-7FCE1738C95E}"/>
              </a:ext>
            </a:extLst>
          </p:cNvPr>
          <p:cNvGrpSpPr/>
          <p:nvPr/>
        </p:nvGrpSpPr>
        <p:grpSpPr>
          <a:xfrm>
            <a:off x="8215261" y="2479838"/>
            <a:ext cx="2937704" cy="2849757"/>
            <a:chOff x="7301737" y="3327051"/>
            <a:chExt cx="2385810" cy="2314385"/>
          </a:xfrm>
        </p:grpSpPr>
        <p:cxnSp>
          <p:nvCxnSpPr>
            <p:cNvPr id="113" name="직선 화살표 연결선 112">
              <a:extLst>
                <a:ext uri="{FF2B5EF4-FFF2-40B4-BE49-F238E27FC236}">
                  <a16:creationId xmlns:a16="http://schemas.microsoft.com/office/drawing/2014/main" id="{3929FC08-FD0A-46D2-BCC4-FBEF1BD6259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69156" y="3618271"/>
              <a:ext cx="22792" cy="2023165"/>
            </a:xfrm>
            <a:prstGeom prst="straightConnector1">
              <a:avLst/>
            </a:prstGeom>
            <a:ln>
              <a:solidFill>
                <a:srgbClr val="0000A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직선 화살표 연결선 113">
              <a:extLst>
                <a:ext uri="{FF2B5EF4-FFF2-40B4-BE49-F238E27FC236}">
                  <a16:creationId xmlns:a16="http://schemas.microsoft.com/office/drawing/2014/main" id="{CBDE09F4-FEBC-49E9-BA56-31DF571BB4C4}"/>
                </a:ext>
              </a:extLst>
            </p:cNvPr>
            <p:cNvCxnSpPr>
              <a:cxnSpLocks/>
            </p:cNvCxnSpPr>
            <p:nvPr/>
          </p:nvCxnSpPr>
          <p:spPr>
            <a:xfrm>
              <a:off x="8091948" y="3618271"/>
              <a:ext cx="1581017" cy="60887"/>
            </a:xfrm>
            <a:prstGeom prst="straightConnector1">
              <a:avLst/>
            </a:prstGeom>
            <a:ln>
              <a:solidFill>
                <a:srgbClr val="00BD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직선 화살표 연결선 114">
              <a:extLst>
                <a:ext uri="{FF2B5EF4-FFF2-40B4-BE49-F238E27FC236}">
                  <a16:creationId xmlns:a16="http://schemas.microsoft.com/office/drawing/2014/main" id="{8E764144-5284-4456-A302-8522978A02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01737" y="3618271"/>
              <a:ext cx="790211" cy="689529"/>
            </a:xfrm>
            <a:prstGeom prst="straightConnector1">
              <a:avLst/>
            </a:prstGeom>
            <a:ln>
              <a:solidFill>
                <a:srgbClr val="F1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4D6A4893-C0B1-4B3C-9B99-7C09112DEF47}"/>
                </a:ext>
              </a:extLst>
            </p:cNvPr>
            <p:cNvSpPr txBox="1"/>
            <p:nvPr/>
          </p:nvSpPr>
          <p:spPr>
            <a:xfrm>
              <a:off x="7433655" y="4123134"/>
              <a:ext cx="3016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F10000"/>
                  </a:solidFill>
                </a:rPr>
                <a:t>X</a:t>
              </a:r>
              <a:endParaRPr lang="ko-KR" altLang="en-US" dirty="0">
                <a:solidFill>
                  <a:srgbClr val="F10000"/>
                </a:solidFill>
              </a:endParaRP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BF78B978-00CA-4B19-925F-AF5DDC7D24C4}"/>
                </a:ext>
              </a:extLst>
            </p:cNvPr>
            <p:cNvSpPr txBox="1"/>
            <p:nvPr/>
          </p:nvSpPr>
          <p:spPr>
            <a:xfrm>
              <a:off x="8124077" y="5262331"/>
              <a:ext cx="3016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00AE"/>
                  </a:solidFill>
                </a:rPr>
                <a:t>Z</a:t>
              </a:r>
              <a:endParaRPr lang="ko-KR" altLang="en-US" dirty="0">
                <a:solidFill>
                  <a:srgbClr val="0000AE"/>
                </a:solidFill>
              </a:endParaRP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B0FCF053-B8E8-4C1F-9728-B7CAE6FC4984}"/>
                </a:ext>
              </a:extLst>
            </p:cNvPr>
            <p:cNvSpPr txBox="1"/>
            <p:nvPr/>
          </p:nvSpPr>
          <p:spPr>
            <a:xfrm>
              <a:off x="9385861" y="3327051"/>
              <a:ext cx="3016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BD00"/>
                  </a:solidFill>
                </a:rPr>
                <a:t>Y</a:t>
              </a:r>
              <a:endParaRPr lang="ko-KR" altLang="en-US" dirty="0">
                <a:solidFill>
                  <a:srgbClr val="00BD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90604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1">
                <a:lumMod val="65000"/>
              </a:schemeClr>
            </a:gs>
            <a:gs pos="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270588" y="164022"/>
            <a:ext cx="11653934" cy="6414059"/>
            <a:chOff x="270588" y="164022"/>
            <a:chExt cx="11653934" cy="6414059"/>
          </a:xfrm>
        </p:grpSpPr>
        <p:sp>
          <p:nvSpPr>
            <p:cNvPr id="33" name="사각형: 둥근 위쪽 모서리 32">
              <a:extLst>
                <a:ext uri="{FF2B5EF4-FFF2-40B4-BE49-F238E27FC236}">
                  <a16:creationId xmlns:a16="http://schemas.microsoft.com/office/drawing/2014/main" id="{0B1A2600-7512-4035-B1F7-6D30C1974263}"/>
                </a:ext>
              </a:extLst>
            </p:cNvPr>
            <p:cNvSpPr/>
            <p:nvPr/>
          </p:nvSpPr>
          <p:spPr>
            <a:xfrm>
              <a:off x="270588" y="970426"/>
              <a:ext cx="11653934" cy="5607655"/>
            </a:xfrm>
            <a:prstGeom prst="round2SameRect">
              <a:avLst>
                <a:gd name="adj1" fmla="val 0"/>
                <a:gd name="adj2" fmla="val 2593"/>
              </a:avLst>
            </a:prstGeom>
            <a:solidFill>
              <a:srgbClr val="FDFDFD"/>
            </a:solidFill>
            <a:ln w="79375">
              <a:solidFill>
                <a:schemeClr val="bg1"/>
              </a:solidFill>
            </a:ln>
            <a:effectLst>
              <a:outerShdw blurRad="50800" dist="38100" dir="5400000" algn="t" rotWithShape="0">
                <a:prstClr val="black">
                  <a:alpha val="2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위쪽 모서리 11">
              <a:extLst>
                <a:ext uri="{FF2B5EF4-FFF2-40B4-BE49-F238E27FC236}">
                  <a16:creationId xmlns:a16="http://schemas.microsoft.com/office/drawing/2014/main" id="{A06B4BA6-4D56-4BB4-9D93-EA624AE7F481}"/>
                </a:ext>
              </a:extLst>
            </p:cNvPr>
            <p:cNvSpPr/>
            <p:nvPr/>
          </p:nvSpPr>
          <p:spPr>
            <a:xfrm>
              <a:off x="270588" y="435529"/>
              <a:ext cx="11653934" cy="610572"/>
            </a:xfrm>
            <a:prstGeom prst="round2SameRect">
              <a:avLst/>
            </a:prstGeom>
            <a:solidFill>
              <a:srgbClr val="FDFDFD"/>
            </a:solidFill>
            <a:ln w="79375">
              <a:solidFill>
                <a:schemeClr val="bg1"/>
              </a:solidFill>
            </a:ln>
            <a:effectLst>
              <a:outerShdw blurRad="228600" dist="63500" dir="5400000" algn="t" rotWithShape="0">
                <a:prstClr val="black">
                  <a:alpha val="1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en-US" altLang="ko-KR" sz="7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8BC6677D-3BAF-4A10-8400-986F66B5D1BB}"/>
                </a:ext>
              </a:extLst>
            </p:cNvPr>
            <p:cNvSpPr/>
            <p:nvPr/>
          </p:nvSpPr>
          <p:spPr>
            <a:xfrm>
              <a:off x="424607" y="584416"/>
              <a:ext cx="324721" cy="324721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innerShdw blurRad="2286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A3EB8269-33AF-449E-8BB3-E1BFB5E24BF9}"/>
                </a:ext>
              </a:extLst>
            </p:cNvPr>
            <p:cNvSpPr/>
            <p:nvPr/>
          </p:nvSpPr>
          <p:spPr>
            <a:xfrm>
              <a:off x="474064" y="164022"/>
              <a:ext cx="225805" cy="65751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127000" dist="88900" dir="10800000" sx="95000" sy="95000" algn="r" rotWithShape="0">
                <a:prstClr val="black">
                  <a:alpha val="25000"/>
                </a:prstClr>
              </a:outerShdw>
            </a:effectLst>
            <a:scene3d>
              <a:camera prst="orthographicFront"/>
              <a:lightRig rig="soft" dir="t"/>
            </a:scene3d>
            <a:sp3d prstMaterial="plastic">
              <a:bevelT w="12700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8BC6677D-3BAF-4A10-8400-986F66B5D1BB}"/>
                </a:ext>
              </a:extLst>
            </p:cNvPr>
            <p:cNvSpPr/>
            <p:nvPr/>
          </p:nvSpPr>
          <p:spPr>
            <a:xfrm>
              <a:off x="11455716" y="584416"/>
              <a:ext cx="324721" cy="324721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innerShdw blurRad="2286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사각형: 둥근 모서리 18">
              <a:extLst>
                <a:ext uri="{FF2B5EF4-FFF2-40B4-BE49-F238E27FC236}">
                  <a16:creationId xmlns:a16="http://schemas.microsoft.com/office/drawing/2014/main" id="{A3EB8269-33AF-449E-8BB3-E1BFB5E24BF9}"/>
                </a:ext>
              </a:extLst>
            </p:cNvPr>
            <p:cNvSpPr/>
            <p:nvPr/>
          </p:nvSpPr>
          <p:spPr>
            <a:xfrm>
              <a:off x="11505173" y="164022"/>
              <a:ext cx="225805" cy="65751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127000" dist="88900" dir="10800000" sx="95000" sy="95000" algn="r" rotWithShape="0">
                <a:prstClr val="black">
                  <a:alpha val="25000"/>
                </a:prstClr>
              </a:outerShdw>
            </a:effectLst>
            <a:scene3d>
              <a:camera prst="orthographicFront"/>
              <a:lightRig rig="soft" dir="t"/>
            </a:scene3d>
            <a:sp3d prstMaterial="plastic">
              <a:bevelT w="12700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A085864B-650B-4A8C-AC8D-0DB008FCC437}"/>
              </a:ext>
            </a:extLst>
          </p:cNvPr>
          <p:cNvSpPr txBox="1"/>
          <p:nvPr/>
        </p:nvSpPr>
        <p:spPr>
          <a:xfrm>
            <a:off x="3568852" y="492780"/>
            <a:ext cx="46442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err="1"/>
              <a:t>언리얼</a:t>
            </a:r>
            <a:r>
              <a:rPr lang="ko-KR" altLang="en-US" sz="2800" b="1" dirty="0"/>
              <a:t> 좌표계</a:t>
            </a:r>
            <a:r>
              <a:rPr lang="en-US" altLang="ko-KR" sz="2800" b="1" dirty="0"/>
              <a:t>(</a:t>
            </a:r>
            <a:r>
              <a:rPr lang="ko-KR" altLang="en-US" sz="2800" b="1" dirty="0"/>
              <a:t>왼손 좌표계</a:t>
            </a:r>
            <a:r>
              <a:rPr lang="en-US" altLang="ko-KR" sz="2800" b="1" dirty="0"/>
              <a:t>)</a:t>
            </a:r>
            <a:endParaRPr lang="ko-KR" altLang="en-US" sz="2800" b="1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B0F27977-7519-4090-B369-2FE7A0DBFDED}"/>
              </a:ext>
            </a:extLst>
          </p:cNvPr>
          <p:cNvGrpSpPr/>
          <p:nvPr/>
        </p:nvGrpSpPr>
        <p:grpSpPr>
          <a:xfrm>
            <a:off x="1879309" y="1493646"/>
            <a:ext cx="3379086" cy="4357177"/>
            <a:chOff x="3777266" y="3239487"/>
            <a:chExt cx="2036467" cy="3394382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9AE10A78-44A6-4CC3-9EE7-9EEF108C1C23}"/>
                </a:ext>
              </a:extLst>
            </p:cNvPr>
            <p:cNvGrpSpPr/>
            <p:nvPr/>
          </p:nvGrpSpPr>
          <p:grpSpPr>
            <a:xfrm>
              <a:off x="3777266" y="3239487"/>
              <a:ext cx="2036467" cy="2769703"/>
              <a:chOff x="8091948" y="1162301"/>
              <a:chExt cx="2036467" cy="2769703"/>
            </a:xfrm>
          </p:grpSpPr>
          <p:cxnSp>
            <p:nvCxnSpPr>
              <p:cNvPr id="14" name="직선 화살표 연결선 13">
                <a:extLst>
                  <a:ext uri="{FF2B5EF4-FFF2-40B4-BE49-F238E27FC236}">
                    <a16:creationId xmlns:a16="http://schemas.microsoft.com/office/drawing/2014/main" id="{A7746DC9-0FB8-4DDB-AD79-ED517A2C1E58}"/>
                  </a:ext>
                </a:extLst>
              </p:cNvPr>
              <p:cNvCxnSpPr/>
              <p:nvPr/>
            </p:nvCxnSpPr>
            <p:spPr>
              <a:xfrm flipV="1">
                <a:off x="8091948" y="1356852"/>
                <a:ext cx="0" cy="2261419"/>
              </a:xfrm>
              <a:prstGeom prst="straightConnector1">
                <a:avLst/>
              </a:prstGeom>
              <a:ln>
                <a:solidFill>
                  <a:srgbClr val="0000AE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직선 화살표 연결선 14">
                <a:extLst>
                  <a:ext uri="{FF2B5EF4-FFF2-40B4-BE49-F238E27FC236}">
                    <a16:creationId xmlns:a16="http://schemas.microsoft.com/office/drawing/2014/main" id="{C246459E-27D0-4E2D-8859-67F0DB39ACD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91948" y="2856893"/>
                <a:ext cx="1119644" cy="761378"/>
              </a:xfrm>
              <a:prstGeom prst="straightConnector1">
                <a:avLst/>
              </a:prstGeom>
              <a:ln>
                <a:solidFill>
                  <a:srgbClr val="F1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직선 화살표 연결선 15">
                <a:extLst>
                  <a:ext uri="{FF2B5EF4-FFF2-40B4-BE49-F238E27FC236}">
                    <a16:creationId xmlns:a16="http://schemas.microsoft.com/office/drawing/2014/main" id="{846D41E7-CC87-4AFA-9EBE-253C42D268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91948" y="3618271"/>
                <a:ext cx="1799304" cy="0"/>
              </a:xfrm>
              <a:prstGeom prst="straightConnector1">
                <a:avLst/>
              </a:prstGeom>
              <a:ln>
                <a:solidFill>
                  <a:srgbClr val="00BD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E3B7099-B262-4B9C-A645-1C59B3DC7E87}"/>
                  </a:ext>
                </a:extLst>
              </p:cNvPr>
              <p:cNvSpPr txBox="1"/>
              <p:nvPr/>
            </p:nvSpPr>
            <p:spPr>
              <a:xfrm>
                <a:off x="9826729" y="3562672"/>
                <a:ext cx="3016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solidFill>
                      <a:srgbClr val="00BD00"/>
                    </a:solidFill>
                  </a:rPr>
                  <a:t>Y</a:t>
                </a:r>
                <a:endParaRPr lang="ko-KR" altLang="en-US" dirty="0">
                  <a:solidFill>
                    <a:srgbClr val="00BD00"/>
                  </a:solidFill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8DA560C-69ED-41B1-8086-9611D81EC753}"/>
                  </a:ext>
                </a:extLst>
              </p:cNvPr>
              <p:cNvSpPr txBox="1"/>
              <p:nvPr/>
            </p:nvSpPr>
            <p:spPr>
              <a:xfrm>
                <a:off x="8098666" y="1162301"/>
                <a:ext cx="3016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solidFill>
                      <a:srgbClr val="0000AE"/>
                    </a:solidFill>
                  </a:rPr>
                  <a:t>Z</a:t>
                </a:r>
                <a:endParaRPr lang="ko-KR" altLang="en-US" dirty="0">
                  <a:solidFill>
                    <a:srgbClr val="0000AE"/>
                  </a:solidFill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AC0368B-8011-4A78-B3B7-A34A0B3080B3}"/>
                  </a:ext>
                </a:extLst>
              </p:cNvPr>
              <p:cNvSpPr txBox="1"/>
              <p:nvPr/>
            </p:nvSpPr>
            <p:spPr>
              <a:xfrm>
                <a:off x="8840757" y="2636808"/>
                <a:ext cx="3016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solidFill>
                      <a:srgbClr val="F10000"/>
                    </a:solidFill>
                  </a:rPr>
                  <a:t>X</a:t>
                </a:r>
                <a:endParaRPr lang="ko-KR" altLang="en-US" dirty="0">
                  <a:solidFill>
                    <a:srgbClr val="F10000"/>
                  </a:solidFill>
                </a:endParaRPr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3CAB8EC-67C0-412A-B4AA-50F0D8FD0A32}"/>
                </a:ext>
              </a:extLst>
            </p:cNvPr>
            <p:cNvSpPr txBox="1"/>
            <p:nvPr/>
          </p:nvSpPr>
          <p:spPr>
            <a:xfrm>
              <a:off x="3903651" y="6264537"/>
              <a:ext cx="16081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▲왼손 좌표계</a:t>
              </a: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7A721C03-422C-4A5B-A9A5-9B4E8DD9DC88}"/>
              </a:ext>
            </a:extLst>
          </p:cNvPr>
          <p:cNvGrpSpPr/>
          <p:nvPr/>
        </p:nvGrpSpPr>
        <p:grpSpPr>
          <a:xfrm>
            <a:off x="5890962" y="2760957"/>
            <a:ext cx="4700375" cy="1815882"/>
            <a:chOff x="5431936" y="2197284"/>
            <a:chExt cx="3274409" cy="181588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77BC7C1-D87B-46D8-A008-EAF439B0BEF1}"/>
                </a:ext>
              </a:extLst>
            </p:cNvPr>
            <p:cNvSpPr txBox="1"/>
            <p:nvPr/>
          </p:nvSpPr>
          <p:spPr>
            <a:xfrm>
              <a:off x="5431936" y="2197284"/>
              <a:ext cx="1138466" cy="18158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dirty="0"/>
                <a:t>전후 </a:t>
              </a:r>
              <a:r>
                <a:rPr lang="en-US" altLang="ko-KR" sz="2800" dirty="0"/>
                <a:t>– x</a:t>
              </a:r>
            </a:p>
            <a:p>
              <a:r>
                <a:rPr lang="ko-KR" altLang="en-US" sz="2800" dirty="0"/>
                <a:t>좌우 </a:t>
              </a:r>
              <a:r>
                <a:rPr lang="en-US" altLang="ko-KR" sz="2800" dirty="0"/>
                <a:t>– y</a:t>
              </a:r>
            </a:p>
            <a:p>
              <a:r>
                <a:rPr lang="ko-KR" altLang="en-US" sz="2800" dirty="0"/>
                <a:t>상하 </a:t>
              </a:r>
              <a:r>
                <a:rPr lang="en-US" altLang="ko-KR" sz="2800" dirty="0"/>
                <a:t>– z</a:t>
              </a:r>
            </a:p>
            <a:p>
              <a:endParaRPr lang="ko-KR" altLang="en-US" sz="2800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0EBF513-FE6A-4761-A662-4FC85BFA5CC8}"/>
                </a:ext>
              </a:extLst>
            </p:cNvPr>
            <p:cNvSpPr txBox="1"/>
            <p:nvPr/>
          </p:nvSpPr>
          <p:spPr>
            <a:xfrm>
              <a:off x="6720229" y="2197284"/>
              <a:ext cx="1986116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/>
                <a:t>Forward = (1,0,0)</a:t>
              </a:r>
            </a:p>
            <a:p>
              <a:r>
                <a:rPr lang="en-US" altLang="ko-KR" sz="2800" dirty="0"/>
                <a:t>Right = (0,1,0)</a:t>
              </a:r>
            </a:p>
            <a:p>
              <a:r>
                <a:rPr lang="en-US" altLang="ko-KR" sz="2800" dirty="0"/>
                <a:t>Up = (0,0,1)</a:t>
              </a:r>
              <a:endParaRPr lang="ko-KR" altLang="en-US" sz="2800" dirty="0"/>
            </a:p>
          </p:txBody>
        </p:sp>
      </p:grpSp>
      <p:pic>
        <p:nvPicPr>
          <p:cNvPr id="26" name="그림 25">
            <a:extLst>
              <a:ext uri="{FF2B5EF4-FFF2-40B4-BE49-F238E27FC236}">
                <a16:creationId xmlns:a16="http://schemas.microsoft.com/office/drawing/2014/main" id="{00769D9E-61C6-44CB-A210-DDA0AE357C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15721" y1="75281" x2="15721" y2="75281"/>
                        <a14:backgroundMark x1="92576" y1="76685" x2="92576" y2="76685"/>
                        <a14:backgroundMark x1="73144" y1="67978" x2="73144" y2="6797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19054" y="2295511"/>
            <a:ext cx="4362450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479870"/>
      </p:ext>
    </p:extLst>
  </p:cSld>
  <p:clrMapOvr>
    <a:masterClrMapping/>
  </p:clrMapOvr>
</p:sld>
</file>

<file path=ppt/theme/theme1.xml><?xml version="1.0" encoding="utf-8"?>
<a:theme xmlns:a="http://schemas.openxmlformats.org/drawingml/2006/main" name="33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453</Words>
  <Application>Microsoft Office PowerPoint</Application>
  <PresentationFormat>와이드스크린</PresentationFormat>
  <Paragraphs>115</Paragraphs>
  <Slides>13</Slides>
  <Notes>0</Notes>
  <HiddenSlides>0</HiddenSlides>
  <MMClips>1</MMClips>
  <ScaleCrop>false</ScaleCrop>
  <HeadingPairs>
    <vt:vector size="8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맑은 고딕</vt:lpstr>
      <vt:lpstr>Arial</vt:lpstr>
      <vt:lpstr>Wingdings</vt:lpstr>
      <vt:lpstr>33_Office 테마</vt:lpstr>
      <vt:lpstr>Image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오정석</cp:lastModifiedBy>
  <cp:revision>8</cp:revision>
  <dcterms:created xsi:type="dcterms:W3CDTF">2022-03-02T03:40:30Z</dcterms:created>
  <dcterms:modified xsi:type="dcterms:W3CDTF">2022-03-26T12:51:17Z</dcterms:modified>
</cp:coreProperties>
</file>