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4"/>
    <p:restoredTop sz="94631"/>
  </p:normalViewPr>
  <p:slideViewPr>
    <p:cSldViewPr snapToGrid="0" snapToObjects="1">
      <p:cViewPr varScale="1">
        <p:scale>
          <a:sx n="64" d="100"/>
          <a:sy n="64" d="100"/>
        </p:scale>
        <p:origin x="85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ericbyron\Documents\Accelerate\Ordinary%20Least%20Square%20Regression%20Algorithm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ericbyron\Documents\Accelerate\Ordinary%20Least%20Square%20Regression%20Algorithm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ericbyron\Documents\Accelerate\Ordinary%20Least%20Square%20Regression%20Algorithms.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normalizeH="0" baseline="0">
              <a:solidFill>
                <a:schemeClr val="tx1">
                  <a:lumMod val="65000"/>
                  <a:lumOff val="35000"/>
                </a:schemeClr>
              </a:solidFill>
              <a:latin typeface="+mj-lt"/>
              <a:ea typeface="+mj-ea"/>
              <a:cs typeface="+mj-cs"/>
            </a:defRPr>
          </a:pPr>
          <a:endParaRPr lang="en-US"/>
        </a:p>
      </c:txPr>
    </c:title>
    <c:autoTitleDeleted val="0"/>
    <c:plotArea>
      <c:layout/>
      <c:scatterChart>
        <c:scatterStyle val="lineMarker"/>
        <c:varyColors val="0"/>
        <c:ser>
          <c:idx val="0"/>
          <c:order val="0"/>
          <c:tx>
            <c:strRef>
              <c:f>Sheet3!$B$1</c:f>
              <c:strCache>
                <c:ptCount val="1"/>
                <c:pt idx="0">
                  <c:v>X</c:v>
                </c:pt>
              </c:strCache>
            </c:strRef>
          </c:tx>
          <c:spPr>
            <a:ln w="25400" cap="flat" cmpd="dbl" algn="ctr">
              <a:noFill/>
              <a:round/>
            </a:ln>
            <a:effectLst/>
          </c:spPr>
          <c:marker>
            <c:symbol val="circle"/>
            <c:size val="6"/>
            <c:spPr>
              <a:noFill/>
              <a:ln w="34925" cap="flat" cmpd="dbl" algn="ctr">
                <a:solidFill>
                  <a:schemeClr val="accent1">
                    <a:lumMod val="75000"/>
                    <a:alpha val="70000"/>
                  </a:schemeClr>
                </a:solidFill>
                <a:round/>
              </a:ln>
              <a:effectLst/>
            </c:spPr>
          </c:marker>
          <c:xVal>
            <c:numRef>
              <c:f>Sheet3!$B$2:$B$8</c:f>
              <c:numCache>
                <c:formatCode>General</c:formatCode>
                <c:ptCount val="7"/>
                <c:pt idx="0">
                  <c:v>15</c:v>
                </c:pt>
                <c:pt idx="1">
                  <c:v>19</c:v>
                </c:pt>
                <c:pt idx="2">
                  <c:v>17</c:v>
                </c:pt>
                <c:pt idx="3">
                  <c:v>23</c:v>
                </c:pt>
                <c:pt idx="4">
                  <c:v>23</c:v>
                </c:pt>
                <c:pt idx="5">
                  <c:v>30</c:v>
                </c:pt>
                <c:pt idx="6">
                  <c:v>32</c:v>
                </c:pt>
              </c:numCache>
            </c:numRef>
          </c:xVal>
          <c:yVal>
            <c:numRef>
              <c:f>Sheet3!$A$2:$A$8</c:f>
              <c:numCache>
                <c:formatCode>General</c:formatCode>
                <c:ptCount val="7"/>
                <c:pt idx="0">
                  <c:v>23</c:v>
                </c:pt>
                <c:pt idx="1">
                  <c:v>31</c:v>
                </c:pt>
                <c:pt idx="2">
                  <c:v>35</c:v>
                </c:pt>
                <c:pt idx="3">
                  <c:v>41</c:v>
                </c:pt>
                <c:pt idx="4">
                  <c:v>50</c:v>
                </c:pt>
                <c:pt idx="5">
                  <c:v>51</c:v>
                </c:pt>
                <c:pt idx="6">
                  <c:v>55</c:v>
                </c:pt>
              </c:numCache>
            </c:numRef>
          </c:yVal>
          <c:smooth val="0"/>
          <c:extLst>
            <c:ext xmlns:c16="http://schemas.microsoft.com/office/drawing/2014/chart" uri="{C3380CC4-5D6E-409C-BE32-E72D297353CC}">
              <c16:uniqueId val="{00000000-D559-450E-BC50-DDE38F52736C}"/>
            </c:ext>
          </c:extLst>
        </c:ser>
        <c:dLbls>
          <c:showLegendKey val="0"/>
          <c:showVal val="0"/>
          <c:showCatName val="0"/>
          <c:showSerName val="0"/>
          <c:showPercent val="0"/>
          <c:showBubbleSize val="0"/>
        </c:dLbls>
        <c:axId val="-704555648"/>
        <c:axId val="-744996352"/>
      </c:scatterChart>
      <c:valAx>
        <c:axId val="-70455564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Independent Variable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744996352"/>
        <c:crosses val="autoZero"/>
        <c:crossBetween val="midCat"/>
      </c:valAx>
      <c:valAx>
        <c:axId val="-74499635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US" sz="1600"/>
                  <a:t>Y</a:t>
                </a:r>
              </a:p>
            </c:rich>
          </c:tx>
          <c:overlay val="0"/>
          <c:spPr>
            <a:noFill/>
            <a:ln>
              <a:noFill/>
            </a:ln>
            <a:effectLst/>
          </c:spPr>
          <c:txPr>
            <a:bodyPr rot="0" spcFirstLastPara="1" vertOverflow="ellipsis"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555648"/>
        <c:crosses val="autoZero"/>
        <c:crossBetween val="midCat"/>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normalizeH="0" baseline="0">
              <a:solidFill>
                <a:schemeClr val="tx1">
                  <a:lumMod val="65000"/>
                  <a:lumOff val="35000"/>
                </a:schemeClr>
              </a:solidFill>
              <a:latin typeface="+mj-lt"/>
              <a:ea typeface="+mj-ea"/>
              <a:cs typeface="+mj-cs"/>
            </a:defRPr>
          </a:pPr>
          <a:endParaRPr lang="en-US"/>
        </a:p>
      </c:txPr>
    </c:title>
    <c:autoTitleDeleted val="0"/>
    <c:plotArea>
      <c:layout/>
      <c:scatterChart>
        <c:scatterStyle val="lineMarker"/>
        <c:varyColors val="0"/>
        <c:ser>
          <c:idx val="0"/>
          <c:order val="0"/>
          <c:tx>
            <c:strRef>
              <c:f>Sheet3!$B$1</c:f>
              <c:strCache>
                <c:ptCount val="1"/>
                <c:pt idx="0">
                  <c:v>X</c:v>
                </c:pt>
              </c:strCache>
            </c:strRef>
          </c:tx>
          <c:spPr>
            <a:ln w="25400" cap="flat" cmpd="dbl" algn="ctr">
              <a:noFill/>
              <a:round/>
            </a:ln>
            <a:effectLst/>
          </c:spPr>
          <c:marker>
            <c:symbol val="circle"/>
            <c:size val="6"/>
            <c:spPr>
              <a:noFill/>
              <a:ln w="34925" cap="flat" cmpd="dbl" algn="ctr">
                <a:solidFill>
                  <a:schemeClr val="accent1">
                    <a:lumMod val="75000"/>
                    <a:alpha val="70000"/>
                  </a:schemeClr>
                </a:solidFill>
                <a:round/>
              </a:ln>
              <a:effectLst/>
            </c:spPr>
          </c:marker>
          <c:trendline>
            <c:spPr>
              <a:ln w="38100" cap="rnd" cmpd="sng" algn="ctr">
                <a:solidFill>
                  <a:schemeClr val="accent1">
                    <a:lumMod val="75000"/>
                    <a:alpha val="25000"/>
                  </a:schemeClr>
                </a:solidFill>
                <a:round/>
              </a:ln>
              <a:effectLst/>
            </c:spPr>
            <c:trendlineType val="linear"/>
            <c:dispRSqr val="0"/>
            <c:dispEq val="0"/>
          </c:trendline>
          <c:xVal>
            <c:numRef>
              <c:f>Sheet3!$B$2:$B$8</c:f>
              <c:numCache>
                <c:formatCode>General</c:formatCode>
                <c:ptCount val="7"/>
                <c:pt idx="0">
                  <c:v>15</c:v>
                </c:pt>
                <c:pt idx="1">
                  <c:v>19</c:v>
                </c:pt>
                <c:pt idx="2">
                  <c:v>17</c:v>
                </c:pt>
                <c:pt idx="3">
                  <c:v>23</c:v>
                </c:pt>
                <c:pt idx="4">
                  <c:v>23</c:v>
                </c:pt>
                <c:pt idx="5">
                  <c:v>30</c:v>
                </c:pt>
                <c:pt idx="6">
                  <c:v>32</c:v>
                </c:pt>
              </c:numCache>
            </c:numRef>
          </c:xVal>
          <c:yVal>
            <c:numRef>
              <c:f>Sheet3!$A$2:$A$8</c:f>
              <c:numCache>
                <c:formatCode>General</c:formatCode>
                <c:ptCount val="7"/>
                <c:pt idx="0">
                  <c:v>23</c:v>
                </c:pt>
                <c:pt idx="1">
                  <c:v>31</c:v>
                </c:pt>
                <c:pt idx="2">
                  <c:v>35</c:v>
                </c:pt>
                <c:pt idx="3">
                  <c:v>41</c:v>
                </c:pt>
                <c:pt idx="4">
                  <c:v>50</c:v>
                </c:pt>
                <c:pt idx="5">
                  <c:v>51</c:v>
                </c:pt>
                <c:pt idx="6">
                  <c:v>55</c:v>
                </c:pt>
              </c:numCache>
            </c:numRef>
          </c:yVal>
          <c:smooth val="0"/>
          <c:extLst>
            <c:ext xmlns:c16="http://schemas.microsoft.com/office/drawing/2014/chart" uri="{C3380CC4-5D6E-409C-BE32-E72D297353CC}">
              <c16:uniqueId val="{00000001-591F-4D23-B389-A06765AB65BC}"/>
            </c:ext>
          </c:extLst>
        </c:ser>
        <c:dLbls>
          <c:showLegendKey val="0"/>
          <c:showVal val="0"/>
          <c:showCatName val="0"/>
          <c:showSerName val="0"/>
          <c:showPercent val="0"/>
          <c:showBubbleSize val="0"/>
        </c:dLbls>
        <c:axId val="-738981392"/>
        <c:axId val="-809720864"/>
      </c:scatterChart>
      <c:valAx>
        <c:axId val="-73898139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Independent Variable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809720864"/>
        <c:crosses val="autoZero"/>
        <c:crossBetween val="midCat"/>
      </c:valAx>
      <c:valAx>
        <c:axId val="-80972086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US" sz="1600"/>
                  <a:t>Y</a:t>
                </a:r>
              </a:p>
            </c:rich>
          </c:tx>
          <c:overlay val="0"/>
          <c:spPr>
            <a:noFill/>
            <a:ln>
              <a:noFill/>
            </a:ln>
            <a:effectLst/>
          </c:spPr>
          <c:txPr>
            <a:bodyPr rot="0" spcFirstLastPara="1" vertOverflow="ellipsis"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981392"/>
        <c:crosses val="autoZero"/>
        <c:crossBetween val="midCat"/>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normalizeH="0" baseline="0">
              <a:solidFill>
                <a:schemeClr val="tx1">
                  <a:lumMod val="65000"/>
                  <a:lumOff val="35000"/>
                </a:schemeClr>
              </a:solidFill>
              <a:latin typeface="+mj-lt"/>
              <a:ea typeface="+mj-ea"/>
              <a:cs typeface="+mj-cs"/>
            </a:defRPr>
          </a:pPr>
          <a:endParaRPr lang="en-US"/>
        </a:p>
      </c:txPr>
    </c:title>
    <c:autoTitleDeleted val="0"/>
    <c:plotArea>
      <c:layout/>
      <c:scatterChart>
        <c:scatterStyle val="lineMarker"/>
        <c:varyColors val="0"/>
        <c:ser>
          <c:idx val="0"/>
          <c:order val="0"/>
          <c:tx>
            <c:strRef>
              <c:f>Sheet3!$B$1</c:f>
              <c:strCache>
                <c:ptCount val="1"/>
                <c:pt idx="0">
                  <c:v>X</c:v>
                </c:pt>
              </c:strCache>
            </c:strRef>
          </c:tx>
          <c:spPr>
            <a:ln w="25400" cap="flat" cmpd="dbl" algn="ctr">
              <a:noFill/>
              <a:round/>
            </a:ln>
            <a:effectLst/>
          </c:spPr>
          <c:marker>
            <c:symbol val="circle"/>
            <c:size val="6"/>
            <c:spPr>
              <a:noFill/>
              <a:ln w="34925" cap="flat" cmpd="dbl" algn="ctr">
                <a:solidFill>
                  <a:schemeClr val="accent1">
                    <a:lumMod val="75000"/>
                    <a:alpha val="70000"/>
                  </a:schemeClr>
                </a:solidFill>
                <a:round/>
              </a:ln>
              <a:effectLst/>
            </c:spPr>
          </c:marker>
          <c:trendline>
            <c:spPr>
              <a:ln w="38100" cap="rnd" cmpd="sng" algn="ctr">
                <a:solidFill>
                  <a:schemeClr val="accent1">
                    <a:lumMod val="75000"/>
                    <a:alpha val="25000"/>
                  </a:schemeClr>
                </a:solidFill>
                <a:round/>
              </a:ln>
              <a:effectLst/>
            </c:spPr>
            <c:trendlineType val="linear"/>
            <c:dispRSqr val="0"/>
            <c:dispEq val="0"/>
          </c:trendline>
          <c:xVal>
            <c:numRef>
              <c:f>Sheet3!$B$2:$B$8</c:f>
              <c:numCache>
                <c:formatCode>General</c:formatCode>
                <c:ptCount val="7"/>
                <c:pt idx="0">
                  <c:v>15</c:v>
                </c:pt>
                <c:pt idx="1">
                  <c:v>19</c:v>
                </c:pt>
                <c:pt idx="2">
                  <c:v>17</c:v>
                </c:pt>
                <c:pt idx="3">
                  <c:v>23</c:v>
                </c:pt>
                <c:pt idx="4">
                  <c:v>23</c:v>
                </c:pt>
                <c:pt idx="5">
                  <c:v>30</c:v>
                </c:pt>
                <c:pt idx="6">
                  <c:v>32</c:v>
                </c:pt>
              </c:numCache>
            </c:numRef>
          </c:xVal>
          <c:yVal>
            <c:numRef>
              <c:f>Sheet3!$A$2:$A$8</c:f>
              <c:numCache>
                <c:formatCode>General</c:formatCode>
                <c:ptCount val="7"/>
                <c:pt idx="0">
                  <c:v>23</c:v>
                </c:pt>
                <c:pt idx="1">
                  <c:v>31</c:v>
                </c:pt>
                <c:pt idx="2">
                  <c:v>35</c:v>
                </c:pt>
                <c:pt idx="3">
                  <c:v>41</c:v>
                </c:pt>
                <c:pt idx="4">
                  <c:v>50</c:v>
                </c:pt>
                <c:pt idx="5">
                  <c:v>51</c:v>
                </c:pt>
                <c:pt idx="6">
                  <c:v>55</c:v>
                </c:pt>
              </c:numCache>
            </c:numRef>
          </c:yVal>
          <c:smooth val="0"/>
          <c:extLst>
            <c:ext xmlns:c16="http://schemas.microsoft.com/office/drawing/2014/chart" uri="{C3380CC4-5D6E-409C-BE32-E72D297353CC}">
              <c16:uniqueId val="{00000001-51A6-49D7-8C89-3BDA4DC09B64}"/>
            </c:ext>
          </c:extLst>
        </c:ser>
        <c:dLbls>
          <c:showLegendKey val="0"/>
          <c:showVal val="0"/>
          <c:showCatName val="0"/>
          <c:showSerName val="0"/>
          <c:showPercent val="0"/>
          <c:showBubbleSize val="0"/>
        </c:dLbls>
        <c:axId val="-696649296"/>
        <c:axId val="-694050144"/>
      </c:scatterChart>
      <c:valAx>
        <c:axId val="-69664929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Independent Variable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694050144"/>
        <c:crosses val="autoZero"/>
        <c:crossBetween val="midCat"/>
      </c:valAx>
      <c:valAx>
        <c:axId val="-69405014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US" sz="1600"/>
                  <a:t>Y</a:t>
                </a:r>
              </a:p>
            </c:rich>
          </c:tx>
          <c:overlay val="0"/>
          <c:spPr>
            <a:noFill/>
            <a:ln>
              <a:noFill/>
            </a:ln>
            <a:effectLst/>
          </c:spPr>
          <c:txPr>
            <a:bodyPr rot="0" spcFirstLastPara="1" vertOverflow="ellipsis"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649296"/>
        <c:crosses val="autoZero"/>
        <c:crossBetween val="midCat"/>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tx1">
        <a:lumMod val="65000"/>
        <a:lumOff val="35000"/>
      </a:schemeClr>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5400" cap="flat" cmpd="dbl" algn="ctr">
        <a:solidFill>
          <a:schemeClr val="phClr">
            <a:alpha val="50000"/>
          </a:schemeClr>
        </a:solidFill>
        <a:round/>
      </a:ln>
    </cs:spPr>
  </cs:dataPointLine>
  <cs:dataPointMarker>
    <cs:lnRef idx="0">
      <cs:styleClr val="auto"/>
    </cs:lnRef>
    <cs:fillRef idx="0">
      <cs:styleClr val="auto"/>
    </cs:fillRef>
    <cs:effectRef idx="0"/>
    <cs:fontRef idx="minor">
      <a:schemeClr val="dk1"/>
    </cs:fontRef>
    <cs:spPr>
      <a:ln w="34925" cap="flat" cmpd="dbl" algn="ctr">
        <a:solidFill>
          <a:schemeClr val="phClr">
            <a:lumMod val="75000"/>
            <a:alpha val="70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kern="1200" spc="0" normalizeH="0" baseline="0"/>
  </cs:title>
  <cs:trendline>
    <cs:lnRef idx="0">
      <cs:styleClr val="0"/>
    </cs:lnRef>
    <cs:fillRef idx="0"/>
    <cs:effectRef idx="0"/>
    <cs:fontRef idx="minor">
      <a:schemeClr val="tx1"/>
    </cs:fontRef>
    <cs:spPr>
      <a:ln w="38100" cap="rnd" cmpd="sng" algn="ctr">
        <a:solidFill>
          <a:schemeClr val="phClr">
            <a:lumMod val="75000"/>
            <a:alpha val="25000"/>
          </a:scheme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b="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tx1">
        <a:lumMod val="65000"/>
        <a:lumOff val="35000"/>
      </a:schemeClr>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5400" cap="flat" cmpd="dbl" algn="ctr">
        <a:solidFill>
          <a:schemeClr val="phClr">
            <a:alpha val="50000"/>
          </a:schemeClr>
        </a:solidFill>
        <a:round/>
      </a:ln>
    </cs:spPr>
  </cs:dataPointLine>
  <cs:dataPointMarker>
    <cs:lnRef idx="0">
      <cs:styleClr val="auto"/>
    </cs:lnRef>
    <cs:fillRef idx="0">
      <cs:styleClr val="auto"/>
    </cs:fillRef>
    <cs:effectRef idx="0"/>
    <cs:fontRef idx="minor">
      <a:schemeClr val="dk1"/>
    </cs:fontRef>
    <cs:spPr>
      <a:ln w="34925" cap="flat" cmpd="dbl" algn="ctr">
        <a:solidFill>
          <a:schemeClr val="phClr">
            <a:lumMod val="75000"/>
            <a:alpha val="70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kern="1200" spc="0" normalizeH="0" baseline="0"/>
  </cs:title>
  <cs:trendline>
    <cs:lnRef idx="0">
      <cs:styleClr val="0"/>
    </cs:lnRef>
    <cs:fillRef idx="0"/>
    <cs:effectRef idx="0"/>
    <cs:fontRef idx="minor">
      <a:schemeClr val="tx1"/>
    </cs:fontRef>
    <cs:spPr>
      <a:ln w="38100" cap="rnd" cmpd="sng" algn="ctr">
        <a:solidFill>
          <a:schemeClr val="phClr">
            <a:lumMod val="75000"/>
            <a:alpha val="25000"/>
          </a:scheme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b="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tx1">
        <a:lumMod val="65000"/>
        <a:lumOff val="35000"/>
      </a:schemeClr>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5400" cap="flat" cmpd="dbl" algn="ctr">
        <a:solidFill>
          <a:schemeClr val="phClr">
            <a:alpha val="50000"/>
          </a:schemeClr>
        </a:solidFill>
        <a:round/>
      </a:ln>
    </cs:spPr>
  </cs:dataPointLine>
  <cs:dataPointMarker>
    <cs:lnRef idx="0">
      <cs:styleClr val="auto"/>
    </cs:lnRef>
    <cs:fillRef idx="0">
      <cs:styleClr val="auto"/>
    </cs:fillRef>
    <cs:effectRef idx="0"/>
    <cs:fontRef idx="minor">
      <a:schemeClr val="dk1"/>
    </cs:fontRef>
    <cs:spPr>
      <a:ln w="34925" cap="flat" cmpd="dbl" algn="ctr">
        <a:solidFill>
          <a:schemeClr val="phClr">
            <a:lumMod val="75000"/>
            <a:alpha val="70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kern="1200" spc="0" normalizeH="0" baseline="0"/>
  </cs:title>
  <cs:trendline>
    <cs:lnRef idx="0">
      <cs:styleClr val="0"/>
    </cs:lnRef>
    <cs:fillRef idx="0"/>
    <cs:effectRef idx="0"/>
    <cs:fontRef idx="minor">
      <a:schemeClr val="tx1"/>
    </cs:fontRef>
    <cs:spPr>
      <a:ln w="38100" cap="rnd" cmpd="sng" algn="ctr">
        <a:solidFill>
          <a:schemeClr val="phClr">
            <a:lumMod val="75000"/>
            <a:alpha val="25000"/>
          </a:scheme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b="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0.45458</cdr:x>
      <cdr:y>0.17245</cdr:y>
    </cdr:from>
    <cdr:to>
      <cdr:x>0.90859</cdr:x>
      <cdr:y>0.59004</cdr:y>
    </cdr:to>
    <cdr:grpSp>
      <cdr:nvGrpSpPr>
        <cdr:cNvPr id="8" name="Group 7">
          <a:extLst xmlns:a="http://schemas.openxmlformats.org/drawingml/2006/main">
            <a:ext uri="{FF2B5EF4-FFF2-40B4-BE49-F238E27FC236}">
              <a16:creationId xmlns:a16="http://schemas.microsoft.com/office/drawing/2014/main" id="{F412028D-8B77-4B0D-9BAF-5BC95B5F07C9}"/>
            </a:ext>
          </a:extLst>
        </cdr:cNvPr>
        <cdr:cNvGrpSpPr/>
      </cdr:nvGrpSpPr>
      <cdr:grpSpPr>
        <a:xfrm xmlns:a="http://schemas.openxmlformats.org/drawingml/2006/main">
          <a:off x="4094932" y="832827"/>
          <a:ext cx="4089797" cy="2016702"/>
          <a:chOff x="4094922" y="832818"/>
          <a:chExt cx="4089768" cy="2016689"/>
        </a:xfrm>
      </cdr:grpSpPr>
      <cdr:sp macro="" textlink="">
        <cdr:nvSpPr>
          <cdr:cNvPr id="2" name="Rectangle 1"/>
          <cdr:cNvSpPr/>
        </cdr:nvSpPr>
        <cdr:spPr>
          <a:xfrm xmlns:a="http://schemas.openxmlformats.org/drawingml/2006/main">
            <a:off x="4094922" y="2571211"/>
            <a:ext cx="278295" cy="278296"/>
          </a:xfrm>
          <a:prstGeom xmlns:a="http://schemas.openxmlformats.org/drawingml/2006/main" prst="rect">
            <a:avLst/>
          </a:prstGeom>
          <a:solidFill xmlns:a="http://schemas.openxmlformats.org/drawingml/2006/main">
            <a:schemeClr val="accent2">
              <a:lumMod val="60000"/>
              <a:lumOff val="40000"/>
              <a:alpha val="50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sp macro="" textlink="">
        <cdr:nvSpPr>
          <cdr:cNvPr id="3" name="Rectangle 2"/>
          <cdr:cNvSpPr/>
        </cdr:nvSpPr>
        <cdr:spPr>
          <a:xfrm xmlns:a="http://schemas.openxmlformats.org/drawingml/2006/main">
            <a:off x="4573079" y="2136395"/>
            <a:ext cx="201168" cy="204590"/>
          </a:xfrm>
          <a:prstGeom xmlns:a="http://schemas.openxmlformats.org/drawingml/2006/main" prst="rect">
            <a:avLst/>
          </a:prstGeom>
          <a:solidFill xmlns:a="http://schemas.openxmlformats.org/drawingml/2006/main">
            <a:schemeClr val="accent2">
              <a:lumMod val="60000"/>
              <a:lumOff val="40000"/>
              <a:alpha val="50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sp macro="" textlink="">
        <cdr:nvSpPr>
          <cdr:cNvPr id="4" name="Rectangle 3"/>
          <cdr:cNvSpPr/>
        </cdr:nvSpPr>
        <cdr:spPr>
          <a:xfrm xmlns:a="http://schemas.openxmlformats.org/drawingml/2006/main">
            <a:off x="5024496" y="2150979"/>
            <a:ext cx="219456" cy="220875"/>
          </a:xfrm>
          <a:prstGeom xmlns:a="http://schemas.openxmlformats.org/drawingml/2006/main" prst="rect">
            <a:avLst/>
          </a:prstGeom>
          <a:solidFill xmlns:a="http://schemas.openxmlformats.org/drawingml/2006/main">
            <a:schemeClr val="accent2">
              <a:lumMod val="60000"/>
              <a:lumOff val="40000"/>
              <a:alpha val="50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sp macro="" textlink="">
        <cdr:nvSpPr>
          <cdr:cNvPr id="5" name="Rectangle 4"/>
          <cdr:cNvSpPr/>
        </cdr:nvSpPr>
        <cdr:spPr>
          <a:xfrm xmlns:a="http://schemas.openxmlformats.org/drawingml/2006/main">
            <a:off x="5978968" y="1186414"/>
            <a:ext cx="539496" cy="542991"/>
          </a:xfrm>
          <a:prstGeom xmlns:a="http://schemas.openxmlformats.org/drawingml/2006/main" prst="rect">
            <a:avLst/>
          </a:prstGeom>
          <a:solidFill xmlns:a="http://schemas.openxmlformats.org/drawingml/2006/main">
            <a:schemeClr val="accent2">
              <a:lumMod val="60000"/>
              <a:lumOff val="40000"/>
              <a:alpha val="50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sp macro="" textlink="">
        <cdr:nvSpPr>
          <cdr:cNvPr id="6" name="Rectangle 5"/>
          <cdr:cNvSpPr/>
        </cdr:nvSpPr>
        <cdr:spPr>
          <a:xfrm xmlns:a="http://schemas.openxmlformats.org/drawingml/2006/main">
            <a:off x="7605888" y="1028761"/>
            <a:ext cx="146304" cy="149623"/>
          </a:xfrm>
          <a:prstGeom xmlns:a="http://schemas.openxmlformats.org/drawingml/2006/main" prst="rect">
            <a:avLst/>
          </a:prstGeom>
          <a:solidFill xmlns:a="http://schemas.openxmlformats.org/drawingml/2006/main">
            <a:schemeClr val="accent2">
              <a:lumMod val="60000"/>
              <a:lumOff val="40000"/>
              <a:alpha val="50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sp macro="" textlink="">
        <cdr:nvSpPr>
          <cdr:cNvPr id="7" name="Rectangle 6"/>
          <cdr:cNvSpPr/>
        </cdr:nvSpPr>
        <cdr:spPr>
          <a:xfrm xmlns:a="http://schemas.openxmlformats.org/drawingml/2006/main">
            <a:off x="8074962" y="832818"/>
            <a:ext cx="109728" cy="105421"/>
          </a:xfrm>
          <a:prstGeom xmlns:a="http://schemas.openxmlformats.org/drawingml/2006/main" prst="rect">
            <a:avLst/>
          </a:prstGeom>
          <a:solidFill xmlns:a="http://schemas.openxmlformats.org/drawingml/2006/main">
            <a:schemeClr val="accent2">
              <a:lumMod val="60000"/>
              <a:lumOff val="40000"/>
              <a:alpha val="50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grp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300183-86C2-0743-A57E-818D60EE27DB}"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C1465-DD43-5446-94A5-25380CB3A57D}" type="slidenum">
              <a:rPr lang="en-US" smtClean="0"/>
              <a:t>‹#›</a:t>
            </a:fld>
            <a:endParaRPr lang="en-US"/>
          </a:p>
        </p:txBody>
      </p:sp>
    </p:spTree>
    <p:extLst>
      <p:ext uri="{BB962C8B-B14F-4D97-AF65-F5344CB8AC3E}">
        <p14:creationId xmlns:p14="http://schemas.microsoft.com/office/powerpoint/2010/main" val="157622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00183-86C2-0743-A57E-818D60EE27DB}"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C1465-DD43-5446-94A5-25380CB3A57D}" type="slidenum">
              <a:rPr lang="en-US" smtClean="0"/>
              <a:t>‹#›</a:t>
            </a:fld>
            <a:endParaRPr lang="en-US"/>
          </a:p>
        </p:txBody>
      </p:sp>
    </p:spTree>
    <p:extLst>
      <p:ext uri="{BB962C8B-B14F-4D97-AF65-F5344CB8AC3E}">
        <p14:creationId xmlns:p14="http://schemas.microsoft.com/office/powerpoint/2010/main" val="210432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00183-86C2-0743-A57E-818D60EE27DB}"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C1465-DD43-5446-94A5-25380CB3A57D}" type="slidenum">
              <a:rPr lang="en-US" smtClean="0"/>
              <a:t>‹#›</a:t>
            </a:fld>
            <a:endParaRPr lang="en-US"/>
          </a:p>
        </p:txBody>
      </p:sp>
    </p:spTree>
    <p:extLst>
      <p:ext uri="{BB962C8B-B14F-4D97-AF65-F5344CB8AC3E}">
        <p14:creationId xmlns:p14="http://schemas.microsoft.com/office/powerpoint/2010/main" val="54947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00183-86C2-0743-A57E-818D60EE27DB}"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C1465-DD43-5446-94A5-25380CB3A57D}" type="slidenum">
              <a:rPr lang="en-US" smtClean="0"/>
              <a:t>‹#›</a:t>
            </a:fld>
            <a:endParaRPr lang="en-US"/>
          </a:p>
        </p:txBody>
      </p:sp>
    </p:spTree>
    <p:extLst>
      <p:ext uri="{BB962C8B-B14F-4D97-AF65-F5344CB8AC3E}">
        <p14:creationId xmlns:p14="http://schemas.microsoft.com/office/powerpoint/2010/main" val="24646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00183-86C2-0743-A57E-818D60EE27DB}"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C1465-DD43-5446-94A5-25380CB3A57D}" type="slidenum">
              <a:rPr lang="en-US" smtClean="0"/>
              <a:t>‹#›</a:t>
            </a:fld>
            <a:endParaRPr lang="en-US"/>
          </a:p>
        </p:txBody>
      </p:sp>
    </p:spTree>
    <p:extLst>
      <p:ext uri="{BB962C8B-B14F-4D97-AF65-F5344CB8AC3E}">
        <p14:creationId xmlns:p14="http://schemas.microsoft.com/office/powerpoint/2010/main" val="199090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300183-86C2-0743-A57E-818D60EE27DB}"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C1465-DD43-5446-94A5-25380CB3A57D}" type="slidenum">
              <a:rPr lang="en-US" smtClean="0"/>
              <a:t>‹#›</a:t>
            </a:fld>
            <a:endParaRPr lang="en-US"/>
          </a:p>
        </p:txBody>
      </p:sp>
    </p:spTree>
    <p:extLst>
      <p:ext uri="{BB962C8B-B14F-4D97-AF65-F5344CB8AC3E}">
        <p14:creationId xmlns:p14="http://schemas.microsoft.com/office/powerpoint/2010/main" val="113487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300183-86C2-0743-A57E-818D60EE27DB}"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C1465-DD43-5446-94A5-25380CB3A57D}" type="slidenum">
              <a:rPr lang="en-US" smtClean="0"/>
              <a:t>‹#›</a:t>
            </a:fld>
            <a:endParaRPr lang="en-US"/>
          </a:p>
        </p:txBody>
      </p:sp>
    </p:spTree>
    <p:extLst>
      <p:ext uri="{BB962C8B-B14F-4D97-AF65-F5344CB8AC3E}">
        <p14:creationId xmlns:p14="http://schemas.microsoft.com/office/powerpoint/2010/main" val="202093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300183-86C2-0743-A57E-818D60EE27DB}"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C1465-DD43-5446-94A5-25380CB3A57D}" type="slidenum">
              <a:rPr lang="en-US" smtClean="0"/>
              <a:t>‹#›</a:t>
            </a:fld>
            <a:endParaRPr lang="en-US"/>
          </a:p>
        </p:txBody>
      </p:sp>
    </p:spTree>
    <p:extLst>
      <p:ext uri="{BB962C8B-B14F-4D97-AF65-F5344CB8AC3E}">
        <p14:creationId xmlns:p14="http://schemas.microsoft.com/office/powerpoint/2010/main" val="119062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00183-86C2-0743-A57E-818D60EE27DB}"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C1465-DD43-5446-94A5-25380CB3A57D}" type="slidenum">
              <a:rPr lang="en-US" smtClean="0"/>
              <a:t>‹#›</a:t>
            </a:fld>
            <a:endParaRPr lang="en-US"/>
          </a:p>
        </p:txBody>
      </p:sp>
    </p:spTree>
    <p:extLst>
      <p:ext uri="{BB962C8B-B14F-4D97-AF65-F5344CB8AC3E}">
        <p14:creationId xmlns:p14="http://schemas.microsoft.com/office/powerpoint/2010/main" val="63879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300183-86C2-0743-A57E-818D60EE27DB}"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C1465-DD43-5446-94A5-25380CB3A57D}" type="slidenum">
              <a:rPr lang="en-US" smtClean="0"/>
              <a:t>‹#›</a:t>
            </a:fld>
            <a:endParaRPr lang="en-US"/>
          </a:p>
        </p:txBody>
      </p:sp>
    </p:spTree>
    <p:extLst>
      <p:ext uri="{BB962C8B-B14F-4D97-AF65-F5344CB8AC3E}">
        <p14:creationId xmlns:p14="http://schemas.microsoft.com/office/powerpoint/2010/main" val="96037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300183-86C2-0743-A57E-818D60EE27DB}"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C1465-DD43-5446-94A5-25380CB3A57D}" type="slidenum">
              <a:rPr lang="en-US" smtClean="0"/>
              <a:t>‹#›</a:t>
            </a:fld>
            <a:endParaRPr lang="en-US"/>
          </a:p>
        </p:txBody>
      </p:sp>
    </p:spTree>
    <p:extLst>
      <p:ext uri="{BB962C8B-B14F-4D97-AF65-F5344CB8AC3E}">
        <p14:creationId xmlns:p14="http://schemas.microsoft.com/office/powerpoint/2010/main" val="56462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00183-86C2-0743-A57E-818D60EE27DB}" type="datetimeFigureOut">
              <a:rPr lang="en-US" smtClean="0"/>
              <a:t>3/27/2018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C1465-DD43-5446-94A5-25380CB3A57D}" type="slidenum">
              <a:rPr lang="en-US" smtClean="0"/>
              <a:t>‹#›</a:t>
            </a:fld>
            <a:endParaRPr lang="en-US"/>
          </a:p>
        </p:txBody>
      </p:sp>
    </p:spTree>
    <p:extLst>
      <p:ext uri="{BB962C8B-B14F-4D97-AF65-F5344CB8AC3E}">
        <p14:creationId xmlns:p14="http://schemas.microsoft.com/office/powerpoint/2010/main" val="474260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Science and Machine Learning</a:t>
            </a:r>
          </a:p>
        </p:txBody>
      </p:sp>
      <p:sp>
        <p:nvSpPr>
          <p:cNvPr id="3" name="Subtitle 2"/>
          <p:cNvSpPr>
            <a:spLocks noGrp="1"/>
          </p:cNvSpPr>
          <p:nvPr>
            <p:ph type="subTitle" idx="1"/>
          </p:nvPr>
        </p:nvSpPr>
        <p:spPr/>
        <p:txBody>
          <a:bodyPr/>
          <a:lstStyle/>
          <a:p>
            <a:r>
              <a:rPr lang="en-US" dirty="0"/>
              <a:t>Algorithms Explained</a:t>
            </a:r>
          </a:p>
        </p:txBody>
      </p:sp>
      <p:pic>
        <p:nvPicPr>
          <p:cNvPr id="1026" name="Picture 2" descr="https://lh6.googleusercontent.com/QTM57xKbKm0LcSWewNcj9PLSOVCfBphOc5nq6kpqg9tZw3s8uPF7v_ZumE-B9MKPy379sNqY0LOdTzw1DfB2wYum50aQEhZcxXg6bMqqtNpGbl108OwbST5yLss8Ie31KA2jMp0StQq8pMP0VQ">
            <a:extLst>
              <a:ext uri="{FF2B5EF4-FFF2-40B4-BE49-F238E27FC236}">
                <a16:creationId xmlns:a16="http://schemas.microsoft.com/office/drawing/2014/main" id="{93B05D55-CFF2-456C-8F3E-89D19F93B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375" y="178903"/>
            <a:ext cx="1400115" cy="119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9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Ordinary Least Square Regressions (OLSR)</a:t>
            </a:r>
          </a:p>
        </p:txBody>
      </p:sp>
      <p:sp>
        <p:nvSpPr>
          <p:cNvPr id="3" name="Content Placeholder 2"/>
          <p:cNvSpPr>
            <a:spLocks noGrp="1"/>
          </p:cNvSpPr>
          <p:nvPr>
            <p:ph idx="1"/>
          </p:nvPr>
        </p:nvSpPr>
        <p:spPr/>
        <p:txBody>
          <a:bodyPr/>
          <a:lstStyle/>
          <a:p>
            <a:r>
              <a:rPr lang="en-US" dirty="0"/>
              <a:t>OLSR is a common algorithm for predicting the dependent variable value based on known values.</a:t>
            </a:r>
          </a:p>
          <a:p>
            <a:r>
              <a:rPr lang="en-US" dirty="0"/>
              <a:t>We are looking for a relationship between an independent variable and a dependent one, so that we can predict the dependent variable value even when we don’t have data for specific independent variable value.</a:t>
            </a:r>
          </a:p>
          <a:p>
            <a:r>
              <a:rPr lang="en-US" dirty="0"/>
              <a:t>An example is estimating how tall someone is by their hand size. If we sample some data by measuring both hand size and height for a group of individuals, we can than predict how tall someone is by knowing their hand size.</a:t>
            </a:r>
          </a:p>
        </p:txBody>
      </p:sp>
      <p:pic>
        <p:nvPicPr>
          <p:cNvPr id="4" name="Picture 2" descr="https://lh6.googleusercontent.com/QTM57xKbKm0LcSWewNcj9PLSOVCfBphOc5nq6kpqg9tZw3s8uPF7v_ZumE-B9MKPy379sNqY0LOdTzw1DfB2wYum50aQEhZcxXg6bMqqtNpGbl108OwbST5yLss8Ie31KA2jMp0StQq8pMP0VQ">
            <a:extLst>
              <a:ext uri="{FF2B5EF4-FFF2-40B4-BE49-F238E27FC236}">
                <a16:creationId xmlns:a16="http://schemas.microsoft.com/office/drawing/2014/main" id="{7B192115-A4DC-4EB8-8761-71526B62B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375" y="178903"/>
            <a:ext cx="1400115" cy="119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13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Raw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8694242"/>
              </p:ext>
            </p:extLst>
          </p:nvPr>
        </p:nvGraphicFramePr>
        <p:xfrm>
          <a:off x="838200" y="1825625"/>
          <a:ext cx="1653209" cy="2966720"/>
        </p:xfrm>
        <a:graphic>
          <a:graphicData uri="http://schemas.openxmlformats.org/drawingml/2006/table">
            <a:tbl>
              <a:tblPr firstRow="1" bandRow="1">
                <a:tableStyleId>{5C22544A-7EE6-4342-B048-85BDC9FD1C3A}</a:tableStyleId>
              </a:tblPr>
              <a:tblGrid>
                <a:gridCol w="818322">
                  <a:extLst>
                    <a:ext uri="{9D8B030D-6E8A-4147-A177-3AD203B41FA5}">
                      <a16:colId xmlns:a16="http://schemas.microsoft.com/office/drawing/2014/main" val="20000"/>
                    </a:ext>
                  </a:extLst>
                </a:gridCol>
                <a:gridCol w="834887">
                  <a:extLst>
                    <a:ext uri="{9D8B030D-6E8A-4147-A177-3AD203B41FA5}">
                      <a16:colId xmlns:a16="http://schemas.microsoft.com/office/drawing/2014/main" val="20001"/>
                    </a:ext>
                  </a:extLst>
                </a:gridCol>
              </a:tblGrid>
              <a:tr h="370840">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10000"/>
                  </a:ext>
                </a:extLst>
              </a:tr>
              <a:tr h="370840">
                <a:tc>
                  <a:txBody>
                    <a:bodyPr/>
                    <a:lstStyle/>
                    <a:p>
                      <a:pPr algn="ctr"/>
                      <a:r>
                        <a:rPr lang="en-US" dirty="0"/>
                        <a:t>23</a:t>
                      </a:r>
                    </a:p>
                  </a:txBody>
                  <a:tcPr/>
                </a:tc>
                <a:tc>
                  <a:txBody>
                    <a:bodyPr/>
                    <a:lstStyle/>
                    <a:p>
                      <a:pPr algn="ctr"/>
                      <a:r>
                        <a:rPr lang="en-US" dirty="0"/>
                        <a:t>15</a:t>
                      </a:r>
                    </a:p>
                  </a:txBody>
                  <a:tcPr/>
                </a:tc>
                <a:extLst>
                  <a:ext uri="{0D108BD9-81ED-4DB2-BD59-A6C34878D82A}">
                    <a16:rowId xmlns:a16="http://schemas.microsoft.com/office/drawing/2014/main" val="10001"/>
                  </a:ext>
                </a:extLst>
              </a:tr>
              <a:tr h="370840">
                <a:tc>
                  <a:txBody>
                    <a:bodyPr/>
                    <a:lstStyle/>
                    <a:p>
                      <a:pPr algn="ctr"/>
                      <a:r>
                        <a:rPr lang="en-US" dirty="0"/>
                        <a:t>31</a:t>
                      </a:r>
                    </a:p>
                  </a:txBody>
                  <a:tcPr/>
                </a:tc>
                <a:tc>
                  <a:txBody>
                    <a:bodyPr/>
                    <a:lstStyle/>
                    <a:p>
                      <a:pPr algn="ctr"/>
                      <a:r>
                        <a:rPr lang="en-US" dirty="0"/>
                        <a:t>19</a:t>
                      </a:r>
                    </a:p>
                  </a:txBody>
                  <a:tcPr/>
                </a:tc>
                <a:extLst>
                  <a:ext uri="{0D108BD9-81ED-4DB2-BD59-A6C34878D82A}">
                    <a16:rowId xmlns:a16="http://schemas.microsoft.com/office/drawing/2014/main" val="10002"/>
                  </a:ext>
                </a:extLst>
              </a:tr>
              <a:tr h="370840">
                <a:tc>
                  <a:txBody>
                    <a:bodyPr/>
                    <a:lstStyle/>
                    <a:p>
                      <a:pPr algn="ctr"/>
                      <a:r>
                        <a:rPr lang="en-US" dirty="0"/>
                        <a:t>35</a:t>
                      </a:r>
                    </a:p>
                  </a:txBody>
                  <a:tcPr/>
                </a:tc>
                <a:tc>
                  <a:txBody>
                    <a:bodyPr/>
                    <a:lstStyle/>
                    <a:p>
                      <a:pPr algn="ctr"/>
                      <a:r>
                        <a:rPr lang="en-US" dirty="0"/>
                        <a:t>17</a:t>
                      </a:r>
                    </a:p>
                  </a:txBody>
                  <a:tcPr/>
                </a:tc>
                <a:extLst>
                  <a:ext uri="{0D108BD9-81ED-4DB2-BD59-A6C34878D82A}">
                    <a16:rowId xmlns:a16="http://schemas.microsoft.com/office/drawing/2014/main" val="10003"/>
                  </a:ext>
                </a:extLst>
              </a:tr>
              <a:tr h="370840">
                <a:tc>
                  <a:txBody>
                    <a:bodyPr/>
                    <a:lstStyle/>
                    <a:p>
                      <a:pPr algn="ctr"/>
                      <a:r>
                        <a:rPr lang="en-US" dirty="0"/>
                        <a:t>41</a:t>
                      </a:r>
                    </a:p>
                  </a:txBody>
                  <a:tcPr/>
                </a:tc>
                <a:tc>
                  <a:txBody>
                    <a:bodyPr/>
                    <a:lstStyle/>
                    <a:p>
                      <a:pPr algn="ctr"/>
                      <a:r>
                        <a:rPr lang="en-US" dirty="0"/>
                        <a:t>23</a:t>
                      </a:r>
                    </a:p>
                  </a:txBody>
                  <a:tcPr/>
                </a:tc>
                <a:extLst>
                  <a:ext uri="{0D108BD9-81ED-4DB2-BD59-A6C34878D82A}">
                    <a16:rowId xmlns:a16="http://schemas.microsoft.com/office/drawing/2014/main" val="10004"/>
                  </a:ext>
                </a:extLst>
              </a:tr>
              <a:tr h="370840">
                <a:tc>
                  <a:txBody>
                    <a:bodyPr/>
                    <a:lstStyle/>
                    <a:p>
                      <a:pPr algn="ctr"/>
                      <a:r>
                        <a:rPr lang="en-US" dirty="0"/>
                        <a:t>50</a:t>
                      </a:r>
                    </a:p>
                  </a:txBody>
                  <a:tcPr/>
                </a:tc>
                <a:tc>
                  <a:txBody>
                    <a:bodyPr/>
                    <a:lstStyle/>
                    <a:p>
                      <a:pPr algn="ctr"/>
                      <a:r>
                        <a:rPr lang="en-US" dirty="0"/>
                        <a:t>23</a:t>
                      </a:r>
                    </a:p>
                  </a:txBody>
                  <a:tcPr/>
                </a:tc>
                <a:extLst>
                  <a:ext uri="{0D108BD9-81ED-4DB2-BD59-A6C34878D82A}">
                    <a16:rowId xmlns:a16="http://schemas.microsoft.com/office/drawing/2014/main" val="10005"/>
                  </a:ext>
                </a:extLst>
              </a:tr>
              <a:tr h="370840">
                <a:tc>
                  <a:txBody>
                    <a:bodyPr/>
                    <a:lstStyle/>
                    <a:p>
                      <a:pPr algn="ctr"/>
                      <a:r>
                        <a:rPr lang="en-US" dirty="0"/>
                        <a:t>51</a:t>
                      </a:r>
                    </a:p>
                  </a:txBody>
                  <a:tcPr/>
                </a:tc>
                <a:tc>
                  <a:txBody>
                    <a:bodyPr/>
                    <a:lstStyle/>
                    <a:p>
                      <a:pPr algn="ctr"/>
                      <a:r>
                        <a:rPr lang="en-US" dirty="0"/>
                        <a:t>30</a:t>
                      </a:r>
                    </a:p>
                  </a:txBody>
                  <a:tcPr/>
                </a:tc>
                <a:extLst>
                  <a:ext uri="{0D108BD9-81ED-4DB2-BD59-A6C34878D82A}">
                    <a16:rowId xmlns:a16="http://schemas.microsoft.com/office/drawing/2014/main" val="10006"/>
                  </a:ext>
                </a:extLst>
              </a:tr>
              <a:tr h="370840">
                <a:tc>
                  <a:txBody>
                    <a:bodyPr/>
                    <a:lstStyle/>
                    <a:p>
                      <a:pPr algn="ctr"/>
                      <a:r>
                        <a:rPr lang="en-US" dirty="0"/>
                        <a:t>55</a:t>
                      </a:r>
                    </a:p>
                  </a:txBody>
                  <a:tcPr/>
                </a:tc>
                <a:tc>
                  <a:txBody>
                    <a:bodyPr/>
                    <a:lstStyle/>
                    <a:p>
                      <a:pPr algn="ctr"/>
                      <a:r>
                        <a:rPr lang="en-US" dirty="0"/>
                        <a:t>32</a:t>
                      </a: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4041913" y="1690688"/>
            <a:ext cx="7774629" cy="369332"/>
          </a:xfrm>
          <a:prstGeom prst="rect">
            <a:avLst/>
          </a:prstGeom>
          <a:noFill/>
        </p:spPr>
        <p:txBody>
          <a:bodyPr wrap="none" rtlCol="0">
            <a:spAutoFit/>
          </a:bodyPr>
          <a:lstStyle/>
          <a:p>
            <a:r>
              <a:rPr lang="en-US" dirty="0"/>
              <a:t>This is a random data set. Y is the dependent data, and X is the independent data.</a:t>
            </a:r>
          </a:p>
        </p:txBody>
      </p:sp>
      <p:graphicFrame>
        <p:nvGraphicFramePr>
          <p:cNvPr id="6" name="Chart 5"/>
          <p:cNvGraphicFramePr>
            <a:graphicFrameLocks/>
          </p:cNvGraphicFramePr>
          <p:nvPr>
            <p:extLst>
              <p:ext uri="{D42A27DB-BD31-4B8C-83A1-F6EECF244321}">
                <p14:modId xmlns:p14="http://schemas.microsoft.com/office/powerpoint/2010/main" val="784357607"/>
              </p:ext>
            </p:extLst>
          </p:nvPr>
        </p:nvGraphicFramePr>
        <p:xfrm>
          <a:off x="4491383" y="2244725"/>
          <a:ext cx="6045200" cy="358775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2" descr="https://lh6.googleusercontent.com/QTM57xKbKm0LcSWewNcj9PLSOVCfBphOc5nq6kpqg9tZw3s8uPF7v_ZumE-B9MKPy379sNqY0LOdTzw1DfB2wYum50aQEhZcxXg6bMqqtNpGbl108OwbST5yLss8Ie31KA2jMp0StQq8pMP0VQ">
            <a:extLst>
              <a:ext uri="{FF2B5EF4-FFF2-40B4-BE49-F238E27FC236}">
                <a16:creationId xmlns:a16="http://schemas.microsoft.com/office/drawing/2014/main" id="{70596C39-BFB9-4201-95B9-63A3F6EA2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0375" y="178903"/>
            <a:ext cx="1400115" cy="119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9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OLSR Algorithm</a:t>
            </a:r>
          </a:p>
        </p:txBody>
      </p:sp>
      <p:sp>
        <p:nvSpPr>
          <p:cNvPr id="3" name="Content Placeholder 2"/>
          <p:cNvSpPr>
            <a:spLocks noGrp="1"/>
          </p:cNvSpPr>
          <p:nvPr>
            <p:ph idx="1"/>
          </p:nvPr>
        </p:nvSpPr>
        <p:spPr>
          <a:xfrm>
            <a:off x="838200" y="1825625"/>
            <a:ext cx="4621696" cy="4351338"/>
          </a:xfrm>
        </p:spPr>
        <p:txBody>
          <a:bodyPr>
            <a:normAutofit lnSpcReduction="10000"/>
          </a:bodyPr>
          <a:lstStyle/>
          <a:p>
            <a:r>
              <a:rPr lang="en-US" dirty="0"/>
              <a:t>The algorithm is based on the idea that we can draw a line through the data that represents the general relationship between the points. In Excel we can just add a trend line to see this.</a:t>
            </a:r>
          </a:p>
          <a:p>
            <a:r>
              <a:rPr lang="en-US" dirty="0"/>
              <a:t>Excel masks us from the math, but let’s take a look at what is really happening to find this line.</a:t>
            </a:r>
          </a:p>
        </p:txBody>
      </p:sp>
      <p:graphicFrame>
        <p:nvGraphicFramePr>
          <p:cNvPr id="4" name="Chart 3"/>
          <p:cNvGraphicFramePr>
            <a:graphicFrameLocks/>
          </p:cNvGraphicFramePr>
          <p:nvPr>
            <p:extLst>
              <p:ext uri="{D42A27DB-BD31-4B8C-83A1-F6EECF244321}">
                <p14:modId xmlns:p14="http://schemas.microsoft.com/office/powerpoint/2010/main" val="1443675563"/>
              </p:ext>
            </p:extLst>
          </p:nvPr>
        </p:nvGraphicFramePr>
        <p:xfrm>
          <a:off x="5684078" y="1825625"/>
          <a:ext cx="6045200" cy="358775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2" descr="https://lh6.googleusercontent.com/QTM57xKbKm0LcSWewNcj9PLSOVCfBphOc5nq6kpqg9tZw3s8uPF7v_ZumE-B9MKPy379sNqY0LOdTzw1DfB2wYum50aQEhZcxXg6bMqqtNpGbl108OwbST5yLss8Ie31KA2jMp0StQq8pMP0VQ">
            <a:extLst>
              <a:ext uri="{FF2B5EF4-FFF2-40B4-BE49-F238E27FC236}">
                <a16:creationId xmlns:a16="http://schemas.microsoft.com/office/drawing/2014/main" id="{5A2ADDB2-0E87-4781-82BA-F43C3A85A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0375" y="178903"/>
            <a:ext cx="1400115" cy="119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31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524481"/>
              </p:ext>
            </p:extLst>
          </p:nvPr>
        </p:nvGraphicFramePr>
        <p:xfrm>
          <a:off x="308114" y="1825625"/>
          <a:ext cx="1653209" cy="2966720"/>
        </p:xfrm>
        <a:graphic>
          <a:graphicData uri="http://schemas.openxmlformats.org/drawingml/2006/table">
            <a:tbl>
              <a:tblPr firstRow="1" bandRow="1">
                <a:tableStyleId>{5C22544A-7EE6-4342-B048-85BDC9FD1C3A}</a:tableStyleId>
              </a:tblPr>
              <a:tblGrid>
                <a:gridCol w="818322">
                  <a:extLst>
                    <a:ext uri="{9D8B030D-6E8A-4147-A177-3AD203B41FA5}">
                      <a16:colId xmlns:a16="http://schemas.microsoft.com/office/drawing/2014/main" val="20000"/>
                    </a:ext>
                  </a:extLst>
                </a:gridCol>
                <a:gridCol w="834887">
                  <a:extLst>
                    <a:ext uri="{9D8B030D-6E8A-4147-A177-3AD203B41FA5}">
                      <a16:colId xmlns:a16="http://schemas.microsoft.com/office/drawing/2014/main" val="20001"/>
                    </a:ext>
                  </a:extLst>
                </a:gridCol>
              </a:tblGrid>
              <a:tr h="370840">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10000"/>
                  </a:ext>
                </a:extLst>
              </a:tr>
              <a:tr h="370840">
                <a:tc>
                  <a:txBody>
                    <a:bodyPr/>
                    <a:lstStyle/>
                    <a:p>
                      <a:pPr algn="ctr"/>
                      <a:r>
                        <a:rPr lang="en-US" dirty="0"/>
                        <a:t>23</a:t>
                      </a:r>
                    </a:p>
                  </a:txBody>
                  <a:tcPr/>
                </a:tc>
                <a:tc>
                  <a:txBody>
                    <a:bodyPr/>
                    <a:lstStyle/>
                    <a:p>
                      <a:pPr algn="ctr"/>
                      <a:r>
                        <a:rPr lang="en-US" dirty="0"/>
                        <a:t>15</a:t>
                      </a:r>
                    </a:p>
                  </a:txBody>
                  <a:tcPr/>
                </a:tc>
                <a:extLst>
                  <a:ext uri="{0D108BD9-81ED-4DB2-BD59-A6C34878D82A}">
                    <a16:rowId xmlns:a16="http://schemas.microsoft.com/office/drawing/2014/main" val="10001"/>
                  </a:ext>
                </a:extLst>
              </a:tr>
              <a:tr h="370840">
                <a:tc>
                  <a:txBody>
                    <a:bodyPr/>
                    <a:lstStyle/>
                    <a:p>
                      <a:pPr algn="ctr"/>
                      <a:r>
                        <a:rPr lang="en-US" dirty="0"/>
                        <a:t>31</a:t>
                      </a:r>
                    </a:p>
                  </a:txBody>
                  <a:tcPr/>
                </a:tc>
                <a:tc>
                  <a:txBody>
                    <a:bodyPr/>
                    <a:lstStyle/>
                    <a:p>
                      <a:pPr algn="ctr"/>
                      <a:r>
                        <a:rPr lang="en-US" dirty="0"/>
                        <a:t>19</a:t>
                      </a:r>
                    </a:p>
                  </a:txBody>
                  <a:tcPr/>
                </a:tc>
                <a:extLst>
                  <a:ext uri="{0D108BD9-81ED-4DB2-BD59-A6C34878D82A}">
                    <a16:rowId xmlns:a16="http://schemas.microsoft.com/office/drawing/2014/main" val="10002"/>
                  </a:ext>
                </a:extLst>
              </a:tr>
              <a:tr h="370840">
                <a:tc>
                  <a:txBody>
                    <a:bodyPr/>
                    <a:lstStyle/>
                    <a:p>
                      <a:pPr algn="ctr"/>
                      <a:r>
                        <a:rPr lang="en-US" dirty="0"/>
                        <a:t>35</a:t>
                      </a:r>
                    </a:p>
                  </a:txBody>
                  <a:tcPr/>
                </a:tc>
                <a:tc>
                  <a:txBody>
                    <a:bodyPr/>
                    <a:lstStyle/>
                    <a:p>
                      <a:pPr algn="ctr"/>
                      <a:r>
                        <a:rPr lang="en-US" dirty="0"/>
                        <a:t>17</a:t>
                      </a:r>
                    </a:p>
                  </a:txBody>
                  <a:tcPr/>
                </a:tc>
                <a:extLst>
                  <a:ext uri="{0D108BD9-81ED-4DB2-BD59-A6C34878D82A}">
                    <a16:rowId xmlns:a16="http://schemas.microsoft.com/office/drawing/2014/main" val="10003"/>
                  </a:ext>
                </a:extLst>
              </a:tr>
              <a:tr h="370840">
                <a:tc>
                  <a:txBody>
                    <a:bodyPr/>
                    <a:lstStyle/>
                    <a:p>
                      <a:pPr algn="ctr"/>
                      <a:r>
                        <a:rPr lang="en-US" dirty="0"/>
                        <a:t>41</a:t>
                      </a:r>
                    </a:p>
                  </a:txBody>
                  <a:tcPr/>
                </a:tc>
                <a:tc>
                  <a:txBody>
                    <a:bodyPr/>
                    <a:lstStyle/>
                    <a:p>
                      <a:pPr algn="ctr"/>
                      <a:r>
                        <a:rPr lang="en-US" dirty="0"/>
                        <a:t>23</a:t>
                      </a:r>
                    </a:p>
                  </a:txBody>
                  <a:tcPr/>
                </a:tc>
                <a:extLst>
                  <a:ext uri="{0D108BD9-81ED-4DB2-BD59-A6C34878D82A}">
                    <a16:rowId xmlns:a16="http://schemas.microsoft.com/office/drawing/2014/main" val="10004"/>
                  </a:ext>
                </a:extLst>
              </a:tr>
              <a:tr h="370840">
                <a:tc>
                  <a:txBody>
                    <a:bodyPr/>
                    <a:lstStyle/>
                    <a:p>
                      <a:pPr algn="ctr"/>
                      <a:r>
                        <a:rPr lang="en-US" dirty="0"/>
                        <a:t>50</a:t>
                      </a:r>
                    </a:p>
                  </a:txBody>
                  <a:tcPr/>
                </a:tc>
                <a:tc>
                  <a:txBody>
                    <a:bodyPr/>
                    <a:lstStyle/>
                    <a:p>
                      <a:pPr algn="ctr"/>
                      <a:r>
                        <a:rPr lang="en-US" dirty="0"/>
                        <a:t>23</a:t>
                      </a:r>
                    </a:p>
                  </a:txBody>
                  <a:tcPr/>
                </a:tc>
                <a:extLst>
                  <a:ext uri="{0D108BD9-81ED-4DB2-BD59-A6C34878D82A}">
                    <a16:rowId xmlns:a16="http://schemas.microsoft.com/office/drawing/2014/main" val="10005"/>
                  </a:ext>
                </a:extLst>
              </a:tr>
              <a:tr h="370840">
                <a:tc>
                  <a:txBody>
                    <a:bodyPr/>
                    <a:lstStyle/>
                    <a:p>
                      <a:pPr algn="ctr"/>
                      <a:r>
                        <a:rPr lang="en-US" dirty="0"/>
                        <a:t>51</a:t>
                      </a:r>
                    </a:p>
                  </a:txBody>
                  <a:tcPr/>
                </a:tc>
                <a:tc>
                  <a:txBody>
                    <a:bodyPr/>
                    <a:lstStyle/>
                    <a:p>
                      <a:pPr algn="ctr"/>
                      <a:r>
                        <a:rPr lang="en-US" dirty="0"/>
                        <a:t>30</a:t>
                      </a:r>
                    </a:p>
                  </a:txBody>
                  <a:tcPr/>
                </a:tc>
                <a:extLst>
                  <a:ext uri="{0D108BD9-81ED-4DB2-BD59-A6C34878D82A}">
                    <a16:rowId xmlns:a16="http://schemas.microsoft.com/office/drawing/2014/main" val="10006"/>
                  </a:ext>
                </a:extLst>
              </a:tr>
              <a:tr h="370840">
                <a:tc>
                  <a:txBody>
                    <a:bodyPr/>
                    <a:lstStyle/>
                    <a:p>
                      <a:pPr algn="ctr"/>
                      <a:r>
                        <a:rPr lang="en-US" dirty="0"/>
                        <a:t>55</a:t>
                      </a:r>
                    </a:p>
                  </a:txBody>
                  <a:tcPr/>
                </a:tc>
                <a:tc>
                  <a:txBody>
                    <a:bodyPr/>
                    <a:lstStyle/>
                    <a:p>
                      <a:pPr algn="ctr"/>
                      <a:r>
                        <a:rPr lang="en-US" dirty="0"/>
                        <a:t>32</a:t>
                      </a:r>
                    </a:p>
                  </a:txBody>
                  <a:tcPr/>
                </a:tc>
                <a:extLst>
                  <a:ext uri="{0D108BD9-81ED-4DB2-BD59-A6C34878D82A}">
                    <a16:rowId xmlns:a16="http://schemas.microsoft.com/office/drawing/2014/main" val="10007"/>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923" y="1827585"/>
            <a:ext cx="4978016" cy="3414360"/>
          </a:xfrm>
          <a:prstGeom prst="rect">
            <a:avLst/>
          </a:prstGeom>
        </p:spPr>
      </p:pic>
      <p:sp>
        <p:nvSpPr>
          <p:cNvPr id="3" name="TextBox 2"/>
          <p:cNvSpPr txBox="1"/>
          <p:nvPr/>
        </p:nvSpPr>
        <p:spPr>
          <a:xfrm>
            <a:off x="2146851" y="1825625"/>
            <a:ext cx="4625009" cy="3416320"/>
          </a:xfrm>
          <a:prstGeom prst="rect">
            <a:avLst/>
          </a:prstGeom>
          <a:noFill/>
        </p:spPr>
        <p:txBody>
          <a:bodyPr wrap="square" rtlCol="0">
            <a:spAutoFit/>
          </a:bodyPr>
          <a:lstStyle/>
          <a:p>
            <a:r>
              <a:rPr lang="en-US" dirty="0"/>
              <a:t>The trend line is represented by the formula</a:t>
            </a:r>
          </a:p>
          <a:p>
            <a:r>
              <a:rPr lang="en-US" dirty="0"/>
              <a:t> </a:t>
            </a:r>
          </a:p>
          <a:p>
            <a:r>
              <a:rPr lang="en-US" dirty="0"/>
              <a:t>Y = </a:t>
            </a:r>
            <a:r>
              <a:rPr lang="en-US" dirty="0" err="1"/>
              <a:t>mX</a:t>
            </a:r>
            <a:r>
              <a:rPr lang="en-US" dirty="0"/>
              <a:t> + b, </a:t>
            </a:r>
          </a:p>
          <a:p>
            <a:endParaRPr lang="en-US" dirty="0"/>
          </a:p>
          <a:p>
            <a:r>
              <a:rPr lang="en-US" dirty="0"/>
              <a:t>Y is our dependent variable and X is our independent variable.</a:t>
            </a:r>
          </a:p>
          <a:p>
            <a:endParaRPr lang="en-US" dirty="0"/>
          </a:p>
          <a:p>
            <a:r>
              <a:rPr lang="en-US" dirty="0"/>
              <a:t>m is an estimate of the slope of the trend line.</a:t>
            </a:r>
          </a:p>
          <a:p>
            <a:endParaRPr lang="en-US" dirty="0"/>
          </a:p>
          <a:p>
            <a:r>
              <a:rPr lang="en-US" dirty="0"/>
              <a:t>b is the “Y intercept”, meaning it is the value for Y when X = 0, the point where the line would intersect with the Y axis in our graph.</a:t>
            </a:r>
          </a:p>
        </p:txBody>
      </p:sp>
      <p:pic>
        <p:nvPicPr>
          <p:cNvPr id="6" name="Picture 2" descr="https://lh6.googleusercontent.com/QTM57xKbKm0LcSWewNcj9PLSOVCfBphOc5nq6kpqg9tZw3s8uPF7v_ZumE-B9MKPy379sNqY0LOdTzw1DfB2wYum50aQEhZcxXg6bMqqtNpGbl108OwbST5yLss8Ie31KA2jMp0StQq8pMP0VQ">
            <a:extLst>
              <a:ext uri="{FF2B5EF4-FFF2-40B4-BE49-F238E27FC236}">
                <a16:creationId xmlns:a16="http://schemas.microsoft.com/office/drawing/2014/main" id="{DCA92382-5138-434C-AC44-8A208EE2D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0375" y="178903"/>
            <a:ext cx="1400115" cy="119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06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Math Explained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935" y="365125"/>
            <a:ext cx="2451100" cy="1333500"/>
          </a:xfrm>
          <a:prstGeom prst="rect">
            <a:avLst/>
          </a:prstGeom>
        </p:spPr>
      </p:pic>
      <p:sp>
        <p:nvSpPr>
          <p:cNvPr id="5" name="TextBox 4"/>
          <p:cNvSpPr txBox="1"/>
          <p:nvPr/>
        </p:nvSpPr>
        <p:spPr>
          <a:xfrm>
            <a:off x="838200" y="2199861"/>
            <a:ext cx="9662773" cy="369332"/>
          </a:xfrm>
          <a:prstGeom prst="rect">
            <a:avLst/>
          </a:prstGeom>
          <a:noFill/>
        </p:spPr>
        <p:txBody>
          <a:bodyPr wrap="none" rtlCol="0">
            <a:spAutoFit/>
          </a:bodyPr>
          <a:lstStyle/>
          <a:p>
            <a:r>
              <a:rPr lang="en-US" dirty="0"/>
              <a:t>The scientists like to make the formulas look very complex but the math really isn’t that difficult at all.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64" y="2578096"/>
            <a:ext cx="1165628" cy="1000539"/>
          </a:xfrm>
          <a:prstGeom prst="rect">
            <a:avLst/>
          </a:prstGeom>
        </p:spPr>
      </p:pic>
      <p:sp>
        <p:nvSpPr>
          <p:cNvPr id="7" name="TextBox 6"/>
          <p:cNvSpPr txBox="1"/>
          <p:nvPr/>
        </p:nvSpPr>
        <p:spPr>
          <a:xfrm>
            <a:off x="1351722" y="2893699"/>
            <a:ext cx="2192460" cy="369332"/>
          </a:xfrm>
          <a:prstGeom prst="rect">
            <a:avLst/>
          </a:prstGeom>
          <a:noFill/>
        </p:spPr>
        <p:txBody>
          <a:bodyPr wrap="none" rtlCol="0">
            <a:spAutoFit/>
          </a:bodyPr>
          <a:lstStyle/>
          <a:p>
            <a:r>
              <a:rPr lang="en-US" dirty="0"/>
              <a:t>Is the symbol for sum</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687" y="4420141"/>
            <a:ext cx="1676400" cy="1143000"/>
          </a:xfrm>
          <a:prstGeom prst="rect">
            <a:avLst/>
          </a:prstGeom>
        </p:spPr>
      </p:pic>
      <p:sp>
        <p:nvSpPr>
          <p:cNvPr id="9" name="TextBox 8"/>
          <p:cNvSpPr txBox="1"/>
          <p:nvPr/>
        </p:nvSpPr>
        <p:spPr>
          <a:xfrm>
            <a:off x="2435087" y="4991640"/>
            <a:ext cx="8918713" cy="646331"/>
          </a:xfrm>
          <a:prstGeom prst="rect">
            <a:avLst/>
          </a:prstGeom>
          <a:noFill/>
        </p:spPr>
        <p:txBody>
          <a:bodyPr wrap="square" rtlCol="0">
            <a:spAutoFit/>
          </a:bodyPr>
          <a:lstStyle/>
          <a:p>
            <a:r>
              <a:rPr lang="en-US" dirty="0"/>
              <a:t>Just means: calculate the average of all of the X values. Get the sum and divide by the number of values.</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913" y="3603858"/>
            <a:ext cx="1479183" cy="891223"/>
          </a:xfrm>
          <a:prstGeom prst="rect">
            <a:avLst/>
          </a:prstGeom>
        </p:spPr>
      </p:pic>
      <p:sp>
        <p:nvSpPr>
          <p:cNvPr id="11" name="TextBox 10"/>
          <p:cNvSpPr txBox="1"/>
          <p:nvPr/>
        </p:nvSpPr>
        <p:spPr>
          <a:xfrm>
            <a:off x="1351722" y="3726303"/>
            <a:ext cx="10257183" cy="646331"/>
          </a:xfrm>
          <a:prstGeom prst="rect">
            <a:avLst/>
          </a:prstGeom>
          <a:noFill/>
        </p:spPr>
        <p:txBody>
          <a:bodyPr wrap="square" rtlCol="0">
            <a:spAutoFit/>
          </a:bodyPr>
          <a:lstStyle/>
          <a:p>
            <a:r>
              <a:rPr lang="en-US" dirty="0"/>
              <a:t>Is the symbol for “mean” or average. We see both the X and Y with a line over it. We insert the average for all known X and Y values where we see this in the formula.</a:t>
            </a:r>
          </a:p>
        </p:txBody>
      </p:sp>
      <p:pic>
        <p:nvPicPr>
          <p:cNvPr id="12" name="Picture 2" descr="https://lh6.googleusercontent.com/QTM57xKbKm0LcSWewNcj9PLSOVCfBphOc5nq6kpqg9tZw3s8uPF7v_ZumE-B9MKPy379sNqY0LOdTzw1DfB2wYum50aQEhZcxXg6bMqqtNpGbl108OwbST5yLss8Ie31KA2jMp0StQq8pMP0VQ">
            <a:extLst>
              <a:ext uri="{FF2B5EF4-FFF2-40B4-BE49-F238E27FC236}">
                <a16:creationId xmlns:a16="http://schemas.microsoft.com/office/drawing/2014/main" id="{9CC864A5-302E-4C4B-87E5-DEB8EA001A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50375" y="178903"/>
            <a:ext cx="1400115" cy="119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81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Math Explained</a:t>
            </a:r>
          </a:p>
        </p:txBody>
      </p:sp>
      <p:sp>
        <p:nvSpPr>
          <p:cNvPr id="3" name="Content Placeholder 2"/>
          <p:cNvSpPr>
            <a:spLocks noGrp="1"/>
          </p:cNvSpPr>
          <p:nvPr>
            <p:ph idx="1"/>
          </p:nvPr>
        </p:nvSpPr>
        <p:spPr/>
        <p:txBody>
          <a:bodyPr/>
          <a:lstStyle/>
          <a:p>
            <a:r>
              <a:rPr lang="en-US" dirty="0"/>
              <a:t>The standard calculation for the slope of a line is to calculate the change in Y by the change in X for two points on the line.</a:t>
            </a:r>
          </a:p>
          <a:p>
            <a:r>
              <a:rPr lang="en-US" dirty="0"/>
              <a:t>Since we don’t have actual points on the line (we are trying to find the line), we use total variance between the points and the averages of all the points. X – the average of X times Y – the average of Y. That represents the change in Y and we square the variance of X to represent the change of X in the scope equation. This use of squares is why the algorithm is called Ordinary Least Square Regression. We want the line to represent the smallest total distance between each of the points of known data.</a:t>
            </a:r>
          </a:p>
        </p:txBody>
      </p:sp>
      <p:pic>
        <p:nvPicPr>
          <p:cNvPr id="4" name="Picture 2" descr="https://lh6.googleusercontent.com/QTM57xKbKm0LcSWewNcj9PLSOVCfBphOc5nq6kpqg9tZw3s8uPF7v_ZumE-B9MKPy379sNqY0LOdTzw1DfB2wYum50aQEhZcxXg6bMqqtNpGbl108OwbST5yLss8Ie31KA2jMp0StQq8pMP0VQ">
            <a:extLst>
              <a:ext uri="{FF2B5EF4-FFF2-40B4-BE49-F238E27FC236}">
                <a16:creationId xmlns:a16="http://schemas.microsoft.com/office/drawing/2014/main" id="{2F5A8BA0-356E-4E74-9FA2-2EB9B67AE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375" y="178903"/>
            <a:ext cx="1400115" cy="119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7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Squares” Visualized</a:t>
            </a:r>
          </a:p>
        </p:txBody>
      </p:sp>
      <p:graphicFrame>
        <p:nvGraphicFramePr>
          <p:cNvPr id="4" name="Chart 3"/>
          <p:cNvGraphicFramePr>
            <a:graphicFrameLocks/>
          </p:cNvGraphicFramePr>
          <p:nvPr>
            <p:extLst>
              <p:ext uri="{D42A27DB-BD31-4B8C-83A1-F6EECF244321}">
                <p14:modId xmlns:p14="http://schemas.microsoft.com/office/powerpoint/2010/main" val="773132346"/>
              </p:ext>
            </p:extLst>
          </p:nvPr>
        </p:nvGraphicFramePr>
        <p:xfrm>
          <a:off x="3002865" y="1690688"/>
          <a:ext cx="9008165" cy="482938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4300" y="1690688"/>
            <a:ext cx="2657475" cy="2308324"/>
          </a:xfrm>
          <a:prstGeom prst="rect">
            <a:avLst/>
          </a:prstGeom>
          <a:noFill/>
        </p:spPr>
        <p:txBody>
          <a:bodyPr wrap="square" rtlCol="0">
            <a:spAutoFit/>
          </a:bodyPr>
          <a:lstStyle/>
          <a:p>
            <a:r>
              <a:rPr lang="en-US" dirty="0"/>
              <a:t>The bigger the squares the less accurate the trend line is.</a:t>
            </a:r>
          </a:p>
          <a:p>
            <a:endParaRPr lang="en-US" dirty="0"/>
          </a:p>
          <a:p>
            <a:r>
              <a:rPr lang="en-US" dirty="0"/>
              <a:t>In our data, we have one point that is basically on the line, and one that is a noticeable outlier.</a:t>
            </a:r>
          </a:p>
        </p:txBody>
      </p:sp>
      <p:pic>
        <p:nvPicPr>
          <p:cNvPr id="6" name="Picture 2" descr="https://lh6.googleusercontent.com/QTM57xKbKm0LcSWewNcj9PLSOVCfBphOc5nq6kpqg9tZw3s8uPF7v_ZumE-B9MKPy379sNqY0LOdTzw1DfB2wYum50aQEhZcxXg6bMqqtNpGbl108OwbST5yLss8Ie31KA2jMp0StQq8pMP0VQ">
            <a:extLst>
              <a:ext uri="{FF2B5EF4-FFF2-40B4-BE49-F238E27FC236}">
                <a16:creationId xmlns:a16="http://schemas.microsoft.com/office/drawing/2014/main" id="{05F8379A-E7AD-4CB6-9850-D51D9B8BB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0375" y="178903"/>
            <a:ext cx="1400115" cy="119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48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Plugging the Numbers In</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590590906"/>
                  </p:ext>
                </p:extLst>
              </p:nvPr>
            </p:nvGraphicFramePr>
            <p:xfrm>
              <a:off x="308114" y="1825625"/>
              <a:ext cx="5848857" cy="2966720"/>
            </p:xfrm>
            <a:graphic>
              <a:graphicData uri="http://schemas.openxmlformats.org/drawingml/2006/table">
                <a:tbl>
                  <a:tblPr firstRow="1" bandRow="1">
                    <a:tableStyleId>{5C22544A-7EE6-4342-B048-85BDC9FD1C3A}</a:tableStyleId>
                  </a:tblPr>
                  <a:tblGrid>
                    <a:gridCol w="467042">
                      <a:extLst>
                        <a:ext uri="{9D8B030D-6E8A-4147-A177-3AD203B41FA5}">
                          <a16:colId xmlns:a16="http://schemas.microsoft.com/office/drawing/2014/main" val="20000"/>
                        </a:ext>
                      </a:extLst>
                    </a:gridCol>
                    <a:gridCol w="467042">
                      <a:extLst>
                        <a:ext uri="{9D8B030D-6E8A-4147-A177-3AD203B41FA5}">
                          <a16:colId xmlns:a16="http://schemas.microsoft.com/office/drawing/2014/main" val="20001"/>
                        </a:ext>
                      </a:extLst>
                    </a:gridCol>
                    <a:gridCol w="849630">
                      <a:extLst>
                        <a:ext uri="{9D8B030D-6E8A-4147-A177-3AD203B41FA5}">
                          <a16:colId xmlns:a16="http://schemas.microsoft.com/office/drawing/2014/main" val="20002"/>
                        </a:ext>
                      </a:extLst>
                    </a:gridCol>
                    <a:gridCol w="840105">
                      <a:extLst>
                        <a:ext uri="{9D8B030D-6E8A-4147-A177-3AD203B41FA5}">
                          <a16:colId xmlns:a16="http://schemas.microsoft.com/office/drawing/2014/main" val="20003"/>
                        </a:ext>
                      </a:extLst>
                    </a:gridCol>
                    <a:gridCol w="2038794">
                      <a:extLst>
                        <a:ext uri="{9D8B030D-6E8A-4147-A177-3AD203B41FA5}">
                          <a16:colId xmlns:a16="http://schemas.microsoft.com/office/drawing/2014/main" val="20004"/>
                        </a:ext>
                      </a:extLst>
                    </a:gridCol>
                    <a:gridCol w="1186244">
                      <a:extLst>
                        <a:ext uri="{9D8B030D-6E8A-4147-A177-3AD203B41FA5}">
                          <a16:colId xmlns:a16="http://schemas.microsoft.com/office/drawing/2014/main" val="20005"/>
                        </a:ext>
                      </a:extLst>
                    </a:gridCol>
                  </a:tblGrid>
                  <a:tr h="370840">
                    <a:tc>
                      <a:txBody>
                        <a:bodyPr/>
                        <a:lstStyle/>
                        <a:p>
                          <a:pPr algn="ctr"/>
                          <a:r>
                            <a:rPr lang="en-US" dirty="0"/>
                            <a:t>Y</a:t>
                          </a:r>
                        </a:p>
                      </a:txBody>
                      <a:tcPr/>
                    </a:tc>
                    <a:tc>
                      <a:txBody>
                        <a:bodyPr/>
                        <a:lstStyle/>
                        <a:p>
                          <a:pPr algn="ctr"/>
                          <a:r>
                            <a:rPr lang="en-US" dirty="0"/>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1" i="1" kern="1200" smtClean="0">
                                    <a:solidFill>
                                      <a:schemeClr val="lt1"/>
                                    </a:solidFill>
                                    <a:effectLst/>
                                    <a:latin typeface="Cambria Math" charset="0"/>
                                    <a:ea typeface="+mn-ea"/>
                                    <a:cs typeface="+mn-cs"/>
                                  </a:rPr>
                                  <m:t>𝑋</m:t>
                                </m:r>
                                <m:r>
                                  <a:rPr lang="en-US" sz="1800" b="1" i="1" kern="1200">
                                    <a:solidFill>
                                      <a:schemeClr val="lt1"/>
                                    </a:solidFill>
                                    <a:effectLst/>
                                    <a:latin typeface="Cambria Math" charset="0"/>
                                    <a:ea typeface="+mn-ea"/>
                                    <a:cs typeface="+mn-cs"/>
                                  </a:rPr>
                                  <m:t>𝒊</m:t>
                                </m:r>
                                <m:r>
                                  <a:rPr lang="en-US" sz="1800" b="1" i="1" kern="1200">
                                    <a:solidFill>
                                      <a:schemeClr val="lt1"/>
                                    </a:solidFill>
                                    <a:effectLst/>
                                    <a:latin typeface="Cambria Math" charset="0"/>
                                    <a:ea typeface="+mn-ea"/>
                                    <a:cs typeface="+mn-cs"/>
                                  </a:rPr>
                                  <m:t>−</m:t>
                                </m:r>
                                <m:acc>
                                  <m:accPr>
                                    <m:chr m:val="̅"/>
                                    <m:ctrlPr>
                                      <a:rPr lang="en-US" sz="1800" b="1" i="1" kern="1200">
                                        <a:solidFill>
                                          <a:schemeClr val="lt1"/>
                                        </a:solidFill>
                                        <a:effectLst/>
                                        <a:latin typeface="Cambria Math" panose="02040503050406030204" pitchFamily="18" charset="0"/>
                                        <a:ea typeface="+mn-ea"/>
                                        <a:cs typeface="+mn-cs"/>
                                      </a:rPr>
                                    </m:ctrlPr>
                                  </m:accPr>
                                  <m:e>
                                    <m:r>
                                      <m:rPr>
                                        <m:sty m:val="p"/>
                                      </m:rPr>
                                      <a:rPr lang="en-US" sz="1800" b="1" kern="1200">
                                        <a:solidFill>
                                          <a:schemeClr val="lt1"/>
                                        </a:solidFill>
                                        <a:effectLst/>
                                        <a:latin typeface="Cambria Math" charset="0"/>
                                        <a:ea typeface="+mn-ea"/>
                                        <a:cs typeface="+mn-cs"/>
                                      </a:rPr>
                                      <m:t>X</m:t>
                                    </m:r>
                                  </m:e>
                                </m:acc>
                              </m:oMath>
                            </m:oMathPara>
                          </a14:m>
                          <a:endParaRPr lang="en-US" sz="1800" b="1" kern="1200" dirty="0">
                            <a:solidFill>
                              <a:schemeClr val="lt1"/>
                            </a:solidFill>
                            <a:effectLst/>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1" i="1" kern="1200" smtClean="0">
                                    <a:solidFill>
                                      <a:schemeClr val="lt1"/>
                                    </a:solidFill>
                                    <a:effectLst/>
                                    <a:latin typeface="Cambria Math" charset="0"/>
                                    <a:ea typeface="+mn-ea"/>
                                    <a:cs typeface="+mn-cs"/>
                                  </a:rPr>
                                  <m:t>𝑌</m:t>
                                </m:r>
                                <m:r>
                                  <a:rPr lang="en-US" sz="1800" b="1" i="1" kern="1200">
                                    <a:solidFill>
                                      <a:schemeClr val="lt1"/>
                                    </a:solidFill>
                                    <a:effectLst/>
                                    <a:latin typeface="Cambria Math" charset="0"/>
                                    <a:ea typeface="+mn-ea"/>
                                    <a:cs typeface="+mn-cs"/>
                                  </a:rPr>
                                  <m:t>𝒊</m:t>
                                </m:r>
                                <m:r>
                                  <a:rPr lang="en-US" sz="1800" b="1" i="1" kern="1200">
                                    <a:solidFill>
                                      <a:schemeClr val="lt1"/>
                                    </a:solidFill>
                                    <a:effectLst/>
                                    <a:latin typeface="Cambria Math" charset="0"/>
                                    <a:ea typeface="+mn-ea"/>
                                    <a:cs typeface="+mn-cs"/>
                                  </a:rPr>
                                  <m:t>−</m:t>
                                </m:r>
                                <m:acc>
                                  <m:accPr>
                                    <m:chr m:val="̅"/>
                                    <m:ctrlPr>
                                      <a:rPr lang="en-US" sz="1800" b="1" i="1" kern="1200">
                                        <a:solidFill>
                                          <a:schemeClr val="lt1"/>
                                        </a:solidFill>
                                        <a:effectLst/>
                                        <a:latin typeface="Cambria Math" panose="02040503050406030204" pitchFamily="18" charset="0"/>
                                        <a:ea typeface="+mn-ea"/>
                                        <a:cs typeface="+mn-cs"/>
                                      </a:rPr>
                                    </m:ctrlPr>
                                  </m:accPr>
                                  <m:e>
                                    <m:r>
                                      <m:rPr>
                                        <m:sty m:val="p"/>
                                      </m:rPr>
                                      <a:rPr lang="en-US" sz="1800" b="1" kern="1200">
                                        <a:solidFill>
                                          <a:schemeClr val="lt1"/>
                                        </a:solidFill>
                                        <a:effectLst/>
                                        <a:latin typeface="Cambria Math" charset="0"/>
                                        <a:ea typeface="+mn-ea"/>
                                        <a:cs typeface="+mn-cs"/>
                                      </a:rPr>
                                      <m:t>Y</m:t>
                                    </m:r>
                                  </m:e>
                                </m:acc>
                              </m:oMath>
                            </m:oMathPara>
                          </a14:m>
                          <a:endParaRPr lang="en-US" sz="1800" b="1" kern="1200" dirty="0">
                            <a:solidFill>
                              <a:schemeClr val="lt1"/>
                            </a:solidFill>
                            <a:effectLst/>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1" i="1" kern="1200" smtClean="0">
                                    <a:solidFill>
                                      <a:schemeClr val="lt1"/>
                                    </a:solidFill>
                                    <a:effectLst/>
                                    <a:latin typeface="Cambria Math" charset="0"/>
                                    <a:ea typeface="+mn-ea"/>
                                    <a:cs typeface="+mn-cs"/>
                                  </a:rPr>
                                  <m:t>(</m:t>
                                </m:r>
                                <m:r>
                                  <a:rPr lang="en-US" sz="1800" b="1" i="1" kern="1200" smtClean="0">
                                    <a:solidFill>
                                      <a:schemeClr val="lt1"/>
                                    </a:solidFill>
                                    <a:effectLst/>
                                    <a:latin typeface="Cambria Math" charset="0"/>
                                    <a:ea typeface="+mn-ea"/>
                                    <a:cs typeface="+mn-cs"/>
                                  </a:rPr>
                                  <m:t>𝑋𝑖</m:t>
                                </m:r>
                                <m:r>
                                  <a:rPr lang="en-US" sz="1800" b="1" i="1" kern="1200" smtClean="0">
                                    <a:solidFill>
                                      <a:schemeClr val="lt1"/>
                                    </a:solidFill>
                                    <a:effectLst/>
                                    <a:latin typeface="Cambria Math" charset="0"/>
                                    <a:ea typeface="+mn-ea"/>
                                    <a:cs typeface="+mn-cs"/>
                                  </a:rPr>
                                  <m:t>−</m:t>
                                </m:r>
                                <m:acc>
                                  <m:accPr>
                                    <m:chr m:val="̅"/>
                                    <m:ctrlPr>
                                      <a:rPr lang="en-US" sz="1800" b="1" i="1" kern="1200">
                                        <a:solidFill>
                                          <a:schemeClr val="lt1"/>
                                        </a:solidFill>
                                        <a:effectLst/>
                                        <a:latin typeface="Cambria Math" panose="02040503050406030204" pitchFamily="18" charset="0"/>
                                        <a:ea typeface="+mn-ea"/>
                                        <a:cs typeface="+mn-cs"/>
                                      </a:rPr>
                                    </m:ctrlPr>
                                  </m:accPr>
                                  <m:e>
                                    <m:r>
                                      <a:rPr lang="en-US" sz="1800" b="1" i="1" kern="1200">
                                        <a:solidFill>
                                          <a:schemeClr val="lt1"/>
                                        </a:solidFill>
                                        <a:effectLst/>
                                        <a:latin typeface="Cambria Math" charset="0"/>
                                        <a:ea typeface="+mn-ea"/>
                                        <a:cs typeface="+mn-cs"/>
                                      </a:rPr>
                                      <m:t>𝑋</m:t>
                                    </m:r>
                                  </m:e>
                                </m:acc>
                                <m:r>
                                  <a:rPr lang="en-US" sz="1800" b="1" i="1" kern="1200">
                                    <a:solidFill>
                                      <a:schemeClr val="lt1"/>
                                    </a:solidFill>
                                    <a:effectLst/>
                                    <a:latin typeface="Cambria Math" charset="0"/>
                                    <a:ea typeface="+mn-ea"/>
                                    <a:cs typeface="+mn-cs"/>
                                  </a:rPr>
                                  <m:t>)(</m:t>
                                </m:r>
                                <m:r>
                                  <a:rPr lang="en-US" sz="1800" b="1" i="1" kern="1200">
                                    <a:solidFill>
                                      <a:schemeClr val="lt1"/>
                                    </a:solidFill>
                                    <a:effectLst/>
                                    <a:latin typeface="Cambria Math" charset="0"/>
                                    <a:ea typeface="+mn-ea"/>
                                    <a:cs typeface="+mn-cs"/>
                                  </a:rPr>
                                  <m:t>𝑌</m:t>
                                </m:r>
                                <m:r>
                                  <a:rPr lang="en-US" sz="1800" b="1" i="1" kern="1200">
                                    <a:solidFill>
                                      <a:schemeClr val="lt1"/>
                                    </a:solidFill>
                                    <a:effectLst/>
                                    <a:latin typeface="Cambria Math" charset="0"/>
                                    <a:ea typeface="+mn-ea"/>
                                    <a:cs typeface="+mn-cs"/>
                                  </a:rPr>
                                  <m:t>𝒊</m:t>
                                </m:r>
                                <m:r>
                                  <a:rPr lang="en-US" sz="1800" b="1" i="1" kern="1200">
                                    <a:solidFill>
                                      <a:schemeClr val="lt1"/>
                                    </a:solidFill>
                                    <a:effectLst/>
                                    <a:latin typeface="Cambria Math" charset="0"/>
                                    <a:ea typeface="+mn-ea"/>
                                    <a:cs typeface="+mn-cs"/>
                                  </a:rPr>
                                  <m:t>−</m:t>
                                </m:r>
                                <m:acc>
                                  <m:accPr>
                                    <m:chr m:val="̅"/>
                                    <m:ctrlPr>
                                      <a:rPr lang="en-US" sz="1800" b="1" i="1" kern="1200">
                                        <a:solidFill>
                                          <a:schemeClr val="lt1"/>
                                        </a:solidFill>
                                        <a:effectLst/>
                                        <a:latin typeface="Cambria Math" panose="02040503050406030204" pitchFamily="18" charset="0"/>
                                        <a:ea typeface="+mn-ea"/>
                                        <a:cs typeface="+mn-cs"/>
                                      </a:rPr>
                                    </m:ctrlPr>
                                  </m:accPr>
                                  <m:e>
                                    <m:r>
                                      <m:rPr>
                                        <m:sty m:val="p"/>
                                      </m:rPr>
                                      <a:rPr lang="en-US" sz="1800" b="1" kern="1200">
                                        <a:solidFill>
                                          <a:schemeClr val="lt1"/>
                                        </a:solidFill>
                                        <a:effectLst/>
                                        <a:latin typeface="Cambria Math" charset="0"/>
                                        <a:ea typeface="+mn-ea"/>
                                        <a:cs typeface="+mn-cs"/>
                                      </a:rPr>
                                      <m:t>Y</m:t>
                                    </m:r>
                                  </m:e>
                                </m:acc>
                                <m:r>
                                  <a:rPr lang="en-US" sz="1800" b="1" kern="1200">
                                    <a:solidFill>
                                      <a:schemeClr val="lt1"/>
                                    </a:solidFill>
                                    <a:effectLst/>
                                    <a:latin typeface="Cambria Math" charset="0"/>
                                    <a:ea typeface="+mn-ea"/>
                                    <a:cs typeface="+mn-cs"/>
                                  </a:rPr>
                                  <m:t>)</m:t>
                                </m:r>
                              </m:oMath>
                            </m:oMathPara>
                          </a14:m>
                          <a:endParaRPr lang="en-US" sz="1800" b="1" kern="1200" dirty="0">
                            <a:solidFill>
                              <a:schemeClr val="lt1"/>
                            </a:solidFill>
                            <a:effectLst/>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800" b="1" i="1" kern="1200" smtClean="0">
                                        <a:solidFill>
                                          <a:schemeClr val="lt1"/>
                                        </a:solidFill>
                                        <a:effectLst/>
                                        <a:latin typeface="Cambria Math" panose="02040503050406030204" pitchFamily="18" charset="0"/>
                                        <a:ea typeface="+mn-ea"/>
                                        <a:cs typeface="+mn-cs"/>
                                      </a:rPr>
                                    </m:ctrlPr>
                                  </m:sSupPr>
                                  <m:e>
                                    <m:r>
                                      <a:rPr lang="en-US" sz="1800" b="1" i="1" kern="1200">
                                        <a:solidFill>
                                          <a:schemeClr val="lt1"/>
                                        </a:solidFill>
                                        <a:effectLst/>
                                        <a:latin typeface="Cambria Math" charset="0"/>
                                        <a:ea typeface="+mn-ea"/>
                                        <a:cs typeface="+mn-cs"/>
                                      </a:rPr>
                                      <m:t>(</m:t>
                                    </m:r>
                                    <m:r>
                                      <a:rPr lang="en-US" sz="1800" b="1" i="1" kern="1200">
                                        <a:solidFill>
                                          <a:schemeClr val="lt1"/>
                                        </a:solidFill>
                                        <a:effectLst/>
                                        <a:latin typeface="Cambria Math" charset="0"/>
                                        <a:ea typeface="+mn-ea"/>
                                        <a:cs typeface="+mn-cs"/>
                                      </a:rPr>
                                      <m:t>𝑋𝑖</m:t>
                                    </m:r>
                                    <m:r>
                                      <a:rPr lang="en-US" sz="1800" b="1" i="1" kern="1200">
                                        <a:solidFill>
                                          <a:schemeClr val="lt1"/>
                                        </a:solidFill>
                                        <a:effectLst/>
                                        <a:latin typeface="Cambria Math" charset="0"/>
                                        <a:ea typeface="+mn-ea"/>
                                        <a:cs typeface="+mn-cs"/>
                                      </a:rPr>
                                      <m:t>−</m:t>
                                    </m:r>
                                    <m:acc>
                                      <m:accPr>
                                        <m:chr m:val="̅"/>
                                        <m:ctrlPr>
                                          <a:rPr lang="en-US" sz="1800" b="1" i="1" kern="1200">
                                            <a:solidFill>
                                              <a:schemeClr val="lt1"/>
                                            </a:solidFill>
                                            <a:effectLst/>
                                            <a:latin typeface="Cambria Math" panose="02040503050406030204" pitchFamily="18" charset="0"/>
                                            <a:ea typeface="+mn-ea"/>
                                            <a:cs typeface="+mn-cs"/>
                                          </a:rPr>
                                        </m:ctrlPr>
                                      </m:accPr>
                                      <m:e>
                                        <m:r>
                                          <a:rPr lang="en-US" sz="1800" b="1" i="1" kern="1200">
                                            <a:solidFill>
                                              <a:schemeClr val="lt1"/>
                                            </a:solidFill>
                                            <a:effectLst/>
                                            <a:latin typeface="Cambria Math" charset="0"/>
                                            <a:ea typeface="+mn-ea"/>
                                            <a:cs typeface="+mn-cs"/>
                                          </a:rPr>
                                          <m:t>𝑋</m:t>
                                        </m:r>
                                      </m:e>
                                    </m:acc>
                                    <m:r>
                                      <a:rPr lang="en-US" sz="1800" b="1" i="1" kern="1200">
                                        <a:solidFill>
                                          <a:schemeClr val="lt1"/>
                                        </a:solidFill>
                                        <a:effectLst/>
                                        <a:latin typeface="Cambria Math" charset="0"/>
                                        <a:ea typeface="+mn-ea"/>
                                        <a:cs typeface="+mn-cs"/>
                                      </a:rPr>
                                      <m:t>)</m:t>
                                    </m:r>
                                  </m:e>
                                  <m:sup>
                                    <m:r>
                                      <a:rPr lang="en-US" sz="1800" b="1" i="1" kern="1200">
                                        <a:solidFill>
                                          <a:schemeClr val="lt1"/>
                                        </a:solidFill>
                                        <a:effectLst/>
                                        <a:latin typeface="Cambria Math" charset="0"/>
                                        <a:ea typeface="+mn-ea"/>
                                        <a:cs typeface="+mn-cs"/>
                                      </a:rPr>
                                      <m:t>2</m:t>
                                    </m:r>
                                  </m:sup>
                                </m:sSup>
                              </m:oMath>
                            </m:oMathPara>
                          </a14:m>
                          <a:endParaRPr lang="en-US" sz="1800" b="1"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370840">
                    <a:tc>
                      <a:txBody>
                        <a:bodyPr/>
                        <a:lstStyle/>
                        <a:p>
                          <a:pPr algn="ctr"/>
                          <a:r>
                            <a:rPr lang="en-US" dirty="0"/>
                            <a:t>23</a:t>
                          </a:r>
                        </a:p>
                      </a:txBody>
                      <a:tcPr/>
                    </a:tc>
                    <a:tc>
                      <a:txBody>
                        <a:bodyPr/>
                        <a:lstStyle/>
                        <a:p>
                          <a:pPr algn="ctr"/>
                          <a:r>
                            <a:rPr lang="en-US" dirty="0"/>
                            <a:t>15</a:t>
                          </a:r>
                        </a:p>
                      </a:txBody>
                      <a:tcPr/>
                    </a:tc>
                    <a:tc>
                      <a:txBody>
                        <a:bodyPr/>
                        <a:lstStyle/>
                        <a:p>
                          <a:pPr algn="ctr"/>
                          <a:r>
                            <a:rPr lang="en-US" dirty="0"/>
                            <a:t>-7.71</a:t>
                          </a:r>
                        </a:p>
                      </a:txBody>
                      <a:tcPr/>
                    </a:tc>
                    <a:tc>
                      <a:txBody>
                        <a:bodyPr/>
                        <a:lstStyle/>
                        <a:p>
                          <a:pPr algn="ctr"/>
                          <a:r>
                            <a:rPr lang="en-US" dirty="0"/>
                            <a:t>-17.86</a:t>
                          </a:r>
                        </a:p>
                      </a:txBody>
                      <a:tcPr/>
                    </a:tc>
                    <a:tc>
                      <a:txBody>
                        <a:bodyPr/>
                        <a:lstStyle/>
                        <a:p>
                          <a:pPr algn="ctr"/>
                          <a:r>
                            <a:rPr lang="en-US" dirty="0"/>
                            <a:t>137.76</a:t>
                          </a:r>
                        </a:p>
                      </a:txBody>
                      <a:tcPr/>
                    </a:tc>
                    <a:tc>
                      <a:txBody>
                        <a:bodyPr/>
                        <a:lstStyle/>
                        <a:p>
                          <a:pPr algn="ctr"/>
                          <a:r>
                            <a:rPr lang="en-US" dirty="0"/>
                            <a:t>59.51</a:t>
                          </a:r>
                        </a:p>
                      </a:txBody>
                      <a:tcPr/>
                    </a:tc>
                    <a:extLst>
                      <a:ext uri="{0D108BD9-81ED-4DB2-BD59-A6C34878D82A}">
                        <a16:rowId xmlns:a16="http://schemas.microsoft.com/office/drawing/2014/main" val="10001"/>
                      </a:ext>
                    </a:extLst>
                  </a:tr>
                  <a:tr h="370840">
                    <a:tc>
                      <a:txBody>
                        <a:bodyPr/>
                        <a:lstStyle/>
                        <a:p>
                          <a:pPr algn="ctr"/>
                          <a:r>
                            <a:rPr lang="en-US" dirty="0"/>
                            <a:t>31</a:t>
                          </a:r>
                        </a:p>
                      </a:txBody>
                      <a:tcPr/>
                    </a:tc>
                    <a:tc>
                      <a:txBody>
                        <a:bodyPr/>
                        <a:lstStyle/>
                        <a:p>
                          <a:pPr algn="ctr"/>
                          <a:r>
                            <a:rPr lang="en-US" dirty="0"/>
                            <a:t>19</a:t>
                          </a:r>
                        </a:p>
                      </a:txBody>
                      <a:tcPr/>
                    </a:tc>
                    <a:tc>
                      <a:txBody>
                        <a:bodyPr/>
                        <a:lstStyle/>
                        <a:p>
                          <a:pPr algn="ctr"/>
                          <a:r>
                            <a:rPr lang="en-US" dirty="0"/>
                            <a:t>-3.71</a:t>
                          </a:r>
                        </a:p>
                      </a:txBody>
                      <a:tcPr/>
                    </a:tc>
                    <a:tc>
                      <a:txBody>
                        <a:bodyPr/>
                        <a:lstStyle/>
                        <a:p>
                          <a:pPr algn="ctr"/>
                          <a:r>
                            <a:rPr lang="en-US" dirty="0"/>
                            <a:t>-9.86</a:t>
                          </a:r>
                        </a:p>
                      </a:txBody>
                      <a:tcPr/>
                    </a:tc>
                    <a:tc>
                      <a:txBody>
                        <a:bodyPr/>
                        <a:lstStyle/>
                        <a:p>
                          <a:pPr algn="ctr"/>
                          <a:r>
                            <a:rPr lang="en-US" dirty="0"/>
                            <a:t>36.61</a:t>
                          </a:r>
                        </a:p>
                      </a:txBody>
                      <a:tcPr/>
                    </a:tc>
                    <a:tc>
                      <a:txBody>
                        <a:bodyPr/>
                        <a:lstStyle/>
                        <a:p>
                          <a:pPr algn="ctr"/>
                          <a:r>
                            <a:rPr lang="en-US" dirty="0"/>
                            <a:t>13.80</a:t>
                          </a:r>
                        </a:p>
                      </a:txBody>
                      <a:tcPr/>
                    </a:tc>
                    <a:extLst>
                      <a:ext uri="{0D108BD9-81ED-4DB2-BD59-A6C34878D82A}">
                        <a16:rowId xmlns:a16="http://schemas.microsoft.com/office/drawing/2014/main" val="10002"/>
                      </a:ext>
                    </a:extLst>
                  </a:tr>
                  <a:tr h="370840">
                    <a:tc>
                      <a:txBody>
                        <a:bodyPr/>
                        <a:lstStyle/>
                        <a:p>
                          <a:pPr algn="ctr"/>
                          <a:r>
                            <a:rPr lang="en-US" dirty="0"/>
                            <a:t>35</a:t>
                          </a:r>
                        </a:p>
                      </a:txBody>
                      <a:tcPr/>
                    </a:tc>
                    <a:tc>
                      <a:txBody>
                        <a:bodyPr/>
                        <a:lstStyle/>
                        <a:p>
                          <a:pPr algn="ctr"/>
                          <a:r>
                            <a:rPr lang="en-US" dirty="0"/>
                            <a:t>17</a:t>
                          </a:r>
                        </a:p>
                      </a:txBody>
                      <a:tcPr/>
                    </a:tc>
                    <a:tc>
                      <a:txBody>
                        <a:bodyPr/>
                        <a:lstStyle/>
                        <a:p>
                          <a:pPr algn="ctr"/>
                          <a:r>
                            <a:rPr lang="en-US" dirty="0"/>
                            <a:t>-5.71</a:t>
                          </a:r>
                        </a:p>
                      </a:txBody>
                      <a:tcPr/>
                    </a:tc>
                    <a:tc>
                      <a:txBody>
                        <a:bodyPr/>
                        <a:lstStyle/>
                        <a:p>
                          <a:pPr algn="ctr"/>
                          <a:r>
                            <a:rPr lang="en-US" dirty="0"/>
                            <a:t>-5.86</a:t>
                          </a:r>
                        </a:p>
                      </a:txBody>
                      <a:tcPr/>
                    </a:tc>
                    <a:tc>
                      <a:txBody>
                        <a:bodyPr/>
                        <a:lstStyle/>
                        <a:p>
                          <a:pPr algn="ctr"/>
                          <a:r>
                            <a:rPr lang="en-US" dirty="0"/>
                            <a:t>33.47</a:t>
                          </a:r>
                        </a:p>
                      </a:txBody>
                      <a:tcPr/>
                    </a:tc>
                    <a:tc>
                      <a:txBody>
                        <a:bodyPr/>
                        <a:lstStyle/>
                        <a:p>
                          <a:pPr algn="ctr"/>
                          <a:r>
                            <a:rPr lang="en-US" dirty="0"/>
                            <a:t>32.65</a:t>
                          </a:r>
                        </a:p>
                      </a:txBody>
                      <a:tcPr/>
                    </a:tc>
                    <a:extLst>
                      <a:ext uri="{0D108BD9-81ED-4DB2-BD59-A6C34878D82A}">
                        <a16:rowId xmlns:a16="http://schemas.microsoft.com/office/drawing/2014/main" val="10003"/>
                      </a:ext>
                    </a:extLst>
                  </a:tr>
                  <a:tr h="370840">
                    <a:tc>
                      <a:txBody>
                        <a:bodyPr/>
                        <a:lstStyle/>
                        <a:p>
                          <a:pPr algn="ctr"/>
                          <a:r>
                            <a:rPr lang="en-US" dirty="0"/>
                            <a:t>41</a:t>
                          </a:r>
                        </a:p>
                      </a:txBody>
                      <a:tcPr/>
                    </a:tc>
                    <a:tc>
                      <a:txBody>
                        <a:bodyPr/>
                        <a:lstStyle/>
                        <a:p>
                          <a:pPr algn="ctr"/>
                          <a:r>
                            <a:rPr lang="en-US" dirty="0"/>
                            <a:t>23</a:t>
                          </a:r>
                        </a:p>
                      </a:txBody>
                      <a:tcPr/>
                    </a:tc>
                    <a:tc>
                      <a:txBody>
                        <a:bodyPr/>
                        <a:lstStyle/>
                        <a:p>
                          <a:pPr algn="ctr"/>
                          <a:r>
                            <a:rPr lang="en-US" dirty="0"/>
                            <a:t>0.29</a:t>
                          </a:r>
                        </a:p>
                      </a:txBody>
                      <a:tcPr/>
                    </a:tc>
                    <a:tc>
                      <a:txBody>
                        <a:bodyPr/>
                        <a:lstStyle/>
                        <a:p>
                          <a:pPr algn="ctr"/>
                          <a:r>
                            <a:rPr lang="en-US" dirty="0"/>
                            <a:t>0.14</a:t>
                          </a:r>
                        </a:p>
                      </a:txBody>
                      <a:tcPr/>
                    </a:tc>
                    <a:tc>
                      <a:txBody>
                        <a:bodyPr/>
                        <a:lstStyle/>
                        <a:p>
                          <a:pPr algn="ctr"/>
                          <a:r>
                            <a:rPr lang="en-US" dirty="0"/>
                            <a:t>0.04</a:t>
                          </a:r>
                        </a:p>
                      </a:txBody>
                      <a:tcPr/>
                    </a:tc>
                    <a:tc>
                      <a:txBody>
                        <a:bodyPr/>
                        <a:lstStyle/>
                        <a:p>
                          <a:pPr algn="ctr"/>
                          <a:r>
                            <a:rPr lang="en-US" dirty="0"/>
                            <a:t>0.08</a:t>
                          </a:r>
                        </a:p>
                      </a:txBody>
                      <a:tcPr/>
                    </a:tc>
                    <a:extLst>
                      <a:ext uri="{0D108BD9-81ED-4DB2-BD59-A6C34878D82A}">
                        <a16:rowId xmlns:a16="http://schemas.microsoft.com/office/drawing/2014/main" val="10004"/>
                      </a:ext>
                    </a:extLst>
                  </a:tr>
                  <a:tr h="370840">
                    <a:tc>
                      <a:txBody>
                        <a:bodyPr/>
                        <a:lstStyle/>
                        <a:p>
                          <a:pPr algn="ctr"/>
                          <a:r>
                            <a:rPr lang="en-US" dirty="0"/>
                            <a:t>50</a:t>
                          </a:r>
                        </a:p>
                      </a:txBody>
                      <a:tcPr/>
                    </a:tc>
                    <a:tc>
                      <a:txBody>
                        <a:bodyPr/>
                        <a:lstStyle/>
                        <a:p>
                          <a:pPr algn="ctr"/>
                          <a:r>
                            <a:rPr lang="en-US" dirty="0"/>
                            <a:t>23</a:t>
                          </a:r>
                        </a:p>
                      </a:txBody>
                      <a:tcPr/>
                    </a:tc>
                    <a:tc>
                      <a:txBody>
                        <a:bodyPr/>
                        <a:lstStyle/>
                        <a:p>
                          <a:pPr algn="ctr"/>
                          <a:r>
                            <a:rPr lang="en-US" dirty="0"/>
                            <a:t>7.29</a:t>
                          </a:r>
                        </a:p>
                      </a:txBody>
                      <a:tcPr/>
                    </a:tc>
                    <a:tc>
                      <a:txBody>
                        <a:bodyPr/>
                        <a:lstStyle/>
                        <a:p>
                          <a:pPr algn="ctr"/>
                          <a:r>
                            <a:rPr lang="en-US" dirty="0"/>
                            <a:t>10.14</a:t>
                          </a:r>
                        </a:p>
                      </a:txBody>
                      <a:tcPr/>
                    </a:tc>
                    <a:tc>
                      <a:txBody>
                        <a:bodyPr/>
                        <a:lstStyle/>
                        <a:p>
                          <a:pPr algn="ctr"/>
                          <a:r>
                            <a:rPr lang="en-US" dirty="0"/>
                            <a:t>131.33</a:t>
                          </a:r>
                        </a:p>
                      </a:txBody>
                      <a:tcPr/>
                    </a:tc>
                    <a:tc>
                      <a:txBody>
                        <a:bodyPr/>
                        <a:lstStyle/>
                        <a:p>
                          <a:pPr algn="ctr"/>
                          <a:r>
                            <a:rPr lang="en-US" dirty="0"/>
                            <a:t>86.22</a:t>
                          </a:r>
                        </a:p>
                      </a:txBody>
                      <a:tcPr/>
                    </a:tc>
                    <a:extLst>
                      <a:ext uri="{0D108BD9-81ED-4DB2-BD59-A6C34878D82A}">
                        <a16:rowId xmlns:a16="http://schemas.microsoft.com/office/drawing/2014/main" val="10005"/>
                      </a:ext>
                    </a:extLst>
                  </a:tr>
                  <a:tr h="370840">
                    <a:tc>
                      <a:txBody>
                        <a:bodyPr/>
                        <a:lstStyle/>
                        <a:p>
                          <a:pPr algn="ctr"/>
                          <a:r>
                            <a:rPr lang="en-US" dirty="0"/>
                            <a:t>51</a:t>
                          </a:r>
                        </a:p>
                      </a:txBody>
                      <a:tcPr/>
                    </a:tc>
                    <a:tc>
                      <a:txBody>
                        <a:bodyPr/>
                        <a:lstStyle/>
                        <a:p>
                          <a:pPr algn="ctr"/>
                          <a:r>
                            <a:rPr lang="en-US" dirty="0"/>
                            <a:t>30</a:t>
                          </a:r>
                        </a:p>
                      </a:txBody>
                      <a:tcPr/>
                    </a:tc>
                    <a:tc>
                      <a:txBody>
                        <a:bodyPr/>
                        <a:lstStyle/>
                        <a:p>
                          <a:pPr algn="ctr"/>
                          <a:r>
                            <a:rPr lang="en-US" dirty="0"/>
                            <a:t>7.29</a:t>
                          </a:r>
                        </a:p>
                      </a:txBody>
                      <a:tcPr/>
                    </a:tc>
                    <a:tc>
                      <a:txBody>
                        <a:bodyPr/>
                        <a:lstStyle/>
                        <a:p>
                          <a:pPr algn="ctr"/>
                          <a:r>
                            <a:rPr lang="en-US" dirty="0"/>
                            <a:t>10.14</a:t>
                          </a:r>
                        </a:p>
                      </a:txBody>
                      <a:tcPr/>
                    </a:tc>
                    <a:tc>
                      <a:txBody>
                        <a:bodyPr/>
                        <a:lstStyle/>
                        <a:p>
                          <a:pPr algn="ctr"/>
                          <a:r>
                            <a:rPr lang="en-US" dirty="0"/>
                            <a:t>73.90</a:t>
                          </a:r>
                        </a:p>
                      </a:txBody>
                      <a:tcPr/>
                    </a:tc>
                    <a:tc>
                      <a:txBody>
                        <a:bodyPr/>
                        <a:lstStyle/>
                        <a:p>
                          <a:pPr algn="ctr"/>
                          <a:r>
                            <a:rPr lang="en-US" dirty="0"/>
                            <a:t>53.08</a:t>
                          </a:r>
                        </a:p>
                      </a:txBody>
                      <a:tcPr/>
                    </a:tc>
                    <a:extLst>
                      <a:ext uri="{0D108BD9-81ED-4DB2-BD59-A6C34878D82A}">
                        <a16:rowId xmlns:a16="http://schemas.microsoft.com/office/drawing/2014/main" val="10006"/>
                      </a:ext>
                    </a:extLst>
                  </a:tr>
                  <a:tr h="370840">
                    <a:tc>
                      <a:txBody>
                        <a:bodyPr/>
                        <a:lstStyle/>
                        <a:p>
                          <a:pPr algn="ctr"/>
                          <a:r>
                            <a:rPr lang="en-US" dirty="0"/>
                            <a:t>55</a:t>
                          </a:r>
                        </a:p>
                      </a:txBody>
                      <a:tcPr/>
                    </a:tc>
                    <a:tc>
                      <a:txBody>
                        <a:bodyPr/>
                        <a:lstStyle/>
                        <a:p>
                          <a:pPr algn="ctr"/>
                          <a:r>
                            <a:rPr lang="en-US" dirty="0"/>
                            <a:t>32</a:t>
                          </a:r>
                        </a:p>
                      </a:txBody>
                      <a:tcPr/>
                    </a:tc>
                    <a:tc>
                      <a:txBody>
                        <a:bodyPr/>
                        <a:lstStyle/>
                        <a:p>
                          <a:pPr algn="ctr"/>
                          <a:r>
                            <a:rPr lang="en-US" dirty="0"/>
                            <a:t>9.29</a:t>
                          </a:r>
                        </a:p>
                      </a:txBody>
                      <a:tcPr/>
                    </a:tc>
                    <a:tc>
                      <a:txBody>
                        <a:bodyPr/>
                        <a:lstStyle/>
                        <a:p>
                          <a:pPr algn="ctr"/>
                          <a:r>
                            <a:rPr lang="en-US" dirty="0"/>
                            <a:t>14.14</a:t>
                          </a:r>
                        </a:p>
                      </a:txBody>
                      <a:tcPr/>
                    </a:tc>
                    <a:tc>
                      <a:txBody>
                        <a:bodyPr/>
                        <a:lstStyle/>
                        <a:p>
                          <a:pPr algn="ctr"/>
                          <a:r>
                            <a:rPr lang="en-US" dirty="0"/>
                            <a:t>131.33</a:t>
                          </a:r>
                        </a:p>
                      </a:txBody>
                      <a:tcPr/>
                    </a:tc>
                    <a:tc>
                      <a:txBody>
                        <a:bodyPr/>
                        <a:lstStyle/>
                        <a:p>
                          <a:pPr algn="ctr"/>
                          <a:r>
                            <a:rPr lang="en-US" dirty="0"/>
                            <a:t>86.22</a:t>
                          </a:r>
                        </a:p>
                      </a:txBody>
                      <a:tcPr/>
                    </a:tc>
                    <a:extLst>
                      <a:ext uri="{0D108BD9-81ED-4DB2-BD59-A6C34878D82A}">
                        <a16:rowId xmlns:a16="http://schemas.microsoft.com/office/drawing/2014/main" val="10007"/>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590590906"/>
                  </p:ext>
                </p:extLst>
              </p:nvPr>
            </p:nvGraphicFramePr>
            <p:xfrm>
              <a:off x="308114" y="1825625"/>
              <a:ext cx="5848857" cy="2966720"/>
            </p:xfrm>
            <a:graphic>
              <a:graphicData uri="http://schemas.openxmlformats.org/drawingml/2006/table">
                <a:tbl>
                  <a:tblPr firstRow="1" bandRow="1">
                    <a:tableStyleId>{5C22544A-7EE6-4342-B048-85BDC9FD1C3A}</a:tableStyleId>
                  </a:tblPr>
                  <a:tblGrid>
                    <a:gridCol w="467042"/>
                    <a:gridCol w="467042"/>
                    <a:gridCol w="849630"/>
                    <a:gridCol w="840105"/>
                    <a:gridCol w="2038794"/>
                    <a:gridCol w="1186244"/>
                  </a:tblGrid>
                  <a:tr h="370840">
                    <a:tc>
                      <a:txBody>
                        <a:bodyPr/>
                        <a:lstStyle/>
                        <a:p>
                          <a:pPr algn="ctr"/>
                          <a:r>
                            <a:rPr lang="en-US" dirty="0" smtClean="0"/>
                            <a:t>Y</a:t>
                          </a:r>
                          <a:endParaRPr lang="en-US" dirty="0"/>
                        </a:p>
                      </a:txBody>
                      <a:tcPr/>
                    </a:tc>
                    <a:tc>
                      <a:txBody>
                        <a:bodyPr/>
                        <a:lstStyle/>
                        <a:p>
                          <a:pPr algn="ctr"/>
                          <a:r>
                            <a:rPr lang="en-US" dirty="0" smtClean="0"/>
                            <a:t>X</a:t>
                          </a:r>
                          <a:endParaRPr lang="en-US" dirty="0"/>
                        </a:p>
                      </a:txBody>
                      <a:tcPr/>
                    </a:tc>
                    <a:tc>
                      <a:txBody>
                        <a:bodyPr/>
                        <a:lstStyle/>
                        <a:p>
                          <a:endParaRPr lang="en-US"/>
                        </a:p>
                      </a:txBody>
                      <a:tcPr>
                        <a:blipFill rotWithShape="0">
                          <a:blip r:embed="rId2"/>
                          <a:stretch>
                            <a:fillRect l="-110000" t="-8197" r="-480000" b="-722951"/>
                          </a:stretch>
                        </a:blipFill>
                      </a:tcPr>
                    </a:tc>
                    <a:tc>
                      <a:txBody>
                        <a:bodyPr/>
                        <a:lstStyle/>
                        <a:p>
                          <a:endParaRPr lang="en-US"/>
                        </a:p>
                      </a:txBody>
                      <a:tcPr>
                        <a:blipFill rotWithShape="0">
                          <a:blip r:embed="rId2"/>
                          <a:stretch>
                            <a:fillRect l="-213043" t="-8197" r="-386957" b="-722951"/>
                          </a:stretch>
                        </a:blipFill>
                      </a:tcPr>
                    </a:tc>
                    <a:tc>
                      <a:txBody>
                        <a:bodyPr/>
                        <a:lstStyle/>
                        <a:p>
                          <a:endParaRPr lang="en-US"/>
                        </a:p>
                      </a:txBody>
                      <a:tcPr>
                        <a:blipFill rotWithShape="0">
                          <a:blip r:embed="rId2"/>
                          <a:stretch>
                            <a:fillRect l="-128955" t="-8197" r="-59403" b="-722951"/>
                          </a:stretch>
                        </a:blipFill>
                      </a:tcPr>
                    </a:tc>
                    <a:tc>
                      <a:txBody>
                        <a:bodyPr/>
                        <a:lstStyle/>
                        <a:p>
                          <a:endParaRPr lang="en-US"/>
                        </a:p>
                      </a:txBody>
                      <a:tcPr>
                        <a:blipFill rotWithShape="0">
                          <a:blip r:embed="rId2"/>
                          <a:stretch>
                            <a:fillRect l="-393333" t="-8197" r="-2051" b="-722951"/>
                          </a:stretch>
                        </a:blipFill>
                      </a:tcPr>
                    </a:tc>
                  </a:tr>
                  <a:tr h="370840">
                    <a:tc>
                      <a:txBody>
                        <a:bodyPr/>
                        <a:lstStyle/>
                        <a:p>
                          <a:pPr algn="ctr"/>
                          <a:r>
                            <a:rPr lang="en-US" dirty="0" smtClean="0"/>
                            <a:t>23</a:t>
                          </a:r>
                          <a:endParaRPr lang="en-US" dirty="0"/>
                        </a:p>
                      </a:txBody>
                      <a:tcPr/>
                    </a:tc>
                    <a:tc>
                      <a:txBody>
                        <a:bodyPr/>
                        <a:lstStyle/>
                        <a:p>
                          <a:pPr algn="ctr"/>
                          <a:r>
                            <a:rPr lang="en-US" dirty="0" smtClean="0"/>
                            <a:t>15</a:t>
                          </a:r>
                          <a:endParaRPr lang="en-US" dirty="0"/>
                        </a:p>
                      </a:txBody>
                      <a:tcPr/>
                    </a:tc>
                    <a:tc>
                      <a:txBody>
                        <a:bodyPr/>
                        <a:lstStyle/>
                        <a:p>
                          <a:pPr algn="ctr"/>
                          <a:r>
                            <a:rPr lang="en-US" dirty="0" smtClean="0"/>
                            <a:t>-7.71</a:t>
                          </a:r>
                          <a:endParaRPr lang="en-US" dirty="0"/>
                        </a:p>
                      </a:txBody>
                      <a:tcPr/>
                    </a:tc>
                    <a:tc>
                      <a:txBody>
                        <a:bodyPr/>
                        <a:lstStyle/>
                        <a:p>
                          <a:pPr algn="ctr"/>
                          <a:r>
                            <a:rPr lang="en-US" dirty="0" smtClean="0"/>
                            <a:t>-17.86</a:t>
                          </a:r>
                          <a:endParaRPr lang="en-US" dirty="0"/>
                        </a:p>
                      </a:txBody>
                      <a:tcPr/>
                    </a:tc>
                    <a:tc>
                      <a:txBody>
                        <a:bodyPr/>
                        <a:lstStyle/>
                        <a:p>
                          <a:pPr algn="ctr"/>
                          <a:r>
                            <a:rPr lang="en-US" dirty="0" smtClean="0"/>
                            <a:t>137.76</a:t>
                          </a:r>
                          <a:endParaRPr lang="en-US" dirty="0"/>
                        </a:p>
                      </a:txBody>
                      <a:tcPr/>
                    </a:tc>
                    <a:tc>
                      <a:txBody>
                        <a:bodyPr/>
                        <a:lstStyle/>
                        <a:p>
                          <a:pPr algn="ctr"/>
                          <a:r>
                            <a:rPr lang="en-US" dirty="0" smtClean="0"/>
                            <a:t>59.51</a:t>
                          </a:r>
                          <a:endParaRPr lang="en-US" dirty="0"/>
                        </a:p>
                      </a:txBody>
                      <a:tcPr/>
                    </a:tc>
                  </a:tr>
                  <a:tr h="370840">
                    <a:tc>
                      <a:txBody>
                        <a:bodyPr/>
                        <a:lstStyle/>
                        <a:p>
                          <a:pPr algn="ctr"/>
                          <a:r>
                            <a:rPr lang="en-US" dirty="0" smtClean="0"/>
                            <a:t>31</a:t>
                          </a:r>
                          <a:endParaRPr lang="en-US" dirty="0"/>
                        </a:p>
                      </a:txBody>
                      <a:tcPr/>
                    </a:tc>
                    <a:tc>
                      <a:txBody>
                        <a:bodyPr/>
                        <a:lstStyle/>
                        <a:p>
                          <a:pPr algn="ctr"/>
                          <a:r>
                            <a:rPr lang="en-US" dirty="0" smtClean="0"/>
                            <a:t>19</a:t>
                          </a:r>
                          <a:endParaRPr lang="en-US" dirty="0"/>
                        </a:p>
                      </a:txBody>
                      <a:tcPr/>
                    </a:tc>
                    <a:tc>
                      <a:txBody>
                        <a:bodyPr/>
                        <a:lstStyle/>
                        <a:p>
                          <a:pPr algn="ctr"/>
                          <a:r>
                            <a:rPr lang="en-US" dirty="0" smtClean="0"/>
                            <a:t>-3.71</a:t>
                          </a:r>
                          <a:endParaRPr lang="en-US" dirty="0"/>
                        </a:p>
                      </a:txBody>
                      <a:tcPr/>
                    </a:tc>
                    <a:tc>
                      <a:txBody>
                        <a:bodyPr/>
                        <a:lstStyle/>
                        <a:p>
                          <a:pPr algn="ctr"/>
                          <a:r>
                            <a:rPr lang="en-US" dirty="0" smtClean="0"/>
                            <a:t>-9.86</a:t>
                          </a:r>
                          <a:endParaRPr lang="en-US" dirty="0"/>
                        </a:p>
                      </a:txBody>
                      <a:tcPr/>
                    </a:tc>
                    <a:tc>
                      <a:txBody>
                        <a:bodyPr/>
                        <a:lstStyle/>
                        <a:p>
                          <a:pPr algn="ctr"/>
                          <a:r>
                            <a:rPr lang="en-US" dirty="0" smtClean="0"/>
                            <a:t>36.61</a:t>
                          </a:r>
                          <a:endParaRPr lang="en-US" dirty="0"/>
                        </a:p>
                      </a:txBody>
                      <a:tcPr/>
                    </a:tc>
                    <a:tc>
                      <a:txBody>
                        <a:bodyPr/>
                        <a:lstStyle/>
                        <a:p>
                          <a:pPr algn="ctr"/>
                          <a:r>
                            <a:rPr lang="en-US" dirty="0" smtClean="0"/>
                            <a:t>13.80</a:t>
                          </a:r>
                          <a:endParaRPr lang="en-US" dirty="0"/>
                        </a:p>
                      </a:txBody>
                      <a:tcPr/>
                    </a:tc>
                  </a:tr>
                  <a:tr h="370840">
                    <a:tc>
                      <a:txBody>
                        <a:bodyPr/>
                        <a:lstStyle/>
                        <a:p>
                          <a:pPr algn="ctr"/>
                          <a:r>
                            <a:rPr lang="en-US" dirty="0" smtClean="0"/>
                            <a:t>35</a:t>
                          </a:r>
                          <a:endParaRPr lang="en-US" dirty="0"/>
                        </a:p>
                      </a:txBody>
                      <a:tcPr/>
                    </a:tc>
                    <a:tc>
                      <a:txBody>
                        <a:bodyPr/>
                        <a:lstStyle/>
                        <a:p>
                          <a:pPr algn="ctr"/>
                          <a:r>
                            <a:rPr lang="en-US" dirty="0" smtClean="0"/>
                            <a:t>17</a:t>
                          </a:r>
                          <a:endParaRPr lang="en-US" dirty="0"/>
                        </a:p>
                      </a:txBody>
                      <a:tcPr/>
                    </a:tc>
                    <a:tc>
                      <a:txBody>
                        <a:bodyPr/>
                        <a:lstStyle/>
                        <a:p>
                          <a:pPr algn="ctr"/>
                          <a:r>
                            <a:rPr lang="en-US" dirty="0" smtClean="0"/>
                            <a:t>-5.71</a:t>
                          </a:r>
                          <a:endParaRPr lang="en-US" dirty="0"/>
                        </a:p>
                      </a:txBody>
                      <a:tcPr/>
                    </a:tc>
                    <a:tc>
                      <a:txBody>
                        <a:bodyPr/>
                        <a:lstStyle/>
                        <a:p>
                          <a:pPr algn="ctr"/>
                          <a:r>
                            <a:rPr lang="en-US" dirty="0" smtClean="0"/>
                            <a:t>-5.86</a:t>
                          </a:r>
                          <a:endParaRPr lang="en-US" dirty="0"/>
                        </a:p>
                      </a:txBody>
                      <a:tcPr/>
                    </a:tc>
                    <a:tc>
                      <a:txBody>
                        <a:bodyPr/>
                        <a:lstStyle/>
                        <a:p>
                          <a:pPr algn="ctr"/>
                          <a:r>
                            <a:rPr lang="en-US" dirty="0" smtClean="0"/>
                            <a:t>33.47</a:t>
                          </a:r>
                          <a:endParaRPr lang="en-US" dirty="0"/>
                        </a:p>
                      </a:txBody>
                      <a:tcPr/>
                    </a:tc>
                    <a:tc>
                      <a:txBody>
                        <a:bodyPr/>
                        <a:lstStyle/>
                        <a:p>
                          <a:pPr algn="ctr"/>
                          <a:r>
                            <a:rPr lang="en-US" dirty="0" smtClean="0"/>
                            <a:t>32.65</a:t>
                          </a:r>
                          <a:endParaRPr lang="en-US" dirty="0"/>
                        </a:p>
                      </a:txBody>
                      <a:tcPr/>
                    </a:tc>
                  </a:tr>
                  <a:tr h="370840">
                    <a:tc>
                      <a:txBody>
                        <a:bodyPr/>
                        <a:lstStyle/>
                        <a:p>
                          <a:pPr algn="ctr"/>
                          <a:r>
                            <a:rPr lang="en-US" dirty="0" smtClean="0"/>
                            <a:t>41</a:t>
                          </a:r>
                          <a:endParaRPr lang="en-US" dirty="0"/>
                        </a:p>
                      </a:txBody>
                      <a:tcPr/>
                    </a:tc>
                    <a:tc>
                      <a:txBody>
                        <a:bodyPr/>
                        <a:lstStyle/>
                        <a:p>
                          <a:pPr algn="ctr"/>
                          <a:r>
                            <a:rPr lang="en-US" dirty="0" smtClean="0"/>
                            <a:t>23</a:t>
                          </a:r>
                          <a:endParaRPr lang="en-US" dirty="0"/>
                        </a:p>
                      </a:txBody>
                      <a:tcPr/>
                    </a:tc>
                    <a:tc>
                      <a:txBody>
                        <a:bodyPr/>
                        <a:lstStyle/>
                        <a:p>
                          <a:pPr algn="ctr"/>
                          <a:r>
                            <a:rPr lang="en-US" dirty="0" smtClean="0"/>
                            <a:t>0.29</a:t>
                          </a:r>
                          <a:endParaRPr lang="en-US" dirty="0"/>
                        </a:p>
                      </a:txBody>
                      <a:tcPr/>
                    </a:tc>
                    <a:tc>
                      <a:txBody>
                        <a:bodyPr/>
                        <a:lstStyle/>
                        <a:p>
                          <a:pPr algn="ctr"/>
                          <a:r>
                            <a:rPr lang="en-US" dirty="0" smtClean="0"/>
                            <a:t>0.14</a:t>
                          </a:r>
                          <a:endParaRPr lang="en-US" dirty="0"/>
                        </a:p>
                      </a:txBody>
                      <a:tcPr/>
                    </a:tc>
                    <a:tc>
                      <a:txBody>
                        <a:bodyPr/>
                        <a:lstStyle/>
                        <a:p>
                          <a:pPr algn="ctr"/>
                          <a:r>
                            <a:rPr lang="en-US" dirty="0" smtClean="0"/>
                            <a:t>0.04</a:t>
                          </a:r>
                          <a:endParaRPr lang="en-US" dirty="0"/>
                        </a:p>
                      </a:txBody>
                      <a:tcPr/>
                    </a:tc>
                    <a:tc>
                      <a:txBody>
                        <a:bodyPr/>
                        <a:lstStyle/>
                        <a:p>
                          <a:pPr algn="ctr"/>
                          <a:r>
                            <a:rPr lang="en-US" dirty="0" smtClean="0"/>
                            <a:t>0.08</a:t>
                          </a:r>
                          <a:endParaRPr lang="en-US" dirty="0"/>
                        </a:p>
                      </a:txBody>
                      <a:tcPr/>
                    </a:tc>
                  </a:tr>
                  <a:tr h="370840">
                    <a:tc>
                      <a:txBody>
                        <a:bodyPr/>
                        <a:lstStyle/>
                        <a:p>
                          <a:pPr algn="ctr"/>
                          <a:r>
                            <a:rPr lang="en-US" dirty="0" smtClean="0"/>
                            <a:t>50</a:t>
                          </a:r>
                          <a:endParaRPr lang="en-US" dirty="0"/>
                        </a:p>
                      </a:txBody>
                      <a:tcPr/>
                    </a:tc>
                    <a:tc>
                      <a:txBody>
                        <a:bodyPr/>
                        <a:lstStyle/>
                        <a:p>
                          <a:pPr algn="ctr"/>
                          <a:r>
                            <a:rPr lang="en-US" dirty="0" smtClean="0"/>
                            <a:t>23</a:t>
                          </a:r>
                          <a:endParaRPr lang="en-US" dirty="0"/>
                        </a:p>
                      </a:txBody>
                      <a:tcPr/>
                    </a:tc>
                    <a:tc>
                      <a:txBody>
                        <a:bodyPr/>
                        <a:lstStyle/>
                        <a:p>
                          <a:pPr algn="ctr"/>
                          <a:r>
                            <a:rPr lang="en-US" dirty="0" smtClean="0"/>
                            <a:t>7.29</a:t>
                          </a:r>
                          <a:endParaRPr lang="en-US" dirty="0"/>
                        </a:p>
                      </a:txBody>
                      <a:tcPr/>
                    </a:tc>
                    <a:tc>
                      <a:txBody>
                        <a:bodyPr/>
                        <a:lstStyle/>
                        <a:p>
                          <a:pPr algn="ctr"/>
                          <a:r>
                            <a:rPr lang="en-US" dirty="0" smtClean="0"/>
                            <a:t>10.14</a:t>
                          </a:r>
                          <a:endParaRPr lang="en-US" dirty="0"/>
                        </a:p>
                      </a:txBody>
                      <a:tcPr/>
                    </a:tc>
                    <a:tc>
                      <a:txBody>
                        <a:bodyPr/>
                        <a:lstStyle/>
                        <a:p>
                          <a:pPr algn="ctr"/>
                          <a:r>
                            <a:rPr lang="en-US" dirty="0" smtClean="0"/>
                            <a:t>131.33</a:t>
                          </a:r>
                          <a:endParaRPr lang="en-US" dirty="0"/>
                        </a:p>
                      </a:txBody>
                      <a:tcPr/>
                    </a:tc>
                    <a:tc>
                      <a:txBody>
                        <a:bodyPr/>
                        <a:lstStyle/>
                        <a:p>
                          <a:pPr algn="ctr"/>
                          <a:r>
                            <a:rPr lang="en-US" dirty="0" smtClean="0"/>
                            <a:t>86.22</a:t>
                          </a:r>
                          <a:endParaRPr lang="en-US" dirty="0"/>
                        </a:p>
                      </a:txBody>
                      <a:tcPr/>
                    </a:tc>
                  </a:tr>
                  <a:tr h="370840">
                    <a:tc>
                      <a:txBody>
                        <a:bodyPr/>
                        <a:lstStyle/>
                        <a:p>
                          <a:pPr algn="ctr"/>
                          <a:r>
                            <a:rPr lang="en-US" dirty="0" smtClean="0"/>
                            <a:t>51</a:t>
                          </a:r>
                          <a:endParaRPr lang="en-US" dirty="0"/>
                        </a:p>
                      </a:txBody>
                      <a:tcPr/>
                    </a:tc>
                    <a:tc>
                      <a:txBody>
                        <a:bodyPr/>
                        <a:lstStyle/>
                        <a:p>
                          <a:pPr algn="ctr"/>
                          <a:r>
                            <a:rPr lang="en-US" dirty="0" smtClean="0"/>
                            <a:t>30</a:t>
                          </a:r>
                          <a:endParaRPr lang="en-US" dirty="0"/>
                        </a:p>
                      </a:txBody>
                      <a:tcPr/>
                    </a:tc>
                    <a:tc>
                      <a:txBody>
                        <a:bodyPr/>
                        <a:lstStyle/>
                        <a:p>
                          <a:pPr algn="ctr"/>
                          <a:r>
                            <a:rPr lang="en-US" dirty="0" smtClean="0"/>
                            <a:t>7.29</a:t>
                          </a:r>
                          <a:endParaRPr lang="en-US" dirty="0"/>
                        </a:p>
                      </a:txBody>
                      <a:tcPr/>
                    </a:tc>
                    <a:tc>
                      <a:txBody>
                        <a:bodyPr/>
                        <a:lstStyle/>
                        <a:p>
                          <a:pPr algn="ctr"/>
                          <a:r>
                            <a:rPr lang="en-US" dirty="0" smtClean="0"/>
                            <a:t>10.14</a:t>
                          </a:r>
                          <a:endParaRPr lang="en-US" dirty="0"/>
                        </a:p>
                      </a:txBody>
                      <a:tcPr/>
                    </a:tc>
                    <a:tc>
                      <a:txBody>
                        <a:bodyPr/>
                        <a:lstStyle/>
                        <a:p>
                          <a:pPr algn="ctr"/>
                          <a:r>
                            <a:rPr lang="en-US" dirty="0" smtClean="0"/>
                            <a:t>73.90</a:t>
                          </a:r>
                          <a:endParaRPr lang="en-US" dirty="0"/>
                        </a:p>
                      </a:txBody>
                      <a:tcPr/>
                    </a:tc>
                    <a:tc>
                      <a:txBody>
                        <a:bodyPr/>
                        <a:lstStyle/>
                        <a:p>
                          <a:pPr algn="ctr"/>
                          <a:r>
                            <a:rPr lang="en-US" dirty="0" smtClean="0"/>
                            <a:t>53.08</a:t>
                          </a:r>
                          <a:endParaRPr lang="en-US" dirty="0"/>
                        </a:p>
                      </a:txBody>
                      <a:tcPr/>
                    </a:tc>
                  </a:tr>
                  <a:tr h="370840">
                    <a:tc>
                      <a:txBody>
                        <a:bodyPr/>
                        <a:lstStyle/>
                        <a:p>
                          <a:pPr algn="ctr"/>
                          <a:r>
                            <a:rPr lang="en-US" dirty="0" smtClean="0"/>
                            <a:t>55</a:t>
                          </a:r>
                          <a:endParaRPr lang="en-US" dirty="0"/>
                        </a:p>
                      </a:txBody>
                      <a:tcPr/>
                    </a:tc>
                    <a:tc>
                      <a:txBody>
                        <a:bodyPr/>
                        <a:lstStyle/>
                        <a:p>
                          <a:pPr algn="ctr"/>
                          <a:r>
                            <a:rPr lang="en-US" dirty="0" smtClean="0"/>
                            <a:t>32</a:t>
                          </a:r>
                          <a:endParaRPr lang="en-US" dirty="0"/>
                        </a:p>
                      </a:txBody>
                      <a:tcPr/>
                    </a:tc>
                    <a:tc>
                      <a:txBody>
                        <a:bodyPr/>
                        <a:lstStyle/>
                        <a:p>
                          <a:pPr algn="ctr"/>
                          <a:r>
                            <a:rPr lang="en-US" dirty="0" smtClean="0"/>
                            <a:t>9.29</a:t>
                          </a:r>
                          <a:endParaRPr lang="en-US" dirty="0"/>
                        </a:p>
                      </a:txBody>
                      <a:tcPr/>
                    </a:tc>
                    <a:tc>
                      <a:txBody>
                        <a:bodyPr/>
                        <a:lstStyle/>
                        <a:p>
                          <a:pPr algn="ctr"/>
                          <a:r>
                            <a:rPr lang="en-US" dirty="0" smtClean="0"/>
                            <a:t>14.14</a:t>
                          </a:r>
                          <a:endParaRPr lang="en-US" dirty="0"/>
                        </a:p>
                      </a:txBody>
                      <a:tcPr/>
                    </a:tc>
                    <a:tc>
                      <a:txBody>
                        <a:bodyPr/>
                        <a:lstStyle/>
                        <a:p>
                          <a:pPr algn="ctr"/>
                          <a:r>
                            <a:rPr lang="en-US" dirty="0" smtClean="0"/>
                            <a:t>131.33</a:t>
                          </a:r>
                          <a:endParaRPr lang="en-US" dirty="0"/>
                        </a:p>
                      </a:txBody>
                      <a:tcPr/>
                    </a:tc>
                    <a:tc>
                      <a:txBody>
                        <a:bodyPr/>
                        <a:lstStyle/>
                        <a:p>
                          <a:pPr algn="ctr"/>
                          <a:r>
                            <a:rPr lang="en-US" dirty="0" smtClean="0"/>
                            <a:t>86.22</a:t>
                          </a:r>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274445" y="5037044"/>
                <a:ext cx="24161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𝑋</m:t>
                          </m:r>
                        </m:e>
                      </m:acc>
                      <m:r>
                        <a:rPr lang="en-US" b="0" i="1" smtClean="0">
                          <a:latin typeface="Cambria Math" charset="0"/>
                          <a:ea typeface="Cambria Math" charset="0"/>
                          <a:cs typeface="Cambria Math" charset="0"/>
                        </a:rPr>
                        <m:t>=22.71   </m:t>
                      </m:r>
                      <m:acc>
                        <m:accPr>
                          <m:chr m:val="̅"/>
                          <m:ctrlPr>
                            <a:rPr lang="en-US" b="0" i="1" smtClean="0">
                              <a:latin typeface="Cambria Math" panose="02040503050406030204" pitchFamily="18" charset="0"/>
                              <a:ea typeface="Cambria Math" charset="0"/>
                              <a:cs typeface="Cambria Math" charset="0"/>
                            </a:rPr>
                          </m:ctrlPr>
                        </m:accPr>
                        <m:e>
                          <m:r>
                            <a:rPr lang="en-US" b="0" i="1" smtClean="0">
                              <a:latin typeface="Cambria Math" charset="0"/>
                              <a:ea typeface="Cambria Math" charset="0"/>
                              <a:cs typeface="Cambria Math" charset="0"/>
                            </a:rPr>
                            <m:t>𝑌</m:t>
                          </m:r>
                        </m:e>
                      </m:acc>
                      <m:r>
                        <a:rPr lang="en-US" b="0" i="1" smtClean="0">
                          <a:latin typeface="Cambria Math" charset="0"/>
                          <a:ea typeface="Cambria Math" charset="0"/>
                          <a:cs typeface="Cambria Math" charset="0"/>
                        </a:rPr>
                        <m:t>=40.86</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74445" y="5037044"/>
                <a:ext cx="2416110" cy="369332"/>
              </a:xfrm>
              <a:prstGeom prst="rect">
                <a:avLst/>
              </a:prstGeom>
              <a:blipFill rotWithShape="0">
                <a:blip r:embed="rId3"/>
                <a:stretch>
                  <a:fillRect t="-95082" b="-119672"/>
                </a:stretch>
              </a:blipFill>
            </p:spPr>
            <p:txBody>
              <a:bodyPr/>
              <a:lstStyle/>
              <a:p>
                <a:r>
                  <a:rPr lang="en-US">
                    <a:noFill/>
                  </a:rPr>
                  <a:t> </a:t>
                </a:r>
              </a:p>
            </p:txBody>
          </p:sp>
        </mc:Fallback>
      </mc:AlternateContent>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1995" y="4820921"/>
            <a:ext cx="941734" cy="808355"/>
          </a:xfrm>
          <a:prstGeom prst="rect">
            <a:avLst/>
          </a:prstGeom>
        </p:spPr>
      </p:pic>
      <p:sp>
        <p:nvSpPr>
          <p:cNvPr id="9" name="TextBox 8"/>
          <p:cNvSpPr txBox="1"/>
          <p:nvPr/>
        </p:nvSpPr>
        <p:spPr>
          <a:xfrm>
            <a:off x="3341446" y="5040600"/>
            <a:ext cx="995785" cy="369332"/>
          </a:xfrm>
          <a:prstGeom prst="rect">
            <a:avLst/>
          </a:prstGeom>
          <a:noFill/>
        </p:spPr>
        <p:txBody>
          <a:bodyPr wrap="none" rtlCol="0">
            <a:spAutoFit/>
          </a:bodyPr>
          <a:lstStyle/>
          <a:p>
            <a:r>
              <a:rPr lang="en-US"/>
              <a:t>= 415.71</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0103" y="4820921"/>
            <a:ext cx="941734" cy="808355"/>
          </a:xfrm>
          <a:prstGeom prst="rect">
            <a:avLst/>
          </a:prstGeom>
        </p:spPr>
      </p:pic>
      <p:sp>
        <p:nvSpPr>
          <p:cNvPr id="11" name="TextBox 10"/>
          <p:cNvSpPr txBox="1"/>
          <p:nvPr/>
        </p:nvSpPr>
        <p:spPr>
          <a:xfrm>
            <a:off x="5013624" y="5037044"/>
            <a:ext cx="995785" cy="369332"/>
          </a:xfrm>
          <a:prstGeom prst="rect">
            <a:avLst/>
          </a:prstGeom>
          <a:noFill/>
        </p:spPr>
        <p:txBody>
          <a:bodyPr wrap="none" rtlCol="0">
            <a:spAutoFit/>
          </a:bodyPr>
          <a:lstStyle/>
          <a:p>
            <a:r>
              <a:rPr lang="en-US" dirty="0"/>
              <a:t>= 245.43</a:t>
            </a:r>
          </a:p>
        </p:txBody>
      </p:sp>
      <mc:AlternateContent xmlns:mc="http://schemas.openxmlformats.org/markup-compatibility/2006" xmlns:a14="http://schemas.microsoft.com/office/drawing/2010/main">
        <mc:Choice Requires="a14">
          <p:sp>
            <p:nvSpPr>
              <p:cNvPr id="12" name="TextBox 11"/>
              <p:cNvSpPr txBox="1"/>
              <p:nvPr/>
            </p:nvSpPr>
            <p:spPr>
              <a:xfrm>
                <a:off x="6672258" y="1800221"/>
                <a:ext cx="3857630" cy="569771"/>
              </a:xfrm>
              <a:prstGeom prst="rect">
                <a:avLst/>
              </a:prstGeom>
              <a:noFill/>
            </p:spPr>
            <p:txBody>
              <a:bodyPr wrap="square" rtlCol="0">
                <a:spAutoFit/>
              </a:bodyPr>
              <a:lstStyle/>
              <a:p>
                <a:r>
                  <a:rPr lang="en-US" i="1" dirty="0"/>
                  <a:t>m </a:t>
                </a:r>
                <a14:m>
                  <m:oMath xmlns:m="http://schemas.openxmlformats.org/officeDocument/2006/math">
                    <m:r>
                      <a:rPr lang="en-US" i="1">
                        <a:latin typeface="Cambria Math" charset="0"/>
                      </a:rPr>
                      <m:t>=</m:t>
                    </m:r>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charset="0"/>
                              </a:rPr>
                              <m:t>𝑖</m:t>
                            </m:r>
                            <m:r>
                              <a:rPr lang="en-US" i="1">
                                <a:latin typeface="Cambria Math" charset="0"/>
                              </a:rPr>
                              <m:t>=1</m:t>
                            </m:r>
                          </m:sub>
                          <m:sup>
                            <m:r>
                              <a:rPr lang="en-US" i="1">
                                <a:latin typeface="Cambria Math" charset="0"/>
                              </a:rPr>
                              <m:t>𝑛</m:t>
                            </m:r>
                          </m:sup>
                          <m:e>
                            <m:r>
                              <a:rPr lang="en-US" i="1">
                                <a:latin typeface="Cambria Math" charset="0"/>
                              </a:rPr>
                              <m:t>(</m:t>
                            </m:r>
                            <m:r>
                              <a:rPr lang="en-US" i="1">
                                <a:latin typeface="Cambria Math" charset="0"/>
                              </a:rPr>
                              <m:t>𝑥</m:t>
                            </m:r>
                            <m:r>
                              <a:rPr lang="en-US" i="1">
                                <a:latin typeface="Cambria Math" charset="0"/>
                              </a:rPr>
                              <m:t>−</m:t>
                            </m:r>
                            <m:acc>
                              <m:accPr>
                                <m:chr m:val="̅"/>
                                <m:ctrlPr>
                                  <a:rPr lang="en-US" i="1">
                                    <a:latin typeface="Cambria Math" panose="02040503050406030204" pitchFamily="18" charset="0"/>
                                  </a:rPr>
                                </m:ctrlPr>
                              </m:accPr>
                              <m:e>
                                <m:r>
                                  <a:rPr lang="en-US" i="1">
                                    <a:latin typeface="Cambria Math" charset="0"/>
                                  </a:rPr>
                                  <m:t>𝑋</m:t>
                                </m:r>
                              </m:e>
                            </m:acc>
                            <m:r>
                              <a:rPr lang="en-US" i="1">
                                <a:latin typeface="Cambria Math" charset="0"/>
                              </a:rPr>
                              <m:t>)(</m:t>
                            </m:r>
                            <m:r>
                              <a:rPr lang="en-US" i="1">
                                <a:latin typeface="Cambria Math" charset="0"/>
                              </a:rPr>
                              <m:t>𝑦</m:t>
                            </m:r>
                            <m:r>
                              <a:rPr lang="en-US" i="1">
                                <a:latin typeface="Cambria Math" charset="0"/>
                              </a:rPr>
                              <m:t>−</m:t>
                            </m:r>
                            <m:acc>
                              <m:accPr>
                                <m:chr m:val="̅"/>
                                <m:ctrlPr>
                                  <a:rPr lang="en-US" i="1">
                                    <a:latin typeface="Cambria Math" panose="02040503050406030204" pitchFamily="18" charset="0"/>
                                  </a:rPr>
                                </m:ctrlPr>
                              </m:accPr>
                              <m:e>
                                <m:r>
                                  <a:rPr lang="en-US" i="1">
                                    <a:latin typeface="Cambria Math" charset="0"/>
                                  </a:rPr>
                                  <m:t>𝑌</m:t>
                                </m:r>
                              </m:e>
                            </m:acc>
                            <m:r>
                              <a:rPr lang="en-US" i="1">
                                <a:latin typeface="Cambria Math" charset="0"/>
                              </a:rPr>
                              <m:t>)</m:t>
                            </m:r>
                          </m:e>
                        </m:nary>
                      </m:num>
                      <m:den>
                        <m:nary>
                          <m:naryPr>
                            <m:chr m:val="∑"/>
                            <m:limLoc m:val="undOvr"/>
                            <m:ctrlPr>
                              <a:rPr lang="en-US" i="1">
                                <a:latin typeface="Cambria Math" panose="02040503050406030204" pitchFamily="18" charset="0"/>
                              </a:rPr>
                            </m:ctrlPr>
                          </m:naryPr>
                          <m:sub>
                            <m:r>
                              <a:rPr lang="en-US" i="1">
                                <a:latin typeface="Cambria Math" charset="0"/>
                              </a:rPr>
                              <m:t>𝑖</m:t>
                            </m:r>
                            <m:r>
                              <a:rPr lang="en-US" i="1">
                                <a:latin typeface="Cambria Math" charset="0"/>
                              </a:rPr>
                              <m:t>=1</m:t>
                            </m:r>
                          </m:sub>
                          <m:sup>
                            <m:r>
                              <a:rPr lang="en-US" i="1">
                                <a:latin typeface="Cambria Math" charset="0"/>
                              </a:rPr>
                              <m:t>𝑛</m:t>
                            </m:r>
                          </m:sup>
                          <m:e>
                            <m:sSup>
                              <m:sSupPr>
                                <m:ctrlPr>
                                  <a:rPr lang="en-US" i="1">
                                    <a:latin typeface="Cambria Math" panose="02040503050406030204" pitchFamily="18" charset="0"/>
                                  </a:rPr>
                                </m:ctrlPr>
                              </m:sSupPr>
                              <m:e>
                                <m:r>
                                  <a:rPr lang="en-US" i="1">
                                    <a:latin typeface="Cambria Math" charset="0"/>
                                  </a:rPr>
                                  <m:t>(</m:t>
                                </m:r>
                                <m:r>
                                  <a:rPr lang="en-US" i="1">
                                    <a:latin typeface="Cambria Math" charset="0"/>
                                  </a:rPr>
                                  <m:t>𝑥</m:t>
                                </m:r>
                                <m:r>
                                  <a:rPr lang="en-US" i="1">
                                    <a:latin typeface="Cambria Math" charset="0"/>
                                  </a:rPr>
                                  <m:t>−</m:t>
                                </m:r>
                                <m:acc>
                                  <m:accPr>
                                    <m:chr m:val="̅"/>
                                    <m:ctrlPr>
                                      <a:rPr lang="en-US" i="1">
                                        <a:latin typeface="Cambria Math" panose="02040503050406030204" pitchFamily="18" charset="0"/>
                                      </a:rPr>
                                    </m:ctrlPr>
                                  </m:accPr>
                                  <m:e>
                                    <m:r>
                                      <a:rPr lang="en-US" i="1">
                                        <a:latin typeface="Cambria Math" charset="0"/>
                                      </a:rPr>
                                      <m:t>𝑋</m:t>
                                    </m:r>
                                  </m:e>
                                </m:acc>
                                <m:r>
                                  <a:rPr lang="en-US" i="1">
                                    <a:latin typeface="Cambria Math" charset="0"/>
                                  </a:rPr>
                                  <m:t>)</m:t>
                                </m:r>
                              </m:e>
                              <m:sup>
                                <m:r>
                                  <a:rPr lang="en-US" i="1">
                                    <a:latin typeface="Cambria Math" charset="0"/>
                                  </a:rPr>
                                  <m:t>2</m:t>
                                </m:r>
                              </m:sup>
                            </m:sSup>
                          </m:e>
                        </m:nary>
                      </m:den>
                    </m:f>
                    <m:r>
                      <a:rPr lang="en-US" b="0" i="1" smtClean="0">
                        <a:latin typeface="Cambria Math" charset="0"/>
                      </a:rPr>
                      <m:t>=</m:t>
                    </m:r>
                    <m:f>
                      <m:fPr>
                        <m:ctrlPr>
                          <a:rPr lang="en-US" i="1">
                            <a:latin typeface="Cambria Math" panose="02040503050406030204" pitchFamily="18" charset="0"/>
                          </a:rPr>
                        </m:ctrlPr>
                      </m:fPr>
                      <m:num>
                        <m:r>
                          <a:rPr lang="en-US" i="1">
                            <a:latin typeface="Cambria Math" charset="0"/>
                          </a:rPr>
                          <m:t>415.71</m:t>
                        </m:r>
                      </m:num>
                      <m:den>
                        <m:r>
                          <a:rPr lang="en-US" i="1">
                            <a:latin typeface="Cambria Math" charset="0"/>
                          </a:rPr>
                          <m:t>245.43</m:t>
                        </m:r>
                      </m:den>
                    </m:f>
                    <m:r>
                      <a:rPr lang="en-US" i="1">
                        <a:latin typeface="Cambria Math" charset="0"/>
                      </a:rPr>
                      <m:t> =1.69</m:t>
                    </m:r>
                  </m:oMath>
                </a14:m>
                <a:r>
                  <a:rPr lang="en-US" dirty="0">
                    <a:effectLst/>
                  </a:rPr>
                  <a:t>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672258" y="1800221"/>
                <a:ext cx="3857630" cy="569771"/>
              </a:xfrm>
              <a:prstGeom prst="rect">
                <a:avLst/>
              </a:prstGeom>
              <a:blipFill rotWithShape="0">
                <a:blip r:embed="rId5"/>
                <a:stretch>
                  <a:fillRect l="-1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672258" y="4402853"/>
                <a:ext cx="18510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charset="0"/>
                        </a:rPr>
                        <m:t>𝑌</m:t>
                      </m:r>
                      <m:r>
                        <a:rPr lang="en-US" sz="2400" i="1">
                          <a:latin typeface="Cambria Math" charset="0"/>
                        </a:rPr>
                        <m:t>=</m:t>
                      </m:r>
                      <m:r>
                        <a:rPr lang="en-US" sz="2400" i="1">
                          <a:latin typeface="Cambria Math" charset="0"/>
                        </a:rPr>
                        <m:t>𝑚𝑋</m:t>
                      </m:r>
                      <m:r>
                        <a:rPr lang="en-US" sz="2400" i="1">
                          <a:latin typeface="Cambria Math" charset="0"/>
                        </a:rPr>
                        <m:t>+</m:t>
                      </m:r>
                      <m:r>
                        <a:rPr lang="en-US" sz="2400" i="1">
                          <a:latin typeface="Cambria Math" charset="0"/>
                        </a:rPr>
                        <m:t>𝑏</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672258" y="4402853"/>
                <a:ext cx="1851084"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672504" y="2828921"/>
                <a:ext cx="44721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𝑏</m:t>
                      </m:r>
                      <m:r>
                        <a:rPr lang="en-US" i="1" smtClean="0">
                          <a:latin typeface="Cambria Math" charset="0"/>
                        </a:rPr>
                        <m:t>=</m:t>
                      </m:r>
                      <m:acc>
                        <m:accPr>
                          <m:chr m:val="̅"/>
                          <m:ctrlPr>
                            <a:rPr lang="en-US" i="1">
                              <a:latin typeface="Cambria Math" panose="02040503050406030204" pitchFamily="18" charset="0"/>
                            </a:rPr>
                          </m:ctrlPr>
                        </m:accPr>
                        <m:e>
                          <m:r>
                            <a:rPr lang="en-US" i="1">
                              <a:latin typeface="Cambria Math" charset="0"/>
                            </a:rPr>
                            <m:t>𝑌</m:t>
                          </m:r>
                        </m:e>
                      </m:acc>
                      <m:r>
                        <a:rPr lang="en-US" i="1">
                          <a:latin typeface="Cambria Math" charset="0"/>
                        </a:rPr>
                        <m:t>−</m:t>
                      </m:r>
                      <m:r>
                        <a:rPr lang="en-US" i="1">
                          <a:latin typeface="Cambria Math" charset="0"/>
                        </a:rPr>
                        <m:t>𝑚</m:t>
                      </m:r>
                      <m:acc>
                        <m:accPr>
                          <m:chr m:val="̅"/>
                          <m:ctrlPr>
                            <a:rPr lang="en-US" i="1">
                              <a:latin typeface="Cambria Math" panose="02040503050406030204" pitchFamily="18" charset="0"/>
                            </a:rPr>
                          </m:ctrlPr>
                        </m:accPr>
                        <m:e>
                          <m:r>
                            <a:rPr lang="en-US" i="1">
                              <a:latin typeface="Cambria Math" charset="0"/>
                            </a:rPr>
                            <m:t>𝑋</m:t>
                          </m:r>
                        </m:e>
                      </m:acc>
                      <m:r>
                        <a:rPr lang="en-US" b="0" i="0" smtClean="0">
                          <a:latin typeface="Cambria Math" charset="0"/>
                        </a:rPr>
                        <m:t>=40.86 −1.69</m:t>
                      </m:r>
                      <m:r>
                        <m:rPr>
                          <m:sty m:val="p"/>
                        </m:rPr>
                        <a:rPr lang="en-US" b="0" i="0" smtClean="0">
                          <a:latin typeface="Cambria Math" charset="0"/>
                        </a:rPr>
                        <m:t>x</m:t>
                      </m:r>
                      <m:r>
                        <a:rPr lang="en-US" b="0" i="0" smtClean="0">
                          <a:latin typeface="Cambria Math" charset="0"/>
                        </a:rPr>
                        <m:t>22.71=2.38</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672504" y="2828921"/>
                <a:ext cx="4472186" cy="369332"/>
              </a:xfrm>
              <a:prstGeom prst="rect">
                <a:avLst/>
              </a:prstGeom>
              <a:blipFill rotWithShape="0">
                <a:blip r:embed="rId7"/>
                <a:stretch>
                  <a:fillRect t="-96721" b="-119672"/>
                </a:stretch>
              </a:blipFill>
            </p:spPr>
            <p:txBody>
              <a:bodyPr/>
              <a:lstStyle/>
              <a:p>
                <a:r>
                  <a:rPr lang="en-US">
                    <a:noFill/>
                  </a:rPr>
                  <a:t> </a:t>
                </a:r>
              </a:p>
            </p:txBody>
          </p:sp>
        </mc:Fallback>
      </mc:AlternateContent>
      <p:sp>
        <p:nvSpPr>
          <p:cNvPr id="15" name="TextBox 14"/>
          <p:cNvSpPr txBox="1"/>
          <p:nvPr/>
        </p:nvSpPr>
        <p:spPr>
          <a:xfrm>
            <a:off x="6672259" y="3457566"/>
            <a:ext cx="4472432" cy="646331"/>
          </a:xfrm>
          <a:prstGeom prst="rect">
            <a:avLst/>
          </a:prstGeom>
          <a:noFill/>
        </p:spPr>
        <p:txBody>
          <a:bodyPr wrap="square" rtlCol="0">
            <a:spAutoFit/>
          </a:bodyPr>
          <a:lstStyle/>
          <a:p>
            <a:r>
              <a:rPr lang="en-US" dirty="0"/>
              <a:t>Now that we know m = 1.69 &amp; b = 2.38 we can estimate a value for Y for any new X.</a:t>
            </a:r>
          </a:p>
        </p:txBody>
      </p:sp>
      <p:sp>
        <p:nvSpPr>
          <p:cNvPr id="16" name="TextBox 15"/>
          <p:cNvSpPr txBox="1"/>
          <p:nvPr/>
        </p:nvSpPr>
        <p:spPr>
          <a:xfrm>
            <a:off x="6672258" y="5037044"/>
            <a:ext cx="4543808" cy="923330"/>
          </a:xfrm>
          <a:prstGeom prst="rect">
            <a:avLst/>
          </a:prstGeom>
          <a:noFill/>
        </p:spPr>
        <p:txBody>
          <a:bodyPr wrap="none" rtlCol="0">
            <a:spAutoFit/>
          </a:bodyPr>
          <a:lstStyle/>
          <a:p>
            <a:r>
              <a:rPr lang="en-US" dirty="0"/>
              <a:t>If X = 20, Y can be estimated as 36.26 because:</a:t>
            </a:r>
          </a:p>
          <a:p>
            <a:endParaRPr lang="en-US" dirty="0"/>
          </a:p>
          <a:p>
            <a:r>
              <a:rPr lang="en-US" dirty="0"/>
              <a:t>(1.69x20) + 2.38 = 36.26 </a:t>
            </a:r>
          </a:p>
        </p:txBody>
      </p:sp>
      <p:pic>
        <p:nvPicPr>
          <p:cNvPr id="17" name="Picture 2" descr="https://lh6.googleusercontent.com/QTM57xKbKm0LcSWewNcj9PLSOVCfBphOc5nq6kpqg9tZw3s8uPF7v_ZumE-B9MKPy379sNqY0LOdTzw1DfB2wYum50aQEhZcxXg6bMqqtNpGbl108OwbST5yLss8Ie31KA2jMp0StQq8pMP0VQ">
            <a:extLst>
              <a:ext uri="{FF2B5EF4-FFF2-40B4-BE49-F238E27FC236}">
                <a16:creationId xmlns:a16="http://schemas.microsoft.com/office/drawing/2014/main" id="{AA74FAC6-CCD4-4A0D-9AA9-22D1E34FC6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50375" y="178903"/>
            <a:ext cx="1400115" cy="119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977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5903</TotalTime>
  <Words>729</Words>
  <Application>Microsoft Office PowerPoint</Application>
  <PresentationFormat>Widescreen</PresentationFormat>
  <Paragraphs>133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Data Science and Machine Learning</vt:lpstr>
      <vt:lpstr>Ordinary Least Square Regressions (OLSR)</vt:lpstr>
      <vt:lpstr>Raw Data</vt:lpstr>
      <vt:lpstr>OLSR Algorithm</vt:lpstr>
      <vt:lpstr>The Math</vt:lpstr>
      <vt:lpstr>The Math Explained</vt:lpstr>
      <vt:lpstr>The Math Explained</vt:lpstr>
      <vt:lpstr>”Least Squares” Visualized</vt:lpstr>
      <vt:lpstr>Plugging the Numbers 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Machine Learning</dc:title>
  <dc:creator>Eric Byron</dc:creator>
  <cp:lastModifiedBy>Chun Kong Tsang</cp:lastModifiedBy>
  <cp:revision>21</cp:revision>
  <dcterms:created xsi:type="dcterms:W3CDTF">2017-07-29T05:24:33Z</dcterms:created>
  <dcterms:modified xsi:type="dcterms:W3CDTF">2018-03-27T00:58:41Z</dcterms:modified>
</cp:coreProperties>
</file>