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4" r:id="rId2"/>
    <p:sldMasterId id="2147483679" r:id="rId3"/>
    <p:sldMasterId id="2147483942" r:id="rId4"/>
    <p:sldMasterId id="2147483949" r:id="rId5"/>
    <p:sldMasterId id="2147483957" r:id="rId6"/>
  </p:sldMasterIdLst>
  <p:notesMasterIdLst>
    <p:notesMasterId r:id="rId23"/>
  </p:notesMasterIdLst>
  <p:handoutMasterIdLst>
    <p:handoutMasterId r:id="rId24"/>
  </p:handoutMasterIdLst>
  <p:sldIdLst>
    <p:sldId id="256" r:id="rId7"/>
    <p:sldId id="258" r:id="rId8"/>
    <p:sldId id="363" r:id="rId9"/>
    <p:sldId id="351" r:id="rId10"/>
    <p:sldId id="352" r:id="rId11"/>
    <p:sldId id="353" r:id="rId12"/>
    <p:sldId id="365" r:id="rId13"/>
    <p:sldId id="354" r:id="rId14"/>
    <p:sldId id="359" r:id="rId15"/>
    <p:sldId id="355" r:id="rId16"/>
    <p:sldId id="358" r:id="rId17"/>
    <p:sldId id="360" r:id="rId18"/>
    <p:sldId id="362" r:id="rId19"/>
    <p:sldId id="364" r:id="rId20"/>
    <p:sldId id="361" r:id="rId21"/>
    <p:sldId id="357" r:id="rId22"/>
  </p:sldIdLst>
  <p:sldSz cx="10440988" cy="7308850"/>
  <p:notesSz cx="6805613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anose="020B0604020202020204" pitchFamily="34" charset="0"/>
        <a:ea typeface="HY태고딕"/>
        <a:cs typeface="HY태고딕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anose="020B0604020202020204" pitchFamily="34" charset="0"/>
        <a:ea typeface="HY태고딕"/>
        <a:cs typeface="HY태고딕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anose="020B0604020202020204" pitchFamily="34" charset="0"/>
        <a:ea typeface="HY태고딕"/>
        <a:cs typeface="HY태고딕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anose="020B0604020202020204" pitchFamily="34" charset="0"/>
        <a:ea typeface="HY태고딕"/>
        <a:cs typeface="HY태고딕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anose="020B0604020202020204" pitchFamily="34" charset="0"/>
        <a:ea typeface="HY태고딕"/>
        <a:cs typeface="HY태고딕"/>
      </a:defRPr>
    </a:lvl5pPr>
    <a:lvl6pPr marL="2286000" algn="l" defTabSz="914400" rtl="0" eaLnBrk="1" latinLnBrk="1" hangingPunct="1">
      <a:defRPr kumimoji="1" sz="1100" kern="1200">
        <a:solidFill>
          <a:schemeClr val="tx1"/>
        </a:solidFill>
        <a:latin typeface="Arial" panose="020B0604020202020204" pitchFamily="34" charset="0"/>
        <a:ea typeface="HY태고딕"/>
        <a:cs typeface="HY태고딕"/>
      </a:defRPr>
    </a:lvl6pPr>
    <a:lvl7pPr marL="2743200" algn="l" defTabSz="914400" rtl="0" eaLnBrk="1" latinLnBrk="1" hangingPunct="1">
      <a:defRPr kumimoji="1" sz="1100" kern="1200">
        <a:solidFill>
          <a:schemeClr val="tx1"/>
        </a:solidFill>
        <a:latin typeface="Arial" panose="020B0604020202020204" pitchFamily="34" charset="0"/>
        <a:ea typeface="HY태고딕"/>
        <a:cs typeface="HY태고딕"/>
      </a:defRPr>
    </a:lvl7pPr>
    <a:lvl8pPr marL="3200400" algn="l" defTabSz="914400" rtl="0" eaLnBrk="1" latinLnBrk="1" hangingPunct="1">
      <a:defRPr kumimoji="1" sz="1100" kern="1200">
        <a:solidFill>
          <a:schemeClr val="tx1"/>
        </a:solidFill>
        <a:latin typeface="Arial" panose="020B0604020202020204" pitchFamily="34" charset="0"/>
        <a:ea typeface="HY태고딕"/>
        <a:cs typeface="HY태고딕"/>
      </a:defRPr>
    </a:lvl8pPr>
    <a:lvl9pPr marL="3657600" algn="l" defTabSz="914400" rtl="0" eaLnBrk="1" latinLnBrk="1" hangingPunct="1">
      <a:defRPr kumimoji="1" sz="1100" kern="1200">
        <a:solidFill>
          <a:schemeClr val="tx1"/>
        </a:solidFill>
        <a:latin typeface="Arial" panose="020B0604020202020204" pitchFamily="34" charset="0"/>
        <a:ea typeface="HY태고딕"/>
        <a:cs typeface="HY태고딕"/>
      </a:defRPr>
    </a:lvl9pPr>
  </p:defaultTextStyle>
  <p:extLst>
    <p:ext uri="{521415D9-36F7-43E2-AB2F-B90AF26B5E84}">
      <p14:sectionLst xmlns:p14="http://schemas.microsoft.com/office/powerpoint/2010/main">
        <p14:section name="기본 구역" id="{1A759DF9-C6EA-490B-BAF0-C757045883EB}">
          <p14:sldIdLst>
            <p14:sldId id="256"/>
            <p14:sldId id="258"/>
            <p14:sldId id="363"/>
            <p14:sldId id="351"/>
            <p14:sldId id="352"/>
            <p14:sldId id="353"/>
            <p14:sldId id="365"/>
            <p14:sldId id="354"/>
            <p14:sldId id="359"/>
            <p14:sldId id="355"/>
            <p14:sldId id="358"/>
            <p14:sldId id="360"/>
            <p14:sldId id="362"/>
            <p14:sldId id="364"/>
            <p14:sldId id="361"/>
            <p14:sldId id="3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89">
          <p15:clr>
            <a:srgbClr val="A4A3A4"/>
          </p15:clr>
        </p15:guide>
        <p15:guide id="2" pos="6277">
          <p15:clr>
            <a:srgbClr val="A4A3A4"/>
          </p15:clr>
        </p15:guide>
        <p15:guide id="3" pos="300">
          <p15:clr>
            <a:srgbClr val="A4A3A4"/>
          </p15:clr>
        </p15:guide>
        <p15:guide id="4" pos="3288">
          <p15:clr>
            <a:srgbClr val="A4A3A4"/>
          </p15:clr>
        </p15:guide>
        <p15:guide id="5" pos="95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209">
          <p15:clr>
            <a:srgbClr val="A4A3A4"/>
          </p15:clr>
        </p15:guide>
        <p15:guide id="8" orient="horz" pos="2438">
          <p15:clr>
            <a:srgbClr val="A4A3A4"/>
          </p15:clr>
        </p15:guide>
        <p15:guide id="9" pos="6576">
          <p15:clr>
            <a:srgbClr val="A4A3A4"/>
          </p15:clr>
        </p15:guide>
        <p15:guide id="10" pos="430">
          <p15:clr>
            <a:srgbClr val="A4A3A4"/>
          </p15:clr>
        </p15:guide>
        <p15:guide id="11" pos="294">
          <p15:clr>
            <a:srgbClr val="A4A3A4"/>
          </p15:clr>
        </p15:guide>
        <p15:guide id="12" pos="4150">
          <p15:clr>
            <a:srgbClr val="A4A3A4"/>
          </p15:clr>
        </p15:guide>
        <p15:guide id="13" pos="25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FF6600"/>
    <a:srgbClr val="CC6600"/>
    <a:srgbClr val="FF9933"/>
    <a:srgbClr val="FFFFCC"/>
    <a:srgbClr val="66FFFF"/>
    <a:srgbClr val="FFFFF3"/>
    <a:srgbClr val="FF3300"/>
    <a:srgbClr val="00FF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4" autoAdjust="0"/>
    <p:restoredTop sz="95070" autoAdjust="0"/>
  </p:normalViewPr>
  <p:slideViewPr>
    <p:cSldViewPr>
      <p:cViewPr varScale="1">
        <p:scale>
          <a:sx n="84" d="100"/>
          <a:sy n="84" d="100"/>
        </p:scale>
        <p:origin x="366" y="78"/>
      </p:cViewPr>
      <p:guideLst>
        <p:guide orient="horz" pos="4389"/>
        <p:guide pos="6277"/>
        <p:guide pos="300"/>
        <p:guide pos="3288"/>
        <p:guide pos="952"/>
        <p:guide orient="horz"/>
        <p:guide orient="horz" pos="3209"/>
        <p:guide orient="horz" pos="2438"/>
        <p:guide pos="6576"/>
        <p:guide pos="430"/>
        <p:guide pos="294"/>
        <p:guide pos="4150"/>
        <p:guide pos="25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75" d="100"/>
        <a:sy n="75" d="100"/>
      </p:scale>
      <p:origin x="0" y="432"/>
    </p:cViewPr>
  </p:sorterViewPr>
  <p:notesViewPr>
    <p:cSldViewPr>
      <p:cViewPr varScale="1">
        <p:scale>
          <a:sx n="61" d="100"/>
          <a:sy n="61" d="100"/>
        </p:scale>
        <p:origin x="-1884" y="-72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422026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1525" y="639763"/>
            <a:ext cx="5297488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" name="슬라이드 노트 개체 틀 2"/>
          <p:cNvSpPr>
            <a:spLocks noGrp="1"/>
          </p:cNvSpPr>
          <p:nvPr>
            <p:ph type="body" sz="quarter" idx="3"/>
          </p:nvPr>
        </p:nvSpPr>
        <p:spPr bwMode="auto">
          <a:xfrm>
            <a:off x="679767" y="4721901"/>
            <a:ext cx="5446079" cy="4472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97" tIns="45900" rIns="91797" bIns="459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7357667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65163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42950" y="746125"/>
            <a:ext cx="532130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905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42950" y="746125"/>
            <a:ext cx="532130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687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42950" y="746125"/>
            <a:ext cx="532130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856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42950" y="746125"/>
            <a:ext cx="532130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199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42950" y="746125"/>
            <a:ext cx="532130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134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42950" y="746125"/>
            <a:ext cx="532130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29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42950" y="746125"/>
            <a:ext cx="532130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912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42950" y="746125"/>
            <a:ext cx="532130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345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42950" y="746125"/>
            <a:ext cx="532130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471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42950" y="746125"/>
            <a:ext cx="532130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446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42950" y="746125"/>
            <a:ext cx="532130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908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42950" y="746125"/>
            <a:ext cx="532130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387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42950" y="746125"/>
            <a:ext cx="532130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842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42950" y="746125"/>
            <a:ext cx="532130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63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:\Documents and Settings\sktelecom\바탕 화면\무제 폴더\5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10475913" cy="735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0663" y="2286000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90663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b="1" smtClean="0"/>
            </a:lvl1pPr>
          </a:lstStyle>
          <a:p>
            <a:r>
              <a:rPr lang="ko-KR" altLang="en-US" smtClean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83311442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48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3" descr="2-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40988" cy="730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76288" y="657225"/>
            <a:ext cx="109061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0663" y="2286000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endParaRPr lang="en-US" altLang="ko-KR" smtClean="0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90663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b="1" smtClean="0"/>
            </a:lvl1pPr>
          </a:lstStyle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872234102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561" marR="0" indent="-228561" algn="l" defTabSz="914247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373066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4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79879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30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223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2961" y="270698"/>
            <a:ext cx="6192644" cy="36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1" tIns="45706" rIns="91411" bIns="45706"/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 </a:t>
            </a:r>
          </a:p>
        </p:txBody>
      </p:sp>
    </p:spTree>
    <p:extLst>
      <p:ext uri="{BB962C8B-B14F-4D97-AF65-F5344CB8AC3E}">
        <p14:creationId xmlns:p14="http://schemas.microsoft.com/office/powerpoint/2010/main" val="1081647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3" descr="2-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40988" cy="730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76288" y="657225"/>
            <a:ext cx="109061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0663" y="2286000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endParaRPr lang="en-US" altLang="ko-KR" smtClean="0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90663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b="1" smtClean="0"/>
            </a:lvl1pPr>
          </a:lstStyle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787226281"/>
      </p:ext>
    </p:extLst>
  </p:cSld>
  <p:clrMapOvr>
    <a:masterClrMapping/>
  </p:clrMapOvr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561" marR="0" indent="-228561" algn="l" defTabSz="914247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041680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4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0923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001961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515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169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4402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2961" y="270698"/>
            <a:ext cx="6192644" cy="36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1" tIns="45706" rIns="91411" bIns="45706"/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 </a:t>
            </a:r>
          </a:p>
        </p:txBody>
      </p:sp>
    </p:spTree>
    <p:extLst>
      <p:ext uri="{BB962C8B-B14F-4D97-AF65-F5344CB8AC3E}">
        <p14:creationId xmlns:p14="http://schemas.microsoft.com/office/powerpoint/2010/main" val="53672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04925" y="1195388"/>
            <a:ext cx="7831138" cy="25447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04925" y="3838575"/>
            <a:ext cx="7831138" cy="1765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691-EFAC-4650-8B7B-20F1A0EC58A4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202-8028-4DA9-921C-558A76837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2907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691-EFAC-4650-8B7B-20F1A0EC58A4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202-8028-4DA9-921C-558A76837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1765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2788" y="1822450"/>
            <a:ext cx="9004300" cy="3040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2788" y="4891088"/>
            <a:ext cx="9004300" cy="15986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691-EFAC-4650-8B7B-20F1A0EC58A4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202-8028-4DA9-921C-558A76837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4648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17550" y="1946275"/>
            <a:ext cx="4425950" cy="46370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95900" y="1946275"/>
            <a:ext cx="4427538" cy="46370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691-EFAC-4650-8B7B-20F1A0EC58A4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202-8028-4DA9-921C-558A76837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6509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138" y="388938"/>
            <a:ext cx="9005887" cy="14128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9138" y="1792288"/>
            <a:ext cx="4416425" cy="8778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19138" y="2670175"/>
            <a:ext cx="4416425" cy="39258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86375" y="1792288"/>
            <a:ext cx="4438650" cy="8778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86375" y="2670175"/>
            <a:ext cx="4438650" cy="39258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691-EFAC-4650-8B7B-20F1A0EC58A4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202-8028-4DA9-921C-558A76837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4121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691-EFAC-4650-8B7B-20F1A0EC58A4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202-8028-4DA9-921C-558A76837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1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693031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691-EFAC-4650-8B7B-20F1A0EC58A4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202-8028-4DA9-921C-558A76837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6379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138" y="487363"/>
            <a:ext cx="3367087" cy="1704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38650" y="1052513"/>
            <a:ext cx="5286375" cy="51943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19138" y="2192338"/>
            <a:ext cx="3367087" cy="40624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691-EFAC-4650-8B7B-20F1A0EC58A4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202-8028-4DA9-921C-558A76837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4051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138" y="487363"/>
            <a:ext cx="3367087" cy="1704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438650" y="1052513"/>
            <a:ext cx="5286375" cy="51943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19138" y="2192338"/>
            <a:ext cx="3367087" cy="40624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691-EFAC-4650-8B7B-20F1A0EC58A4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202-8028-4DA9-921C-558A76837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1150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691-EFAC-4650-8B7B-20F1A0EC58A4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202-8028-4DA9-921C-558A76837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5396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72363" y="388938"/>
            <a:ext cx="2251075" cy="61944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17550" y="388938"/>
            <a:ext cx="6602413" cy="61944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691-EFAC-4650-8B7B-20F1A0EC58A4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202-8028-4DA9-921C-558A76837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36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46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19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7" descr="2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" t="5249" r="2161" b="5249"/>
          <a:stretch>
            <a:fillRect/>
          </a:stretch>
        </p:blipFill>
        <p:spPr bwMode="gray">
          <a:xfrm>
            <a:off x="755650" y="657225"/>
            <a:ext cx="11191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9075" y="2284413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r>
              <a:rPr lang="ko-KR" altLang="en-US" smtClean="0"/>
              <a:t> </a:t>
            </a:r>
          </a:p>
        </p:txBody>
      </p:sp>
      <p:sp>
        <p:nvSpPr>
          <p:cNvPr id="389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9075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smtClean="0"/>
            </a:lvl1pPr>
          </a:lstStyle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926616254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95980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14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88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5" descr="1-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909638"/>
            <a:ext cx="9356725" cy="575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029" name="TextBox 12"/>
          <p:cNvSpPr txBox="1">
            <a:spLocks noChangeArrowheads="1"/>
          </p:cNvSpPr>
          <p:nvPr/>
        </p:nvSpPr>
        <p:spPr bwMode="auto">
          <a:xfrm>
            <a:off x="5004470" y="7114382"/>
            <a:ext cx="7667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HY태고딕"/>
                <a:cs typeface="HY태고딕"/>
              </a:defRPr>
            </a:lvl1pPr>
            <a:lvl2pPr marL="742950" indent="-28575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HY태고딕"/>
                <a:cs typeface="HY태고딕"/>
              </a:defRPr>
            </a:lvl2pPr>
            <a:lvl3pPr marL="11430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HY태고딕"/>
                <a:cs typeface="HY태고딕"/>
              </a:defRPr>
            </a:lvl3pPr>
            <a:lvl4pPr marL="16002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HY태고딕"/>
                <a:cs typeface="HY태고딕"/>
              </a:defRPr>
            </a:lvl4pPr>
            <a:lvl5pPr marL="20574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HY태고딕"/>
                <a:cs typeface="HY태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HY태고딕"/>
                <a:cs typeface="HY태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HY태고딕"/>
                <a:cs typeface="HY태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HY태고딕"/>
                <a:cs typeface="HY태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HY태고딕"/>
                <a:cs typeface="HY태고딕"/>
              </a:defRPr>
            </a:lvl9pPr>
          </a:lstStyle>
          <a:p>
            <a:pPr eaLnBrk="1" latinLnBrk="1" hangingPunct="1"/>
            <a:fld id="{8E1765AD-C38D-4800-9BF2-29015F6A542E}" type="slidenum"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latinLnBrk="1" hangingPunct="1"/>
              <a:t>‹#›</a:t>
            </a:fld>
            <a:endParaRPr lang="en-US" altLang="ko-KR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32" r:id="rId2"/>
    <p:sldLayoutId id="2147483933" r:id="rId3"/>
    <p:sldLayoutId id="2147483934" r:id="rId4"/>
    <p:sldLayoutId id="2147483935" r:id="rId5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pitchFamily="34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pitchFamily="34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pitchFamily="34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pitchFamily="34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pitchFamily="34" charset="0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kumimoji="1" sz="1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itchFamily="50" charset="-127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/>
        <a:buChar char=""/>
        <a:defRPr kumimoji="1" sz="1200">
          <a:solidFill>
            <a:schemeClr val="tx1"/>
          </a:solidFill>
          <a:latin typeface="맑은 고딕" pitchFamily="50" charset="-127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8" descr="1-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6"/>
          <p:cNvSpPr>
            <a:spLocks noChangeArrowheads="1"/>
          </p:cNvSpPr>
          <p:nvPr/>
        </p:nvSpPr>
        <p:spPr bwMode="ltGray">
          <a:xfrm>
            <a:off x="5072063" y="6954838"/>
            <a:ext cx="3000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6318" tIns="56318" rIns="56318" bIns="56318" anchor="ctr"/>
          <a:lstStyle>
            <a:lvl1pPr defTabSz="954088"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HY태고딕"/>
                <a:cs typeface="HY태고딕"/>
              </a:defRPr>
            </a:lvl1pPr>
            <a:lvl2pPr marL="742950" indent="-285750" defTabSz="954088"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HY태고딕"/>
                <a:cs typeface="HY태고딕"/>
              </a:defRPr>
            </a:lvl2pPr>
            <a:lvl3pPr marL="1143000" indent="-228600" defTabSz="954088"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HY태고딕"/>
                <a:cs typeface="HY태고딕"/>
              </a:defRPr>
            </a:lvl3pPr>
            <a:lvl4pPr marL="1600200" indent="-228600" defTabSz="954088"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HY태고딕"/>
                <a:cs typeface="HY태고딕"/>
              </a:defRPr>
            </a:lvl4pPr>
            <a:lvl5pPr marL="2057400" indent="-228600" defTabSz="954088"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HY태고딕"/>
                <a:cs typeface="HY태고딕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HY태고딕"/>
                <a:cs typeface="HY태고딕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HY태고딕"/>
                <a:cs typeface="HY태고딕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HY태고딕"/>
                <a:cs typeface="HY태고딕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HY태고딕"/>
                <a:cs typeface="HY태고딕"/>
              </a:defRPr>
            </a:lvl9pPr>
          </a:lstStyle>
          <a:p>
            <a:pPr algn="ctr">
              <a:defRPr/>
            </a:pPr>
            <a:endParaRPr kumimoji="0" lang="en-GB" altLang="ko-KR" sz="1200" b="1" smtClean="0">
              <a:solidFill>
                <a:srgbClr val="3333CC"/>
              </a:solidFill>
              <a:latin typeface="Optima"/>
              <a:ea typeface="가는각진제목체"/>
              <a:cs typeface="가는각진제목체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2925" y="917575"/>
            <a:ext cx="9356725" cy="575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2054" name="TextBox 12"/>
          <p:cNvSpPr txBox="1">
            <a:spLocks noChangeArrowheads="1"/>
          </p:cNvSpPr>
          <p:nvPr/>
        </p:nvSpPr>
        <p:spPr bwMode="auto">
          <a:xfrm>
            <a:off x="9702800" y="6878638"/>
            <a:ext cx="7667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HY태고딕"/>
                <a:cs typeface="HY태고딕"/>
              </a:defRPr>
            </a:lvl1pPr>
            <a:lvl2pPr marL="742950" indent="-28575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HY태고딕"/>
                <a:cs typeface="HY태고딕"/>
              </a:defRPr>
            </a:lvl2pPr>
            <a:lvl3pPr marL="11430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HY태고딕"/>
                <a:cs typeface="HY태고딕"/>
              </a:defRPr>
            </a:lvl3pPr>
            <a:lvl4pPr marL="16002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HY태고딕"/>
                <a:cs typeface="HY태고딕"/>
              </a:defRPr>
            </a:lvl4pPr>
            <a:lvl5pPr marL="20574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HY태고딕"/>
                <a:cs typeface="HY태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HY태고딕"/>
                <a:cs typeface="HY태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HY태고딕"/>
                <a:cs typeface="HY태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HY태고딕"/>
                <a:cs typeface="HY태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HY태고딕"/>
                <a:cs typeface="HY태고딕"/>
              </a:defRPr>
            </a:lvl9pPr>
          </a:lstStyle>
          <a:p>
            <a:pPr eaLnBrk="1" latinLnBrk="1" hangingPunct="1"/>
            <a:fld id="{C4914A0B-DCF6-4972-892C-A5A19DC6E36F}" type="slidenum">
              <a:rPr lang="ko-KR" altLang="en-US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latinLnBrk="1" hangingPunct="1"/>
              <a:t>‹#›</a:t>
            </a:fld>
            <a:endParaRPr lang="en-US" altLang="ko-KR" sz="9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36" r:id="rId2"/>
    <p:sldLayoutId id="2147483937" r:id="rId3"/>
    <p:sldLayoutId id="2147483938" r:id="rId4"/>
    <p:sldLayoutId id="2147483939" r:id="rId5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pitchFamily="34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pitchFamily="34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pitchFamily="34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pitchFamily="34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pitchFamily="34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kumimoji="1" sz="1200">
          <a:solidFill>
            <a:schemeClr val="bg1"/>
          </a:solidFill>
          <a:latin typeface="+mn-lt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bg1"/>
          </a:solidFill>
          <a:latin typeface="+mn-lt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bg1"/>
          </a:solidFill>
          <a:latin typeface="+mn-lt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/>
        <a:buChar char=""/>
        <a:defRPr kumimoji="1" sz="1200">
          <a:solidFill>
            <a:schemeClr val="bg1"/>
          </a:solidFill>
          <a:latin typeface="+mn-lt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5" descr="1-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909638"/>
            <a:ext cx="9356725" cy="575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029" name="TextBox 12"/>
          <p:cNvSpPr txBox="1">
            <a:spLocks noChangeArrowheads="1"/>
          </p:cNvSpPr>
          <p:nvPr/>
        </p:nvSpPr>
        <p:spPr bwMode="auto">
          <a:xfrm>
            <a:off x="9702800" y="6878638"/>
            <a:ext cx="766763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91425" tIns="45713" rIns="91425" bIns="45713"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9pPr>
          </a:lstStyle>
          <a:p>
            <a:pPr eaLnBrk="1" latinLnBrk="1" hangingPunct="1">
              <a:defRPr/>
            </a:pPr>
            <a:fld id="{0335A622-531C-4324-9942-417D95CB6000}" type="slidenum">
              <a:rPr lang="ko-KR" altLang="en-US" sz="9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pPr eaLnBrk="1" latinLnBrk="1" hangingPunct="1">
                <a:defRPr/>
              </a:pPr>
              <a:t>‹#›</a:t>
            </a:fld>
            <a:endParaRPr lang="en-US" altLang="ko-KR" sz="900" b="1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55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</p:sldLayoutIdLst>
  <p:hf hdr="0" ftr="0"/>
  <p:txStyles>
    <p:titleStyle>
      <a:lvl1pPr algn="l" defTabSz="950913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+mj-ea"/>
          <a:cs typeface="+mj-cs"/>
        </a:defRPr>
      </a:lvl1pPr>
      <a:lvl2pPr algn="l" defTabSz="950913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2pPr>
      <a:lvl3pPr algn="l" defTabSz="950913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3pPr>
      <a:lvl4pPr algn="l" defTabSz="950913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4pPr>
      <a:lvl5pPr algn="l" defTabSz="950913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5pPr>
      <a:lvl6pPr marL="457124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247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368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491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5738" indent="-185738" algn="l" defTabSz="950913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460375" indent="-87313" algn="l" defTabSz="95091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+mn-ea"/>
        </a:defRPr>
      </a:lvl2pPr>
      <a:lvl3pPr marL="842963" indent="-96838" algn="l" defTabSz="95091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itchFamily="50" charset="-127"/>
          <a:ea typeface="+mn-ea"/>
        </a:defRPr>
      </a:lvl3pPr>
      <a:lvl4pPr marL="1304925" indent="-185738" algn="l" defTabSz="950913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tx1"/>
          </a:solidFill>
          <a:latin typeface="맑은 고딕" pitchFamily="50" charset="-127"/>
          <a:ea typeface="+mn-ea"/>
        </a:defRPr>
      </a:lvl4pPr>
      <a:lvl5pPr marL="2141538" indent="-236538" algn="l" defTabSz="95091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177" indent="-228561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299" indent="-228561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8422" indent="-228561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5544" indent="-228561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24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4" algn="l" defTabSz="91424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7" algn="l" defTabSz="91424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8" algn="l" defTabSz="91424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1" algn="l" defTabSz="91424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5" algn="l" defTabSz="91424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38" algn="l" defTabSz="91424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61" algn="l" defTabSz="91424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84" algn="l" defTabSz="91424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909638"/>
            <a:ext cx="9356725" cy="575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029" name="TextBox 12"/>
          <p:cNvSpPr txBox="1">
            <a:spLocks noChangeArrowheads="1"/>
          </p:cNvSpPr>
          <p:nvPr/>
        </p:nvSpPr>
        <p:spPr bwMode="auto">
          <a:xfrm>
            <a:off x="9702800" y="6878638"/>
            <a:ext cx="766763" cy="230187"/>
          </a:xfrm>
          <a:prstGeom prst="rect">
            <a:avLst/>
          </a:prstGeom>
          <a:noFill/>
          <a:ln>
            <a:noFill/>
          </a:ln>
          <a:extLst/>
        </p:spPr>
        <p:txBody>
          <a:bodyPr lIns="91425" tIns="45713" rIns="91425" bIns="45713"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9pPr>
          </a:lstStyle>
          <a:p>
            <a:pPr eaLnBrk="1" latinLnBrk="1" hangingPunct="1">
              <a:defRPr/>
            </a:pPr>
            <a:fld id="{0335A622-531C-4324-9942-417D95CB6000}" type="slidenum">
              <a:rPr lang="ko-KR" altLang="en-US" sz="9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pPr eaLnBrk="1" latinLnBrk="1" hangingPunct="1">
                <a:defRPr/>
              </a:pPr>
              <a:t>‹#›</a:t>
            </a:fld>
            <a:endParaRPr lang="en-US" altLang="ko-KR" sz="900" b="1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268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6" r:id="rId4"/>
    <p:sldLayoutId id="2147483953" r:id="rId5"/>
    <p:sldLayoutId id="2147483954" r:id="rId6"/>
    <p:sldLayoutId id="2147483955" r:id="rId7"/>
  </p:sldLayoutIdLst>
  <p:hf hdr="0" ftr="0"/>
  <p:txStyles>
    <p:titleStyle>
      <a:lvl1pPr algn="l" defTabSz="950913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+mj-ea"/>
          <a:cs typeface="+mj-cs"/>
        </a:defRPr>
      </a:lvl1pPr>
      <a:lvl2pPr algn="l" defTabSz="950913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2pPr>
      <a:lvl3pPr algn="l" defTabSz="950913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3pPr>
      <a:lvl4pPr algn="l" defTabSz="950913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4pPr>
      <a:lvl5pPr algn="l" defTabSz="950913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5pPr>
      <a:lvl6pPr marL="457124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247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368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491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5738" indent="-185738" algn="l" defTabSz="950913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460375" indent="-87313" algn="l" defTabSz="95091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+mn-ea"/>
        </a:defRPr>
      </a:lvl2pPr>
      <a:lvl3pPr marL="842963" indent="-96838" algn="l" defTabSz="95091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itchFamily="50" charset="-127"/>
          <a:ea typeface="+mn-ea"/>
        </a:defRPr>
      </a:lvl3pPr>
      <a:lvl4pPr marL="1304925" indent="-185738" algn="l" defTabSz="950913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tx1"/>
          </a:solidFill>
          <a:latin typeface="맑은 고딕" pitchFamily="50" charset="-127"/>
          <a:ea typeface="+mn-ea"/>
        </a:defRPr>
      </a:lvl4pPr>
      <a:lvl5pPr marL="2141538" indent="-236538" algn="l" defTabSz="95091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177" indent="-228561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299" indent="-228561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8422" indent="-228561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5544" indent="-228561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24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4" algn="l" defTabSz="91424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7" algn="l" defTabSz="91424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8" algn="l" defTabSz="91424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1" algn="l" defTabSz="91424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5" algn="l" defTabSz="91424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38" algn="l" defTabSz="91424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61" algn="l" defTabSz="91424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84" algn="l" defTabSz="91424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17550" y="388938"/>
            <a:ext cx="9005888" cy="1412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7550" y="1946275"/>
            <a:ext cx="9005888" cy="4637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17550" y="6773863"/>
            <a:ext cx="2349500" cy="3889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C5691-EFAC-4650-8B7B-20F1A0EC58A4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59163" y="6773863"/>
            <a:ext cx="3522662" cy="3889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73938" y="6773863"/>
            <a:ext cx="2349500" cy="3889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1D202-8028-4DA9-921C-558A76837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99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04888" y="2286000"/>
            <a:ext cx="8645525" cy="1512888"/>
          </a:xfrm>
        </p:spPr>
        <p:txBody>
          <a:bodyPr/>
          <a:lstStyle/>
          <a:p>
            <a:pPr algn="ctr" eaLnBrk="1" hangingPunct="1">
              <a:lnSpc>
                <a:spcPct val="130000"/>
              </a:lnSpc>
              <a:defRPr/>
            </a:pPr>
            <a:r>
              <a:rPr lang="ko-KR" altLang="en-US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업무 전문가 </a:t>
            </a:r>
            <a:r>
              <a:rPr lang="en-US" altLang="ko-KR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3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설계서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350" name="부제목 2"/>
          <p:cNvSpPr>
            <a:spLocks/>
          </p:cNvSpPr>
          <p:nvPr/>
        </p:nvSpPr>
        <p:spPr bwMode="auto">
          <a:xfrm>
            <a:off x="1519238" y="5165725"/>
            <a:ext cx="740092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latinLnBrk="1" hangingPunct="1">
              <a:lnSpc>
                <a:spcPct val="150000"/>
              </a:lnSpc>
              <a:defRPr/>
            </a:pPr>
            <a:endParaRPr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2016. 11</a:t>
            </a:r>
            <a:endParaRPr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18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7803923" y="736602"/>
            <a:ext cx="2580343" cy="6438900"/>
          </a:xfrm>
          <a:prstGeom prst="rec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0" tIns="45716" rIns="91430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98">
              <a:spcAft>
                <a:spcPct val="30000"/>
              </a:spcAft>
              <a:buSzPct val="120000"/>
            </a:pPr>
            <a:endParaRPr lang="ko-KR" altLang="en-US" sz="1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03922" y="784860"/>
            <a:ext cx="2580343" cy="830989"/>
          </a:xfrm>
          <a:prstGeom prst="rect">
            <a:avLst/>
          </a:prstGeom>
          <a:noFill/>
        </p:spPr>
        <p:txBody>
          <a:bodyPr wrap="square" lIns="89989" tIns="45716" rIns="91430" bIns="45716" spcCol="0" rtlCol="0">
            <a:spAutoFit/>
          </a:bodyPr>
          <a:lstStyle/>
          <a:p>
            <a:pPr marL="85716" indent="-85716">
              <a:buFontTx/>
              <a:buAutoNum type="arabicPeriod"/>
            </a:pPr>
            <a:r>
              <a:rPr lang="ko-KR" altLang="en-US" sz="1000" dirty="0" smtClean="0">
                <a:latin typeface="+mn-ea"/>
                <a:ea typeface="+mn-ea"/>
                <a:sym typeface="Wingdings" panose="05000000000000000000" pitchFamily="2" charset="2"/>
              </a:rPr>
              <a:t>본인의 질의 내역을 보여주고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, 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전문가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(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수신처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)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가 글자수가 많은 경우 툴팁으로 전체 문의자 보여 줌</a:t>
            </a:r>
            <a:endParaRPr lang="en-US" altLang="ko-KR" sz="1000" dirty="0">
              <a:latin typeface="+mn-ea"/>
              <a:ea typeface="+mn-ea"/>
              <a:sym typeface="Wingdings" panose="05000000000000000000" pitchFamily="2" charset="2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sz="9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endParaRPr lang="en-US" altLang="ko-KR" sz="9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03922" y="425098"/>
            <a:ext cx="2583525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89989" tIns="45716" rIns="91430" bIns="45716" spcCol="0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Description</a:t>
            </a:r>
            <a:endParaRPr lang="ko-KR" altLang="en-US" sz="12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344110" y="193322"/>
            <a:ext cx="9356725" cy="3603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문의 내용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 화면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질의자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2560865" y="1646972"/>
            <a:ext cx="1636024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+mn-ea"/>
                <a:ea typeface="+mn-ea"/>
                <a:cs typeface="Arials"/>
              </a:rPr>
              <a:t>전체</a:t>
            </a:r>
            <a:r>
              <a:rPr lang="en-US" altLang="ko-KR" sz="1200" dirty="0" smtClean="0">
                <a:latin typeface="+mn-ea"/>
                <a:ea typeface="+mn-ea"/>
                <a:cs typeface="Arials"/>
              </a:rPr>
              <a:t>/</a:t>
            </a:r>
            <a:r>
              <a:rPr lang="ko-KR" altLang="en-US" sz="1200" smtClean="0">
                <a:latin typeface="+mn-ea"/>
                <a:ea typeface="+mn-ea"/>
                <a:cs typeface="Arials"/>
              </a:rPr>
              <a:t>전문가</a:t>
            </a:r>
            <a:r>
              <a:rPr lang="en-US" altLang="ko-KR" sz="1200" dirty="0" smtClean="0">
                <a:latin typeface="+mn-ea"/>
                <a:ea typeface="+mn-ea"/>
                <a:cs typeface="Arials"/>
              </a:rPr>
              <a:t>/</a:t>
            </a:r>
            <a:r>
              <a:rPr lang="ko-KR" altLang="en-US" sz="1200" smtClean="0">
                <a:latin typeface="+mn-ea"/>
                <a:ea typeface="+mn-ea"/>
                <a:cs typeface="Arials"/>
              </a:rPr>
              <a:t>제목 ▼</a:t>
            </a: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7181779" y="1653069"/>
            <a:ext cx="576000" cy="288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검색</a:t>
            </a:r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344110" y="2066013"/>
            <a:ext cx="7220301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직사각형 29"/>
          <p:cNvSpPr/>
          <p:nvPr/>
        </p:nvSpPr>
        <p:spPr bwMode="auto">
          <a:xfrm>
            <a:off x="344110" y="1081620"/>
            <a:ext cx="7036624" cy="360040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◆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전문가 문의 내역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198277"/>
              </p:ext>
            </p:extLst>
          </p:nvPr>
        </p:nvGraphicFramePr>
        <p:xfrm>
          <a:off x="344110" y="2254482"/>
          <a:ext cx="7036624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8313"/>
                <a:gridCol w="2462818"/>
                <a:gridCol w="1055493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전문가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문의일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Deep Learning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대해서 알고 싶습니다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김이순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김인호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이승순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2016-08-10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 bwMode="auto">
          <a:xfrm>
            <a:off x="2824729" y="4710950"/>
            <a:ext cx="172819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&lt;&lt;  &lt; 1 2 3 4 5 &gt;  &gt;&gt;</a:t>
            </a:r>
            <a:endParaRPr kumimoji="1" lang="ko-KR" altLang="en-US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08720" y="1975450"/>
            <a:ext cx="216000" cy="216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216720" y="2191449"/>
            <a:ext cx="7437865" cy="289889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4267334" y="1646972"/>
            <a:ext cx="2844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4552921" y="3079424"/>
            <a:ext cx="1296144" cy="64807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홍길동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, </a:t>
            </a:r>
            <a:r>
              <a:rPr kumimoji="1" lang="ko-KR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김이순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, </a:t>
            </a:r>
            <a:r>
              <a:rPr kumimoji="1" lang="ko-KR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김인호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,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 smtClean="0">
                <a:latin typeface="+mn-ea"/>
                <a:ea typeface="+mn-ea"/>
                <a:cs typeface="Arials"/>
              </a:rPr>
              <a:t>이성식</a:t>
            </a:r>
            <a:r>
              <a:rPr lang="en-US" altLang="ko-KR" sz="900" dirty="0" smtClean="0">
                <a:latin typeface="+mn-ea"/>
                <a:ea typeface="+mn-ea"/>
                <a:cs typeface="Arials"/>
              </a:rPr>
              <a:t>, </a:t>
            </a:r>
            <a:r>
              <a:rPr lang="ko-KR" altLang="en-US" sz="900" smtClean="0">
                <a:latin typeface="+mn-ea"/>
                <a:ea typeface="+mn-ea"/>
                <a:cs typeface="Arials"/>
              </a:rPr>
              <a:t>한혜진</a:t>
            </a:r>
            <a:endParaRPr kumimoji="1" lang="ko-KR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cxnSp>
        <p:nvCxnSpPr>
          <p:cNvPr id="7" name="구부러진 연결선 6"/>
          <p:cNvCxnSpPr>
            <a:endCxn id="2" idx="0"/>
          </p:cNvCxnSpPr>
          <p:nvPr/>
        </p:nvCxnSpPr>
        <p:spPr bwMode="auto">
          <a:xfrm rot="5400000">
            <a:off x="5153005" y="2811426"/>
            <a:ext cx="315986" cy="22001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0" y="1624338"/>
            <a:ext cx="2362200" cy="2952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184252" y="1629270"/>
            <a:ext cx="468000" cy="2806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기간</a:t>
            </a:r>
          </a:p>
        </p:txBody>
      </p:sp>
    </p:spTree>
    <p:extLst>
      <p:ext uri="{BB962C8B-B14F-4D97-AF65-F5344CB8AC3E}">
        <p14:creationId xmlns:p14="http://schemas.microsoft.com/office/powerpoint/2010/main" val="227792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7803923" y="736602"/>
            <a:ext cx="2580343" cy="6438900"/>
          </a:xfrm>
          <a:prstGeom prst="rec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0" tIns="45716" rIns="91430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98">
              <a:spcAft>
                <a:spcPct val="30000"/>
              </a:spcAft>
              <a:buSzPct val="120000"/>
            </a:pPr>
            <a:endParaRPr lang="ko-KR" altLang="en-US" sz="1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03922" y="784860"/>
            <a:ext cx="2580343" cy="384713"/>
          </a:xfrm>
          <a:prstGeom prst="rect">
            <a:avLst/>
          </a:prstGeom>
          <a:noFill/>
        </p:spPr>
        <p:txBody>
          <a:bodyPr wrap="square" lIns="89989" tIns="45716" rIns="91430" bIns="45716" spcCol="0" rtlCol="0">
            <a:spAutoFit/>
          </a:bodyPr>
          <a:lstStyle/>
          <a:p>
            <a:pPr marL="85716" indent="-85716">
              <a:buFontTx/>
              <a:buAutoNum type="arabicPeriod"/>
            </a:pPr>
            <a:r>
              <a:rPr lang="ko-KR" altLang="en-US" sz="1000" dirty="0" smtClean="0">
                <a:latin typeface="+mn-ea"/>
                <a:ea typeface="+mn-ea"/>
                <a:sym typeface="Wingdings" panose="05000000000000000000" pitchFamily="2" charset="2"/>
              </a:rPr>
              <a:t>구성원들의 전체 질의 내역을 조회 함</a:t>
            </a:r>
            <a:r>
              <a:rPr lang="en-US" altLang="ko-KR" sz="9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sz="9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endParaRPr lang="en-US" altLang="ko-KR" sz="9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03922" y="425098"/>
            <a:ext cx="2583525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89989" tIns="45716" rIns="91430" bIns="45716" spcCol="0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Description</a:t>
            </a:r>
            <a:endParaRPr lang="ko-KR" altLang="en-US" sz="12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344110" y="193322"/>
            <a:ext cx="9356725" cy="3603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10.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문의 내용 확인 화면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44110" y="1081620"/>
            <a:ext cx="7036624" cy="360040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◆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전문가 검색</a:t>
            </a:r>
          </a:p>
        </p:txBody>
      </p:sp>
      <p:cxnSp>
        <p:nvCxnSpPr>
          <p:cNvPr id="17" name="직선 연결선 16"/>
          <p:cNvCxnSpPr/>
          <p:nvPr/>
        </p:nvCxnSpPr>
        <p:spPr bwMode="auto">
          <a:xfrm>
            <a:off x="344110" y="2066013"/>
            <a:ext cx="7220301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319845"/>
              </p:ext>
            </p:extLst>
          </p:nvPr>
        </p:nvGraphicFramePr>
        <p:xfrm>
          <a:off x="344110" y="2254482"/>
          <a:ext cx="7220301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0151"/>
                <a:gridCol w="2527105"/>
                <a:gridCol w="1083045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전문가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문의일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Deep Learning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대해서 알고 싶습니다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김이순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김인호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이승순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2016-08-10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 bwMode="auto">
          <a:xfrm>
            <a:off x="2824729" y="4710950"/>
            <a:ext cx="172819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&lt;&lt;  &lt; 1 2 3 4 5 &gt;  &gt;&gt;</a:t>
            </a:r>
            <a:endParaRPr kumimoji="1" lang="ko-KR" altLang="en-US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16720" y="2191449"/>
            <a:ext cx="7437865" cy="289889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4552921" y="3079424"/>
            <a:ext cx="1296144" cy="64807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홍길동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, </a:t>
            </a:r>
            <a:r>
              <a:rPr kumimoji="1" lang="ko-KR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김이순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, </a:t>
            </a:r>
            <a:r>
              <a:rPr kumimoji="1" lang="ko-KR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김인호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,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 smtClean="0">
                <a:latin typeface="+mn-ea"/>
                <a:ea typeface="+mn-ea"/>
                <a:cs typeface="Arials"/>
              </a:rPr>
              <a:t>이성식</a:t>
            </a:r>
            <a:r>
              <a:rPr lang="en-US" altLang="ko-KR" sz="900" dirty="0" smtClean="0">
                <a:latin typeface="+mn-ea"/>
                <a:ea typeface="+mn-ea"/>
                <a:cs typeface="Arials"/>
              </a:rPr>
              <a:t>, </a:t>
            </a:r>
            <a:r>
              <a:rPr lang="ko-KR" altLang="en-US" sz="900" smtClean="0">
                <a:latin typeface="+mn-ea"/>
                <a:ea typeface="+mn-ea"/>
                <a:cs typeface="Arials"/>
              </a:rPr>
              <a:t>한혜진</a:t>
            </a:r>
            <a:endParaRPr kumimoji="1" lang="ko-KR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cxnSp>
        <p:nvCxnSpPr>
          <p:cNvPr id="26" name="구부러진 연결선 25"/>
          <p:cNvCxnSpPr>
            <a:endCxn id="25" idx="0"/>
          </p:cNvCxnSpPr>
          <p:nvPr/>
        </p:nvCxnSpPr>
        <p:spPr bwMode="auto">
          <a:xfrm rot="5400000">
            <a:off x="5153005" y="2811426"/>
            <a:ext cx="315986" cy="22001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직사각형 15"/>
          <p:cNvSpPr/>
          <p:nvPr/>
        </p:nvSpPr>
        <p:spPr bwMode="auto">
          <a:xfrm>
            <a:off x="2560865" y="1646972"/>
            <a:ext cx="1636024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+mn-ea"/>
                <a:ea typeface="+mn-ea"/>
                <a:cs typeface="Arials"/>
              </a:rPr>
              <a:t>전체</a:t>
            </a:r>
            <a:r>
              <a:rPr lang="en-US" altLang="ko-KR" sz="1200" dirty="0" smtClean="0">
                <a:latin typeface="+mn-ea"/>
                <a:ea typeface="+mn-ea"/>
                <a:cs typeface="Arials"/>
              </a:rPr>
              <a:t>/</a:t>
            </a:r>
            <a:r>
              <a:rPr lang="ko-KR" altLang="en-US" sz="1200" smtClean="0">
                <a:latin typeface="+mn-ea"/>
                <a:ea typeface="+mn-ea"/>
                <a:cs typeface="Arials"/>
              </a:rPr>
              <a:t>전문가</a:t>
            </a:r>
            <a:r>
              <a:rPr lang="en-US" altLang="ko-KR" sz="1200" dirty="0" smtClean="0">
                <a:latin typeface="+mn-ea"/>
                <a:ea typeface="+mn-ea"/>
                <a:cs typeface="Arials"/>
              </a:rPr>
              <a:t>/</a:t>
            </a:r>
            <a:r>
              <a:rPr lang="ko-KR" altLang="en-US" sz="1200" smtClean="0">
                <a:latin typeface="+mn-ea"/>
                <a:ea typeface="+mn-ea"/>
                <a:cs typeface="Arials"/>
              </a:rPr>
              <a:t>제목 ▼</a:t>
            </a: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7181779" y="1653069"/>
            <a:ext cx="576000" cy="288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검색</a:t>
            </a:r>
          </a:p>
        </p:txBody>
      </p:sp>
      <p:sp>
        <p:nvSpPr>
          <p:cNvPr id="27" name="직사각형 26"/>
          <p:cNvSpPr/>
          <p:nvPr/>
        </p:nvSpPr>
        <p:spPr bwMode="auto">
          <a:xfrm>
            <a:off x="4267334" y="1646972"/>
            <a:ext cx="2844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0" y="1624338"/>
            <a:ext cx="2362200" cy="295275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 bwMode="auto">
          <a:xfrm>
            <a:off x="184252" y="1629270"/>
            <a:ext cx="468000" cy="2806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기간</a:t>
            </a:r>
          </a:p>
        </p:txBody>
      </p:sp>
    </p:spTree>
    <p:extLst>
      <p:ext uri="{BB962C8B-B14F-4D97-AF65-F5344CB8AC3E}">
        <p14:creationId xmlns:p14="http://schemas.microsoft.com/office/powerpoint/2010/main" val="35455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7803923" y="736602"/>
            <a:ext cx="2580343" cy="6438900"/>
          </a:xfrm>
          <a:prstGeom prst="rec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0" tIns="45716" rIns="91430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98">
              <a:spcAft>
                <a:spcPct val="30000"/>
              </a:spcAft>
              <a:buSzPct val="120000"/>
            </a:pPr>
            <a:endParaRPr lang="ko-KR" altLang="en-US" sz="1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03922" y="784860"/>
            <a:ext cx="2580343" cy="861766"/>
          </a:xfrm>
          <a:prstGeom prst="rect">
            <a:avLst/>
          </a:prstGeom>
          <a:noFill/>
        </p:spPr>
        <p:txBody>
          <a:bodyPr wrap="square" lIns="89989" tIns="45716" rIns="91430" bIns="45716" spcCol="0" rtlCol="0">
            <a:spAutoFit/>
          </a:bodyPr>
          <a:lstStyle/>
          <a:p>
            <a:pPr marL="85716" indent="-85716">
              <a:buFontTx/>
              <a:buAutoNum type="arabicPeriod"/>
            </a:pPr>
            <a:r>
              <a:rPr lang="ko-KR" altLang="en-US" sz="1000" dirty="0" smtClean="0">
                <a:latin typeface="+mn-ea"/>
                <a:ea typeface="+mn-ea"/>
                <a:sym typeface="Wingdings" panose="05000000000000000000" pitchFamily="2" charset="2"/>
              </a:rPr>
              <a:t>관리자가 </a:t>
            </a:r>
            <a:r>
              <a:rPr lang="ko-KR" altLang="en-US" sz="1000" dirty="0" err="1" smtClean="0">
                <a:latin typeface="+mn-ea"/>
                <a:ea typeface="+mn-ea"/>
                <a:sym typeface="Wingdings" panose="05000000000000000000" pitchFamily="2" charset="2"/>
              </a:rPr>
              <a:t>세팅한</a:t>
            </a:r>
            <a:r>
              <a:rPr lang="ko-KR" altLang="en-US" sz="1000" dirty="0" smtClean="0">
                <a:latin typeface="+mn-ea"/>
                <a:ea typeface="+mn-ea"/>
                <a:sym typeface="Wingdings" panose="05000000000000000000" pitchFamily="2" charset="2"/>
              </a:rPr>
              <a:t> 추천 </a:t>
            </a:r>
            <a:r>
              <a:rPr lang="ko-KR" altLang="en-US" sz="1000" dirty="0" err="1" smtClean="0">
                <a:latin typeface="+mn-ea"/>
                <a:ea typeface="+mn-ea"/>
                <a:sym typeface="Wingdings" panose="05000000000000000000" pitchFamily="2" charset="2"/>
              </a:rPr>
              <a:t>검색어</a:t>
            </a:r>
            <a:r>
              <a:rPr lang="ko-KR" altLang="en-US" sz="1000" dirty="0" smtClean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List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를 보여 줌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</a:br>
            <a:endParaRPr lang="en-US" altLang="ko-KR" sz="100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pPr marL="85716" indent="-85716">
              <a:buFontTx/>
              <a:buAutoNum type="arabicPeriod"/>
            </a:pPr>
            <a:r>
              <a:rPr lang="en-US" altLang="ko-KR" sz="1000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관리자 화면의 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LNB 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영역으로 추후 메뉴 늘어나는 구조 대비해서 개발함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03922" y="425098"/>
            <a:ext cx="2583525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89989" tIns="45716" rIns="91430" bIns="45716" spcCol="0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Description</a:t>
            </a:r>
            <a:endParaRPr lang="ko-KR" altLang="en-US" sz="12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344110" y="193322"/>
            <a:ext cx="9356725" cy="3603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11.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추천 검색어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List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039703" y="1435630"/>
            <a:ext cx="5439355" cy="360040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◆ </a:t>
            </a:r>
            <a:r>
              <a:rPr lang="ko-KR" altLang="en-US" sz="1400" b="1" dirty="0" smtClean="0">
                <a:latin typeface="+mn-ea"/>
                <a:ea typeface="+mn-ea"/>
                <a:cs typeface="Arials"/>
              </a:rPr>
              <a:t>추천 </a:t>
            </a:r>
            <a:r>
              <a:rPr lang="ko-KR" altLang="en-US" sz="1400" b="1" dirty="0" err="1" smtClean="0">
                <a:latin typeface="+mn-ea"/>
                <a:ea typeface="+mn-ea"/>
                <a:cs typeface="Arials"/>
              </a:rPr>
              <a:t>검색어</a:t>
            </a:r>
            <a:r>
              <a:rPr lang="ko-KR" altLang="en-US" sz="1400" b="1" dirty="0" smtClean="0">
                <a:latin typeface="+mn-ea"/>
                <a:ea typeface="+mn-ea"/>
                <a:cs typeface="Arials"/>
              </a:rPr>
              <a:t> 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936304"/>
              </p:ext>
            </p:extLst>
          </p:nvPr>
        </p:nvGraphicFramePr>
        <p:xfrm>
          <a:off x="1872584" y="1986615"/>
          <a:ext cx="565826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0"/>
                <a:gridCol w="1440000"/>
                <a:gridCol w="939130"/>
                <a:gridCol w="939130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LTE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2016-08-10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연말정산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Cloud Azure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2778317" y="4548057"/>
            <a:ext cx="172819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&lt;&lt;  &lt; 1 2 3 4 5 &gt;  &gt;&gt;</a:t>
            </a:r>
            <a:endParaRPr kumimoji="1" lang="ko-KR" altLang="en-US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888191" y="4478357"/>
            <a:ext cx="576000" cy="288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latin typeface="+mn-ea"/>
                <a:ea typeface="+mn-ea"/>
                <a:cs typeface="Arials"/>
              </a:rPr>
              <a:t>등록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819097" y="1943107"/>
            <a:ext cx="5901216" cy="289889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735045" y="1286313"/>
            <a:ext cx="216000" cy="216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82865" y="778014"/>
            <a:ext cx="7036624" cy="4682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 dirty="0" smtClean="0">
                <a:latin typeface="+mn-ea"/>
                <a:ea typeface="+mn-ea"/>
                <a:cs typeface="Arials"/>
              </a:rPr>
              <a:t>전문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가 검색        문의 내역           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6480399" y="859399"/>
            <a:ext cx="8191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관리자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275339" y="1442684"/>
            <a:ext cx="1459704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b="1" dirty="0" err="1" smtClean="0">
                <a:latin typeface="+mn-ea"/>
                <a:ea typeface="+mn-ea"/>
                <a:cs typeface="Arials"/>
              </a:rPr>
              <a:t>추천검색어</a:t>
            </a:r>
            <a:r>
              <a:rPr lang="ko-KR" altLang="en-US" sz="1050" b="1" dirty="0" smtClean="0">
                <a:latin typeface="+mn-ea"/>
                <a:ea typeface="+mn-ea"/>
                <a:cs typeface="Arials"/>
              </a:rPr>
              <a:t> </a:t>
            </a:r>
            <a:endParaRPr kumimoji="1" lang="ko-KR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268921" y="1802724"/>
            <a:ext cx="146612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b="1" dirty="0" smtClean="0">
                <a:latin typeface="+mn-ea"/>
                <a:ea typeface="+mn-ea"/>
                <a:cs typeface="Arials"/>
              </a:rPr>
              <a:t>통계화면 </a:t>
            </a:r>
            <a:r>
              <a:rPr lang="en-US" altLang="ko-KR" sz="1050" b="1" dirty="0" smtClean="0">
                <a:latin typeface="+mn-ea"/>
                <a:ea typeface="+mn-ea"/>
                <a:cs typeface="Arials"/>
              </a:rPr>
              <a:t>– </a:t>
            </a:r>
            <a:r>
              <a:rPr lang="ko-KR" altLang="en-US" sz="1050" b="1" smtClean="0">
                <a:latin typeface="+mn-ea"/>
                <a:ea typeface="+mn-ea"/>
                <a:cs typeface="Arials"/>
              </a:rPr>
              <a:t>검색어 순위 </a:t>
            </a:r>
            <a:endParaRPr kumimoji="1" lang="ko-KR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026" y="1311975"/>
            <a:ext cx="216000" cy="216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18026" y="1338983"/>
            <a:ext cx="1517017" cy="130733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281800" y="2160712"/>
            <a:ext cx="1453243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b="1" dirty="0" smtClean="0">
                <a:latin typeface="+mn-ea"/>
                <a:ea typeface="+mn-ea"/>
                <a:cs typeface="Arials"/>
              </a:rPr>
              <a:t>통계화면 </a:t>
            </a:r>
            <a:r>
              <a:rPr lang="en-US" altLang="ko-KR" sz="1050" b="1" dirty="0" smtClean="0">
                <a:latin typeface="+mn-ea"/>
                <a:ea typeface="+mn-ea"/>
                <a:cs typeface="Arials"/>
              </a:rPr>
              <a:t>– </a:t>
            </a:r>
            <a:r>
              <a:rPr lang="ko-KR" altLang="en-US" sz="1050" b="1" smtClean="0">
                <a:latin typeface="+mn-ea"/>
                <a:ea typeface="+mn-ea"/>
                <a:cs typeface="Arials"/>
              </a:rPr>
              <a:t>사용자별</a:t>
            </a:r>
            <a:endParaRPr kumimoji="1" lang="ko-KR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409804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7803923" y="736602"/>
            <a:ext cx="2580343" cy="6438900"/>
          </a:xfrm>
          <a:prstGeom prst="rec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0" tIns="45716" rIns="91430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98">
              <a:spcAft>
                <a:spcPct val="30000"/>
              </a:spcAft>
              <a:buSzPct val="120000"/>
            </a:pPr>
            <a:endParaRPr lang="ko-KR" altLang="en-US" sz="1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03922" y="784860"/>
            <a:ext cx="2580343" cy="861766"/>
          </a:xfrm>
          <a:prstGeom prst="rect">
            <a:avLst/>
          </a:prstGeom>
          <a:noFill/>
        </p:spPr>
        <p:txBody>
          <a:bodyPr wrap="square" lIns="89989" tIns="45716" rIns="91430" bIns="45716" spcCol="0" rtlCol="0">
            <a:spAutoFit/>
          </a:bodyPr>
          <a:lstStyle/>
          <a:p>
            <a:pPr marL="85716" indent="-85716">
              <a:buFontTx/>
              <a:buAutoNum type="arabicPeriod"/>
            </a:pPr>
            <a:r>
              <a:rPr lang="ko-KR" altLang="en-US" sz="1000" dirty="0" smtClean="0">
                <a:latin typeface="+mn-ea"/>
                <a:ea typeface="+mn-ea"/>
                <a:sym typeface="Wingdings" panose="05000000000000000000" pitchFamily="2" charset="2"/>
              </a:rPr>
              <a:t>관리자가 추천 </a:t>
            </a:r>
            <a:r>
              <a:rPr lang="ko-KR" altLang="en-US" sz="1000" dirty="0" err="1" smtClean="0">
                <a:latin typeface="+mn-ea"/>
                <a:ea typeface="+mn-ea"/>
                <a:sym typeface="Wingdings" panose="05000000000000000000" pitchFamily="2" charset="2"/>
              </a:rPr>
              <a:t>검색어</a:t>
            </a:r>
            <a:r>
              <a:rPr lang="ko-KR" altLang="en-US" sz="1000" dirty="0" smtClean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000" dirty="0" err="1" smtClean="0">
                <a:latin typeface="+mn-ea"/>
                <a:ea typeface="+mn-ea"/>
                <a:sym typeface="Wingdings" panose="05000000000000000000" pitchFamily="2" charset="2"/>
              </a:rPr>
              <a:t>몇번째</a:t>
            </a:r>
            <a:r>
              <a:rPr lang="ko-KR" altLang="en-US" sz="1000" dirty="0" smtClean="0">
                <a:latin typeface="+mn-ea"/>
                <a:ea typeface="+mn-ea"/>
                <a:sym typeface="Wingdings" panose="05000000000000000000" pitchFamily="2" charset="2"/>
              </a:rPr>
              <a:t> 나올지 순위 지정하도록 하고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, 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순위는 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1~10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위까지 세팅하도록 함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-  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수정 시 사용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/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미사용 세팅해서 바로 뺄수 있도록 처리 함</a:t>
            </a:r>
            <a:endParaRPr lang="en-US" altLang="ko-KR" sz="1000" dirty="0" smtClean="0"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03922" y="425098"/>
            <a:ext cx="2583525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89989" tIns="45716" rIns="91430" bIns="45716" spcCol="0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Description</a:t>
            </a:r>
            <a:endParaRPr lang="ko-KR" altLang="en-US" sz="12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344110" y="193322"/>
            <a:ext cx="9356725" cy="3603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12.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추천 검색어 등록 및 수정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44110" y="1184961"/>
            <a:ext cx="3796264" cy="360040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◆ </a:t>
            </a:r>
            <a:r>
              <a:rPr lang="ko-KR" altLang="en-US" sz="1400" b="1" dirty="0" smtClean="0">
                <a:latin typeface="+mn-ea"/>
                <a:ea typeface="+mn-ea"/>
                <a:cs typeface="Arials"/>
              </a:rPr>
              <a:t>추천 </a:t>
            </a:r>
            <a:r>
              <a:rPr lang="ko-KR" altLang="en-US" sz="1400" b="1" dirty="0" err="1" smtClean="0">
                <a:latin typeface="+mn-ea"/>
                <a:ea typeface="+mn-ea"/>
                <a:cs typeface="Arials"/>
              </a:rPr>
              <a:t>검색어</a:t>
            </a:r>
            <a:r>
              <a:rPr lang="ko-KR" altLang="en-US" sz="1400" b="1" dirty="0" smtClean="0">
                <a:latin typeface="+mn-ea"/>
                <a:ea typeface="+mn-ea"/>
                <a:cs typeface="Arials"/>
              </a:rPr>
              <a:t> 등록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610952"/>
              </p:ext>
            </p:extLst>
          </p:nvPr>
        </p:nvGraphicFramePr>
        <p:xfrm>
          <a:off x="388242" y="1640922"/>
          <a:ext cx="3708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00"/>
                <a:gridCol w="1188000"/>
                <a:gridCol w="720000"/>
                <a:gridCol w="1044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 bwMode="auto">
          <a:xfrm>
            <a:off x="1159828" y="2041773"/>
            <a:ext cx="103633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n-ea"/>
                <a:ea typeface="+mn-ea"/>
                <a:cs typeface="Arials"/>
              </a:rPr>
              <a:t>1/2/3/4/5</a:t>
            </a:r>
            <a:r>
              <a:rPr lang="ko-KR" altLang="en-US" sz="1200" smtClean="0">
                <a:latin typeface="+mn-ea"/>
                <a:ea typeface="+mn-ea"/>
                <a:cs typeface="Arials"/>
              </a:rPr>
              <a:t> ▼</a:t>
            </a: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132262" y="2041773"/>
            <a:ext cx="684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n-ea"/>
                <a:ea typeface="+mn-ea"/>
                <a:cs typeface="Arials"/>
              </a:rPr>
              <a:t>Y/N</a:t>
            </a:r>
            <a:r>
              <a:rPr lang="ko-KR" altLang="en-US" sz="1200" smtClean="0">
                <a:latin typeface="+mn-ea"/>
                <a:ea typeface="+mn-ea"/>
                <a:cs typeface="Arials"/>
              </a:rPr>
              <a:t> ▼</a:t>
            </a: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272642" y="1684439"/>
            <a:ext cx="2572128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344110" y="1547180"/>
            <a:ext cx="3796264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548086" y="2566135"/>
            <a:ext cx="576000" cy="288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latin typeface="+mn-ea"/>
                <a:ea typeface="+mn-ea"/>
                <a:cs typeface="Arials"/>
              </a:rPr>
              <a:t>저장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2340174" y="2566135"/>
            <a:ext cx="576000" cy="288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latin typeface="+mn-ea"/>
                <a:ea typeface="+mn-ea"/>
                <a:cs typeface="Arials"/>
              </a:rPr>
              <a:t>닫기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25549" y="1116686"/>
            <a:ext cx="4058842" cy="210569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3913" y="969025"/>
            <a:ext cx="216000" cy="216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63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7803923" y="736602"/>
            <a:ext cx="2580343" cy="6438900"/>
          </a:xfrm>
          <a:prstGeom prst="rec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0" tIns="45716" rIns="91430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98">
              <a:spcAft>
                <a:spcPct val="30000"/>
              </a:spcAft>
              <a:buSzPct val="120000"/>
            </a:pPr>
            <a:endParaRPr lang="ko-KR" altLang="en-US" sz="1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03922" y="784860"/>
            <a:ext cx="2580343" cy="707878"/>
          </a:xfrm>
          <a:prstGeom prst="rect">
            <a:avLst/>
          </a:prstGeom>
          <a:noFill/>
        </p:spPr>
        <p:txBody>
          <a:bodyPr wrap="square" lIns="89989" tIns="45716" rIns="91430" bIns="45716" spcCol="0" rtlCol="0">
            <a:spAutoFit/>
          </a:bodyPr>
          <a:lstStyle/>
          <a:p>
            <a:pPr marL="85716" indent="-85716">
              <a:buFontTx/>
              <a:buAutoNum type="arabicPeriod"/>
            </a:pPr>
            <a:r>
              <a:rPr lang="ko-KR" altLang="en-US" sz="1000" dirty="0" err="1" smtClean="0">
                <a:latin typeface="+mn-ea"/>
                <a:ea typeface="+mn-ea"/>
                <a:sym typeface="Wingdings" panose="05000000000000000000" pitchFamily="2" charset="2"/>
              </a:rPr>
              <a:t>검색어별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/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기간별 순위 나오도록 함</a:t>
            </a:r>
            <a:endParaRPr lang="en-US" altLang="ko-KR" sz="100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r>
              <a:rPr lang="en-US" altLang="ko-KR" sz="1000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 - 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리스트는 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15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개까지 나오도록 함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  - 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엑셀 다운로드 기능 제공</a:t>
            </a:r>
            <a:endParaRPr lang="en-US" altLang="ko-KR" sz="100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 - 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다운로드는 최대 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1000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개까지만 제공함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03922" y="425098"/>
            <a:ext cx="2583525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89989" tIns="45716" rIns="91430" bIns="45716" spcCol="0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Description</a:t>
            </a:r>
            <a:endParaRPr lang="ko-KR" altLang="en-US" sz="12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344110" y="193322"/>
            <a:ext cx="9356725" cy="3603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13.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통계 화면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검색어 순위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021702"/>
              </p:ext>
            </p:extLst>
          </p:nvPr>
        </p:nvGraphicFramePr>
        <p:xfrm>
          <a:off x="299996" y="1338850"/>
          <a:ext cx="6926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42"/>
                <a:gridCol w="2647358"/>
                <a:gridCol w="1731700"/>
                <a:gridCol w="17317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검색횟수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최종 검색일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왓슨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검색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2016-11-31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LTE</a:t>
                      </a:r>
                      <a:endParaRPr lang="ko-KR" altLang="en-US" sz="10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</a:t>
                      </a:r>
                      <a:endParaRPr lang="ko-KR" altLang="en-US" sz="10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2016-10-21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34" y="990129"/>
            <a:ext cx="2362200" cy="2952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299996" y="995061"/>
            <a:ext cx="468000" cy="2806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기간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6212438" y="977512"/>
            <a:ext cx="576000" cy="288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검색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4274509" y="966963"/>
            <a:ext cx="1867484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772222" y="4409984"/>
            <a:ext cx="172819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&lt;&lt;  &lt; 1 2 3 4 5 &gt;  &gt;&gt;</a:t>
            </a:r>
            <a:endParaRPr kumimoji="1" lang="ko-KR" altLang="en-US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6869478" y="987721"/>
            <a:ext cx="576000" cy="288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+mn-ea"/>
                <a:ea typeface="+mn-ea"/>
                <a:cs typeface="Arials"/>
              </a:rPr>
              <a:t>Excel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353669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7803923" y="736602"/>
            <a:ext cx="2580343" cy="6438900"/>
          </a:xfrm>
          <a:prstGeom prst="rec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0" tIns="45716" rIns="91430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98">
              <a:spcAft>
                <a:spcPct val="30000"/>
              </a:spcAft>
              <a:buSzPct val="120000"/>
            </a:pPr>
            <a:endParaRPr lang="ko-KR" altLang="en-US" sz="1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03922" y="784860"/>
            <a:ext cx="2580343" cy="1169543"/>
          </a:xfrm>
          <a:prstGeom prst="rect">
            <a:avLst/>
          </a:prstGeom>
          <a:noFill/>
        </p:spPr>
        <p:txBody>
          <a:bodyPr wrap="square" lIns="89989" tIns="45716" rIns="91430" bIns="45716" spcCol="0" rtlCol="0">
            <a:spAutoFit/>
          </a:bodyPr>
          <a:lstStyle/>
          <a:p>
            <a:pPr marL="85716" indent="-85716">
              <a:buFontTx/>
              <a:buAutoNum type="arabicPeriod"/>
            </a:pPr>
            <a:r>
              <a:rPr lang="ko-KR" altLang="en-US" sz="1000" dirty="0" err="1" smtClean="0">
                <a:latin typeface="+mn-ea"/>
                <a:ea typeface="+mn-ea"/>
                <a:sym typeface="Wingdings" panose="05000000000000000000" pitchFamily="2" charset="2"/>
              </a:rPr>
              <a:t>사용자별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검색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리스트 나오도록 함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 - 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검색일 역순으로 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Sorting 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함</a:t>
            </a:r>
            <a:endParaRPr lang="en-US" altLang="ko-KR" sz="100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endParaRPr lang="en-US" altLang="ko-KR" sz="1000" dirty="0">
              <a:latin typeface="+mn-ea"/>
              <a:ea typeface="+mn-ea"/>
              <a:sym typeface="Wingdings" panose="05000000000000000000" pitchFamily="2" charset="2"/>
            </a:endParaRPr>
          </a:p>
          <a:p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2. Default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로 전체기간에 대해서 순위가 나오도록 하고 월별 순위가 나오도록 함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b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   - 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년도는 현재년도 밑으로 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2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개년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, 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총 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3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개년도가 나오도록 하고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, 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월은 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12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개월임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03922" y="425098"/>
            <a:ext cx="2583525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89989" tIns="45716" rIns="91430" bIns="45716" spcCol="0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Description</a:t>
            </a:r>
            <a:endParaRPr lang="ko-KR" altLang="en-US" sz="12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344110" y="193322"/>
            <a:ext cx="9356725" cy="3603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14.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통계 화면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사용자별 검색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596792"/>
              </p:ext>
            </p:extLst>
          </p:nvPr>
        </p:nvGraphicFramePr>
        <p:xfrm>
          <a:off x="299996" y="1338850"/>
          <a:ext cx="70564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1915335"/>
                <a:gridCol w="1915335"/>
                <a:gridCol w="1252866"/>
                <a:gridCol w="125286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팀명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검색횟수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최종 검색일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김일호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혁신팀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왓슨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검색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2016-11-31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김이호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Infra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혁신팀</a:t>
                      </a:r>
                      <a:endParaRPr lang="ko-KR" altLang="en-US" sz="10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LTE</a:t>
                      </a:r>
                      <a:endParaRPr lang="ko-KR" altLang="en-US" sz="10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2016-10-21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김일호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혁신팀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LTE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김사호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김오호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 bwMode="auto">
          <a:xfrm>
            <a:off x="299996" y="995061"/>
            <a:ext cx="468000" cy="2806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기간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2772222" y="4409984"/>
            <a:ext cx="172819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&lt;&lt;  &lt; 1 2 3 4 5 &gt;  &gt;&gt;</a:t>
            </a:r>
            <a:endParaRPr kumimoji="1" lang="ko-KR" altLang="en-US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869478" y="987721"/>
            <a:ext cx="576000" cy="288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+mn-ea"/>
                <a:ea typeface="+mn-ea"/>
                <a:cs typeface="Arials"/>
              </a:rPr>
              <a:t>Excel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838440" y="996562"/>
            <a:ext cx="1007559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 smtClean="0">
                <a:latin typeface="+mn-ea"/>
                <a:ea typeface="+mn-ea"/>
                <a:cs typeface="Arials"/>
              </a:rPr>
              <a:t>전체</a:t>
            </a:r>
            <a:r>
              <a:rPr lang="en-US" altLang="ko-KR" sz="900" dirty="0" smtClean="0">
                <a:latin typeface="+mn-ea"/>
                <a:ea typeface="+mn-ea"/>
                <a:cs typeface="Arials"/>
              </a:rPr>
              <a:t>/2016</a:t>
            </a:r>
            <a:r>
              <a:rPr lang="ko-KR" altLang="en-US" sz="900" smtClean="0">
                <a:latin typeface="+mn-ea"/>
                <a:ea typeface="+mn-ea"/>
                <a:cs typeface="Arials"/>
              </a:rPr>
              <a:t>년</a:t>
            </a:r>
            <a:r>
              <a:rPr lang="ko-KR" altLang="en-US" sz="900" smtClean="0">
                <a:latin typeface="+mn-ea"/>
                <a:ea typeface="+mn-ea"/>
                <a:cs typeface="Arials"/>
              </a:rPr>
              <a:t> </a:t>
            </a:r>
            <a:r>
              <a:rPr lang="ko-KR" altLang="en-US" sz="900" smtClean="0">
                <a:latin typeface="+mn-ea"/>
                <a:ea typeface="+mn-ea"/>
                <a:cs typeface="Arials"/>
              </a:rPr>
              <a:t>▼</a:t>
            </a:r>
            <a:endParaRPr kumimoji="1" lang="ko-KR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942600" y="996562"/>
            <a:ext cx="964605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 smtClean="0">
                <a:latin typeface="+mn-ea"/>
                <a:ea typeface="+mn-ea"/>
                <a:cs typeface="Arials"/>
              </a:rPr>
              <a:t>전체</a:t>
            </a:r>
            <a:r>
              <a:rPr lang="en-US" altLang="ko-KR" sz="900" dirty="0" smtClean="0">
                <a:latin typeface="+mn-ea"/>
                <a:ea typeface="+mn-ea"/>
                <a:cs typeface="Arials"/>
              </a:rPr>
              <a:t>/12</a:t>
            </a:r>
            <a:r>
              <a:rPr lang="ko-KR" altLang="en-US" sz="900" smtClean="0">
                <a:latin typeface="+mn-ea"/>
                <a:ea typeface="+mn-ea"/>
                <a:cs typeface="Arials"/>
              </a:rPr>
              <a:t>월</a:t>
            </a:r>
            <a:r>
              <a:rPr lang="ko-KR" altLang="en-US" sz="900" smtClean="0">
                <a:latin typeface="+mn-ea"/>
                <a:ea typeface="+mn-ea"/>
                <a:cs typeface="Arials"/>
              </a:rPr>
              <a:t> </a:t>
            </a:r>
            <a:r>
              <a:rPr lang="ko-KR" altLang="en-US" sz="900" smtClean="0">
                <a:latin typeface="+mn-ea"/>
                <a:ea typeface="+mn-ea"/>
                <a:cs typeface="Arials"/>
              </a:rPr>
              <a:t>▼</a:t>
            </a:r>
            <a:endParaRPr kumimoji="1" lang="ko-KR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26402" y="1309250"/>
            <a:ext cx="7219075" cy="31007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-7403" y="1316093"/>
            <a:ext cx="216000" cy="216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233690" y="992141"/>
            <a:ext cx="2538531" cy="29242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5620" y="887061"/>
            <a:ext cx="216000" cy="216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b="1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043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2484190" y="2934345"/>
            <a:ext cx="561662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End Of Document</a:t>
            </a:r>
            <a:endParaRPr kumimoji="1" lang="ko-KR" altLang="en-US" sz="4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221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7803923" y="736602"/>
            <a:ext cx="2580343" cy="6438900"/>
          </a:xfrm>
          <a:prstGeom prst="rec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0" tIns="45716" rIns="91430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98">
              <a:spcAft>
                <a:spcPct val="30000"/>
              </a:spcAft>
              <a:buSzPct val="120000"/>
            </a:pPr>
            <a:endParaRPr lang="ko-KR" altLang="en-US" sz="1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03922" y="784860"/>
            <a:ext cx="2580343" cy="2985425"/>
          </a:xfrm>
          <a:prstGeom prst="rect">
            <a:avLst/>
          </a:prstGeom>
          <a:noFill/>
        </p:spPr>
        <p:txBody>
          <a:bodyPr wrap="square" lIns="89989" tIns="45716" rIns="91430" bIns="45716" spcCol="0" rtlCol="0">
            <a:spAutoFit/>
          </a:bodyPr>
          <a:lstStyle/>
          <a:p>
            <a:pPr marL="85716" indent="-85716">
              <a:buFontTx/>
              <a:buAutoNum type="arabicPeriod"/>
            </a:pPr>
            <a:r>
              <a:rPr lang="en-US" altLang="ko-KR" sz="1000" dirty="0" smtClean="0">
                <a:latin typeface="+mn-ea"/>
                <a:ea typeface="+mn-ea"/>
              </a:rPr>
              <a:t> </a:t>
            </a:r>
            <a:r>
              <a:rPr lang="ko-KR" altLang="en-US" sz="1000" smtClean="0">
                <a:latin typeface="+mn-ea"/>
                <a:ea typeface="+mn-ea"/>
              </a:rPr>
              <a:t>담당업무 </a:t>
            </a:r>
            <a:r>
              <a:rPr lang="en-US" altLang="ko-KR" sz="1000" dirty="0" smtClean="0">
                <a:latin typeface="+mn-ea"/>
                <a:ea typeface="+mn-ea"/>
              </a:rPr>
              <a:t>1,2,3</a:t>
            </a:r>
            <a:r>
              <a:rPr lang="ko-KR" altLang="en-US" sz="1000" smtClean="0">
                <a:latin typeface="+mn-ea"/>
                <a:ea typeface="+mn-ea"/>
              </a:rPr>
              <a:t>을 한 개로 통합하고 </a:t>
            </a:r>
            <a:r>
              <a:rPr lang="en-US" altLang="ko-KR" sz="1000" dirty="0" err="1" smtClean="0">
                <a:latin typeface="+mn-ea"/>
                <a:ea typeface="+mn-ea"/>
              </a:rPr>
              <a:t>TextArea</a:t>
            </a:r>
            <a:r>
              <a:rPr lang="ko-KR" altLang="en-US" sz="1000" smtClean="0">
                <a:latin typeface="+mn-ea"/>
                <a:ea typeface="+mn-ea"/>
              </a:rPr>
              <a:t>로 변경 하도록 함</a:t>
            </a:r>
            <a:r>
              <a:rPr lang="en-US" altLang="ko-KR" sz="1000" dirty="0" smtClean="0">
                <a:latin typeface="+mn-ea"/>
                <a:ea typeface="+mn-ea"/>
              </a:rPr>
              <a:t/>
            </a:r>
            <a:br>
              <a:rPr lang="en-US" altLang="ko-KR" sz="1000" dirty="0" smtClean="0">
                <a:latin typeface="+mn-ea"/>
                <a:ea typeface="+mn-ea"/>
              </a:rPr>
            </a:br>
            <a:r>
              <a:rPr lang="en-US" altLang="ko-KR" sz="1000" dirty="0" smtClean="0">
                <a:latin typeface="+mn-ea"/>
                <a:ea typeface="+mn-ea"/>
              </a:rPr>
              <a:t>- </a:t>
            </a:r>
            <a:r>
              <a:rPr lang="ko-KR" altLang="en-US" sz="1000" smtClean="0">
                <a:latin typeface="+mn-ea"/>
                <a:ea typeface="+mn-ea"/>
              </a:rPr>
              <a:t>데이터 마이그레이션 필요 함</a:t>
            </a:r>
            <a:r>
              <a:rPr lang="en-US" altLang="ko-KR" sz="1000" dirty="0" smtClean="0">
                <a:latin typeface="+mn-ea"/>
                <a:ea typeface="+mn-ea"/>
              </a:rPr>
              <a:t/>
            </a:r>
            <a:br>
              <a:rPr lang="en-US" altLang="ko-KR" sz="1000" dirty="0" smtClean="0">
                <a:latin typeface="+mn-ea"/>
                <a:ea typeface="+mn-ea"/>
              </a:rPr>
            </a:br>
            <a:r>
              <a:rPr lang="en-US" altLang="ko-KR" sz="1000" dirty="0" smtClean="0">
                <a:latin typeface="+mn-ea"/>
                <a:ea typeface="+mn-ea"/>
              </a:rPr>
              <a:t>- HR</a:t>
            </a:r>
            <a:r>
              <a:rPr lang="ko-KR" altLang="en-US" sz="1000" smtClean="0">
                <a:latin typeface="+mn-ea"/>
                <a:ea typeface="+mn-ea"/>
              </a:rPr>
              <a:t>이 각 컬럼이 </a:t>
            </a:r>
            <a:r>
              <a:rPr lang="en-US" altLang="ko-KR" sz="1000" dirty="0" smtClean="0">
                <a:latin typeface="+mn-ea"/>
                <a:ea typeface="+mn-ea"/>
              </a:rPr>
              <a:t>200Byte</a:t>
            </a:r>
            <a:r>
              <a:rPr lang="ko-KR" altLang="en-US" sz="1000" smtClean="0">
                <a:latin typeface="+mn-ea"/>
                <a:ea typeface="+mn-ea"/>
              </a:rPr>
              <a:t>이므로 최대 </a:t>
            </a:r>
            <a:r>
              <a:rPr lang="en-US" altLang="ko-KR" sz="1000" dirty="0" smtClean="0">
                <a:latin typeface="+mn-ea"/>
                <a:ea typeface="+mn-ea"/>
              </a:rPr>
              <a:t>100</a:t>
            </a:r>
            <a:r>
              <a:rPr lang="ko-KR" altLang="en-US" sz="1000" smtClean="0">
                <a:latin typeface="+mn-ea"/>
                <a:ea typeface="+mn-ea"/>
              </a:rPr>
              <a:t>자만 입력 가능함</a:t>
            </a:r>
            <a:r>
              <a:rPr lang="en-US" altLang="ko-KR" sz="1000" dirty="0" smtClean="0">
                <a:latin typeface="+mn-ea"/>
                <a:ea typeface="+mn-ea"/>
              </a:rPr>
              <a:t/>
            </a:r>
            <a:br>
              <a:rPr lang="en-US" altLang="ko-KR" sz="1000" dirty="0" smtClean="0">
                <a:latin typeface="+mn-ea"/>
                <a:ea typeface="+mn-ea"/>
              </a:rPr>
            </a:br>
            <a:endParaRPr lang="en-US" altLang="ko-KR" sz="1000" dirty="0" smtClean="0">
              <a:latin typeface="+mn-ea"/>
              <a:ea typeface="+mn-ea"/>
            </a:endParaRPr>
          </a:p>
          <a:p>
            <a:pPr marL="85716" indent="-85716">
              <a:buFontTx/>
              <a:buAutoNum type="arabicPeriod"/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ko-KR" altLang="en-US" sz="1000" smtClean="0">
                <a:latin typeface="+mn-ea"/>
                <a:ea typeface="+mn-ea"/>
              </a:rPr>
              <a:t>사내 </a:t>
            </a:r>
            <a:r>
              <a:rPr lang="en-US" altLang="ko-KR" sz="1000" dirty="0" smtClean="0">
                <a:latin typeface="+mn-ea"/>
                <a:ea typeface="+mn-ea"/>
              </a:rPr>
              <a:t>114</a:t>
            </a:r>
            <a:r>
              <a:rPr lang="ko-KR" altLang="en-US" sz="1000" smtClean="0">
                <a:latin typeface="+mn-ea"/>
                <a:ea typeface="+mn-ea"/>
              </a:rPr>
              <a:t>에 </a:t>
            </a:r>
            <a:r>
              <a:rPr lang="en-US" altLang="ko-KR" sz="1000" dirty="0" smtClean="0">
                <a:latin typeface="+mn-ea"/>
                <a:ea typeface="+mn-ea"/>
              </a:rPr>
              <a:t>“</a:t>
            </a:r>
            <a:r>
              <a:rPr lang="ko-KR" altLang="en-US" sz="1000" smtClean="0">
                <a:latin typeface="+mn-ea"/>
                <a:ea typeface="+mn-ea"/>
              </a:rPr>
              <a:t>전문영역</a:t>
            </a:r>
            <a:r>
              <a:rPr lang="en-US" altLang="ko-KR" sz="1000" dirty="0" smtClean="0">
                <a:latin typeface="+mn-ea"/>
                <a:ea typeface="+mn-ea"/>
              </a:rPr>
              <a:t>＂</a:t>
            </a:r>
            <a:r>
              <a:rPr lang="ko-KR" altLang="en-US" sz="1000" smtClean="0">
                <a:latin typeface="+mn-ea"/>
                <a:ea typeface="+mn-ea"/>
              </a:rPr>
              <a:t>을 추가해서 해쉬 태크 형태로 입력 하도록 함  </a:t>
            </a:r>
            <a:r>
              <a:rPr lang="en-US" altLang="ko-KR" sz="1000" dirty="0" smtClean="0">
                <a:latin typeface="+mn-ea"/>
                <a:ea typeface="+mn-ea"/>
              </a:rPr>
              <a:t/>
            </a:r>
            <a:br>
              <a:rPr lang="en-US" altLang="ko-KR" sz="1000" dirty="0" smtClean="0">
                <a:latin typeface="+mn-ea"/>
                <a:ea typeface="+mn-ea"/>
              </a:rPr>
            </a:br>
            <a:r>
              <a:rPr lang="en-US" altLang="ko-KR" sz="1000" dirty="0" smtClean="0">
                <a:latin typeface="+mn-ea"/>
                <a:ea typeface="+mn-ea"/>
              </a:rPr>
              <a:t>- Default</a:t>
            </a:r>
            <a:r>
              <a:rPr lang="ko-KR" altLang="en-US" sz="1000" smtClean="0">
                <a:latin typeface="+mn-ea"/>
                <a:ea typeface="+mn-ea"/>
              </a:rPr>
              <a:t>로 </a:t>
            </a:r>
            <a:endParaRPr lang="en-US" altLang="ko-KR" sz="1000" dirty="0">
              <a:latin typeface="+mn-ea"/>
              <a:ea typeface="+mn-ea"/>
            </a:endParaRPr>
          </a:p>
          <a:p>
            <a:r>
              <a:rPr lang="en-US" altLang="ko-KR" sz="1000" b="1" dirty="0" smtClean="0">
                <a:latin typeface="+mn-ea"/>
                <a:ea typeface="+mn-ea"/>
                <a:sym typeface="Wingdings" panose="05000000000000000000" pitchFamily="2" charset="2"/>
              </a:rPr>
              <a:t>    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[#LTE, #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회계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]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와 같이 입력해 주시기 바랍니다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라고 안내 문구를 보여 줌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 - </a:t>
            </a:r>
            <a:r>
              <a:rPr lang="en-US" altLang="ko-KR" sz="1000" dirty="0" err="1" smtClean="0">
                <a:latin typeface="+mn-ea"/>
                <a:ea typeface="+mn-ea"/>
                <a:sym typeface="Wingdings" panose="05000000000000000000" pitchFamily="2" charset="2"/>
              </a:rPr>
              <a:t>TextArea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로 변경 함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</a:br>
            <a:endParaRPr lang="en-US" altLang="ko-KR" sz="100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3. 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사내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114DB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에 저장된 내역을 전문가 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DB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로 인터페이스 해서 가져오도록 함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  - 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일배치 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Or 1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일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3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회 배치등 방식 추후 협의</a:t>
            </a:r>
            <a:endParaRPr lang="en-US" altLang="ko-KR" sz="1000" dirty="0">
              <a:latin typeface="+mn-ea"/>
              <a:ea typeface="+mn-ea"/>
              <a:sym typeface="Wingdings" panose="05000000000000000000" pitchFamily="2" charset="2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sz="9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endParaRPr lang="en-US" altLang="ko-KR" sz="9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03922" y="425098"/>
            <a:ext cx="2583525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89989" tIns="45716" rIns="91430" bIns="45716" spcCol="0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Description</a:t>
            </a:r>
            <a:endParaRPr lang="ko-KR" altLang="en-US" sz="12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344110" y="193322"/>
            <a:ext cx="9356725" cy="3603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114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전문 영역 입력 방식 변경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39264"/>
              </p:ext>
            </p:extLst>
          </p:nvPr>
        </p:nvGraphicFramePr>
        <p:xfrm>
          <a:off x="1044031" y="1714641"/>
          <a:ext cx="3492000" cy="4935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00"/>
                <a:gridCol w="2520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1101111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소속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SKTelecom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영문부서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Infra Team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담당업무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전문영역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휴대전화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010-1234-1234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사내전화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02-6110-1234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기타전화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Fax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외부메일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skinfra@naver.com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근무장소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tower 15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</a:rPr>
                        <a:t>층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근무지주소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 bwMode="auto">
          <a:xfrm>
            <a:off x="26207" y="1278161"/>
            <a:ext cx="4580373" cy="4320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Arials"/>
              </a:rPr>
              <a:t>개인정보 및 담당업무 수정</a:t>
            </a:r>
          </a:p>
        </p:txBody>
      </p:sp>
      <p:pic>
        <p:nvPicPr>
          <p:cNvPr id="29" name="Picture 2" descr="D:\Docs\PPT\Templete\user business casual ma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151" y="1998241"/>
            <a:ext cx="720080" cy="822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 bwMode="auto">
          <a:xfrm>
            <a:off x="44864" y="1699935"/>
            <a:ext cx="4561716" cy="50220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804035" y="2853190"/>
            <a:ext cx="216000" cy="216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101289" y="3536103"/>
            <a:ext cx="2391075" cy="4496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ko-KR" sz="900" dirty="0">
                <a:latin typeface="+mn-ea"/>
                <a:ea typeface="+mn-ea"/>
              </a:rPr>
              <a:t>[#LTE,</a:t>
            </a:r>
            <a:r>
              <a:rPr lang="ko-KR" altLang="en-US" sz="900">
                <a:latin typeface="+mn-ea"/>
                <a:ea typeface="+mn-ea"/>
              </a:rPr>
              <a:t> </a:t>
            </a:r>
            <a:r>
              <a:rPr lang="en-US" altLang="ko-KR" sz="900" dirty="0">
                <a:latin typeface="+mn-ea"/>
                <a:ea typeface="+mn-ea"/>
              </a:rPr>
              <a:t>#</a:t>
            </a:r>
            <a:r>
              <a:rPr lang="ko-KR" altLang="en-US" sz="900">
                <a:latin typeface="+mn-ea"/>
                <a:ea typeface="+mn-ea"/>
              </a:rPr>
              <a:t>회계</a:t>
            </a:r>
            <a:r>
              <a:rPr lang="en-US" altLang="ko-KR" sz="900" dirty="0">
                <a:latin typeface="+mn-ea"/>
                <a:ea typeface="+mn-ea"/>
              </a:rPr>
              <a:t>]</a:t>
            </a:r>
            <a:r>
              <a:rPr lang="ko-KR" altLang="en-US" sz="900">
                <a:latin typeface="+mn-ea"/>
                <a:ea typeface="+mn-ea"/>
              </a:rPr>
              <a:t> 와 같이 입력해 주시기 바랍니다</a:t>
            </a:r>
            <a:r>
              <a:rPr lang="en-US" altLang="ko-KR" sz="900" dirty="0" smtClean="0">
                <a:latin typeface="+mn-ea"/>
                <a:ea typeface="+mn-ea"/>
              </a:rPr>
              <a:t>.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116100" y="2894770"/>
            <a:ext cx="2376264" cy="4715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담당업무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1,2,3 Merge</a:t>
            </a: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하고 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latin typeface="+mn-ea"/>
                <a:ea typeface="+mn-ea"/>
                <a:cs typeface="Arials"/>
              </a:rPr>
              <a:t>TextArea</a:t>
            </a:r>
            <a:r>
              <a:rPr lang="ko-KR" altLang="en-US" smtClean="0">
                <a:latin typeface="+mn-ea"/>
                <a:ea typeface="+mn-ea"/>
                <a:cs typeface="Arials"/>
              </a:rPr>
              <a:t>로 변경 함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041856" y="2885859"/>
            <a:ext cx="2564724" cy="57804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834340" y="3459252"/>
            <a:ext cx="216000" cy="216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b="1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2072161" y="3491921"/>
            <a:ext cx="2564724" cy="57804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935512"/>
              </p:ext>
            </p:extLst>
          </p:nvPr>
        </p:nvGraphicFramePr>
        <p:xfrm>
          <a:off x="5217378" y="1955801"/>
          <a:ext cx="2520000" cy="4452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1101111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SKTelecom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Infra Team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net,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</a:rPr>
                        <a:t>전자결재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, T-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Infonet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#LTE,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</a:rPr>
                        <a:t>회계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3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010-1234-1234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02-6110-1234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skinfra@naver.com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tower 15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</a:rPr>
                        <a:t>층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오른쪽 화살표 20"/>
          <p:cNvSpPr/>
          <p:nvPr/>
        </p:nvSpPr>
        <p:spPr bwMode="auto">
          <a:xfrm>
            <a:off x="4688000" y="3994041"/>
            <a:ext cx="432048" cy="720080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591657" y="342875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저장후</a:t>
            </a:r>
            <a:endParaRPr kumimoji="1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017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7803923" y="736602"/>
            <a:ext cx="2580343" cy="6438900"/>
          </a:xfrm>
          <a:prstGeom prst="rec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0" tIns="45716" rIns="91430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98">
              <a:spcAft>
                <a:spcPct val="30000"/>
              </a:spcAft>
              <a:buSzPct val="120000"/>
            </a:pPr>
            <a:endParaRPr lang="ko-KR" altLang="en-US" sz="1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03922" y="784860"/>
            <a:ext cx="2580343" cy="384713"/>
          </a:xfrm>
          <a:prstGeom prst="rect">
            <a:avLst/>
          </a:prstGeom>
          <a:noFill/>
        </p:spPr>
        <p:txBody>
          <a:bodyPr wrap="square" lIns="89989" tIns="45716" rIns="91430" bIns="45716" spcCol="0" rtlCol="0">
            <a:spAutoFit/>
          </a:bodyPr>
          <a:lstStyle/>
          <a:p>
            <a:pPr marL="85716" indent="-85716">
              <a:buFontTx/>
              <a:buAutoNum type="arabicPeriod"/>
            </a:pPr>
            <a:r>
              <a:rPr lang="en-US" altLang="ko-KR" sz="1000" dirty="0" smtClean="0">
                <a:latin typeface="+mn-ea"/>
                <a:ea typeface="+mn-ea"/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sz="9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endParaRPr lang="en-US" altLang="ko-KR" sz="9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03922" y="425098"/>
            <a:ext cx="2583525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89989" tIns="45716" rIns="91430" bIns="45716" spcCol="0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Description</a:t>
            </a:r>
            <a:endParaRPr lang="ko-KR" altLang="en-US" sz="12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344110" y="193322"/>
            <a:ext cx="9356725" cy="3603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114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전문 영역 입력 부가 기능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684058"/>
              </p:ext>
            </p:extLst>
          </p:nvPr>
        </p:nvGraphicFramePr>
        <p:xfrm>
          <a:off x="1802538" y="1926233"/>
          <a:ext cx="3698267" cy="6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415"/>
                <a:gridCol w="2668852"/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전문영역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 bwMode="auto">
          <a:xfrm>
            <a:off x="2908518" y="2007429"/>
            <a:ext cx="2523730" cy="4496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ko-KR" sz="900" dirty="0">
                <a:latin typeface="+mn-ea"/>
                <a:ea typeface="+mn-ea"/>
              </a:rPr>
              <a:t>[#LTE,</a:t>
            </a:r>
            <a:r>
              <a:rPr lang="ko-KR" altLang="en-US" sz="900">
                <a:latin typeface="+mn-ea"/>
                <a:ea typeface="+mn-ea"/>
              </a:rPr>
              <a:t> </a:t>
            </a:r>
            <a:r>
              <a:rPr lang="en-US" altLang="ko-KR" sz="900" dirty="0">
                <a:latin typeface="+mn-ea"/>
                <a:ea typeface="+mn-ea"/>
              </a:rPr>
              <a:t>#</a:t>
            </a:r>
            <a:r>
              <a:rPr lang="ko-KR" altLang="en-US" sz="900">
                <a:latin typeface="+mn-ea"/>
                <a:ea typeface="+mn-ea"/>
              </a:rPr>
              <a:t>회계</a:t>
            </a:r>
            <a:r>
              <a:rPr lang="en-US" altLang="ko-KR" sz="900" dirty="0">
                <a:latin typeface="+mn-ea"/>
                <a:ea typeface="+mn-ea"/>
              </a:rPr>
              <a:t>]</a:t>
            </a:r>
            <a:r>
              <a:rPr lang="ko-KR" altLang="en-US" sz="900">
                <a:latin typeface="+mn-ea"/>
                <a:ea typeface="+mn-ea"/>
              </a:rPr>
              <a:t> 와 같이 입력해 주시기 바랍니다</a:t>
            </a:r>
            <a:r>
              <a:rPr lang="en-US" altLang="ko-KR" sz="900" dirty="0" smtClean="0">
                <a:latin typeface="+mn-ea"/>
                <a:ea typeface="+mn-ea"/>
              </a:rPr>
              <a:t>.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33510"/>
              </p:ext>
            </p:extLst>
          </p:nvPr>
        </p:nvGraphicFramePr>
        <p:xfrm>
          <a:off x="1811131" y="3047686"/>
          <a:ext cx="3698267" cy="6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415"/>
                <a:gridCol w="2668852"/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전문영역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 bwMode="auto">
          <a:xfrm>
            <a:off x="2917111" y="3128882"/>
            <a:ext cx="2523730" cy="4496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ko-KR" sz="900" dirty="0" smtClean="0">
                <a:latin typeface="+mn-ea"/>
                <a:ea typeface="+mn-ea"/>
              </a:rPr>
              <a:t>#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811131" y="1550389"/>
            <a:ext cx="405743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1. </a:t>
            </a:r>
            <a:r>
              <a:rPr lang="ko-KR" altLang="en-US" b="1" kern="0" smtClean="0">
                <a:latin typeface="+mn-ea"/>
                <a:ea typeface="+mn-ea"/>
              </a:rPr>
              <a:t>편집모드에서 </a:t>
            </a:r>
            <a:r>
              <a:rPr lang="ko-KR" altLang="en-US" b="1" kern="0" smtClean="0">
                <a:latin typeface="+mn-ea"/>
                <a:ea typeface="+mn-ea"/>
              </a:rPr>
              <a:t>데이터가 없는 경우 안내문구를 </a:t>
            </a:r>
            <a:r>
              <a:rPr lang="ko-KR" altLang="en-US" b="1" kern="0" smtClean="0">
                <a:latin typeface="+mn-ea"/>
                <a:ea typeface="+mn-ea"/>
              </a:rPr>
              <a:t>띄워줌</a:t>
            </a:r>
            <a:endParaRPr kumimoji="1" lang="ko-KR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1802537" y="2732036"/>
            <a:ext cx="369826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lang="en-US" altLang="ko-KR" b="1" kern="0" dirty="0">
                <a:latin typeface="+mn-ea"/>
                <a:ea typeface="+mn-ea"/>
              </a:rPr>
              <a:t>2</a:t>
            </a: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 </a:t>
            </a:r>
            <a:r>
              <a:rPr lang="ko-KR" altLang="en-US" b="1" kern="0" smtClean="0">
                <a:latin typeface="+mn-ea"/>
                <a:ea typeface="+mn-ea"/>
              </a:rPr>
              <a:t>마우스 커서 이동시 </a:t>
            </a:r>
            <a:r>
              <a:rPr lang="en-US" altLang="ko-KR" b="1" kern="0" dirty="0" smtClean="0">
                <a:latin typeface="+mn-ea"/>
                <a:ea typeface="+mn-ea"/>
              </a:rPr>
              <a:t>#</a:t>
            </a:r>
            <a:r>
              <a:rPr lang="ko-KR" altLang="en-US" b="1" kern="0" smtClean="0">
                <a:latin typeface="+mn-ea"/>
                <a:ea typeface="+mn-ea"/>
              </a:rPr>
              <a:t>만</a:t>
            </a:r>
            <a:r>
              <a:rPr lang="en-US" altLang="ko-KR" b="1" kern="0" dirty="0" smtClean="0">
                <a:latin typeface="+mn-ea"/>
                <a:ea typeface="+mn-ea"/>
              </a:rPr>
              <a:t> </a:t>
            </a:r>
            <a:r>
              <a:rPr lang="ko-KR" altLang="en-US" b="1" kern="0" smtClean="0">
                <a:latin typeface="+mn-ea"/>
                <a:ea typeface="+mn-ea"/>
              </a:rPr>
              <a:t>보여주고</a:t>
            </a:r>
            <a:r>
              <a:rPr lang="en-US" altLang="ko-KR" b="1" kern="0" dirty="0" smtClean="0">
                <a:latin typeface="+mn-ea"/>
                <a:ea typeface="+mn-ea"/>
              </a:rPr>
              <a:t>, #</a:t>
            </a:r>
            <a:r>
              <a:rPr lang="ko-KR" altLang="en-US" b="1" kern="0" smtClean="0">
                <a:latin typeface="+mn-ea"/>
                <a:ea typeface="+mn-ea"/>
              </a:rPr>
              <a:t>뒤에</a:t>
            </a:r>
            <a:r>
              <a:rPr lang="en-US" altLang="ko-KR" b="1" kern="0" dirty="0" smtClean="0">
                <a:latin typeface="+mn-ea"/>
                <a:ea typeface="+mn-ea"/>
              </a:rPr>
              <a:t> </a:t>
            </a:r>
            <a:r>
              <a:rPr lang="ko-KR" altLang="en-US" b="1" kern="0" smtClean="0">
                <a:latin typeface="+mn-ea"/>
                <a:ea typeface="+mn-ea"/>
              </a:rPr>
              <a:t>커서 위치</a:t>
            </a:r>
            <a:endParaRPr kumimoji="1" lang="ko-KR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065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7803923" y="736602"/>
            <a:ext cx="2580343" cy="6438900"/>
          </a:xfrm>
          <a:prstGeom prst="rec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0" tIns="45716" rIns="91430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98">
              <a:spcAft>
                <a:spcPct val="30000"/>
              </a:spcAft>
              <a:buSzPct val="120000"/>
            </a:pPr>
            <a:endParaRPr lang="ko-KR" altLang="en-US" sz="1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03922" y="784860"/>
            <a:ext cx="2580343" cy="2908480"/>
          </a:xfrm>
          <a:prstGeom prst="rect">
            <a:avLst/>
          </a:prstGeom>
          <a:noFill/>
        </p:spPr>
        <p:txBody>
          <a:bodyPr wrap="square" lIns="89989" tIns="45716" rIns="91430" bIns="45716" spcCol="0" rtlCol="0">
            <a:spAutoFit/>
          </a:bodyPr>
          <a:lstStyle/>
          <a:p>
            <a:pPr marL="85716" indent="-85716">
              <a:buFontTx/>
              <a:buAutoNum type="arabicPeriod"/>
            </a:pPr>
            <a:r>
              <a:rPr lang="en-US" altLang="ko-KR" sz="1000" dirty="0" smtClean="0">
                <a:latin typeface="+mn-ea"/>
                <a:ea typeface="+mn-ea"/>
              </a:rPr>
              <a:t> T net</a:t>
            </a:r>
            <a:r>
              <a:rPr lang="ko-KR" altLang="en-US" sz="1000" smtClean="0">
                <a:latin typeface="+mn-ea"/>
                <a:ea typeface="+mn-ea"/>
              </a:rPr>
              <a:t>을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  <a:r>
              <a:rPr lang="ko-KR" altLang="en-US" sz="1000" smtClean="0">
                <a:latin typeface="+mn-ea"/>
                <a:ea typeface="+mn-ea"/>
              </a:rPr>
              <a:t>통하여 전문가 검색화면에 진입함</a:t>
            </a:r>
            <a:r>
              <a:rPr lang="en-US" altLang="ko-KR" sz="1000" dirty="0" smtClean="0">
                <a:latin typeface="+mn-ea"/>
                <a:ea typeface="+mn-ea"/>
              </a:rPr>
              <a:t/>
            </a:r>
            <a:br>
              <a:rPr lang="en-US" altLang="ko-KR" sz="1000" dirty="0" smtClean="0">
                <a:latin typeface="+mn-ea"/>
                <a:ea typeface="+mn-ea"/>
              </a:rPr>
            </a:br>
            <a:r>
              <a:rPr lang="en-US" altLang="ko-KR" sz="1000" dirty="0" smtClean="0">
                <a:latin typeface="+mn-ea"/>
                <a:ea typeface="+mn-ea"/>
              </a:rPr>
              <a:t> - </a:t>
            </a:r>
            <a:r>
              <a:rPr lang="ko-KR" altLang="en-US" sz="1000" smtClean="0">
                <a:latin typeface="+mn-ea"/>
                <a:ea typeface="+mn-ea"/>
              </a:rPr>
              <a:t>팝업 형태로 화면 띄움</a:t>
            </a:r>
            <a:r>
              <a:rPr lang="en-US" altLang="ko-KR" sz="1000" dirty="0" smtClean="0">
                <a:latin typeface="+mn-ea"/>
                <a:ea typeface="+mn-ea"/>
              </a:rPr>
              <a:t/>
            </a:r>
            <a:br>
              <a:rPr lang="en-US" altLang="ko-KR" sz="1000" dirty="0" smtClean="0">
                <a:latin typeface="+mn-ea"/>
                <a:ea typeface="+mn-ea"/>
              </a:rPr>
            </a:br>
            <a:endParaRPr lang="en-US" altLang="ko-KR" sz="900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2. “</a:t>
            </a:r>
            <a:r>
              <a:rPr lang="ko-KR" altLang="en-US" sz="90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최근검색어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90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본인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)”, “</a:t>
            </a:r>
            <a:r>
              <a:rPr lang="ko-KR" altLang="en-US" sz="90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인기검색어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“, “</a:t>
            </a:r>
            <a:r>
              <a:rPr lang="ko-KR" altLang="en-US" sz="90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추천검색어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”, “</a:t>
            </a:r>
            <a:r>
              <a:rPr lang="ko-KR" altLang="en-US" sz="90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전문가 문의내역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90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본인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)”</a:t>
            </a:r>
            <a:r>
              <a:rPr lang="ko-KR" altLang="en-US" sz="90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대해서 보여 줌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- </a:t>
            </a:r>
            <a:r>
              <a:rPr lang="ko-KR" altLang="en-US" sz="90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추천 검색어는 관리자 화면에서 세팅한 값이 나오도록 함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- </a:t>
            </a:r>
            <a:r>
              <a:rPr lang="ko-KR" altLang="en-US" sz="90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검색어 클릭 시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“</a:t>
            </a:r>
            <a:r>
              <a:rPr lang="ko-KR" altLang="en-US" sz="90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검색단어 입력칸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＂</a:t>
            </a:r>
            <a:r>
              <a:rPr lang="ko-KR" altLang="en-US" sz="90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자동으로 세팅 되도록 함</a:t>
            </a:r>
            <a:br>
              <a:rPr lang="ko-KR" altLang="en-US" sz="90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3. GNB </a:t>
            </a:r>
            <a:r>
              <a:rPr lang="ko-KR" altLang="en-US" sz="90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영역이고 모든 화면에서 보이도록 처리함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- </a:t>
            </a:r>
            <a:r>
              <a:rPr lang="ko-KR" altLang="en-US" sz="90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관리자는 관리자에게만 보이도록 권한 처리 </a:t>
            </a:r>
            <a:r>
              <a:rPr lang="ko-KR" altLang="en-US" sz="90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함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</a:t>
            </a:r>
            <a:r>
              <a:rPr lang="en-US" altLang="ko-KR" sz="9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- </a:t>
            </a:r>
            <a:r>
              <a:rPr lang="ko-KR" altLang="en-US" sz="90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접속한 </a:t>
            </a:r>
            <a:r>
              <a:rPr lang="en-US" altLang="ko-KR" sz="9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User</a:t>
            </a:r>
            <a:r>
              <a:rPr lang="ko-KR" altLang="en-US" sz="90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이름을 표기 함</a:t>
            </a:r>
            <a:endParaRPr lang="en-US" altLang="ko-KR" sz="900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sz="9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endParaRPr lang="en-US" altLang="ko-KR" sz="9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03922" y="425098"/>
            <a:ext cx="2583525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89989" tIns="45716" rIns="91430" bIns="45716" spcCol="0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Description</a:t>
            </a:r>
            <a:endParaRPr lang="ko-KR" altLang="en-US" sz="12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344110" y="193322"/>
            <a:ext cx="9356725" cy="3603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해쉬 태그 검색 초기 화면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51483" y="2531712"/>
            <a:ext cx="1152128" cy="5165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 </a:t>
            </a:r>
            <a:r>
              <a:rPr kumimoji="1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전문영역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 </a:t>
            </a:r>
            <a:r>
              <a:rPr kumimoji="1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▼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  <a:p>
            <a:pPr eaLnBrk="1" hangingPunct="1"/>
            <a:r>
              <a:rPr lang="en-US" altLang="ko-KR" sz="1050" dirty="0">
                <a:latin typeface="+mn-ea"/>
                <a:ea typeface="+mn-ea"/>
                <a:cs typeface="Arials"/>
              </a:rPr>
              <a:t> </a:t>
            </a:r>
            <a:r>
              <a:rPr lang="ko-KR" altLang="en-US" sz="1050" dirty="0" smtClean="0">
                <a:latin typeface="+mn-ea"/>
                <a:ea typeface="+mn-ea"/>
                <a:cs typeface="Arials"/>
              </a:rPr>
              <a:t>이름       </a:t>
            </a:r>
            <a:r>
              <a:rPr lang="ko-KR" altLang="en-US" sz="1200" dirty="0" smtClean="0">
                <a:latin typeface="+mn-ea"/>
                <a:cs typeface="Arials"/>
              </a:rPr>
              <a:t>▼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747628" y="2544180"/>
            <a:ext cx="3151443" cy="366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5157878" y="2544180"/>
            <a:ext cx="827686" cy="288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검색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451484" y="3485780"/>
            <a:ext cx="2418234" cy="16632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3042492" y="3454119"/>
            <a:ext cx="1856579" cy="16632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451484" y="3120244"/>
            <a:ext cx="158417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ㅁ</a:t>
            </a:r>
            <a:r>
              <a:rPr kumimoji="1" lang="ko-KR" alt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최근 </a:t>
            </a:r>
            <a:r>
              <a:rPr kumimoji="1" lang="ko-KR" altLang="en-US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검색어</a:t>
            </a:r>
            <a:endParaRPr kumimoji="1" lang="ko-KR" altLang="en-US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3042492" y="3088583"/>
            <a:ext cx="158417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ㅁ</a:t>
            </a:r>
            <a:r>
              <a:rPr kumimoji="1" lang="ko-KR" alt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인기 </a:t>
            </a:r>
            <a:r>
              <a:rPr kumimoji="1" lang="ko-KR" altLang="en-US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검색어</a:t>
            </a:r>
            <a:endParaRPr kumimoji="1" lang="ko-KR" altLang="en-US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347129" y="3048236"/>
            <a:ext cx="7220301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직사각형 29"/>
          <p:cNvSpPr/>
          <p:nvPr/>
        </p:nvSpPr>
        <p:spPr bwMode="auto">
          <a:xfrm>
            <a:off x="371309" y="1609944"/>
            <a:ext cx="7036624" cy="360040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◆ 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전문가 검색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395957" y="2012457"/>
            <a:ext cx="716779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※ </a:t>
            </a:r>
            <a:r>
              <a:rPr kumimoji="1" lang="ko-KR" altLang="en-US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사내 </a:t>
            </a:r>
            <a:r>
              <a:rPr kumimoji="1" lang="en-US" altLang="ko-KR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114</a:t>
            </a:r>
            <a:r>
              <a:rPr kumimoji="1" lang="ko-KR" altLang="en-US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에서</a:t>
            </a:r>
            <a:r>
              <a:rPr kumimoji="1" lang="en-US" altLang="ko-KR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1" lang="ko-KR" altLang="en-US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각 개인이 입력한 전문 영역에 대해서 검색하여 문의 할 수 있습니다</a:t>
            </a:r>
            <a:r>
              <a:rPr kumimoji="1" lang="en-US" altLang="ko-KR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</a:t>
            </a:r>
            <a:endParaRPr kumimoji="1" lang="ko-KR" altLang="en-US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3161737" y="3570507"/>
            <a:ext cx="1584176" cy="1480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lang="en-US" altLang="ko-KR" kern="0" dirty="0" smtClean="0">
                <a:latin typeface="+mn-ea"/>
                <a:ea typeface="+mn-ea"/>
              </a:rPr>
              <a:t>LTE</a:t>
            </a:r>
          </a:p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Deep Learning</a:t>
            </a:r>
          </a:p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lang="ko-KR" altLang="en-US" kern="0" noProof="0" dirty="0" err="1" smtClean="0">
                <a:latin typeface="+mn-ea"/>
                <a:ea typeface="+mn-ea"/>
              </a:rPr>
              <a:t>스마트카</a:t>
            </a:r>
            <a:endParaRPr lang="en-US" altLang="ko-KR" kern="0" noProof="0" dirty="0" smtClean="0">
              <a:latin typeface="+mn-ea"/>
              <a:ea typeface="+mn-ea"/>
            </a:endParaRPr>
          </a:p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Telco</a:t>
            </a:r>
          </a:p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P2P</a:t>
            </a:r>
          </a:p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lang="ko-KR" altLang="en-US" kern="0" noProof="0" dirty="0" smtClean="0">
                <a:latin typeface="+mn-ea"/>
                <a:ea typeface="+mn-ea"/>
              </a:rPr>
              <a:t>불법</a:t>
            </a:r>
            <a:r>
              <a:rPr lang="en-US" altLang="ko-KR" kern="0" noProof="0" dirty="0" smtClean="0">
                <a:latin typeface="+mn-ea"/>
                <a:ea typeface="+mn-ea"/>
              </a:rPr>
              <a:t>SW</a:t>
            </a:r>
          </a:p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lang="ko-KR" altLang="en-US" kern="0" noProof="0" dirty="0" smtClean="0">
                <a:latin typeface="+mn-ea"/>
                <a:ea typeface="+mn-ea"/>
              </a:rPr>
              <a:t>독감</a:t>
            </a:r>
            <a:endParaRPr kumimoji="1" lang="ko-KR" altLang="en-US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544935" y="3601953"/>
            <a:ext cx="1584176" cy="1480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lang="ko-KR" altLang="en-US" kern="0" noProof="0" dirty="0" smtClean="0">
                <a:latin typeface="+mn-ea"/>
                <a:ea typeface="+mn-ea"/>
              </a:rPr>
              <a:t>독감</a:t>
            </a:r>
            <a:endParaRPr lang="en-US" altLang="ko-KR" kern="0" noProof="0" dirty="0" smtClean="0">
              <a:latin typeface="+mn-ea"/>
              <a:ea typeface="+mn-ea"/>
            </a:endParaRPr>
          </a:p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LTE</a:t>
            </a:r>
          </a:p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lang="en-US" altLang="ko-KR" kern="0" dirty="0" smtClean="0">
                <a:latin typeface="+mn-ea"/>
                <a:ea typeface="+mn-ea"/>
              </a:rPr>
              <a:t>OA</a:t>
            </a:r>
            <a:r>
              <a:rPr lang="ko-KR" altLang="en-US" kern="0" smtClean="0">
                <a:latin typeface="+mn-ea"/>
                <a:ea typeface="+mn-ea"/>
              </a:rPr>
              <a:t>기기</a:t>
            </a:r>
            <a:endParaRPr lang="en-US" altLang="ko-KR" kern="0" dirty="0" smtClean="0">
              <a:latin typeface="+mn-ea"/>
              <a:ea typeface="+mn-ea"/>
            </a:endParaRPr>
          </a:p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포켓파이</a:t>
            </a:r>
            <a:endParaRPr kumimoji="1" lang="en-US" altLang="ko-KR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lang="ko-KR" altLang="en-US" kern="0" dirty="0" smtClean="0">
                <a:latin typeface="+mn-ea"/>
                <a:ea typeface="+mn-ea"/>
              </a:rPr>
              <a:t>페스티벌</a:t>
            </a:r>
            <a:endParaRPr lang="en-US" altLang="ko-KR" kern="0" dirty="0" smtClean="0">
              <a:latin typeface="+mn-ea"/>
              <a:ea typeface="+mn-ea"/>
            </a:endParaRPr>
          </a:p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대리점</a:t>
            </a:r>
            <a:endParaRPr kumimoji="1" lang="en-US" altLang="ko-KR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lang="ko-KR" altLang="en-US" kern="0" smtClean="0">
                <a:latin typeface="+mn-ea"/>
                <a:ea typeface="+mn-ea"/>
              </a:rPr>
              <a:t>핀테크</a:t>
            </a:r>
            <a:endParaRPr kumimoji="1" lang="ko-KR" altLang="en-US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95957" y="5373369"/>
            <a:ext cx="7011976" cy="15934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83636" y="3125050"/>
            <a:ext cx="216000" cy="216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b="1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317856" y="1501944"/>
            <a:ext cx="7220301" cy="559424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44641" y="1501943"/>
            <a:ext cx="216000" cy="216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410770" y="5865745"/>
            <a:ext cx="6681932" cy="7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lang="ko-KR" altLang="en-US" sz="900" kern="0" noProof="0" dirty="0" smtClean="0">
                <a:latin typeface="+mn-ea"/>
                <a:ea typeface="+mn-ea"/>
              </a:rPr>
              <a:t>제목                                     </a:t>
            </a:r>
            <a:r>
              <a:rPr lang="ko-KR" altLang="en-US" sz="900" kern="0" noProof="0" dirty="0" smtClean="0">
                <a:latin typeface="+mn-ea"/>
                <a:ea typeface="+mn-ea"/>
              </a:rPr>
              <a:t>                           전문가            </a:t>
            </a:r>
            <a:r>
              <a:rPr lang="ko-KR" altLang="en-US" sz="900" kern="0" noProof="0" dirty="0" smtClean="0">
                <a:latin typeface="+mn-ea"/>
                <a:ea typeface="+mn-ea"/>
              </a:rPr>
              <a:t>문의일</a:t>
            </a:r>
            <a:endParaRPr lang="en-US" altLang="ko-KR" sz="900" kern="0" noProof="0" dirty="0" smtClean="0">
              <a:latin typeface="+mn-ea"/>
              <a:ea typeface="+mn-ea"/>
            </a:endParaRPr>
          </a:p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sz="90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Deep </a:t>
            </a:r>
            <a:r>
              <a:rPr kumimoji="1" lang="en-US" altLang="ko-KR" sz="90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Learing</a:t>
            </a:r>
            <a:r>
              <a:rPr kumimoji="1" lang="ko-KR" altLang="en-US" sz="900" i="0" u="none" strike="noStrike" kern="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에 대해서 알고</a:t>
            </a:r>
            <a:r>
              <a:rPr kumimoji="1" lang="en-US" altLang="ko-KR" sz="90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…    </a:t>
            </a:r>
            <a:r>
              <a:rPr kumimoji="1" lang="en-US" altLang="ko-KR" sz="90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                         </a:t>
            </a:r>
            <a:r>
              <a:rPr kumimoji="1" lang="ko-KR" altLang="en-US" sz="900" i="0" u="none" strike="noStrike" kern="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홍길동</a:t>
            </a:r>
            <a:r>
              <a:rPr lang="en-US" altLang="ko-KR" sz="900" kern="0" dirty="0" smtClean="0">
                <a:latin typeface="+mn-ea"/>
                <a:ea typeface="+mn-ea"/>
              </a:rPr>
              <a:t> </a:t>
            </a:r>
            <a:r>
              <a:rPr lang="en-US" altLang="ko-KR" sz="900" kern="0" dirty="0" smtClean="0">
                <a:latin typeface="+mn-ea"/>
                <a:ea typeface="+mn-ea"/>
              </a:rPr>
              <a:t>+      </a:t>
            </a:r>
            <a:r>
              <a:rPr lang="en-US" altLang="ko-KR" sz="900" kern="0" dirty="0" smtClean="0">
                <a:latin typeface="+mn-ea"/>
                <a:ea typeface="+mn-ea"/>
              </a:rPr>
              <a:t>    </a:t>
            </a:r>
            <a:r>
              <a:rPr lang="en-US" altLang="ko-KR" sz="900" kern="0" dirty="0" smtClean="0">
                <a:latin typeface="+mn-ea"/>
                <a:ea typeface="+mn-ea"/>
              </a:rPr>
              <a:t>2016-01-01</a:t>
            </a:r>
          </a:p>
          <a:p>
            <a:pPr marL="179388" indent="-179388" latinLnBrk="1">
              <a:spcBef>
                <a:spcPct val="20000"/>
              </a:spcBef>
              <a:buSzPct val="70000"/>
            </a:pPr>
            <a:r>
              <a:rPr lang="en-US" altLang="ko-KR" sz="900" kern="0" dirty="0" smtClean="0">
                <a:latin typeface="+mn-ea"/>
                <a:ea typeface="+mn-ea"/>
              </a:rPr>
              <a:t>LTE-R</a:t>
            </a:r>
            <a:r>
              <a:rPr lang="ko-KR" altLang="en-US" sz="900" kern="0" smtClean="0">
                <a:latin typeface="+mn-ea"/>
                <a:ea typeface="+mn-ea"/>
              </a:rPr>
              <a:t>에 </a:t>
            </a:r>
            <a:r>
              <a:rPr lang="ko-KR" altLang="en-US" sz="900" kern="0">
                <a:latin typeface="+mn-ea"/>
                <a:ea typeface="+mn-ea"/>
              </a:rPr>
              <a:t>대해서 알고 </a:t>
            </a:r>
            <a:r>
              <a:rPr lang="ko-KR" altLang="en-US" sz="900" kern="0" smtClean="0">
                <a:latin typeface="+mn-ea"/>
                <a:ea typeface="+mn-ea"/>
              </a:rPr>
              <a:t>싶습</a:t>
            </a:r>
            <a:r>
              <a:rPr lang="en-US" altLang="ko-KR" sz="900" kern="0" dirty="0" smtClean="0">
                <a:latin typeface="+mn-ea"/>
                <a:ea typeface="+mn-ea"/>
              </a:rPr>
              <a:t>..        </a:t>
            </a:r>
            <a:r>
              <a:rPr lang="en-US" altLang="ko-KR" sz="900" kern="0" dirty="0" smtClean="0">
                <a:latin typeface="+mn-ea"/>
                <a:ea typeface="+mn-ea"/>
              </a:rPr>
              <a:t>                          </a:t>
            </a:r>
            <a:r>
              <a:rPr lang="ko-KR" altLang="en-US" sz="900" kern="0" smtClean="0">
                <a:latin typeface="+mn-ea"/>
                <a:ea typeface="+mn-ea"/>
              </a:rPr>
              <a:t>홍길동</a:t>
            </a:r>
            <a:r>
              <a:rPr lang="en-US" altLang="ko-KR" sz="900" kern="0" dirty="0" smtClean="0">
                <a:latin typeface="+mn-ea"/>
                <a:ea typeface="+mn-ea"/>
              </a:rPr>
              <a:t> </a:t>
            </a:r>
            <a:r>
              <a:rPr lang="en-US" altLang="ko-KR" sz="900" kern="0" dirty="0">
                <a:latin typeface="+mn-ea"/>
                <a:ea typeface="+mn-ea"/>
              </a:rPr>
              <a:t>+      </a:t>
            </a:r>
            <a:r>
              <a:rPr lang="en-US" altLang="ko-KR" sz="900" kern="0" dirty="0" smtClean="0">
                <a:latin typeface="+mn-ea"/>
                <a:ea typeface="+mn-ea"/>
              </a:rPr>
              <a:t>    </a:t>
            </a:r>
            <a:r>
              <a:rPr lang="en-US" altLang="ko-KR" sz="900" kern="0" dirty="0" smtClean="0">
                <a:latin typeface="+mn-ea"/>
                <a:ea typeface="+mn-ea"/>
              </a:rPr>
              <a:t>2016-01-01</a:t>
            </a:r>
            <a:endParaRPr lang="ko-KR" altLang="en-US" sz="900" kern="0">
              <a:latin typeface="+mn-ea"/>
              <a:ea typeface="+mn-ea"/>
            </a:endParaRPr>
          </a:p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endParaRPr kumimoji="1" lang="ko-KR" altLang="en-US" sz="9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1795177" y="2585663"/>
            <a:ext cx="744539" cy="2894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#</a:t>
            </a:r>
            <a:r>
              <a:rPr lang="en-US" altLang="ko-KR" b="1" kern="0" dirty="0" smtClean="0">
                <a:latin typeface="+mn-ea"/>
                <a:ea typeface="+mn-ea"/>
              </a:rPr>
              <a:t>LTE</a:t>
            </a:r>
            <a:endParaRPr kumimoji="1" lang="ko-KR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3220925" y="3987190"/>
            <a:ext cx="604501" cy="25094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2609511" y="2582531"/>
            <a:ext cx="957819" cy="2894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#</a:t>
            </a:r>
            <a:r>
              <a:rPr kumimoji="1" lang="ko-KR" alt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스마트카</a:t>
            </a:r>
            <a:endParaRPr kumimoji="1" lang="ko-KR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1" name="위쪽 화살표 30"/>
          <p:cNvSpPr/>
          <p:nvPr/>
        </p:nvSpPr>
        <p:spPr bwMode="auto">
          <a:xfrm rot="19782144">
            <a:off x="3794510" y="4218517"/>
            <a:ext cx="247434" cy="216025"/>
          </a:xfrm>
          <a:prstGeom prst="up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438967" y="5399918"/>
            <a:ext cx="2170544" cy="360040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◆ 나의 전문가 </a:t>
            </a:r>
            <a:r>
              <a:rPr lang="ko-KR" altLang="en-US" sz="1200" b="1" dirty="0" smtClean="0">
                <a:latin typeface="+mn-ea"/>
                <a:ea typeface="+mn-ea"/>
                <a:cs typeface="Arials"/>
              </a:rPr>
              <a:t>문의 내역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2706693" y="5468855"/>
            <a:ext cx="66226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lang="en-US" altLang="ko-KR" sz="1000" kern="0" noProof="0" dirty="0" smtClean="0">
                <a:latin typeface="+mn-ea"/>
                <a:ea typeface="+mn-ea"/>
              </a:rPr>
              <a:t>+More</a:t>
            </a:r>
            <a:endParaRPr kumimoji="1" lang="ko-KR" altLang="en-US" sz="1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018316" y="3454119"/>
            <a:ext cx="2418234" cy="16632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5018316" y="3088583"/>
            <a:ext cx="158417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ㅁ</a:t>
            </a:r>
            <a:r>
              <a:rPr kumimoji="1" lang="ko-KR" alt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lang="ko-KR" altLang="en-US" kern="0" dirty="0" smtClean="0">
                <a:latin typeface="+mn-ea"/>
                <a:ea typeface="+mn-ea"/>
              </a:rPr>
              <a:t>추천</a:t>
            </a:r>
            <a:r>
              <a:rPr kumimoji="1" lang="ko-KR" alt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1" lang="ko-KR" altLang="en-US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검색어</a:t>
            </a:r>
            <a:endParaRPr kumimoji="1" lang="ko-KR" altLang="en-US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5111767" y="3570292"/>
            <a:ext cx="1584176" cy="1480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lang="ko-KR" altLang="en-US" kern="0" noProof="0" dirty="0" smtClean="0">
                <a:latin typeface="+mn-ea"/>
                <a:ea typeface="+mn-ea"/>
              </a:rPr>
              <a:t>독감</a:t>
            </a:r>
            <a:endParaRPr lang="en-US" altLang="ko-KR" kern="0" noProof="0" dirty="0" smtClean="0">
              <a:latin typeface="+mn-ea"/>
              <a:ea typeface="+mn-ea"/>
            </a:endParaRPr>
          </a:p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LTE</a:t>
            </a:r>
          </a:p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lang="en-US" altLang="ko-KR" kern="0" dirty="0" smtClean="0">
                <a:latin typeface="+mn-ea"/>
                <a:ea typeface="+mn-ea"/>
              </a:rPr>
              <a:t>OA</a:t>
            </a:r>
            <a:r>
              <a:rPr lang="ko-KR" altLang="en-US" kern="0" smtClean="0">
                <a:latin typeface="+mn-ea"/>
                <a:ea typeface="+mn-ea"/>
              </a:rPr>
              <a:t>기기</a:t>
            </a:r>
            <a:endParaRPr lang="en-US" altLang="ko-KR" kern="0" dirty="0" smtClean="0">
              <a:latin typeface="+mn-ea"/>
              <a:ea typeface="+mn-ea"/>
            </a:endParaRPr>
          </a:p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포켓파이</a:t>
            </a:r>
            <a:endParaRPr kumimoji="1" lang="en-US" altLang="ko-KR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lang="ko-KR" altLang="en-US" kern="0" dirty="0" smtClean="0">
                <a:latin typeface="+mn-ea"/>
                <a:ea typeface="+mn-ea"/>
              </a:rPr>
              <a:t>페스티벌</a:t>
            </a:r>
            <a:endParaRPr lang="en-US" altLang="ko-KR" kern="0" dirty="0" smtClean="0">
              <a:latin typeface="+mn-ea"/>
              <a:ea typeface="+mn-ea"/>
            </a:endParaRPr>
          </a:p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대리점</a:t>
            </a:r>
            <a:endParaRPr kumimoji="1" lang="en-US" altLang="ko-KR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lang="ko-KR" altLang="en-US" kern="0" smtClean="0">
                <a:latin typeface="+mn-ea"/>
                <a:ea typeface="+mn-ea"/>
              </a:rPr>
              <a:t>핀테크</a:t>
            </a:r>
            <a:endParaRPr kumimoji="1" lang="ko-KR" altLang="en-US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382865" y="778014"/>
            <a:ext cx="7036624" cy="4682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 dirty="0" smtClean="0">
                <a:latin typeface="+mn-ea"/>
                <a:ea typeface="+mn-ea"/>
                <a:cs typeface="Arials"/>
              </a:rPr>
              <a:t>전문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가 검색        문의 내역           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4745913" y="859399"/>
            <a:ext cx="25535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관리자    홍길동 님 환영합니다</a:t>
            </a: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</a:t>
            </a:r>
            <a:endParaRPr kumimoji="1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83383" y="706007"/>
            <a:ext cx="216000" cy="216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846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7803923" y="736602"/>
            <a:ext cx="2580343" cy="6438900"/>
          </a:xfrm>
          <a:prstGeom prst="rec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0" tIns="45716" rIns="91430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98">
              <a:spcAft>
                <a:spcPct val="30000"/>
              </a:spcAft>
              <a:buSzPct val="120000"/>
            </a:pPr>
            <a:endParaRPr lang="ko-KR" altLang="en-US" sz="1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03922" y="784860"/>
            <a:ext cx="2580343" cy="830989"/>
          </a:xfrm>
          <a:prstGeom prst="rect">
            <a:avLst/>
          </a:prstGeom>
          <a:noFill/>
        </p:spPr>
        <p:txBody>
          <a:bodyPr wrap="square" lIns="89989" tIns="45716" rIns="91430" bIns="45716" spcCol="0" rtlCol="0">
            <a:spAutoFit/>
          </a:bodyPr>
          <a:lstStyle/>
          <a:p>
            <a:pPr marL="85716" indent="-85716">
              <a:buFontTx/>
              <a:buAutoNum type="arabicPeriod"/>
            </a:pPr>
            <a:r>
              <a:rPr lang="ko-KR" altLang="en-US" sz="1000" dirty="0" smtClean="0">
                <a:latin typeface="+mn-ea"/>
                <a:ea typeface="+mn-ea"/>
                <a:sym typeface="Wingdings" panose="05000000000000000000" pitchFamily="2" charset="2"/>
              </a:rPr>
              <a:t>전문 영역 단어에 대해서 검색하여 검색 후 결과를 보여주고 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“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체크박스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＂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를 통하여 문의할  구성원 선택 함</a:t>
            </a:r>
            <a:endParaRPr lang="en-US" altLang="ko-KR" sz="1000" dirty="0">
              <a:latin typeface="+mn-ea"/>
              <a:ea typeface="+mn-ea"/>
              <a:sym typeface="Wingdings" panose="05000000000000000000" pitchFamily="2" charset="2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sz="9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endParaRPr lang="en-US" altLang="ko-KR" sz="9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03922" y="425098"/>
            <a:ext cx="2583525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89989" tIns="45716" rIns="91430" bIns="45716" spcCol="0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Description</a:t>
            </a:r>
            <a:endParaRPr lang="ko-KR" altLang="en-US" sz="12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344110" y="193322"/>
            <a:ext cx="9356725" cy="3603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해쉬 태그 검색 후 화면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6719816" y="5043949"/>
            <a:ext cx="158417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ㅁ</a:t>
            </a:r>
            <a:r>
              <a:rPr kumimoji="1" lang="ko-KR" alt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전체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5102352" y="2142257"/>
            <a:ext cx="827686" cy="288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검색</a:t>
            </a:r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291603" y="2646313"/>
            <a:ext cx="7220301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직사각형 29"/>
          <p:cNvSpPr/>
          <p:nvPr/>
        </p:nvSpPr>
        <p:spPr bwMode="auto">
          <a:xfrm>
            <a:off x="344110" y="1081620"/>
            <a:ext cx="7036624" cy="360040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◆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전문가 검색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344110" y="1501262"/>
            <a:ext cx="716779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※ </a:t>
            </a:r>
            <a:r>
              <a:rPr kumimoji="1" lang="ko-KR" altLang="en-US" sz="12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사내 </a:t>
            </a:r>
            <a:r>
              <a:rPr kumimoji="1" lang="en-US" altLang="ko-K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114</a:t>
            </a:r>
            <a:r>
              <a:rPr kumimoji="1" lang="ko-KR" altLang="en-US" sz="12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에서</a:t>
            </a:r>
            <a:r>
              <a:rPr kumimoji="1" lang="en-US" altLang="ko-K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1" lang="ko-KR" altLang="en-US" sz="12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각 개인이 입력한 전문 영역에 대해서 검색하여 문의 할 수 있습니다</a:t>
            </a:r>
            <a:r>
              <a:rPr kumimoji="1" lang="en-US" altLang="ko-K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</a:t>
            </a:r>
            <a:endParaRPr kumimoji="1" lang="ko-KR" alt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814179"/>
              </p:ext>
            </p:extLst>
          </p:nvPr>
        </p:nvGraphicFramePr>
        <p:xfrm>
          <a:off x="291603" y="2834782"/>
          <a:ext cx="6984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2160000"/>
                <a:gridCol w="3600000"/>
                <a:gridCol w="504000"/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김일호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혁신팀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#LTE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Core, # LTE-R, #LTE/WCDMA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ㅁ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김이호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PI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#LTE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교환기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ㅁ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김삼호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Retail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#LTE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품질관리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ㅁ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김사호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Big Data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#LTE IP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망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ㅁ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김오호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IoT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#PS-LTE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ㅁ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김육호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유통물류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솔루션 영업팀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중부지사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LTE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5G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ㅁ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 bwMode="auto">
          <a:xfrm>
            <a:off x="2772222" y="5291250"/>
            <a:ext cx="172819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&lt;&lt;  &lt; 1 2 3 4 5 &gt;  &gt;&gt;</a:t>
            </a:r>
            <a:endParaRPr kumimoji="1" lang="ko-KR" altLang="en-US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6213" y="2555750"/>
            <a:ext cx="216000" cy="216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164213" y="2771749"/>
            <a:ext cx="7437865" cy="289889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6477417" y="5300860"/>
            <a:ext cx="817056" cy="252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>
                <a:latin typeface="+mn-ea"/>
                <a:ea typeface="+mn-ea"/>
                <a:cs typeface="Arials"/>
              </a:rPr>
              <a:t>문의하기</a:t>
            </a:r>
            <a:endParaRPr kumimoji="1" lang="ko-KR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395957" y="2129789"/>
            <a:ext cx="1152128" cy="5165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 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전문영역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 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▼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  <a:p>
            <a:pPr eaLnBrk="1" hangingPunct="1"/>
            <a:r>
              <a:rPr lang="en-US" altLang="ko-KR" sz="1200" dirty="0">
                <a:latin typeface="+mn-ea"/>
                <a:cs typeface="Arials"/>
              </a:rPr>
              <a:t> </a:t>
            </a:r>
            <a:r>
              <a:rPr lang="ko-KR" altLang="en-US" sz="1200" dirty="0" smtClean="0">
                <a:latin typeface="+mn-ea"/>
                <a:cs typeface="Arials"/>
              </a:rPr>
              <a:t>이름       ▼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692102" y="2142257"/>
            <a:ext cx="3151443" cy="366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1739651" y="2183740"/>
            <a:ext cx="744539" cy="2894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#</a:t>
            </a:r>
            <a:r>
              <a:rPr lang="en-US" altLang="ko-KR" b="1" kern="0" dirty="0" smtClean="0">
                <a:latin typeface="+mn-ea"/>
                <a:ea typeface="+mn-ea"/>
              </a:rPr>
              <a:t>LTE</a:t>
            </a:r>
            <a:endParaRPr kumimoji="1" lang="ko-KR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50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7803923" y="736602"/>
            <a:ext cx="2580343" cy="6438900"/>
          </a:xfrm>
          <a:prstGeom prst="rec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0" tIns="45716" rIns="91430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98">
              <a:spcAft>
                <a:spcPct val="30000"/>
              </a:spcAft>
              <a:buSzPct val="120000"/>
            </a:pPr>
            <a:endParaRPr lang="ko-KR" altLang="en-US" sz="1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03922" y="784860"/>
            <a:ext cx="2580343" cy="2831536"/>
          </a:xfrm>
          <a:prstGeom prst="rect">
            <a:avLst/>
          </a:prstGeom>
          <a:noFill/>
        </p:spPr>
        <p:txBody>
          <a:bodyPr wrap="square" lIns="89989" tIns="45716" rIns="91430" bIns="45716" spcCol="0" rtlCol="0">
            <a:spAutoFit/>
          </a:bodyPr>
          <a:lstStyle/>
          <a:p>
            <a:pPr marL="85716" indent="-85716">
              <a:buFontTx/>
              <a:buAutoNum type="arabicPeriod"/>
            </a:pP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수신자는 검색 후 화면에서 체크한 사람디 자동으로 세팅 됨</a:t>
            </a:r>
            <a:r>
              <a:rPr lang="en-US" altLang="ko-KR" sz="1000" dirty="0"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000" dirty="0">
                <a:latin typeface="+mn-ea"/>
                <a:ea typeface="+mn-ea"/>
                <a:sym typeface="Wingdings" panose="05000000000000000000" pitchFamily="2" charset="2"/>
              </a:rPr>
            </a:br>
            <a:endParaRPr lang="en-US" altLang="ko-KR" sz="100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2. “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발송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” 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시 각 수신자에게 메일이 발송됨</a:t>
            </a:r>
            <a:endParaRPr lang="en-US" altLang="ko-KR" sz="100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r>
              <a:rPr lang="en-US" altLang="ko-KR" sz="1000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  “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취소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” 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시 검색 후 화면으로 돌아감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</a:br>
            <a:endParaRPr lang="en-US" altLang="ko-KR" sz="100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3. “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공개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” 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인 경우 질문 및 답변을 모든 구성원이 조회 가능하고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, 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비 공개인 경우에는 질문자 및 답변자만 조회 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가능함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ko-KR" sz="10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  - </a:t>
            </a:r>
            <a:r>
              <a:rPr lang="ko-KR" altLang="en-US" sz="1000" b="1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개발만 하고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Hidden </a:t>
            </a:r>
            <a:r>
              <a:rPr lang="ko-KR" altLang="en-US" sz="1000" b="1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처리 함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0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ko-KR" sz="10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    </a:t>
            </a:r>
            <a:r>
              <a:rPr lang="ko-KR" altLang="en-US" sz="1000" b="1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일단 저장은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“</a:t>
            </a:r>
            <a:r>
              <a:rPr lang="ko-KR" altLang="en-US" sz="1000" b="1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공개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＂</a:t>
            </a:r>
            <a:r>
              <a:rPr lang="ko-KR" altLang="en-US" sz="1000" b="1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로 저장함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</a:br>
            <a:endParaRPr lang="en-US" altLang="ko-KR" sz="100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endParaRPr lang="en-US" altLang="ko-KR" sz="1000" dirty="0">
              <a:latin typeface="+mn-ea"/>
              <a:ea typeface="+mn-ea"/>
              <a:sym typeface="Wingdings" panose="05000000000000000000" pitchFamily="2" charset="2"/>
            </a:endParaRPr>
          </a:p>
          <a:p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* 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알림 기능은 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CBH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를 활용하여 메일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, 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쪽지 둘다 구현하고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, 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실제로는 메일로만 알리도록 오픈 함</a:t>
            </a:r>
            <a:endParaRPr lang="en-US" altLang="ko-KR" sz="1000" dirty="0">
              <a:latin typeface="+mn-ea"/>
              <a:ea typeface="+mn-ea"/>
              <a:sym typeface="Wingdings" panose="05000000000000000000" pitchFamily="2" charset="2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sz="9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endParaRPr lang="en-US" altLang="ko-KR" sz="9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03922" y="425098"/>
            <a:ext cx="2583525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89989" tIns="45716" rIns="91430" bIns="45716" spcCol="0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Description</a:t>
            </a:r>
            <a:endParaRPr lang="ko-KR" altLang="en-US" sz="12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344110" y="193322"/>
            <a:ext cx="9356725" cy="3603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해쉬 태그 검색 후 메일 보내기 화면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44110" y="1081620"/>
            <a:ext cx="7036624" cy="360040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◆ </a:t>
            </a:r>
            <a:r>
              <a:rPr lang="ko-KR" altLang="en-US" sz="1400" b="1" dirty="0" smtClean="0">
                <a:latin typeface="+mn-ea"/>
                <a:ea typeface="+mn-ea"/>
                <a:cs typeface="Arials"/>
              </a:rPr>
              <a:t>문의하기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133248"/>
              </p:ext>
            </p:extLst>
          </p:nvPr>
        </p:nvGraphicFramePr>
        <p:xfrm>
          <a:off x="344110" y="1615849"/>
          <a:ext cx="7344696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6264696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수신자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김일호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김이호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2016-11-30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ㅁ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공개 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ㅁ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비공개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 bwMode="auto">
          <a:xfrm>
            <a:off x="1485994" y="2005561"/>
            <a:ext cx="6110764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[</a:t>
            </a:r>
            <a:r>
              <a:rPr kumimoji="1" lang="ko-KR" altLang="en-US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전문가 문의하기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]</a:t>
            </a:r>
            <a:endParaRPr kumimoji="1" lang="ko-KR" altLang="en-US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123994"/>
              </p:ext>
            </p:extLst>
          </p:nvPr>
        </p:nvGraphicFramePr>
        <p:xfrm>
          <a:off x="344110" y="3173295"/>
          <a:ext cx="7344696" cy="342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6264696"/>
              </a:tblGrid>
              <a:tr h="3422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내용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 bwMode="auto">
          <a:xfrm>
            <a:off x="1496118" y="3294385"/>
            <a:ext cx="6100640" cy="32519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문의 내용을 입력해 주시기 바랍니다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.</a:t>
            </a:r>
            <a:endParaRPr kumimoji="1" lang="ko-KR" altLang="en-US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28109" y="1333660"/>
            <a:ext cx="216000" cy="216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36109" y="1549660"/>
            <a:ext cx="7437865" cy="4559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6632754" y="6767650"/>
            <a:ext cx="390862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전송</a:t>
            </a:r>
          </a:p>
        </p:txBody>
      </p:sp>
      <p:sp>
        <p:nvSpPr>
          <p:cNvPr id="35" name="직사각형 34"/>
          <p:cNvSpPr/>
          <p:nvPr/>
        </p:nvSpPr>
        <p:spPr bwMode="auto">
          <a:xfrm>
            <a:off x="7150006" y="6767650"/>
            <a:ext cx="390862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 smtClean="0">
                <a:latin typeface="+mn-ea"/>
                <a:ea typeface="+mn-ea"/>
                <a:cs typeface="Arials"/>
              </a:rPr>
              <a:t>취소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203600" y="6580905"/>
            <a:ext cx="216000" cy="216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b="1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6506363" y="6650204"/>
            <a:ext cx="1157337" cy="4559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238457" y="2738825"/>
            <a:ext cx="216000" cy="216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485994" y="2697384"/>
            <a:ext cx="1157337" cy="37241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86778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7803923" y="736602"/>
            <a:ext cx="2580343" cy="6438900"/>
          </a:xfrm>
          <a:prstGeom prst="rec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0" tIns="45716" rIns="91430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98">
              <a:spcAft>
                <a:spcPct val="30000"/>
              </a:spcAft>
              <a:buSzPct val="120000"/>
            </a:pPr>
            <a:endParaRPr lang="ko-KR" altLang="en-US" sz="1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03922" y="784860"/>
            <a:ext cx="2580343" cy="523212"/>
          </a:xfrm>
          <a:prstGeom prst="rect">
            <a:avLst/>
          </a:prstGeom>
          <a:noFill/>
        </p:spPr>
        <p:txBody>
          <a:bodyPr wrap="square" lIns="89989" tIns="45716" rIns="91430" bIns="45716" spcCol="0" rtlCol="0">
            <a:spAutoFit/>
          </a:bodyPr>
          <a:lstStyle/>
          <a:p>
            <a:pPr marL="85716" indent="-85716">
              <a:buFontTx/>
              <a:buAutoNum type="arabicPeriod"/>
            </a:pP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목록으로 이동 시 메인화면으로 이동함</a:t>
            </a:r>
            <a:endParaRPr lang="en-US" altLang="ko-KR" sz="1000" dirty="0">
              <a:latin typeface="+mn-ea"/>
              <a:ea typeface="+mn-ea"/>
              <a:sym typeface="Wingdings" panose="05000000000000000000" pitchFamily="2" charset="2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sz="9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endParaRPr lang="en-US" altLang="ko-KR" sz="9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03922" y="425098"/>
            <a:ext cx="2583525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89989" tIns="45716" rIns="91430" bIns="45716" spcCol="0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Description</a:t>
            </a:r>
            <a:endParaRPr lang="ko-KR" altLang="en-US" sz="12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344110" y="193322"/>
            <a:ext cx="9356725" cy="3603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문의내역 조회모드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44110" y="1081620"/>
            <a:ext cx="7036624" cy="360040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◆ </a:t>
            </a:r>
            <a:r>
              <a:rPr lang="ko-KR" altLang="en-US" sz="1400" b="1" dirty="0" smtClean="0">
                <a:latin typeface="+mn-ea"/>
                <a:ea typeface="+mn-ea"/>
                <a:cs typeface="Arials"/>
              </a:rPr>
              <a:t>문의하기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561298"/>
              </p:ext>
            </p:extLst>
          </p:nvPr>
        </p:nvGraphicFramePr>
        <p:xfrm>
          <a:off x="344110" y="1615849"/>
          <a:ext cx="7344696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6264696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수신자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김일호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김이호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2016-11-30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 bwMode="auto">
          <a:xfrm>
            <a:off x="1485994" y="2005561"/>
            <a:ext cx="6110764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[</a:t>
            </a:r>
            <a:r>
              <a:rPr kumimoji="1" lang="ko-KR" altLang="en-US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전문가 문의하기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]</a:t>
            </a:r>
            <a:endParaRPr kumimoji="1" lang="ko-KR" altLang="en-US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34824"/>
              </p:ext>
            </p:extLst>
          </p:nvPr>
        </p:nvGraphicFramePr>
        <p:xfrm>
          <a:off x="344110" y="2862337"/>
          <a:ext cx="7344696" cy="3733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6264696"/>
              </a:tblGrid>
              <a:tr h="3733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내용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 bwMode="auto">
          <a:xfrm>
            <a:off x="6559823" y="6767650"/>
            <a:ext cx="981045" cy="19914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 smtClean="0">
                <a:latin typeface="+mn-ea"/>
                <a:ea typeface="+mn-ea"/>
                <a:cs typeface="Arials"/>
              </a:rPr>
              <a:t>목록으로 이동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203600" y="6580905"/>
            <a:ext cx="216000" cy="216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b="1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6506363" y="6650204"/>
            <a:ext cx="1157337" cy="4559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277481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7803923" y="736602"/>
            <a:ext cx="2580343" cy="6438900"/>
          </a:xfrm>
          <a:prstGeom prst="rec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0" tIns="45716" rIns="91430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98">
              <a:spcAft>
                <a:spcPct val="30000"/>
              </a:spcAft>
              <a:buSzPct val="120000"/>
            </a:pPr>
            <a:endParaRPr lang="ko-KR" altLang="en-US" sz="1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03922" y="784860"/>
            <a:ext cx="2580343" cy="677100"/>
          </a:xfrm>
          <a:prstGeom prst="rect">
            <a:avLst/>
          </a:prstGeom>
          <a:noFill/>
        </p:spPr>
        <p:txBody>
          <a:bodyPr wrap="square" lIns="89989" tIns="45716" rIns="91430" bIns="45716" spcCol="0" rtlCol="0">
            <a:spAutoFit/>
          </a:bodyPr>
          <a:lstStyle/>
          <a:p>
            <a:pPr marL="85716" indent="-85716">
              <a:buFontTx/>
              <a:buAutoNum type="arabicPeriod"/>
            </a:pP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000" smtClean="0">
                <a:latin typeface="+mn-ea"/>
                <a:ea typeface="+mn-ea"/>
                <a:sym typeface="Wingdings" panose="05000000000000000000" pitchFamily="2" charset="2"/>
              </a:rPr>
              <a:t>수신자는 메일로 문의 내용을 받음</a:t>
            </a:r>
            <a:endParaRPr lang="en-US" altLang="ko-KR" sz="1000" dirty="0">
              <a:latin typeface="+mn-ea"/>
              <a:ea typeface="+mn-ea"/>
              <a:sym typeface="Wingdings" panose="05000000000000000000" pitchFamily="2" charset="2"/>
            </a:endParaRPr>
          </a:p>
          <a:p>
            <a:endParaRPr lang="en-US" altLang="ko-KR" sz="1000" dirty="0">
              <a:latin typeface="+mn-ea"/>
              <a:ea typeface="+mn-ea"/>
              <a:sym typeface="Wingdings" panose="05000000000000000000" pitchFamily="2" charset="2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sz="9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endParaRPr lang="en-US" altLang="ko-KR" sz="9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03922" y="425098"/>
            <a:ext cx="2583525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89989" tIns="45716" rIns="91430" bIns="45716" spcCol="0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Description</a:t>
            </a:r>
            <a:endParaRPr lang="ko-KR" altLang="en-US" sz="12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344110" y="193322"/>
            <a:ext cx="9356725" cy="3603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전문가 메일 수신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467966" y="2286273"/>
            <a:ext cx="7036624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+mn-ea"/>
                <a:ea typeface="+mn-ea"/>
                <a:cs typeface="Arials"/>
              </a:rPr>
              <a:t>제목 </a:t>
            </a:r>
            <a:r>
              <a:rPr lang="en-US" altLang="ko-KR" sz="1200" dirty="0" smtClean="0">
                <a:latin typeface="+mn-ea"/>
                <a:ea typeface="+mn-ea"/>
                <a:cs typeface="Arials"/>
              </a:rPr>
              <a:t>: </a:t>
            </a:r>
            <a:r>
              <a:rPr lang="en-US" altLang="ko-KR" sz="1400" b="1" dirty="0" smtClean="0">
                <a:latin typeface="+mn-ea"/>
                <a:ea typeface="+mn-ea"/>
                <a:cs typeface="Arials"/>
              </a:rPr>
              <a:t>[</a:t>
            </a:r>
            <a:r>
              <a:rPr lang="ko-KR" altLang="en-US" sz="1400" b="1" dirty="0" smtClean="0">
                <a:latin typeface="+mn-ea"/>
                <a:ea typeface="+mn-ea"/>
                <a:cs typeface="Arials"/>
              </a:rPr>
              <a:t>전문가문의</a:t>
            </a:r>
            <a:r>
              <a:rPr lang="en-US" altLang="ko-KR" sz="1400" b="1" dirty="0" smtClean="0">
                <a:latin typeface="+mn-ea"/>
                <a:ea typeface="+mn-ea"/>
                <a:cs typeface="Arials"/>
              </a:rPr>
              <a:t>] 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68633" y="2250293"/>
            <a:ext cx="216000" cy="216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80795"/>
              </p:ext>
            </p:extLst>
          </p:nvPr>
        </p:nvGraphicFramePr>
        <p:xfrm>
          <a:off x="489470" y="2645398"/>
          <a:ext cx="6998584" cy="4153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584"/>
                <a:gridCol w="2628000"/>
                <a:gridCol w="972000"/>
                <a:gridCol w="2628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문의일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2016-11-30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216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메일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 bwMode="auto">
          <a:xfrm>
            <a:off x="428647" y="1200354"/>
            <a:ext cx="70366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메일 제목 </a:t>
            </a: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: [</a:t>
            </a:r>
            <a:r>
              <a:rPr kumimoji="1" lang="ko-KR" altLang="en-US" sz="1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전문가 문의하기</a:t>
            </a: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] PS-LTE </a:t>
            </a:r>
            <a:r>
              <a:rPr kumimoji="1" lang="ko-KR" altLang="en-US" sz="1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사업에 대해 문의 드립니다</a:t>
            </a: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</a:t>
            </a:r>
            <a:endParaRPr kumimoji="1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93907" y="2156034"/>
            <a:ext cx="7274859" cy="481075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400958" y="1759488"/>
            <a:ext cx="70366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메일 본문</a:t>
            </a:r>
          </a:p>
        </p:txBody>
      </p:sp>
    </p:spTree>
    <p:extLst>
      <p:ext uri="{BB962C8B-B14F-4D97-AF65-F5344CB8AC3E}">
        <p14:creationId xmlns:p14="http://schemas.microsoft.com/office/powerpoint/2010/main" val="97087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7803923" y="736602"/>
            <a:ext cx="2580343" cy="6438900"/>
          </a:xfrm>
          <a:prstGeom prst="rec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0" tIns="45716" rIns="91430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98">
              <a:spcAft>
                <a:spcPct val="30000"/>
              </a:spcAft>
              <a:buSzPct val="120000"/>
            </a:pPr>
            <a:endParaRPr lang="ko-KR" altLang="en-US" sz="1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03922" y="784860"/>
            <a:ext cx="2580343" cy="1446542"/>
          </a:xfrm>
          <a:prstGeom prst="rect">
            <a:avLst/>
          </a:prstGeom>
          <a:noFill/>
        </p:spPr>
        <p:txBody>
          <a:bodyPr wrap="square" lIns="89989" tIns="45716" rIns="91430" bIns="45716" spcCol="0" rtlCol="0">
            <a:spAutoFit/>
          </a:bodyPr>
          <a:lstStyle/>
          <a:p>
            <a:pPr marL="85716" indent="-85716">
              <a:buFontTx/>
              <a:buAutoNum type="arabicPeriod"/>
            </a:pPr>
            <a:r>
              <a:rPr lang="en-US" altLang="ko-KR" sz="1000" strike="sngStrike" dirty="0" smtClean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000" strike="sngStrike" smtClean="0">
                <a:latin typeface="+mn-ea"/>
                <a:ea typeface="+mn-ea"/>
                <a:sym typeface="Wingdings" panose="05000000000000000000" pitchFamily="2" charset="2"/>
              </a:rPr>
              <a:t>질의 내역을 보고 전문가가 각각 답변을 댓글 형태로 답변함</a:t>
            </a:r>
            <a:r>
              <a:rPr lang="en-US" altLang="ko-KR" sz="1000" strike="sngStrike" dirty="0" smtClean="0"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000" strike="sngStrike" dirty="0" smtClean="0"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ko-KR" sz="1000" strike="sngStrike" dirty="0" smtClean="0">
                <a:latin typeface="+mn-ea"/>
                <a:ea typeface="+mn-ea"/>
                <a:sym typeface="Wingdings" panose="05000000000000000000" pitchFamily="2" charset="2"/>
              </a:rPr>
              <a:t>- </a:t>
            </a:r>
            <a:r>
              <a:rPr lang="ko-KR" altLang="en-US" sz="1000" strike="sngStrike" smtClean="0">
                <a:latin typeface="+mn-ea"/>
                <a:ea typeface="+mn-ea"/>
                <a:sym typeface="Wingdings" panose="05000000000000000000" pitchFamily="2" charset="2"/>
              </a:rPr>
              <a:t>답변 개수를 보여 줌</a:t>
            </a:r>
            <a:r>
              <a:rPr lang="en-US" altLang="ko-KR" sz="1000" strike="sngStrike" dirty="0" smtClean="0"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000" strike="sngStrike" dirty="0" smtClean="0"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ko-KR" sz="1000" strike="sngStrike" dirty="0" smtClean="0">
                <a:latin typeface="+mn-ea"/>
                <a:ea typeface="+mn-ea"/>
                <a:sym typeface="Wingdings" panose="05000000000000000000" pitchFamily="2" charset="2"/>
              </a:rPr>
              <a:t>- T net</a:t>
            </a:r>
            <a:r>
              <a:rPr lang="ko-KR" altLang="en-US" sz="1000" strike="sngStrike" smtClean="0">
                <a:latin typeface="+mn-ea"/>
                <a:ea typeface="+mn-ea"/>
                <a:sym typeface="Wingdings" panose="05000000000000000000" pitchFamily="2" charset="2"/>
              </a:rPr>
              <a:t>의 </a:t>
            </a:r>
            <a:r>
              <a:rPr lang="en-US" altLang="ko-KR" sz="1000" strike="sngStrike" dirty="0" smtClean="0">
                <a:latin typeface="+mn-ea"/>
                <a:ea typeface="+mn-ea"/>
                <a:sym typeface="Wingdings" panose="05000000000000000000" pitchFamily="2" charset="2"/>
              </a:rPr>
              <a:t>Q&amp;A </a:t>
            </a:r>
            <a:r>
              <a:rPr lang="ko-KR" altLang="en-US" sz="1000" strike="sngStrike" smtClean="0">
                <a:latin typeface="+mn-ea"/>
                <a:ea typeface="+mn-ea"/>
                <a:sym typeface="Wingdings" panose="05000000000000000000" pitchFamily="2" charset="2"/>
              </a:rPr>
              <a:t>게시판 </a:t>
            </a:r>
            <a:r>
              <a:rPr lang="ko-KR" altLang="en-US" sz="1000" strike="sngStrike" smtClean="0">
                <a:latin typeface="+mn-ea"/>
                <a:ea typeface="+mn-ea"/>
                <a:sym typeface="Wingdings" panose="05000000000000000000" pitchFamily="2" charset="2"/>
              </a:rPr>
              <a:t>활용</a:t>
            </a:r>
            <a:endParaRPr lang="en-US" altLang="ko-KR" sz="1000" strike="sngStrike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endParaRPr lang="en-US" altLang="ko-KR" sz="1000" strike="sngStrike" dirty="0">
              <a:latin typeface="+mn-ea"/>
              <a:ea typeface="+mn-ea"/>
              <a:sym typeface="Wingdings" panose="05000000000000000000" pitchFamily="2" charset="2"/>
            </a:endParaRPr>
          </a:p>
          <a:p>
            <a:endParaRPr lang="en-US" altLang="ko-KR" sz="1000" strike="sngStrike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전문가는 메일로 답변 함</a:t>
            </a:r>
            <a:endParaRPr lang="en-US" altLang="ko-KR" sz="1000" dirty="0" smtClean="0">
              <a:solidFill>
                <a:srgbClr val="FF0000"/>
              </a:solidFill>
              <a:latin typeface="+mn-ea"/>
              <a:ea typeface="+mn-ea"/>
              <a:sym typeface="Wingdings" panose="05000000000000000000" pitchFamily="2" charset="2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sz="9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endParaRPr lang="en-US" altLang="ko-KR" sz="9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03922" y="425098"/>
            <a:ext cx="2583525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89989" tIns="45716" rIns="91430" bIns="45716" spcCol="0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Description</a:t>
            </a:r>
            <a:endParaRPr lang="ko-KR" altLang="en-US" sz="12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344110" y="193322"/>
            <a:ext cx="9356725" cy="3603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8.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전문가 메일 답변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44109" y="809349"/>
            <a:ext cx="7036624" cy="360040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◆ </a:t>
            </a:r>
            <a:r>
              <a:rPr lang="ko-KR" altLang="en-US" sz="1400" b="1" dirty="0" smtClean="0">
                <a:latin typeface="+mn-ea"/>
                <a:ea typeface="+mn-ea"/>
                <a:cs typeface="Arials"/>
              </a:rPr>
              <a:t>문의하기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330526"/>
              </p:ext>
            </p:extLst>
          </p:nvPr>
        </p:nvGraphicFramePr>
        <p:xfrm>
          <a:off x="344108" y="2459268"/>
          <a:ext cx="7344696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6264696"/>
              </a:tblGrid>
              <a:tr h="1872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내용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 bwMode="auto">
          <a:xfrm>
            <a:off x="1496116" y="2603284"/>
            <a:ext cx="6100640" cy="15841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문의 내용을 입력해 주시기 바랍니다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.</a:t>
            </a:r>
            <a:endParaRPr kumimoji="1" lang="ko-KR" altLang="en-US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6792" y="4444801"/>
            <a:ext cx="216000" cy="216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11425" y="4610932"/>
            <a:ext cx="7437865" cy="269791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202329" y="4660801"/>
            <a:ext cx="16360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답변 </a:t>
            </a: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N</a:t>
            </a:r>
            <a:endParaRPr kumimoji="1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30" y="5016792"/>
            <a:ext cx="7178404" cy="8603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344108" y="6030688"/>
            <a:ext cx="7036625" cy="11448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467966" y="6067682"/>
            <a:ext cx="43924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lang="ko-KR" altLang="en-US" sz="1200" b="1" kern="0" noProof="0" dirty="0" smtClean="0">
                <a:latin typeface="+mn-ea"/>
                <a:ea typeface="+mn-ea"/>
              </a:rPr>
              <a:t>홍길동</a:t>
            </a:r>
            <a:r>
              <a:rPr lang="en-US" altLang="ko-KR" sz="1200" b="1" kern="0" noProof="0" dirty="0" smtClean="0">
                <a:latin typeface="+mn-ea"/>
                <a:ea typeface="+mn-ea"/>
              </a:rPr>
              <a:t>/IT</a:t>
            </a:r>
            <a:r>
              <a:rPr lang="ko-KR" altLang="en-US" sz="1200" b="1" kern="0" noProof="0" smtClean="0">
                <a:latin typeface="+mn-ea"/>
                <a:ea typeface="+mn-ea"/>
              </a:rPr>
              <a:t>혁신팀</a:t>
            </a:r>
            <a:r>
              <a:rPr lang="ko-KR" altLang="en-US" sz="1400" b="1" kern="0" noProof="0" smtClean="0">
                <a:latin typeface="+mn-ea"/>
                <a:ea typeface="+mn-ea"/>
              </a:rPr>
              <a:t> </a:t>
            </a:r>
            <a:r>
              <a:rPr lang="en-US" altLang="ko-KR" sz="1000" kern="0" noProof="0" dirty="0" smtClean="0">
                <a:latin typeface="+mn-ea"/>
                <a:ea typeface="+mn-ea"/>
              </a:rPr>
              <a:t>2016-09-28 </a:t>
            </a:r>
            <a:r>
              <a:rPr lang="ko-KR" altLang="en-US" sz="1000" kern="0" noProof="0" smtClean="0">
                <a:latin typeface="+mn-ea"/>
                <a:ea typeface="+mn-ea"/>
              </a:rPr>
              <a:t>오전 </a:t>
            </a:r>
            <a:r>
              <a:rPr lang="en-US" altLang="ko-KR" sz="1000" kern="0" noProof="0" dirty="0" smtClean="0">
                <a:latin typeface="+mn-ea"/>
                <a:ea typeface="+mn-ea"/>
              </a:rPr>
              <a:t>11:38:14</a:t>
            </a:r>
            <a:endParaRPr kumimoji="1" lang="ko-KR" altLang="en-US" sz="1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824355" y="6346238"/>
            <a:ext cx="439248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lang="ko-KR" altLang="en-US" kern="0" noProof="0" smtClean="0">
                <a:latin typeface="+mn-ea"/>
                <a:ea typeface="+mn-ea"/>
              </a:rPr>
              <a:t>아래와 같이 답변 드립니다</a:t>
            </a:r>
            <a:r>
              <a:rPr lang="en-US" altLang="ko-KR" kern="0" noProof="0" dirty="0" smtClean="0">
                <a:latin typeface="+mn-ea"/>
                <a:ea typeface="+mn-ea"/>
              </a:rPr>
              <a:t>.</a:t>
            </a:r>
            <a:endParaRPr kumimoji="1" lang="ko-KR" alt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467966" y="6538399"/>
            <a:ext cx="43924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lang="ko-KR" altLang="en-US" sz="1200" b="1" kern="0" noProof="0" dirty="0" smtClean="0">
                <a:latin typeface="+mn-ea"/>
                <a:ea typeface="+mn-ea"/>
              </a:rPr>
              <a:t>홍길동</a:t>
            </a:r>
            <a:r>
              <a:rPr lang="en-US" altLang="ko-KR" sz="1200" b="1" kern="0" noProof="0" dirty="0" smtClean="0">
                <a:latin typeface="+mn-ea"/>
                <a:ea typeface="+mn-ea"/>
              </a:rPr>
              <a:t>/IT</a:t>
            </a:r>
            <a:r>
              <a:rPr lang="ko-KR" altLang="en-US" sz="1200" b="1" kern="0" noProof="0" smtClean="0">
                <a:latin typeface="+mn-ea"/>
                <a:ea typeface="+mn-ea"/>
              </a:rPr>
              <a:t>혁신팀</a:t>
            </a:r>
            <a:r>
              <a:rPr lang="ko-KR" altLang="en-US" sz="1400" b="1" kern="0" noProof="0" smtClean="0">
                <a:latin typeface="+mn-ea"/>
                <a:ea typeface="+mn-ea"/>
              </a:rPr>
              <a:t> </a:t>
            </a:r>
            <a:r>
              <a:rPr lang="en-US" altLang="ko-KR" sz="1000" kern="0" noProof="0" dirty="0" smtClean="0">
                <a:latin typeface="+mn-ea"/>
                <a:ea typeface="+mn-ea"/>
              </a:rPr>
              <a:t>2016-09-28 </a:t>
            </a:r>
            <a:r>
              <a:rPr lang="ko-KR" altLang="en-US" sz="1000" kern="0" noProof="0" smtClean="0">
                <a:latin typeface="+mn-ea"/>
                <a:ea typeface="+mn-ea"/>
              </a:rPr>
              <a:t>오전 </a:t>
            </a:r>
            <a:r>
              <a:rPr lang="en-US" altLang="ko-KR" sz="1000" kern="0" noProof="0" dirty="0" smtClean="0">
                <a:latin typeface="+mn-ea"/>
                <a:ea typeface="+mn-ea"/>
              </a:rPr>
              <a:t>11:38:14</a:t>
            </a:r>
            <a:endParaRPr kumimoji="1" lang="ko-KR" altLang="en-US" sz="1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824355" y="6816955"/>
            <a:ext cx="439248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lang="ko-KR" altLang="en-US" kern="0" noProof="0" smtClean="0">
                <a:latin typeface="+mn-ea"/>
                <a:ea typeface="+mn-ea"/>
              </a:rPr>
              <a:t>제 의견은 아래와 같습니다</a:t>
            </a:r>
            <a:r>
              <a:rPr lang="en-US" altLang="ko-KR" kern="0" noProof="0" dirty="0" smtClean="0">
                <a:latin typeface="+mn-ea"/>
                <a:ea typeface="+mn-ea"/>
              </a:rPr>
              <a:t>.^^</a:t>
            </a:r>
            <a:endParaRPr kumimoji="1" lang="ko-KR" alt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861209"/>
              </p:ext>
            </p:extLst>
          </p:nvPr>
        </p:nvGraphicFramePr>
        <p:xfrm>
          <a:off x="345616" y="1270161"/>
          <a:ext cx="7344696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6264696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수신자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김일호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김이호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ㅁ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공개 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ㅁ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비공개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 bwMode="auto">
          <a:xfrm>
            <a:off x="1012741" y="4873818"/>
            <a:ext cx="5380562" cy="720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144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ea typeface="+mn-ea"/>
                <a:cs typeface="Arials"/>
              </a:rPr>
              <a:t>댓글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ea typeface="+mn-ea"/>
                <a:cs typeface="Arials"/>
              </a:rPr>
              <a:t> 답변 기능 보류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ea typeface="+mn-ea"/>
                <a:cs typeface="Arials"/>
              </a:rPr>
              <a:t>(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ea typeface="+mn-ea"/>
                <a:cs typeface="Arials"/>
              </a:rPr>
              <a:t>추후 확장을 위해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ea typeface="+mn-ea"/>
                <a:cs typeface="Arials"/>
              </a:rPr>
              <a:t>Display</a:t>
            </a:r>
            <a:r>
              <a:rPr kumimoji="1" lang="en-US" altLang="ko-KR" sz="1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ea typeface="+mn-ea"/>
                <a:cs typeface="Arials"/>
              </a:rPr>
              <a:t> </a:t>
            </a:r>
            <a:r>
              <a:rPr kumimoji="1" lang="ko-KR" altLang="en-US" sz="1400" b="0" i="0" u="none" strike="noStrike" cap="none" normalizeH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ea typeface="+mn-ea"/>
                <a:cs typeface="Arials"/>
              </a:rPr>
              <a:t>부분 감추도록</a:t>
            </a: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+mn-ea"/>
              <a:ea typeface="+mn-ea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401679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준 양식_1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0" tIns="144000" rIns="180000" bIns="144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+mn-ea"/>
            <a:ea typeface="+mn-ea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4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ea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0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0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새 문서" ma:contentTypeID="0x010100DDE54ABC382C4C279D5F1AC63495B9B5002F456C46A9775848BF1069C7737278A9" ma:contentTypeVersion="0" ma:contentTypeDescription="" ma:contentTypeScope="" ma:versionID="7283ac3f69554ea21da0829d0e7f5bac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bf572ca1a3438238f54f67c6d70ed61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ECMWriterXML" minOccurs="0"/>
                <xsd:element ref="ns1:ECMAuthorityXML" minOccurs="0"/>
                <xsd:element ref="ns1:ECMRefDoumentsXML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ECMWriterXML" ma:index="8" nillable="true" ma:displayName="편집권한" ma:description="" ma:internalName="ECMWriterXML">
      <xsd:simpleType>
        <xsd:restriction base="dms:Note"/>
      </xsd:simpleType>
    </xsd:element>
    <xsd:element name="ECMAuthorityXML" ma:index="9" nillable="true" ma:displayName="권한지정" ma:description="" ma:internalName="ECMAuthorityXML">
      <xsd:simpleType>
        <xsd:restriction base="dms:Note"/>
      </xsd:simpleType>
    </xsd:element>
    <xsd:element name="ECMRefDoumentsXML" ma:index="10" nillable="true" ma:displayName="관련문서링크" ma:description="" ma:internalName="ECMRefDoumentsXML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 ma:readOnly="true"/>
        <xsd:element ref="dc:title" minOccurs="0" maxOccurs="1" ma:index="7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7EA13DE-4130-45B1-907F-382BC29A05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표준%20양식_1</Template>
  <TotalTime>171376</TotalTime>
  <Pages>39</Pages>
  <Words>968</Words>
  <Application>Microsoft Office PowerPoint</Application>
  <PresentationFormat>사용자 지정</PresentationFormat>
  <Paragraphs>355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16</vt:i4>
      </vt:variant>
    </vt:vector>
  </HeadingPairs>
  <TitlesOfParts>
    <vt:vector size="31" baseType="lpstr">
      <vt:lpstr>Arials</vt:lpstr>
      <vt:lpstr>HY태고딕</vt:lpstr>
      <vt:lpstr>Moebius</vt:lpstr>
      <vt:lpstr>Optima</vt:lpstr>
      <vt:lpstr>가는각진제목체</vt:lpstr>
      <vt:lpstr>굴림</vt:lpstr>
      <vt:lpstr>나눔고딕</vt:lpstr>
      <vt:lpstr>맑은 고딕</vt:lpstr>
      <vt:lpstr>Arial</vt:lpstr>
      <vt:lpstr>Wingdings</vt:lpstr>
      <vt:lpstr>표준 양식_1</vt:lpstr>
      <vt:lpstr>3_디자인 사용자 지정</vt:lpstr>
      <vt:lpstr>1_디자인 사용자 지정</vt:lpstr>
      <vt:lpstr>2_디자인 사용자 지정</vt:lpstr>
      <vt:lpstr>디자인 사용자 지정</vt:lpstr>
      <vt:lpstr>업무 전문가 DB 설계서</vt:lpstr>
      <vt:lpstr>1. 사내114 전문 영역 입력 방식 변경</vt:lpstr>
      <vt:lpstr>2. 사내114 전문 영역 입력 부가 기능</vt:lpstr>
      <vt:lpstr>3. 해쉬 태그 검색 초기 화면</vt:lpstr>
      <vt:lpstr>4. 해쉬 태그 검색 후 화면</vt:lpstr>
      <vt:lpstr>5. 해쉬 태그 검색 후 메일 보내기 화면</vt:lpstr>
      <vt:lpstr>6. 문의내역 조회모드</vt:lpstr>
      <vt:lpstr>7. 전문가 메일 수신</vt:lpstr>
      <vt:lpstr>8. 전문가 메일 답변</vt:lpstr>
      <vt:lpstr>9. 문의 내용 확인 화면(질의자)</vt:lpstr>
      <vt:lpstr>10. 문의 내용 확인 화면(관리자)</vt:lpstr>
      <vt:lpstr>11. 추천 검색어 List (관리자)</vt:lpstr>
      <vt:lpstr>12. 추천 검색어 등록 및 수정 (관리자)</vt:lpstr>
      <vt:lpstr>13. 통계 화면 – 검색어 순위</vt:lpstr>
      <vt:lpstr>14. 통계 화면 – 사용자별 검색</vt:lpstr>
      <vt:lpstr>PowerPoint 프레젠테이션</vt:lpstr>
    </vt:vector>
  </TitlesOfParts>
  <Company>SKTelecom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Customer</dc:creator>
  <cp:lastModifiedBy>PILHO NOH</cp:lastModifiedBy>
  <cp:revision>1764</cp:revision>
  <cp:lastPrinted>2016-11-18T00:47:45Z</cp:lastPrinted>
  <dcterms:created xsi:type="dcterms:W3CDTF">2010-03-12T03:48:05Z</dcterms:created>
  <dcterms:modified xsi:type="dcterms:W3CDTF">2016-12-07T04:50:41Z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0x010100DDE54ABC382C4C279D5F1AC63495B9B5002F456C46A9775848BF1069C7737278A9</vt:lpwstr>
  </property>
  <property fmtid="{D5CDD505-2E9C-101B-9397-08002B2CF9AE}" pid="3" name="ECMWriterXML">
    <vt:lpwstr/>
  </property>
  <property fmtid="{D5CDD505-2E9C-101B-9397-08002B2CF9AE}" pid="4" name="ECMAuthorityXML">
    <vt:lpwstr/>
  </property>
  <property fmtid="{D5CDD505-2E9C-101B-9397-08002B2CF9AE}" pid="5" name="ECMRefDoumentsXML">
    <vt:lpwstr/>
  </property>
</Properties>
</file>