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284" r:id="rId4"/>
    <p:sldId id="261" r:id="rId5"/>
    <p:sldId id="288" r:id="rId6"/>
    <p:sldId id="272" r:id="rId7"/>
    <p:sldId id="285" r:id="rId8"/>
    <p:sldId id="289" r:id="rId9"/>
    <p:sldId id="279" r:id="rId10"/>
    <p:sldId id="280" r:id="rId11"/>
    <p:sldId id="286" r:id="rId12"/>
    <p:sldId id="290" r:id="rId13"/>
    <p:sldId id="292" r:id="rId14"/>
    <p:sldId id="291" r:id="rId15"/>
    <p:sldId id="262" r:id="rId16"/>
    <p:sldId id="287" r:id="rId17"/>
    <p:sldId id="277" r:id="rId18"/>
    <p:sldId id="27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94660"/>
  </p:normalViewPr>
  <p:slideViewPr>
    <p:cSldViewPr>
      <p:cViewPr varScale="1">
        <p:scale>
          <a:sx n="81" d="100"/>
          <a:sy n="81" d="100"/>
        </p:scale>
        <p:origin x="1440" y="5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771C21-3757-4199-83DE-22960358A2A5}" type="datetime1">
              <a:rPr lang="ko-KR" altLang="en-US"/>
              <a:pPr lvl="0">
                <a:defRPr/>
              </a:pPr>
              <a:t>2020-04-22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A4E647-5A0F-41E6-A0EF-B58D8C1C6C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027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274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451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563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829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336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142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5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4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440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82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947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75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speakiot.com/smart-services-products-turn-into-servic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hinkfood.co.kr/news/articleView.html?idxno=83385" TargetMode="External"/><Relationship Id="rId4" Type="http://schemas.openxmlformats.org/officeDocument/2006/relationships/hyperlink" Target="https://www.epnc.co.kr/news/articleView.html?idxno=91429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4" y="2168150"/>
            <a:ext cx="56166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err="1">
                <a:solidFill>
                  <a:schemeClr val="bg1"/>
                </a:solidFill>
              </a:rPr>
              <a:t>오픈소스전문프로젝트</a:t>
            </a:r>
            <a:endParaRPr lang="en-US" altLang="ko-KR" sz="4400" b="1" spc="-150" dirty="0">
              <a:solidFill>
                <a:schemeClr val="bg1"/>
              </a:solidFill>
            </a:endParaRPr>
          </a:p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-</a:t>
            </a:r>
            <a:r>
              <a:rPr lang="ko-KR" altLang="en-US" sz="4400" b="1" spc="-150" dirty="0">
                <a:solidFill>
                  <a:schemeClr val="bg1"/>
                </a:solidFill>
              </a:rPr>
              <a:t>스마트 운송</a:t>
            </a:r>
            <a:r>
              <a:rPr lang="en-US" altLang="ko-KR" sz="4400" b="1" spc="-150" dirty="0">
                <a:solidFill>
                  <a:schemeClr val="bg1"/>
                </a:solidFill>
              </a:rPr>
              <a:t>-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4" y="3748063"/>
            <a:ext cx="27363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&lt;Computer Engineering&gt;</a:t>
            </a:r>
          </a:p>
          <a:p>
            <a:pPr algn="dist"/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2018037006 </a:t>
            </a:r>
            <a:r>
              <a:rPr lang="ko-KR" altLang="en-US" sz="1600" b="1" dirty="0">
                <a:solidFill>
                  <a:schemeClr val="bg1"/>
                </a:solidFill>
              </a:rPr>
              <a:t>오지현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2018037007 </a:t>
            </a:r>
            <a:r>
              <a:rPr lang="ko-KR" altLang="en-US" sz="1600" b="1" dirty="0" err="1">
                <a:solidFill>
                  <a:schemeClr val="bg1"/>
                </a:solidFill>
              </a:rPr>
              <a:t>김효희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2018037013 </a:t>
            </a:r>
            <a:r>
              <a:rPr lang="ko-KR" altLang="en-US" sz="1600" b="1" dirty="0" err="1">
                <a:solidFill>
                  <a:schemeClr val="bg1"/>
                </a:solidFill>
              </a:rPr>
              <a:t>이제은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2018037015 </a:t>
            </a:r>
            <a:r>
              <a:rPr lang="ko-KR" altLang="en-US" sz="1600" b="1" dirty="0">
                <a:solidFill>
                  <a:schemeClr val="bg1"/>
                </a:solidFill>
              </a:rPr>
              <a:t>김은진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2018037019 </a:t>
            </a:r>
            <a:r>
              <a:rPr lang="ko-KR" altLang="en-US" sz="1600" b="1" dirty="0">
                <a:solidFill>
                  <a:schemeClr val="bg1"/>
                </a:solidFill>
              </a:rPr>
              <a:t>김소현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770" y="170080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Open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source Project 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709C-DFC9-4A5E-B2C3-12FC5E87FB2A}"/>
              </a:ext>
            </a:extLst>
          </p:cNvPr>
          <p:cNvSpPr txBox="1"/>
          <p:nvPr/>
        </p:nvSpPr>
        <p:spPr>
          <a:xfrm>
            <a:off x="1961710" y="1102611"/>
            <a:ext cx="514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아두이노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센서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D286C-B9C2-4305-A5A4-4BF27A4F76A1}"/>
              </a:ext>
            </a:extLst>
          </p:cNvPr>
          <p:cNvSpPr txBox="1"/>
          <p:nvPr/>
        </p:nvSpPr>
        <p:spPr>
          <a:xfrm>
            <a:off x="1151620" y="980728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”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520486-1084-4069-8E20-04F02465C5F2}"/>
              </a:ext>
            </a:extLst>
          </p:cNvPr>
          <p:cNvSpPr/>
          <p:nvPr/>
        </p:nvSpPr>
        <p:spPr>
          <a:xfrm>
            <a:off x="3253432" y="1789078"/>
            <a:ext cx="256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#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온습도</a:t>
            </a:r>
            <a:r>
              <a:rPr lang="ko-KR" altLang="en-US" dirty="0"/>
              <a:t> 센서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B46EA9-E328-4D21-9C63-B67346BA0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25504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A8694-5A67-4302-8C1A-1A6714F99EE1}"/>
              </a:ext>
            </a:extLst>
          </p:cNvPr>
          <p:cNvSpPr txBox="1"/>
          <p:nvPr/>
        </p:nvSpPr>
        <p:spPr>
          <a:xfrm>
            <a:off x="431539" y="5214580"/>
            <a:ext cx="82089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i="1" dirty="0"/>
              <a:t>⇒</a:t>
            </a:r>
            <a:r>
              <a:rPr lang="en-US" altLang="ko-KR" sz="1400" dirty="0"/>
              <a:t> </a:t>
            </a:r>
            <a:r>
              <a:rPr lang="ko-KR" altLang="en-US" sz="1400" dirty="0"/>
              <a:t>두 전극은 서로 연결이 되어 있지 않지만 공기 중의 수분을 통해 아주 미세하게 전류가 흐르게 되고 공기 중의 습도가 오르면 전류는 더 많이 흐른다</a:t>
            </a:r>
            <a:r>
              <a:rPr lang="en-US" altLang="ko-KR" sz="1400" dirty="0"/>
              <a:t>.</a:t>
            </a:r>
            <a:r>
              <a:rPr lang="ko-KR" altLang="en-US" sz="1400" dirty="0"/>
              <a:t> 이를 통해 변화된 저항 값으로 습도를 측정 할 수 있게 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/>
            <a:r>
              <a:rPr lang="en-US" altLang="ko-KR" sz="1400" i="1" dirty="0"/>
              <a:t>⇒</a:t>
            </a:r>
            <a:r>
              <a:rPr lang="en-US" altLang="ko-KR" sz="1400" dirty="0"/>
              <a:t> </a:t>
            </a:r>
            <a:r>
              <a:rPr lang="ko-KR" altLang="en-US" sz="1400" dirty="0"/>
              <a:t>물질의 저항 값이 온도에 따라 변화되는 성질을 사용한 것으로 </a:t>
            </a:r>
            <a:r>
              <a:rPr lang="ko-KR" altLang="en-US" sz="1400" dirty="0" err="1"/>
              <a:t>써미스터</a:t>
            </a:r>
            <a:r>
              <a:rPr lang="ko-KR" altLang="en-US" sz="1400" dirty="0"/>
              <a:t> 라고 부르는 온도 센서가 </a:t>
            </a:r>
            <a:r>
              <a:rPr lang="en-US" altLang="ko-KR" sz="1400" dirty="0"/>
              <a:t>DH11</a:t>
            </a:r>
            <a:r>
              <a:rPr lang="ko-KR" altLang="en-US" sz="1400" dirty="0"/>
              <a:t>안에 들어 있어 이를 습도 센서와 함께 결합하여 사용한다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11695A-8DB6-4DCF-A900-736D99B7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56712232" descr="EMB00004ac04472">
            <a:extLst>
              <a:ext uri="{FF2B5EF4-FFF2-40B4-BE49-F238E27FC236}">
                <a16:creationId xmlns:a16="http://schemas.microsoft.com/office/drawing/2014/main" id="{C195479D-C771-412B-8FA5-AA232B8E8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12" y="2348503"/>
            <a:ext cx="2775876" cy="269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89C8573D-5D34-4A14-9A3F-D1C148A85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3" y="2175969"/>
            <a:ext cx="10248495" cy="47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336862416" descr="EMB00004ac04476">
            <a:extLst>
              <a:ext uri="{FF2B5EF4-FFF2-40B4-BE49-F238E27FC236}">
                <a16:creationId xmlns:a16="http://schemas.microsoft.com/office/drawing/2014/main" id="{A0522281-E152-4F92-8BF2-0980DB7DF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285" y="2597084"/>
            <a:ext cx="3868095" cy="226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928FFF-8DE8-4872-BB32-09FBE2F72916}"/>
              </a:ext>
            </a:extLst>
          </p:cNvPr>
          <p:cNvSpPr/>
          <p:nvPr/>
        </p:nvSpPr>
        <p:spPr>
          <a:xfrm>
            <a:off x="178633" y="271681"/>
            <a:ext cx="1225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센서</a:t>
            </a:r>
          </a:p>
        </p:txBody>
      </p:sp>
    </p:spTree>
    <p:extLst>
      <p:ext uri="{BB962C8B-B14F-4D97-AF65-F5344CB8AC3E}">
        <p14:creationId xmlns:p14="http://schemas.microsoft.com/office/powerpoint/2010/main" val="84475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2451723"/>
            <a:ext cx="616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03. </a:t>
            </a:r>
            <a:r>
              <a:rPr lang="ko-KR" altLang="en-US" sz="36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사용자의 </a:t>
            </a:r>
            <a:r>
              <a:rPr lang="en-US" altLang="ko-KR" sz="36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UI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92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285749"/>
            <a:ext cx="1077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03.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사용자의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UI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EB0E75-CD65-4873-9078-012D5B0CA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67" y="1281064"/>
            <a:ext cx="2909043" cy="4525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18A4F4-BDE8-4C31-BC27-78642820DD05}"/>
              </a:ext>
            </a:extLst>
          </p:cNvPr>
          <p:cNvSpPr txBox="1"/>
          <p:nvPr/>
        </p:nvSpPr>
        <p:spPr>
          <a:xfrm>
            <a:off x="3887897" y="1617575"/>
            <a:ext cx="45486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앱을 실행하면 가장 먼저 보이는 화면</a:t>
            </a:r>
            <a:endParaRPr lang="en-US" altLang="ko-KR" sz="2000" b="1" dirty="0"/>
          </a:p>
          <a:p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6EABF-33E1-4C89-9513-6428D0AA0342}"/>
              </a:ext>
            </a:extLst>
          </p:cNvPr>
          <p:cNvSpPr txBox="1"/>
          <p:nvPr/>
        </p:nvSpPr>
        <p:spPr>
          <a:xfrm>
            <a:off x="4115229" y="3407790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운송장번호 입력</a:t>
            </a:r>
            <a:endParaRPr lang="en-US" altLang="ko-KR" dirty="0"/>
          </a:p>
          <a:p>
            <a:r>
              <a:rPr lang="en-US" altLang="ko-KR" dirty="0"/>
              <a:t>or</a:t>
            </a:r>
          </a:p>
          <a:p>
            <a:r>
              <a:rPr lang="ko-KR" altLang="en-US" dirty="0"/>
              <a:t>차량번호 입력 </a:t>
            </a:r>
            <a:endParaRPr lang="en-US" altLang="ko-KR" dirty="0"/>
          </a:p>
          <a:p>
            <a:r>
              <a:rPr lang="ko-KR" altLang="en-US" dirty="0"/>
              <a:t>하고 접속버튼을 누르면 택배의 위치</a:t>
            </a:r>
            <a:r>
              <a:rPr lang="en-US" altLang="ko-KR" dirty="0"/>
              <a:t>, </a:t>
            </a:r>
            <a:r>
              <a:rPr lang="ko-KR" altLang="en-US" dirty="0"/>
              <a:t>배송상태를 알 수 있음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84848D-C853-4F2F-BC49-0B820401292A}"/>
              </a:ext>
            </a:extLst>
          </p:cNvPr>
          <p:cNvCxnSpPr/>
          <p:nvPr/>
        </p:nvCxnSpPr>
        <p:spPr>
          <a:xfrm>
            <a:off x="2339752" y="3565771"/>
            <a:ext cx="1728192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80400A5-DD62-4EAB-B45F-F62DE724DB6C}"/>
              </a:ext>
            </a:extLst>
          </p:cNvPr>
          <p:cNvCxnSpPr/>
          <p:nvPr/>
        </p:nvCxnSpPr>
        <p:spPr>
          <a:xfrm>
            <a:off x="2339752" y="4149080"/>
            <a:ext cx="1728192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1A4D137-B189-4B0B-AE9C-A6F031E93053}"/>
              </a:ext>
            </a:extLst>
          </p:cNvPr>
          <p:cNvCxnSpPr>
            <a:cxnSpLocks/>
          </p:cNvCxnSpPr>
          <p:nvPr/>
        </p:nvCxnSpPr>
        <p:spPr>
          <a:xfrm>
            <a:off x="3274904" y="4558593"/>
            <a:ext cx="1009064" cy="814623"/>
          </a:xfrm>
          <a:prstGeom prst="bentConnector3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BCB3C7-9F72-45B7-A63C-EE0059AD136C}"/>
              </a:ext>
            </a:extLst>
          </p:cNvPr>
          <p:cNvSpPr txBox="1"/>
          <p:nvPr/>
        </p:nvSpPr>
        <p:spPr>
          <a:xfrm>
            <a:off x="4387461" y="5240425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돋보기 표시는 운송장번호나 차량번호가 존재하는지 확인할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09852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285749"/>
            <a:ext cx="1077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03.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사용자의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UI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1E296-79AB-404D-ABD4-39FAC773F2F7}"/>
              </a:ext>
            </a:extLst>
          </p:cNvPr>
          <p:cNvSpPr txBox="1"/>
          <p:nvPr/>
        </p:nvSpPr>
        <p:spPr>
          <a:xfrm>
            <a:off x="899592" y="1415199"/>
            <a:ext cx="1728190" cy="86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37C6B3-E1C5-4310-A7C3-C5D3E7830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421" y="917966"/>
            <a:ext cx="2924396" cy="42958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3703FB-1443-46ED-AFDD-0BE6A3EAF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28" y="917966"/>
            <a:ext cx="2909043" cy="4295872"/>
          </a:xfrm>
          <a:prstGeom prst="rect">
            <a:avLst/>
          </a:prstGeom>
        </p:spPr>
      </p:pic>
      <p:pic>
        <p:nvPicPr>
          <p:cNvPr id="12" name="그래픽 11" descr="오른쪽을 가리키는 검지 ">
            <a:extLst>
              <a:ext uri="{FF2B5EF4-FFF2-40B4-BE49-F238E27FC236}">
                <a16:creationId xmlns:a16="http://schemas.microsoft.com/office/drawing/2014/main" id="{E576C2DA-020F-47E4-84EC-A95412DC8F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170582" y="441349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ABE5D5-5D1B-4AED-A0C2-344794E1D671}"/>
              </a:ext>
            </a:extLst>
          </p:cNvPr>
          <p:cNvSpPr txBox="1"/>
          <p:nvPr/>
        </p:nvSpPr>
        <p:spPr>
          <a:xfrm>
            <a:off x="1788714" y="5411629"/>
            <a:ext cx="6011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정보를 입력 후 접속 버튼을 누름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지도와 함께 차량의 위치 확인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‘?’</a:t>
            </a:r>
            <a:r>
              <a:rPr lang="ko-KR" altLang="en-US" dirty="0"/>
              <a:t>를 터치하면 배송과 관련된 정보를 확인할 수 있음 </a:t>
            </a:r>
          </a:p>
        </p:txBody>
      </p:sp>
      <p:pic>
        <p:nvPicPr>
          <p:cNvPr id="16" name="그래픽 15" descr="직선 화살표">
            <a:extLst>
              <a:ext uri="{FF2B5EF4-FFF2-40B4-BE49-F238E27FC236}">
                <a16:creationId xmlns:a16="http://schemas.microsoft.com/office/drawing/2014/main" id="{B541D1D8-37D2-4F19-925D-F7FE818018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3989383" y="27693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21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285749"/>
            <a:ext cx="1077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03.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사용자의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UI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34" name="그림 33" descr="스크린샷이(가) 표시된 사진&#10;&#10;자동 생성된 설명">
            <a:extLst>
              <a:ext uri="{FF2B5EF4-FFF2-40B4-BE49-F238E27FC236}">
                <a16:creationId xmlns:a16="http://schemas.microsoft.com/office/drawing/2014/main" id="{96EA0875-4BEF-4C5A-92DC-42EC82D8C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3" t="1623" r="60237" b="2401"/>
          <a:stretch/>
        </p:blipFill>
        <p:spPr>
          <a:xfrm>
            <a:off x="5241454" y="709927"/>
            <a:ext cx="3343583" cy="4741754"/>
          </a:xfrm>
          <a:prstGeom prst="rect">
            <a:avLst/>
          </a:prstGeom>
        </p:spPr>
      </p:pic>
      <p:pic>
        <p:nvPicPr>
          <p:cNvPr id="39" name="그림 38" descr="스크린샷, 지도이(가) 표시된 사진&#10;&#10;자동 생성된 설명">
            <a:extLst>
              <a:ext uri="{FF2B5EF4-FFF2-40B4-BE49-F238E27FC236}">
                <a16:creationId xmlns:a16="http://schemas.microsoft.com/office/drawing/2014/main" id="{29D37360-EC67-4F07-96C4-490225A17B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0" t="-354" r="11413" b="3123"/>
          <a:stretch/>
        </p:blipFill>
        <p:spPr>
          <a:xfrm>
            <a:off x="528292" y="610577"/>
            <a:ext cx="3298978" cy="4878936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B55DAFF-823B-45C4-9C2D-3DD64F8ECA0D}"/>
              </a:ext>
            </a:extLst>
          </p:cNvPr>
          <p:cNvCxnSpPr>
            <a:cxnSpLocks/>
          </p:cNvCxnSpPr>
          <p:nvPr/>
        </p:nvCxnSpPr>
        <p:spPr>
          <a:xfrm>
            <a:off x="4535996" y="1124744"/>
            <a:ext cx="0" cy="4197730"/>
          </a:xfrm>
          <a:prstGeom prst="straightConnector1">
            <a:avLst/>
          </a:prstGeom>
          <a:ln w="12700">
            <a:solidFill>
              <a:srgbClr val="103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C5BB263D-41FC-403F-B33A-D14361DA4AB3}"/>
              </a:ext>
            </a:extLst>
          </p:cNvPr>
          <p:cNvSpPr txBox="1">
            <a:spLocks/>
          </p:cNvSpPr>
          <p:nvPr/>
        </p:nvSpPr>
        <p:spPr>
          <a:xfrm>
            <a:off x="407861" y="5485697"/>
            <a:ext cx="8328278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n-US" altLang="ko-KR" sz="1400" i="1" dirty="0"/>
              <a:t>⇒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사용자가 보는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번째 화면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lvl="0" indent="0" algn="ctr">
              <a:buNone/>
              <a:defRPr/>
            </a:pPr>
            <a:r>
              <a:rPr lang="en-US" altLang="ko-KR" sz="1400" i="1" dirty="0"/>
              <a:t>⇒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지도와 함께 택배의 위치가 표시됨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lvl="0" indent="0" algn="ctr">
              <a:buNone/>
              <a:defRPr/>
            </a:pPr>
            <a:r>
              <a:rPr lang="en-US" altLang="ko-KR" sz="1400" i="1" dirty="0"/>
              <a:t>⇒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물음표를 클릭하면 작은 화면으로 정보 표시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lvl="0" indent="0" algn="ctr">
              <a:buNone/>
              <a:defRPr/>
            </a:pPr>
            <a:r>
              <a:rPr lang="en-US" altLang="ko-KR" sz="1400" i="1" dirty="0"/>
              <a:t>⇒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자세히보기를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클릭하면 큰 화면으로 정보 표시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99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C5BB263D-41FC-403F-B33A-D14361DA4AB3}"/>
              </a:ext>
            </a:extLst>
          </p:cNvPr>
          <p:cNvSpPr txBox="1">
            <a:spLocks/>
          </p:cNvSpPr>
          <p:nvPr/>
        </p:nvSpPr>
        <p:spPr>
          <a:xfrm>
            <a:off x="3915103" y="2074301"/>
            <a:ext cx="8328278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 sz="1800" i="1" dirty="0"/>
              <a:t>⇒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자세히보기를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클릭하면 보이는 화면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sz="1800" i="1" dirty="0"/>
              <a:t>⇒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화면은 운전자가 정보를 전송하면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받아볼 수 있는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sz="1800" i="1" dirty="0"/>
              <a:t>⇒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차량넘버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운전자의 이름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화물차의 위치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시동상태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온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습도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충격량을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볼 수 있음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ko-KR" sz="1800" i="1" dirty="0"/>
              <a:t>⇒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홈버튼으로 지도페이지로 돌아갈 수 있음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A5757BF-B388-4E64-8FDA-24905177A8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5" t="499" r="11130"/>
          <a:stretch/>
        </p:blipFill>
        <p:spPr>
          <a:xfrm>
            <a:off x="391941" y="734489"/>
            <a:ext cx="3535998" cy="56050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C78079E-B517-4D53-8E13-7202D3B0B614}"/>
              </a:ext>
            </a:extLst>
          </p:cNvPr>
          <p:cNvSpPr/>
          <p:nvPr/>
        </p:nvSpPr>
        <p:spPr>
          <a:xfrm>
            <a:off x="107504" y="285749"/>
            <a:ext cx="1077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03.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사용자의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UI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66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2451723"/>
            <a:ext cx="616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04.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기사님의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77203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7180" y="271681"/>
            <a:ext cx="1372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04.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참고자료 </a:t>
            </a: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출처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10B3FDB-7B85-414F-95BA-6FD5CF86090A}"/>
              </a:ext>
            </a:extLst>
          </p:cNvPr>
          <p:cNvSpPr txBox="1">
            <a:spLocks/>
          </p:cNvSpPr>
          <p:nvPr/>
        </p:nvSpPr>
        <p:spPr>
          <a:xfrm>
            <a:off x="457200" y="263691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000" u="sng" dirty="0">
                <a:hlinkClick r:id="rId3"/>
              </a:rPr>
              <a:t>https://www.wespeakiot.com/smart-services-products-turn-into-services/</a:t>
            </a:r>
            <a:endParaRPr lang="en-US" altLang="ko-KR" sz="2000" dirty="0"/>
          </a:p>
          <a:p>
            <a:pPr fontAlgn="base"/>
            <a:r>
              <a:rPr lang="en-US" altLang="ko-KR" sz="2000" u="sng" dirty="0">
                <a:hlinkClick r:id="rId4"/>
              </a:rPr>
              <a:t>https://www.epnc.co.kr/news/articleView.html?idxno=91429</a:t>
            </a:r>
            <a:endParaRPr lang="en-US" altLang="ko-KR" sz="2000" dirty="0"/>
          </a:p>
          <a:p>
            <a:pPr fontAlgn="base"/>
            <a:r>
              <a:rPr lang="en-US" altLang="ko-KR" sz="2000" u="sng" dirty="0">
                <a:hlinkClick r:id="rId5"/>
              </a:rPr>
              <a:t>https://www.thinkfood.co.kr/news/articleView.html?idxno=83385</a:t>
            </a: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387629-F0A1-4A47-81E2-B4D1B7F06734}"/>
              </a:ext>
            </a:extLst>
          </p:cNvPr>
          <p:cNvSpPr txBox="1"/>
          <p:nvPr/>
        </p:nvSpPr>
        <p:spPr>
          <a:xfrm>
            <a:off x="1151620" y="940760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”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265AF6-22CC-462A-871E-926C2ABF0435}"/>
              </a:ext>
            </a:extLst>
          </p:cNvPr>
          <p:cNvSpPr txBox="1"/>
          <p:nvPr/>
        </p:nvSpPr>
        <p:spPr>
          <a:xfrm>
            <a:off x="1961710" y="1102611"/>
            <a:ext cx="514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0374A"/>
                </a:solidFill>
                <a:latin typeface="맑은 고딕"/>
                <a:ea typeface="HY헤드라인M" pitchFamily="18" charset="-127"/>
              </a:rPr>
              <a:t>참고자료 </a:t>
            </a:r>
            <a:r>
              <a:rPr lang="en-US" altLang="ko-KR" sz="3200" b="1" spc="-150" dirty="0">
                <a:solidFill>
                  <a:srgbClr val="10374A"/>
                </a:solidFill>
                <a:latin typeface="맑은 고딕"/>
                <a:ea typeface="HY헤드라인M" pitchFamily="18" charset="-127"/>
              </a:rPr>
              <a:t>&amp; </a:t>
            </a:r>
            <a:r>
              <a:rPr lang="ko-KR" altLang="en-US" sz="3200" b="1" spc="-150" dirty="0">
                <a:solidFill>
                  <a:srgbClr val="10374A"/>
                </a:solidFill>
                <a:latin typeface="맑은 고딕"/>
                <a:ea typeface="HY헤드라인M" pitchFamily="18" charset="-127"/>
              </a:rPr>
              <a:t>출처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HY헤드라인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137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55693-36DE-4AB1-857B-E9272724FA81}"/>
              </a:ext>
            </a:extLst>
          </p:cNvPr>
          <p:cNvSpPr txBox="1"/>
          <p:nvPr/>
        </p:nvSpPr>
        <p:spPr>
          <a:xfrm>
            <a:off x="6156176" y="4969692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en-US" altLang="ko-KR" sz="1600" b="1" dirty="0">
              <a:solidFill>
                <a:srgbClr val="10374A"/>
              </a:solidFill>
            </a:endParaRPr>
          </a:p>
          <a:p>
            <a:pPr algn="dist"/>
            <a:r>
              <a:rPr lang="en-US" altLang="ko-KR" sz="1600" b="1" dirty="0">
                <a:solidFill>
                  <a:srgbClr val="10374A"/>
                </a:solidFill>
              </a:rPr>
              <a:t>2018037006 </a:t>
            </a:r>
            <a:r>
              <a:rPr lang="ko-KR" altLang="en-US" sz="1600" b="1" dirty="0">
                <a:solidFill>
                  <a:srgbClr val="10374A"/>
                </a:solidFill>
              </a:rPr>
              <a:t>오지현</a:t>
            </a:r>
            <a:endParaRPr lang="en-US" altLang="ko-KR" sz="1600" b="1" dirty="0">
              <a:solidFill>
                <a:srgbClr val="10374A"/>
              </a:solidFill>
            </a:endParaRPr>
          </a:p>
          <a:p>
            <a:pPr algn="dist"/>
            <a:r>
              <a:rPr lang="en-US" altLang="ko-KR" sz="1600" b="1" dirty="0">
                <a:solidFill>
                  <a:srgbClr val="10374A"/>
                </a:solidFill>
              </a:rPr>
              <a:t>2018037007 </a:t>
            </a:r>
            <a:r>
              <a:rPr lang="ko-KR" altLang="en-US" sz="1600" b="1" dirty="0" err="1">
                <a:solidFill>
                  <a:srgbClr val="10374A"/>
                </a:solidFill>
              </a:rPr>
              <a:t>김효희</a:t>
            </a:r>
            <a:endParaRPr lang="en-US" altLang="ko-KR" sz="1600" b="1" dirty="0">
              <a:solidFill>
                <a:srgbClr val="10374A"/>
              </a:solidFill>
            </a:endParaRPr>
          </a:p>
          <a:p>
            <a:pPr algn="dist"/>
            <a:r>
              <a:rPr lang="en-US" altLang="ko-KR" sz="1600" b="1" dirty="0">
                <a:solidFill>
                  <a:srgbClr val="10374A"/>
                </a:solidFill>
              </a:rPr>
              <a:t>2018037013 </a:t>
            </a:r>
            <a:r>
              <a:rPr lang="ko-KR" altLang="en-US" sz="1600" b="1" dirty="0" err="1">
                <a:solidFill>
                  <a:srgbClr val="10374A"/>
                </a:solidFill>
              </a:rPr>
              <a:t>이제은</a:t>
            </a:r>
            <a:endParaRPr lang="en-US" altLang="ko-KR" sz="1600" b="1" dirty="0">
              <a:solidFill>
                <a:srgbClr val="10374A"/>
              </a:solidFill>
            </a:endParaRPr>
          </a:p>
          <a:p>
            <a:pPr algn="dist"/>
            <a:r>
              <a:rPr lang="en-US" altLang="ko-KR" sz="1600" b="1" dirty="0">
                <a:solidFill>
                  <a:srgbClr val="10374A"/>
                </a:solidFill>
              </a:rPr>
              <a:t>2018037015 </a:t>
            </a:r>
            <a:r>
              <a:rPr lang="ko-KR" altLang="en-US" sz="1600" b="1" dirty="0">
                <a:solidFill>
                  <a:srgbClr val="10374A"/>
                </a:solidFill>
              </a:rPr>
              <a:t>김은진</a:t>
            </a:r>
            <a:endParaRPr lang="en-US" altLang="ko-KR" sz="1600" b="1" dirty="0">
              <a:solidFill>
                <a:srgbClr val="10374A"/>
              </a:solidFill>
            </a:endParaRPr>
          </a:p>
          <a:p>
            <a:pPr algn="dist"/>
            <a:r>
              <a:rPr lang="en-US" altLang="ko-KR" sz="1600" b="1" dirty="0">
                <a:solidFill>
                  <a:srgbClr val="10374A"/>
                </a:solidFill>
              </a:rPr>
              <a:t>2018037019 </a:t>
            </a:r>
            <a:r>
              <a:rPr lang="ko-KR" altLang="en-US" sz="1600" b="1" dirty="0">
                <a:solidFill>
                  <a:srgbClr val="10374A"/>
                </a:solidFill>
              </a:rPr>
              <a:t>김소현</a:t>
            </a:r>
            <a:endParaRPr lang="en-US" altLang="ko-KR" sz="1600" b="1" dirty="0">
              <a:solidFill>
                <a:srgbClr val="10374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0D0896B-8176-45E8-953A-93149C9D5C1B}"/>
              </a:ext>
            </a:extLst>
          </p:cNvPr>
          <p:cNvSpPr/>
          <p:nvPr/>
        </p:nvSpPr>
        <p:spPr>
          <a:xfrm>
            <a:off x="4571029" y="3230338"/>
            <a:ext cx="1728193" cy="23839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F375D3-5663-4ADB-A5EE-B250595DB2CA}"/>
              </a:ext>
            </a:extLst>
          </p:cNvPr>
          <p:cNvSpPr/>
          <p:nvPr/>
        </p:nvSpPr>
        <p:spPr>
          <a:xfrm>
            <a:off x="274452" y="3240769"/>
            <a:ext cx="1728193" cy="23839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7E3B6B-1DB1-4236-8728-80F728E6CBF0}"/>
              </a:ext>
            </a:extLst>
          </p:cNvPr>
          <p:cNvSpPr/>
          <p:nvPr/>
        </p:nvSpPr>
        <p:spPr>
          <a:xfrm>
            <a:off x="2369637" y="3230338"/>
            <a:ext cx="1728193" cy="23839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506" y="1151180"/>
            <a:ext cx="874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01      02      03      04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09828" y="242924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684444" y="243952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24593" y="2429247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009883" y="245889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5454" y="2492844"/>
            <a:ext cx="218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스마트서비스</a:t>
            </a:r>
          </a:p>
          <a:p>
            <a:pPr algn="ctr"/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04247" y="3260513"/>
            <a:ext cx="1728193" cy="23839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4513353" y="3993458"/>
            <a:ext cx="17949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spc="-150" dirty="0">
              <a:latin typeface="1HoonRoman Regular" panose="02000000000000000000" pitchFamily="2" charset="0"/>
            </a:endParaRPr>
          </a:p>
          <a:p>
            <a:pPr algn="ctr"/>
            <a:r>
              <a:rPr lang="en-US" altLang="ko-KR" sz="1700" spc="-150" dirty="0">
                <a:latin typeface="1HoonRoman Regular" panose="02000000000000000000" pitchFamily="2" charset="0"/>
              </a:rPr>
              <a:t>1. </a:t>
            </a:r>
            <a:r>
              <a:rPr lang="ko-KR" altLang="en-US" sz="1700" spc="-150" dirty="0">
                <a:latin typeface="1HoonRoman Regular" panose="02000000000000000000" pitchFamily="2" charset="0"/>
              </a:rPr>
              <a:t>사용자의 </a:t>
            </a:r>
            <a:r>
              <a:rPr lang="en-US" altLang="ko-KR" sz="1700" spc="-150" dirty="0">
                <a:latin typeface="1HoonRoman Regular" panose="02000000000000000000" pitchFamily="2" charset="0"/>
              </a:rPr>
              <a:t>UI</a:t>
            </a:r>
          </a:p>
          <a:p>
            <a:pPr marL="342900" indent="-342900">
              <a:buAutoNum type="arabicPeriod"/>
            </a:pPr>
            <a:endParaRPr lang="en-US" altLang="ko-KR" sz="1700" spc="-150" dirty="0">
              <a:latin typeface="1HoonRoman Regular" panose="02000000000000000000" pitchFamily="2" charset="0"/>
            </a:endParaRPr>
          </a:p>
          <a:p>
            <a:endParaRPr lang="en-US" altLang="ko-KR" sz="1700" spc="-150" dirty="0">
              <a:latin typeface="1HoonRoman Regular" panose="02000000000000000000" pitchFamily="2" charset="0"/>
            </a:endParaRPr>
          </a:p>
          <a:p>
            <a:endParaRPr lang="en-US" altLang="ko-KR" sz="1700" spc="-150" dirty="0">
              <a:latin typeface="1HoonRoman Regular" panose="02000000000000000000" pitchFamily="2" charset="0"/>
            </a:endParaRPr>
          </a:p>
          <a:p>
            <a:endParaRPr lang="en-US" altLang="ko-KR" sz="1600" spc="-150" dirty="0">
              <a:latin typeface="1HoonRoman Regular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0036" y="2492844"/>
            <a:ext cx="252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chemeClr val="bg1"/>
                </a:solidFill>
                <a:latin typeface="+mj-ea"/>
              </a:rPr>
              <a:t>아두이노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센서</a:t>
            </a:r>
            <a:endParaRPr lang="en-US" altLang="ko-KR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6751" y="2501695"/>
            <a:ext cx="240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사용자의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UI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05408" y="2482922"/>
            <a:ext cx="232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기사님의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UI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C250FA-1486-4526-951B-0BF57F4AAD85}"/>
              </a:ext>
            </a:extLst>
          </p:cNvPr>
          <p:cNvSpPr txBox="1"/>
          <p:nvPr/>
        </p:nvSpPr>
        <p:spPr>
          <a:xfrm>
            <a:off x="6784384" y="3778102"/>
            <a:ext cx="172819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spc="-150" dirty="0">
                <a:latin typeface="1HoonRoman Regular" panose="02000000000000000000" pitchFamily="2" charset="0"/>
              </a:rPr>
              <a:t>1. </a:t>
            </a:r>
            <a:r>
              <a:rPr lang="ko-KR" altLang="en-US" sz="1700" spc="-150" dirty="0">
                <a:latin typeface="1HoonRoman Regular" panose="02000000000000000000" pitchFamily="2" charset="0"/>
              </a:rPr>
              <a:t>기사님의 </a:t>
            </a:r>
            <a:r>
              <a:rPr lang="en-US" altLang="ko-KR" sz="1700" spc="-150" dirty="0">
                <a:latin typeface="1HoonRoman Regular" panose="02000000000000000000" pitchFamily="2" charset="0"/>
              </a:rPr>
              <a:t>UI</a:t>
            </a:r>
          </a:p>
          <a:p>
            <a:pPr algn="ctr"/>
            <a:endParaRPr lang="en-US" altLang="ko-KR" sz="1700" spc="-150" dirty="0">
              <a:latin typeface="1HoonRoman Regular" panose="02000000000000000000" pitchFamily="2" charset="0"/>
            </a:endParaRPr>
          </a:p>
          <a:p>
            <a:pPr algn="ctr"/>
            <a:endParaRPr lang="en-US" altLang="ko-KR" sz="1700" spc="-150" dirty="0">
              <a:latin typeface="1HoonRoman Regular" panose="02000000000000000000" pitchFamily="2" charset="0"/>
            </a:endParaRPr>
          </a:p>
          <a:p>
            <a:pPr algn="ctr"/>
            <a:r>
              <a:rPr lang="en-US" altLang="ko-KR" sz="1700" spc="-150" dirty="0">
                <a:latin typeface="1HoonRoman Regular" panose="02000000000000000000" pitchFamily="2" charset="0"/>
              </a:rPr>
              <a:t>2. </a:t>
            </a:r>
            <a:r>
              <a:rPr lang="ko-KR" altLang="en-US" sz="1700" spc="-150" dirty="0">
                <a:latin typeface="1HoonRoman Regular" panose="02000000000000000000" pitchFamily="2" charset="0"/>
              </a:rPr>
              <a:t>출처</a:t>
            </a:r>
            <a:endParaRPr lang="en-US" altLang="ko-KR" sz="1700" spc="-150" dirty="0">
              <a:latin typeface="1HoonRoman Regular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961FAA-9065-4F42-B8F5-C61F7C9980F2}"/>
              </a:ext>
            </a:extLst>
          </p:cNvPr>
          <p:cNvSpPr txBox="1"/>
          <p:nvPr/>
        </p:nvSpPr>
        <p:spPr>
          <a:xfrm>
            <a:off x="2336276" y="3716547"/>
            <a:ext cx="17949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pc="-150" dirty="0">
              <a:latin typeface="1HoonRoman Regular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1HoonRoman Regular" panose="02000000000000000000" pitchFamily="2" charset="0"/>
            </a:endParaRPr>
          </a:p>
          <a:p>
            <a:pPr marL="342900" indent="-342900">
              <a:buFontTx/>
              <a:buChar char="-"/>
            </a:pPr>
            <a:endParaRPr lang="en-US" altLang="ko-KR" sz="2000" spc="-150" dirty="0">
              <a:latin typeface="1HoonRoman Regular" panose="02000000000000000000" pitchFamily="2" charset="0"/>
            </a:endParaRPr>
          </a:p>
          <a:p>
            <a:endParaRPr lang="en-US" altLang="ko-KR" sz="2000" spc="-150" dirty="0">
              <a:latin typeface="1HoonRoman Regular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AB4A5A-C8A0-4679-A8CA-1CC7DDD17923}"/>
              </a:ext>
            </a:extLst>
          </p:cNvPr>
          <p:cNvSpPr txBox="1"/>
          <p:nvPr/>
        </p:nvSpPr>
        <p:spPr>
          <a:xfrm>
            <a:off x="251520" y="3269019"/>
            <a:ext cx="1728193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spc="-150" dirty="0">
              <a:latin typeface="1HoonRoman Regular" panose="02000000000000000000" pitchFamily="2" charset="0"/>
            </a:endParaRPr>
          </a:p>
          <a:p>
            <a:endParaRPr lang="en-US" altLang="ko-KR" sz="1700" spc="-150" dirty="0">
              <a:latin typeface="1HoonRoman Regular" panose="02000000000000000000" pitchFamily="2" charset="0"/>
            </a:endParaRPr>
          </a:p>
          <a:p>
            <a:pPr algn="ctr"/>
            <a:r>
              <a:rPr lang="en-US" altLang="ko-KR" sz="1700" spc="-150" dirty="0">
                <a:latin typeface="1HoonRoman Regular" panose="02000000000000000000" pitchFamily="2" charset="0"/>
              </a:rPr>
              <a:t>1. </a:t>
            </a:r>
            <a:r>
              <a:rPr lang="ko-KR" altLang="en-US" sz="1700" spc="-150" dirty="0">
                <a:latin typeface="1HoonRoman Regular" panose="02000000000000000000" pitchFamily="2" charset="0"/>
              </a:rPr>
              <a:t>아이디어</a:t>
            </a:r>
            <a:endParaRPr lang="en-US" altLang="ko-KR" sz="1700" spc="-150" dirty="0">
              <a:latin typeface="1HoonRoman Regular" panose="02000000000000000000" pitchFamily="2" charset="0"/>
            </a:endParaRPr>
          </a:p>
          <a:p>
            <a:pPr marL="342900" indent="-342900" algn="ctr">
              <a:buFontTx/>
              <a:buChar char="-"/>
            </a:pPr>
            <a:endParaRPr lang="en-US" altLang="ko-KR" sz="1700" spc="-150" dirty="0">
              <a:latin typeface="1HoonRoman Regular" panose="02000000000000000000" pitchFamily="2" charset="0"/>
            </a:endParaRPr>
          </a:p>
          <a:p>
            <a:pPr marL="342900" indent="-342900" algn="ctr">
              <a:buFontTx/>
              <a:buChar char="-"/>
            </a:pPr>
            <a:endParaRPr lang="en-US" altLang="ko-KR" sz="1700" spc="-150" dirty="0">
              <a:latin typeface="1HoonRoman Regular" panose="02000000000000000000" pitchFamily="2" charset="0"/>
            </a:endParaRPr>
          </a:p>
          <a:p>
            <a:pPr algn="ctr"/>
            <a:r>
              <a:rPr lang="en-US" altLang="ko-KR" sz="1700" spc="-150" dirty="0">
                <a:latin typeface="1HoonRoman Regular" panose="02000000000000000000" pitchFamily="2" charset="0"/>
              </a:rPr>
              <a:t>2. </a:t>
            </a:r>
            <a:r>
              <a:rPr lang="ko-KR" altLang="en-US" sz="1700" spc="-150" dirty="0">
                <a:latin typeface="1HoonRoman Regular" panose="02000000000000000000" pitchFamily="2" charset="0"/>
              </a:rPr>
              <a:t>디자인 </a:t>
            </a:r>
            <a:endParaRPr lang="en-US" altLang="ko-KR" sz="1700" spc="-150" dirty="0">
              <a:latin typeface="1HoonRoman Regular" panose="02000000000000000000" pitchFamily="2" charset="0"/>
            </a:endParaRPr>
          </a:p>
          <a:p>
            <a:pPr algn="ctr"/>
            <a:r>
              <a:rPr lang="ko-KR" altLang="en-US" sz="1700" spc="-150" dirty="0">
                <a:latin typeface="1HoonRoman Regular" panose="02000000000000000000" pitchFamily="2" charset="0"/>
              </a:rPr>
              <a:t>필요 요소</a:t>
            </a:r>
            <a:endParaRPr lang="en-US" altLang="ko-KR" sz="1700" spc="-150" dirty="0">
              <a:latin typeface="1HoonRoman Regular" panose="02000000000000000000" pitchFamily="2" charset="0"/>
            </a:endParaRPr>
          </a:p>
          <a:p>
            <a:endParaRPr lang="en-US" altLang="ko-KR" sz="1700" spc="-150" dirty="0">
              <a:latin typeface="1HoonRoman Regular" panose="02000000000000000000" pitchFamily="2" charset="0"/>
            </a:endParaRPr>
          </a:p>
          <a:p>
            <a:endParaRPr lang="en-US" altLang="ko-KR" sz="1700" spc="-150" dirty="0">
              <a:latin typeface="1HoonRoman Regular" panose="02000000000000000000" pitchFamily="2" charset="0"/>
            </a:endParaRPr>
          </a:p>
          <a:p>
            <a:pPr algn="ctr"/>
            <a:endParaRPr lang="en-US" altLang="ko-KR" spc="-150" dirty="0">
              <a:latin typeface="1HoonRoman Regular" panose="02000000000000000000" pitchFamily="2" charset="0"/>
            </a:endParaRPr>
          </a:p>
          <a:p>
            <a:endParaRPr lang="en-US" altLang="ko-KR" sz="2000" spc="-150" dirty="0">
              <a:latin typeface="1HoonRoman Regular" panose="02000000000000000000" pitchFamily="2" charset="0"/>
            </a:endParaRPr>
          </a:p>
          <a:p>
            <a:endParaRPr lang="en-US" altLang="ko-KR" sz="2000" spc="-150" dirty="0">
              <a:latin typeface="1HoonRoman Regular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478B69-25A2-4BDF-A578-B1950EACF2C0}"/>
              </a:ext>
            </a:extLst>
          </p:cNvPr>
          <p:cNvSpPr txBox="1"/>
          <p:nvPr/>
        </p:nvSpPr>
        <p:spPr>
          <a:xfrm>
            <a:off x="2339752" y="3226423"/>
            <a:ext cx="188266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spc="-150" dirty="0">
              <a:latin typeface="1HoonRoman Regular" panose="02000000000000000000" pitchFamily="2" charset="0"/>
            </a:endParaRPr>
          </a:p>
          <a:p>
            <a:endParaRPr lang="en-US" altLang="ko-KR" sz="1700" spc="-150" dirty="0">
              <a:latin typeface="1HoonRoman Regular" panose="02000000000000000000" pitchFamily="2" charset="0"/>
            </a:endParaRPr>
          </a:p>
          <a:p>
            <a:pPr algn="ctr"/>
            <a:r>
              <a:rPr lang="en-US" altLang="ko-KR" sz="1700" spc="-150" dirty="0">
                <a:latin typeface="1HoonRoman Regular" panose="02000000000000000000" pitchFamily="2" charset="0"/>
              </a:rPr>
              <a:t>1. </a:t>
            </a:r>
            <a:r>
              <a:rPr lang="ko-KR" altLang="en-US" sz="1700" spc="-150" dirty="0">
                <a:latin typeface="1HoonRoman Regular" panose="02000000000000000000" pitchFamily="2" charset="0"/>
              </a:rPr>
              <a:t>충격감지 센서</a:t>
            </a:r>
            <a:endParaRPr lang="en-US" altLang="ko-KR" sz="1700" spc="-150" dirty="0">
              <a:latin typeface="1HoonRoman Regular" panose="02000000000000000000" pitchFamily="2" charset="0"/>
            </a:endParaRPr>
          </a:p>
          <a:p>
            <a:pPr algn="ctr"/>
            <a:r>
              <a:rPr lang="en-US" altLang="ko-KR" sz="1700" spc="-150" dirty="0">
                <a:latin typeface="1HoonRoman Regular" panose="02000000000000000000" pitchFamily="2" charset="0"/>
              </a:rPr>
              <a:t>      </a:t>
            </a:r>
          </a:p>
          <a:p>
            <a:pPr algn="ctr"/>
            <a:endParaRPr lang="en-US" altLang="ko-KR" sz="1700" spc="-150" dirty="0">
              <a:latin typeface="1HoonRoman Regular" panose="02000000000000000000" pitchFamily="2" charset="0"/>
            </a:endParaRPr>
          </a:p>
          <a:p>
            <a:pPr algn="ctr"/>
            <a:r>
              <a:rPr lang="en-US" altLang="ko-KR" sz="1700" spc="-150" dirty="0">
                <a:latin typeface="1HoonRoman Regular" panose="02000000000000000000" pitchFamily="2" charset="0"/>
              </a:rPr>
              <a:t>2. </a:t>
            </a:r>
            <a:r>
              <a:rPr lang="ko-KR" altLang="en-US" sz="1700" spc="-150" dirty="0">
                <a:latin typeface="1HoonRoman Regular" panose="02000000000000000000" pitchFamily="2" charset="0"/>
              </a:rPr>
              <a:t>온</a:t>
            </a:r>
            <a:r>
              <a:rPr lang="en-US" altLang="ko-KR" sz="1700" spc="-150" dirty="0">
                <a:latin typeface="1HoonRoman Regular" panose="02000000000000000000" pitchFamily="2" charset="0"/>
              </a:rPr>
              <a:t>/</a:t>
            </a:r>
            <a:r>
              <a:rPr lang="ko-KR" altLang="en-US" sz="1700" spc="-150" dirty="0">
                <a:latin typeface="1HoonRoman Regular" panose="02000000000000000000" pitchFamily="2" charset="0"/>
              </a:rPr>
              <a:t>습도 센서</a:t>
            </a:r>
            <a:endParaRPr lang="en-US" altLang="ko-KR" sz="1700" spc="-150" dirty="0">
              <a:latin typeface="1HoonRoman Regular" panose="02000000000000000000" pitchFamily="2" charset="0"/>
            </a:endParaRPr>
          </a:p>
          <a:p>
            <a:pPr algn="ctr"/>
            <a:endParaRPr lang="en-US" altLang="ko-KR" sz="1600" spc="-150" dirty="0">
              <a:latin typeface="1HoonRoman Regular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2451723"/>
            <a:ext cx="616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01.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스마트서비스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95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8061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305" y="275475"/>
            <a:ext cx="1260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01. </a:t>
            </a:r>
            <a:r>
              <a:rPr lang="ko-KR" altLang="en-US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스마트서비스 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709C-DFC9-4A5E-B2C3-12FC5E87FB2A}"/>
              </a:ext>
            </a:extLst>
          </p:cNvPr>
          <p:cNvSpPr txBox="1"/>
          <p:nvPr/>
        </p:nvSpPr>
        <p:spPr>
          <a:xfrm>
            <a:off x="2375756" y="112281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0374A"/>
                </a:solidFill>
                <a:latin typeface="맑은 고딕"/>
                <a:ea typeface="HY헤드라인M" pitchFamily="18" charset="-127"/>
              </a:rPr>
              <a:t>아이디어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D286C-B9C2-4305-A5A4-4BF27A4F76A1}"/>
              </a:ext>
            </a:extLst>
          </p:cNvPr>
          <p:cNvSpPr txBox="1"/>
          <p:nvPr/>
        </p:nvSpPr>
        <p:spPr>
          <a:xfrm>
            <a:off x="1151620" y="973177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”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D91A5DE7-2215-43AE-BA46-66947F3B188C}"/>
              </a:ext>
            </a:extLst>
          </p:cNvPr>
          <p:cNvSpPr txBox="1">
            <a:spLocks/>
          </p:cNvSpPr>
          <p:nvPr/>
        </p:nvSpPr>
        <p:spPr>
          <a:xfrm>
            <a:off x="600206" y="5207383"/>
            <a:ext cx="8328278" cy="27750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500" i="1" dirty="0"/>
              <a:t>⇒  </a:t>
            </a:r>
            <a:r>
              <a:rPr lang="ko-KR" altLang="en-US" sz="1500" dirty="0"/>
              <a:t>온라인보다 오프라인에서 더 많은 구매가 이뤄지고 있음</a:t>
            </a:r>
            <a:endParaRPr lang="en-US" altLang="ko-KR" sz="1500" dirty="0"/>
          </a:p>
          <a:p>
            <a:pPr marL="0" indent="0">
              <a:buNone/>
              <a:defRPr/>
            </a:pPr>
            <a:r>
              <a:rPr lang="en-US" altLang="ko-KR" sz="1500" i="1" dirty="0"/>
              <a:t>⇒  </a:t>
            </a:r>
            <a:r>
              <a:rPr lang="ko-KR" altLang="en-US" sz="1500" dirty="0"/>
              <a:t>식료품의 신선도를 직접 확인할 수 없어 온라인 구매 하지 않는다는 응답 </a:t>
            </a:r>
            <a:endParaRPr lang="en-US" altLang="ko-KR" sz="1500" dirty="0"/>
          </a:p>
          <a:p>
            <a:pPr marL="0" indent="0">
              <a:buNone/>
              <a:defRPr/>
            </a:pPr>
            <a:endParaRPr lang="en-US" altLang="ko-KR" sz="1400" dirty="0"/>
          </a:p>
          <a:p>
            <a:pPr marL="0" indent="0">
              <a:buNone/>
              <a:defRPr/>
            </a:pPr>
            <a:endParaRPr lang="en-US" altLang="ko-KR" sz="1400" dirty="0"/>
          </a:p>
          <a:p>
            <a:pPr marL="0" indent="0">
              <a:buNone/>
              <a:defRPr/>
            </a:pPr>
            <a:endParaRPr lang="en-US" altLang="ko-KR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31F3540-5673-4954-9A38-19F67EB74EBF}"/>
              </a:ext>
            </a:extLst>
          </p:cNvPr>
          <p:cNvPicPr/>
          <p:nvPr/>
        </p:nvPicPr>
        <p:blipFill rotWithShape="1">
          <a:blip r:embed="rId3">
            <a:lum/>
          </a:blip>
          <a:srcRect t="1755" b="1"/>
          <a:stretch/>
        </p:blipFill>
        <p:spPr>
          <a:xfrm>
            <a:off x="683568" y="1670193"/>
            <a:ext cx="7488832" cy="26253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3B33FF-6836-4EAB-8BBE-26267AAD0616}"/>
              </a:ext>
            </a:extLst>
          </p:cNvPr>
          <p:cNvSpPr txBox="1"/>
          <p:nvPr/>
        </p:nvSpPr>
        <p:spPr>
          <a:xfrm>
            <a:off x="2398098" y="4327236"/>
            <a:ext cx="42757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/>
              <a:t>‘</a:t>
            </a:r>
            <a:r>
              <a:rPr lang="ko-KR" altLang="en-US" sz="1200" b="1" dirty="0"/>
              <a:t>오픈 </a:t>
            </a:r>
            <a:r>
              <a:rPr lang="ko-KR" altLang="en-US" sz="1200" b="1" dirty="0" err="1"/>
              <a:t>서베이</a:t>
            </a:r>
            <a:r>
              <a:rPr lang="en-US" altLang="ko-KR" sz="1200" b="1" dirty="0"/>
              <a:t>’</a:t>
            </a:r>
            <a:r>
              <a:rPr lang="ko-KR" altLang="en-US" sz="1200" b="1" dirty="0"/>
              <a:t>의 온라인 식료품 구매에 대한 설문조사 결과</a:t>
            </a:r>
          </a:p>
        </p:txBody>
      </p:sp>
    </p:spTree>
    <p:extLst>
      <p:ext uri="{BB962C8B-B14F-4D97-AF65-F5344CB8AC3E}">
        <p14:creationId xmlns:p14="http://schemas.microsoft.com/office/powerpoint/2010/main" val="251998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E5B681-836A-413C-83E9-8733FBB2DA0F}"/>
              </a:ext>
            </a:extLst>
          </p:cNvPr>
          <p:cNvSpPr/>
          <p:nvPr/>
        </p:nvSpPr>
        <p:spPr>
          <a:xfrm>
            <a:off x="215305" y="260648"/>
            <a:ext cx="1260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01. </a:t>
            </a:r>
            <a:r>
              <a:rPr lang="ko-KR" altLang="en-US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스마트서비스 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4FDBE-D715-42E8-93AB-A578EB3EA0E4}"/>
              </a:ext>
            </a:extLst>
          </p:cNvPr>
          <p:cNvSpPr txBox="1"/>
          <p:nvPr/>
        </p:nvSpPr>
        <p:spPr>
          <a:xfrm>
            <a:off x="1151620" y="980728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”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20764-C464-443E-BE2D-1A0734AC60F7}"/>
              </a:ext>
            </a:extLst>
          </p:cNvPr>
          <p:cNvSpPr txBox="1"/>
          <p:nvPr/>
        </p:nvSpPr>
        <p:spPr>
          <a:xfrm>
            <a:off x="2375756" y="112281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0374A"/>
                </a:solidFill>
                <a:latin typeface="맑은 고딕"/>
                <a:ea typeface="HY헤드라인M" pitchFamily="18" charset="-127"/>
              </a:rPr>
              <a:t>아이디어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HY헤드라인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FC6559-5305-4CFD-BA44-A7C27A07C8F7}"/>
              </a:ext>
            </a:extLst>
          </p:cNvPr>
          <p:cNvSpPr/>
          <p:nvPr/>
        </p:nvSpPr>
        <p:spPr>
          <a:xfrm>
            <a:off x="1168879" y="2540967"/>
            <a:ext cx="696677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온라인으로 식료품을 구매하는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소비자들에게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배송 중인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식료품의 상태를 알 수 있는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서비스를 디자인하자</a:t>
            </a:r>
          </a:p>
        </p:txBody>
      </p:sp>
      <p:pic>
        <p:nvPicPr>
          <p:cNvPr id="15" name="그림 1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80265625-350D-43A8-827C-73A635B56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87" y="4827482"/>
            <a:ext cx="1049790" cy="1049790"/>
          </a:xfrm>
          <a:prstGeom prst="rect">
            <a:avLst/>
          </a:prstGeom>
        </p:spPr>
      </p:pic>
      <p:pic>
        <p:nvPicPr>
          <p:cNvPr id="16" name="그림 15" descr="그리기이(가) 표시된 사진&#10;&#10;자동 생성된 설명">
            <a:extLst>
              <a:ext uri="{FF2B5EF4-FFF2-40B4-BE49-F238E27FC236}">
                <a16:creationId xmlns:a16="http://schemas.microsoft.com/office/drawing/2014/main" id="{BA039B7B-787B-4537-979D-8822349B6C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6868" y="4293096"/>
            <a:ext cx="830730" cy="1049790"/>
          </a:xfrm>
          <a:prstGeom prst="rect">
            <a:avLst/>
          </a:prstGeom>
        </p:spPr>
      </p:pic>
      <p:pic>
        <p:nvPicPr>
          <p:cNvPr id="22" name="그래픽 21" descr="남자">
            <a:extLst>
              <a:ext uri="{FF2B5EF4-FFF2-40B4-BE49-F238E27FC236}">
                <a16:creationId xmlns:a16="http://schemas.microsoft.com/office/drawing/2014/main" id="{58624AE5-24F1-41C3-8974-5F59B88C0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0143" y="4441880"/>
            <a:ext cx="1315551" cy="13155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2BADCB8-2E46-4116-A095-A5BAC81D3825}"/>
              </a:ext>
            </a:extLst>
          </p:cNvPr>
          <p:cNvSpPr txBox="1"/>
          <p:nvPr/>
        </p:nvSpPr>
        <p:spPr>
          <a:xfrm rot="841923">
            <a:off x="2195943" y="4149492"/>
            <a:ext cx="468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C000"/>
                </a:solidFill>
              </a:rPr>
              <a:t>!</a:t>
            </a:r>
            <a:endParaRPr lang="ko-KR" alt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0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709C-DFC9-4A5E-B2C3-12FC5E87FB2A}"/>
              </a:ext>
            </a:extLst>
          </p:cNvPr>
          <p:cNvSpPr txBox="1"/>
          <p:nvPr/>
        </p:nvSpPr>
        <p:spPr>
          <a:xfrm>
            <a:off x="2069722" y="1122811"/>
            <a:ext cx="493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spc="-150" dirty="0">
                <a:solidFill>
                  <a:srgbClr val="10374A"/>
                </a:solidFill>
                <a:latin typeface="맑은 고딕"/>
                <a:ea typeface="HY헤드라인M" pitchFamily="18" charset="-127"/>
              </a:rPr>
              <a:t>디자인을 위해 필요한 요소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D286C-B9C2-4305-A5A4-4BF27A4F76A1}"/>
              </a:ext>
            </a:extLst>
          </p:cNvPr>
          <p:cNvSpPr txBox="1"/>
          <p:nvPr/>
        </p:nvSpPr>
        <p:spPr>
          <a:xfrm>
            <a:off x="1115616" y="874511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   ”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83C28CE-6885-4E35-8C09-F9F1211AB1A5}"/>
              </a:ext>
            </a:extLst>
          </p:cNvPr>
          <p:cNvSpPr/>
          <p:nvPr/>
        </p:nvSpPr>
        <p:spPr>
          <a:xfrm>
            <a:off x="2649288" y="2197424"/>
            <a:ext cx="1746194" cy="1699981"/>
          </a:xfrm>
          <a:prstGeom prst="ellipse">
            <a:avLst/>
          </a:prstGeom>
          <a:solidFill>
            <a:srgbClr val="FFD700">
              <a:alpha val="41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spc="-150" dirty="0">
                <a:solidFill>
                  <a:schemeClr val="tx1"/>
                </a:solidFill>
              </a:rPr>
              <a:t>온</a:t>
            </a:r>
            <a:r>
              <a:rPr lang="en-US" altLang="ko-KR" sz="1600" spc="-150" dirty="0">
                <a:solidFill>
                  <a:schemeClr val="tx1"/>
                </a:solidFill>
              </a:rPr>
              <a:t>/</a:t>
            </a:r>
            <a:r>
              <a:rPr lang="ko-KR" altLang="en-US" sz="1600" spc="-150" dirty="0">
                <a:solidFill>
                  <a:schemeClr val="tx1"/>
                </a:solidFill>
              </a:rPr>
              <a:t>습도 센서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E37E35A-8607-46DA-BF69-6E662CA45944}"/>
              </a:ext>
            </a:extLst>
          </p:cNvPr>
          <p:cNvSpPr/>
          <p:nvPr/>
        </p:nvSpPr>
        <p:spPr>
          <a:xfrm>
            <a:off x="458811" y="2192641"/>
            <a:ext cx="1746194" cy="1699981"/>
          </a:xfrm>
          <a:prstGeom prst="ellipse">
            <a:avLst/>
          </a:prstGeom>
          <a:solidFill>
            <a:srgbClr val="FFD700">
              <a:alpha val="41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spc="-150" dirty="0">
                <a:solidFill>
                  <a:schemeClr val="tx1"/>
                </a:solidFill>
              </a:rPr>
              <a:t>충격감지</a:t>
            </a:r>
            <a:endParaRPr lang="en-US" altLang="ko-KR" sz="1600" spc="-15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 spc="-150" dirty="0">
                <a:solidFill>
                  <a:schemeClr val="tx1"/>
                </a:solidFill>
              </a:rPr>
              <a:t>센서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8C6B3CD-2E74-42CD-942A-3980AF805F57}"/>
              </a:ext>
            </a:extLst>
          </p:cNvPr>
          <p:cNvSpPr/>
          <p:nvPr/>
        </p:nvSpPr>
        <p:spPr>
          <a:xfrm>
            <a:off x="4839765" y="2192041"/>
            <a:ext cx="1746194" cy="1699981"/>
          </a:xfrm>
          <a:prstGeom prst="ellipse">
            <a:avLst/>
          </a:prstGeom>
          <a:solidFill>
            <a:srgbClr val="FFD700">
              <a:alpha val="41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기사님의</a:t>
            </a:r>
          </a:p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모바일기기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8A249D6-3EAC-4549-807B-EBB7D5408E4D}"/>
              </a:ext>
            </a:extLst>
          </p:cNvPr>
          <p:cNvSpPr/>
          <p:nvPr/>
        </p:nvSpPr>
        <p:spPr>
          <a:xfrm>
            <a:off x="6920295" y="2216004"/>
            <a:ext cx="1746194" cy="1699981"/>
          </a:xfrm>
          <a:prstGeom prst="ellipse">
            <a:avLst/>
          </a:prstGeom>
          <a:solidFill>
            <a:srgbClr val="FFD700">
              <a:alpha val="41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아두이노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E7FB1F9-AB97-46ED-8A5F-9F63D70B41A8}"/>
              </a:ext>
            </a:extLst>
          </p:cNvPr>
          <p:cNvSpPr/>
          <p:nvPr/>
        </p:nvSpPr>
        <p:spPr>
          <a:xfrm>
            <a:off x="1509307" y="4424669"/>
            <a:ext cx="1746194" cy="1699981"/>
          </a:xfrm>
          <a:prstGeom prst="ellipse">
            <a:avLst/>
          </a:prstGeom>
          <a:solidFill>
            <a:srgbClr val="FFD700">
              <a:alpha val="41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소비자</a:t>
            </a: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디바이스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E7DFF03-2D44-445C-A3B9-53382487DA87}"/>
              </a:ext>
            </a:extLst>
          </p:cNvPr>
          <p:cNvSpPr/>
          <p:nvPr/>
        </p:nvSpPr>
        <p:spPr>
          <a:xfrm>
            <a:off x="3698903" y="4424670"/>
            <a:ext cx="1746194" cy="1699981"/>
          </a:xfrm>
          <a:prstGeom prst="ellipse">
            <a:avLst/>
          </a:prstGeom>
          <a:solidFill>
            <a:srgbClr val="FFD700">
              <a:alpha val="41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인터넷</a:t>
            </a: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FBF93CF-FAAB-4087-8D32-7FFC31E51BCA}"/>
              </a:ext>
            </a:extLst>
          </p:cNvPr>
          <p:cNvSpPr/>
          <p:nvPr/>
        </p:nvSpPr>
        <p:spPr>
          <a:xfrm>
            <a:off x="5868144" y="4435494"/>
            <a:ext cx="1746194" cy="1699981"/>
          </a:xfrm>
          <a:prstGeom prst="ellipse">
            <a:avLst/>
          </a:prstGeom>
          <a:solidFill>
            <a:srgbClr val="FFD700">
              <a:alpha val="41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</a:rPr>
              <a:t>GPS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1EAAA7-2C9E-42BA-B11D-E97568FDAB28}"/>
              </a:ext>
            </a:extLst>
          </p:cNvPr>
          <p:cNvSpPr/>
          <p:nvPr/>
        </p:nvSpPr>
        <p:spPr>
          <a:xfrm>
            <a:off x="215305" y="275475"/>
            <a:ext cx="1260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01. </a:t>
            </a:r>
            <a:r>
              <a:rPr lang="ko-KR" altLang="en-US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스마트서비스 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35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2451723"/>
            <a:ext cx="616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센서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16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61710" y="1102611"/>
            <a:ext cx="5148572" cy="57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/>
                <a:cs typeface="+mn-cs"/>
              </a:rPr>
              <a:t>아두이노를 통한 데이터 전달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1620" y="940760"/>
            <a:ext cx="6840760" cy="1000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“                    ” </a:t>
            </a:r>
            <a:endParaRPr kumimoji="0" lang="ko-KR" altLang="en-US" sz="6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373216"/>
            <a:ext cx="8208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i="1" dirty="0"/>
              <a:t>⇒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아두이노는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스마트 기기와 블루투스로 연결되어 기기의 사용자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여기서는   택배차량 기사님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 센서들을 통해 얻은 짐칸의 정보를 확인할 수 있게 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8"/>
          <p:cNvSpPr/>
          <p:nvPr/>
        </p:nvSpPr>
        <p:spPr>
          <a:xfrm>
            <a:off x="775066" y="2780928"/>
            <a:ext cx="1492678" cy="1440160"/>
          </a:xfrm>
          <a:prstGeom prst="ellipse">
            <a:avLst/>
          </a:prstGeom>
          <a:solidFill>
            <a:schemeClr val="accent3">
              <a:alpha val="41000"/>
            </a:scheme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아두이노</a:t>
            </a:r>
          </a:p>
        </p:txBody>
      </p:sp>
      <p:sp>
        <p:nvSpPr>
          <p:cNvPr id="15" name="타원 18"/>
          <p:cNvSpPr/>
          <p:nvPr/>
        </p:nvSpPr>
        <p:spPr>
          <a:xfrm>
            <a:off x="3943418" y="2780928"/>
            <a:ext cx="1492678" cy="1440160"/>
          </a:xfrm>
          <a:prstGeom prst="ellipse">
            <a:avLst/>
          </a:prstGeom>
          <a:solidFill>
            <a:schemeClr val="accent3">
              <a:alpha val="41000"/>
            </a:scheme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스마트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기기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411760" y="3501008"/>
            <a:ext cx="14596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46487" y="2962594"/>
            <a:ext cx="1161417" cy="312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블루투스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9552" y="2204864"/>
            <a:ext cx="5112568" cy="244827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화살표: 오른쪽 20"/>
          <p:cNvSpPr/>
          <p:nvPr/>
        </p:nvSpPr>
        <p:spPr>
          <a:xfrm>
            <a:off x="5940152" y="3212976"/>
            <a:ext cx="720080" cy="576064"/>
          </a:xfrm>
          <a:prstGeom prst="rightArrow">
            <a:avLst>
              <a:gd name="adj1" fmla="val 32324"/>
              <a:gd name="adj2" fmla="val 50659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18"/>
          <p:cNvSpPr/>
          <p:nvPr/>
        </p:nvSpPr>
        <p:spPr>
          <a:xfrm>
            <a:off x="6804248" y="2708920"/>
            <a:ext cx="1540137" cy="1555965"/>
          </a:xfrm>
          <a:prstGeom prst="ellipse">
            <a:avLst/>
          </a:prstGeom>
          <a:solidFill>
            <a:srgbClr val="FF6600">
              <a:alpha val="41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기사님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F55D87-8AFC-4ED7-99A8-399788786EF9}"/>
              </a:ext>
            </a:extLst>
          </p:cNvPr>
          <p:cNvSpPr/>
          <p:nvPr/>
        </p:nvSpPr>
        <p:spPr>
          <a:xfrm>
            <a:off x="250641" y="271681"/>
            <a:ext cx="1225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센서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10374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rgbClr val="103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709C-DFC9-4A5E-B2C3-12FC5E87FB2A}"/>
              </a:ext>
            </a:extLst>
          </p:cNvPr>
          <p:cNvSpPr txBox="1"/>
          <p:nvPr/>
        </p:nvSpPr>
        <p:spPr>
          <a:xfrm>
            <a:off x="1961710" y="1102611"/>
            <a:ext cx="514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아두이노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0374A"/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센서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D286C-B9C2-4305-A5A4-4BF27A4F76A1}"/>
              </a:ext>
            </a:extLst>
          </p:cNvPr>
          <p:cNvSpPr txBox="1"/>
          <p:nvPr/>
        </p:nvSpPr>
        <p:spPr>
          <a:xfrm>
            <a:off x="1151620" y="980728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” 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B46EA9-E328-4D21-9C63-B67346BA0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25504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5127048" descr="EMB00004ac04470">
            <a:extLst>
              <a:ext uri="{FF2B5EF4-FFF2-40B4-BE49-F238E27FC236}">
                <a16:creationId xmlns:a16="http://schemas.microsoft.com/office/drawing/2014/main" id="{305480B9-90F3-4801-BCE3-52A2FEB7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93111"/>
            <a:ext cx="3015320" cy="260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BA8694-5A67-4302-8C1A-1A6714F99EE1}"/>
              </a:ext>
            </a:extLst>
          </p:cNvPr>
          <p:cNvSpPr txBox="1"/>
          <p:nvPr/>
        </p:nvSpPr>
        <p:spPr>
          <a:xfrm>
            <a:off x="431539" y="5257144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Symbol" panose="05050102010706020507" pitchFamily="18" charset="2"/>
              <a:buChar char="Þ"/>
            </a:pPr>
            <a:r>
              <a:rPr lang="ko-KR" altLang="en-US" sz="1400" dirty="0" err="1"/>
              <a:t>아두이노의</a:t>
            </a:r>
            <a:r>
              <a:rPr lang="ko-KR" altLang="en-US" sz="1400" dirty="0"/>
              <a:t> 충격 감지센서</a:t>
            </a:r>
            <a:r>
              <a:rPr lang="en-US" altLang="ko-KR" sz="1400" dirty="0"/>
              <a:t>(</a:t>
            </a:r>
            <a:r>
              <a:rPr lang="ko-KR" altLang="en-US" sz="1400" dirty="0"/>
              <a:t>진동 센서</a:t>
            </a:r>
            <a:r>
              <a:rPr lang="en-US" altLang="ko-KR" sz="1400" dirty="0"/>
              <a:t>)</a:t>
            </a:r>
            <a:r>
              <a:rPr lang="ko-KR" altLang="en-US" sz="1400" dirty="0"/>
              <a:t>는 이 센서 내부에 있는 스프링이 충격을 감지하는 구조로 되어있어 충격의 여부를 측정할 수 있다</a:t>
            </a:r>
            <a:r>
              <a:rPr lang="en-US" altLang="ko-KR" sz="1400" dirty="0"/>
              <a:t>.</a:t>
            </a:r>
          </a:p>
          <a:p>
            <a:pPr marL="285750" indent="-285750" fontAlgn="base">
              <a:buFont typeface="Symbol" panose="05050102010706020507" pitchFamily="18" charset="2"/>
              <a:buChar char="Þ"/>
            </a:pPr>
            <a:r>
              <a:rPr lang="ko-KR" altLang="en-US" sz="1400" dirty="0"/>
              <a:t>각 핀들을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보드에 연결한다</a:t>
            </a:r>
            <a:r>
              <a:rPr lang="en-US" altLang="ko-KR" sz="1400" dirty="0"/>
              <a:t>. </a:t>
            </a:r>
            <a:r>
              <a:rPr lang="ko-KR" altLang="en-US" sz="1400" dirty="0"/>
              <a:t>만약 이 센서가 충격을 감지하면 전류의 흐름이 끊기게 되고 </a:t>
            </a:r>
            <a:r>
              <a:rPr lang="en-US" altLang="ko-KR" sz="1400" dirty="0"/>
              <a:t>LOW </a:t>
            </a:r>
            <a:r>
              <a:rPr lang="ko-KR" altLang="en-US" sz="1400" dirty="0"/>
              <a:t>신호 상태가 된다</a:t>
            </a:r>
            <a:r>
              <a:rPr lang="en-US" altLang="ko-KR" sz="1400" dirty="0"/>
              <a:t>. </a:t>
            </a:r>
            <a:r>
              <a:rPr lang="ko-KR" altLang="en-US" sz="1400" dirty="0"/>
              <a:t>반대로 충격을 감지하지 않으면 </a:t>
            </a:r>
            <a:r>
              <a:rPr lang="en-US" altLang="ko-KR" sz="1400" dirty="0"/>
              <a:t>HIGH </a:t>
            </a:r>
            <a:r>
              <a:rPr lang="ko-KR" altLang="en-US" sz="1400" dirty="0"/>
              <a:t>신호 상태가 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 fontAlgn="base">
              <a:buFont typeface="Symbol" panose="05050102010706020507" pitchFamily="18" charset="2"/>
              <a:buChar char="Þ"/>
            </a:pP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006725-6A4F-4A9D-A555-82E82EB4A667}"/>
              </a:ext>
            </a:extLst>
          </p:cNvPr>
          <p:cNvSpPr/>
          <p:nvPr/>
        </p:nvSpPr>
        <p:spPr>
          <a:xfrm>
            <a:off x="2572093" y="1894931"/>
            <a:ext cx="3999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#</a:t>
            </a:r>
            <a:r>
              <a:rPr lang="ko-KR" altLang="en-US" dirty="0" err="1"/>
              <a:t>아두이노진동센서</a:t>
            </a:r>
            <a:r>
              <a:rPr lang="en-US" altLang="ko-KR" dirty="0"/>
              <a:t>_Vibration Sensor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7A2546-53D2-4F66-9C12-E11AF163FDB1}"/>
              </a:ext>
            </a:extLst>
          </p:cNvPr>
          <p:cNvSpPr/>
          <p:nvPr/>
        </p:nvSpPr>
        <p:spPr>
          <a:xfrm>
            <a:off x="250641" y="271681"/>
            <a:ext cx="1225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02. </a:t>
            </a:r>
            <a:r>
              <a:rPr kumimoji="0" lang="ko-KR" altLang="en-US" sz="1200" b="1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센서</a:t>
            </a:r>
          </a:p>
        </p:txBody>
      </p:sp>
    </p:spTree>
    <p:extLst>
      <p:ext uri="{BB962C8B-B14F-4D97-AF65-F5344CB8AC3E}">
        <p14:creationId xmlns:p14="http://schemas.microsoft.com/office/powerpoint/2010/main" val="395521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631</Words>
  <Application>Microsoft Office PowerPoint</Application>
  <PresentationFormat>화면 슬라이드 쇼(4:3)</PresentationFormat>
  <Paragraphs>171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1HoonRoman Regular</vt:lpstr>
      <vt:lpstr>HY헤드라인M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LG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EJ</dc:creator>
  <cp:lastModifiedBy>김소현</cp:lastModifiedBy>
  <cp:revision>90</cp:revision>
  <dcterms:created xsi:type="dcterms:W3CDTF">2016-11-03T20:47:04Z</dcterms:created>
  <dcterms:modified xsi:type="dcterms:W3CDTF">2020-04-22T12:16:50Z</dcterms:modified>
  <cp:version>1000.0000.01</cp:version>
</cp:coreProperties>
</file>