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261" r:id="rId4"/>
    <p:sldId id="260" r:id="rId5"/>
    <p:sldId id="262" r:id="rId6"/>
    <p:sldId id="263" r:id="rId7"/>
    <p:sldId id="266" r:id="rId8"/>
    <p:sldId id="265" r:id="rId9"/>
    <p:sldId id="268" r:id="rId10"/>
    <p:sldId id="269" r:id="rId11"/>
    <p:sldId id="270" r:id="rId12"/>
    <p:sldId id="308" r:id="rId13"/>
    <p:sldId id="271" r:id="rId14"/>
    <p:sldId id="272" r:id="rId15"/>
    <p:sldId id="305" r:id="rId16"/>
    <p:sldId id="278" r:id="rId17"/>
    <p:sldId id="279" r:id="rId18"/>
    <p:sldId id="280" r:id="rId19"/>
    <p:sldId id="281" r:id="rId20"/>
    <p:sldId id="282" r:id="rId21"/>
    <p:sldId id="286" r:id="rId22"/>
    <p:sldId id="284" r:id="rId23"/>
    <p:sldId id="283" r:id="rId24"/>
    <p:sldId id="285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6" r:id="rId33"/>
    <p:sldId id="295" r:id="rId34"/>
    <p:sldId id="306" r:id="rId35"/>
    <p:sldId id="297" r:id="rId36"/>
    <p:sldId id="298" r:id="rId37"/>
    <p:sldId id="299" r:id="rId38"/>
    <p:sldId id="301" r:id="rId39"/>
    <p:sldId id="302" r:id="rId40"/>
    <p:sldId id="304" r:id="rId41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/>
    <p:restoredTop sz="87947" autoAdjust="0"/>
  </p:normalViewPr>
  <p:slideViewPr>
    <p:cSldViewPr snapToGrid="0">
      <p:cViewPr varScale="1">
        <p:scale>
          <a:sx n="51" d="100"/>
          <a:sy n="51" d="100"/>
        </p:scale>
        <p:origin x="84" y="816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1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72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332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682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5913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025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타입은 사파리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에서만 지원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검증을 위해 </a:t>
            </a:r>
            <a:r>
              <a:rPr lang="en-US" altLang="ko-KR" baseline="0" dirty="0" smtClean="0"/>
              <a:t>pattern</a:t>
            </a:r>
            <a:r>
              <a:rPr lang="ko-KR" altLang="en-US" baseline="0" dirty="0" smtClean="0"/>
              <a:t>속성을 함께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266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03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멀티미디어와 </a:t>
            </a:r>
            <a:r>
              <a:rPr lang="ko-KR" altLang="en-US" dirty="0" err="1" smtClean="0">
                <a:latin typeface="+mj-lt"/>
              </a:rPr>
              <a:t>입력요소</a:t>
            </a:r>
            <a:endParaRPr lang="ko-KR" altLang="en-US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입력양식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HTML </a:t>
            </a:r>
            <a:r>
              <a:rPr lang="ko-KR" altLang="en-US" dirty="0"/>
              <a:t>문서는 방식에 따라 서버에서 사용자에게 일방적으로 보여주는 방식과 사용자가 서버에 데이터를 보내는 두가지 방식으로 분류할 수 있음</a:t>
            </a:r>
          </a:p>
          <a:p>
            <a:pPr lvl="0"/>
            <a:r>
              <a:rPr lang="ko-KR" altLang="en-US" dirty="0" err="1"/>
              <a:t>입력양식</a:t>
            </a:r>
            <a:r>
              <a:rPr lang="en-US" altLang="ko-KR" dirty="0"/>
              <a:t>(form)</a:t>
            </a:r>
            <a:r>
              <a:rPr lang="ko-KR" altLang="en-US" dirty="0"/>
              <a:t>을 이용하여 서버로 데이터를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10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18" y="4053815"/>
            <a:ext cx="5785644" cy="43122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7">
                <a:latin typeface="Arial"/>
                <a:ea typeface="+mn-ea"/>
                <a:cs typeface="+mn-cs"/>
              </a:rPr>
              <a:t>입력 양식의 작동 방식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57973" y="1943014"/>
            <a:ext cx="10815666" cy="62324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11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7">
                <a:latin typeface="Arial"/>
                <a:ea typeface="+mn-ea"/>
                <a:cs typeface="+mn-cs"/>
              </a:rPr>
              <a:t>입력 양식의 작동 방식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90" y="2757045"/>
            <a:ext cx="8779808" cy="442632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657011" y="2734111"/>
            <a:ext cx="2001328" cy="1604332"/>
            <a:chOff x="8333117" y="1673749"/>
            <a:chExt cx="2001328" cy="2121875"/>
          </a:xfrm>
        </p:grpSpPr>
        <p:sp>
          <p:nvSpPr>
            <p:cNvPr id="7" name="모서리가 둥근 사각형 설명선 6"/>
            <p:cNvSpPr/>
            <p:nvPr/>
          </p:nvSpPr>
          <p:spPr>
            <a:xfrm flipH="1">
              <a:off x="8333117" y="2272823"/>
              <a:ext cx="2001328" cy="1522801"/>
            </a:xfrm>
            <a:prstGeom prst="wedgeRoundRectCallout">
              <a:avLst>
                <a:gd name="adj1" fmla="val 32771"/>
                <a:gd name="adj2" fmla="val 82151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8655755" y="2376342"/>
              <a:ext cx="1356051" cy="1324863"/>
              <a:chOff x="6553613" y="1808828"/>
              <a:chExt cx="1356051" cy="1324863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3613" y="2093585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2084" y="1808828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907" y="2172661"/>
                <a:ext cx="812757" cy="961030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8462008" y="1673749"/>
              <a:ext cx="1654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HTML</a:t>
              </a:r>
              <a:r>
                <a:rPr lang="ko-KR" altLang="en-US" sz="2400" dirty="0" smtClean="0"/>
                <a:t>문서</a:t>
              </a:r>
              <a:endParaRPr lang="ko-KR" altLang="en-US" sz="2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822642" y="5769631"/>
            <a:ext cx="3463374" cy="1764281"/>
            <a:chOff x="3950300" y="5743162"/>
            <a:chExt cx="3463374" cy="1764281"/>
          </a:xfrm>
        </p:grpSpPr>
        <p:sp>
          <p:nvSpPr>
            <p:cNvPr id="16" name="TextBox 15"/>
            <p:cNvSpPr txBox="1"/>
            <p:nvPr/>
          </p:nvSpPr>
          <p:spPr>
            <a:xfrm>
              <a:off x="3950300" y="7138111"/>
              <a:ext cx="140718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HTML Page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025" y="5743162"/>
              <a:ext cx="3458649" cy="1390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2" name="그룹 31"/>
          <p:cNvGrpSpPr/>
          <p:nvPr/>
        </p:nvGrpSpPr>
        <p:grpSpPr>
          <a:xfrm>
            <a:off x="3603488" y="2530175"/>
            <a:ext cx="4352036" cy="3116046"/>
            <a:chOff x="3603488" y="2530175"/>
            <a:chExt cx="4352036" cy="3116046"/>
          </a:xfrm>
        </p:grpSpPr>
        <p:grpSp>
          <p:nvGrpSpPr>
            <p:cNvPr id="31" name="그룹 30"/>
            <p:cNvGrpSpPr/>
            <p:nvPr/>
          </p:nvGrpSpPr>
          <p:grpSpPr>
            <a:xfrm>
              <a:off x="3603488" y="2530175"/>
              <a:ext cx="4352036" cy="1864366"/>
              <a:chOff x="3603488" y="2530175"/>
              <a:chExt cx="4352036" cy="186436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603488" y="2530175"/>
                <a:ext cx="1407180" cy="3693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HTML Form</a:t>
                </a:r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649" y="2908641"/>
                <a:ext cx="4333875" cy="14859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3664171" y="4038600"/>
                <a:ext cx="431579" cy="224046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2642" y="4338443"/>
              <a:ext cx="3206807" cy="13077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왼쪽으로 구부러진 화살표 24"/>
            <p:cNvSpPr/>
            <p:nvPr/>
          </p:nvSpPr>
          <p:spPr>
            <a:xfrm>
              <a:off x="6752722" y="4074545"/>
              <a:ext cx="493176" cy="639992"/>
            </a:xfrm>
            <a:prstGeom prst="curvedLeftArrow">
              <a:avLst>
                <a:gd name="adj1" fmla="val 25000"/>
                <a:gd name="adj2" fmla="val 58200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22890" y="2056998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 입력 양식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에 데이터 입력 후 서버로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97103" y="6672147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 서버로 전달받은 데이터는</a:t>
            </a:r>
            <a:endParaRPr lang="en-US" altLang="ko-KR" dirty="0"/>
          </a:p>
          <a:p>
            <a:r>
              <a:rPr lang="ko-KR" altLang="en-US" dirty="0" smtClean="0"/>
              <a:t>처리 가능한 페이지로 옮겨지고</a:t>
            </a:r>
            <a:endParaRPr lang="en-US" altLang="ko-KR" dirty="0" smtClean="0"/>
          </a:p>
          <a:p>
            <a:r>
              <a:rPr lang="ko-KR" altLang="en-US" dirty="0" smtClean="0"/>
              <a:t>결과 페이지를 생성한다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122890" y="7796617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 결과 페이지가 </a:t>
            </a:r>
            <a:r>
              <a:rPr lang="ko-KR" altLang="en-US" dirty="0" err="1" smtClean="0"/>
              <a:t>요청자에게</a:t>
            </a:r>
            <a:r>
              <a:rPr lang="ko-KR" altLang="en-US" dirty="0" smtClean="0"/>
              <a:t> 전달된다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8103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sz="5500" dirty="0" smtClean="0">
                <a:latin typeface="+mj-lt"/>
              </a:rPr>
              <a:t>HTML </a:t>
            </a:r>
            <a:r>
              <a:rPr lang="ko-KR" altLang="en-US" sz="5500" dirty="0" smtClean="0">
                <a:latin typeface="+mj-lt"/>
              </a:rPr>
              <a:t>양식</a:t>
            </a:r>
            <a:r>
              <a:rPr lang="en-US" altLang="ko-KR" sz="5500" dirty="0" smtClean="0">
                <a:latin typeface="+mj-lt"/>
              </a:rPr>
              <a:t>(form)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56280" y="3767874"/>
            <a:ext cx="9702060" cy="211363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&lt;form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action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input.jsp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"post"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"input"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"submit"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&lt;/form&gt;</a:t>
            </a:r>
            <a:endParaRPr lang="ko-KR" altLang="en-US" sz="2339" b="1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6280" y="2747532"/>
            <a:ext cx="276280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n-cs"/>
              </a:rPr>
              <a:t>항상 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&lt;form&gt;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으로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시작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802" y="3210119"/>
            <a:ext cx="401747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n-cs"/>
              </a:rPr>
              <a:t>데이터를 보내고 처리할 위치 지정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8824" y="2741762"/>
            <a:ext cx="5849515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/>
              <a:t>서버로 데이터를 보내는 </a:t>
            </a:r>
            <a:r>
              <a:rPr lang="en-US" altLang="ko-KR" b="1" dirty="0" smtClean="0"/>
              <a:t>HTTP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방법 지정</a:t>
            </a:r>
            <a:r>
              <a:rPr lang="en-US" altLang="ko-KR" b="1" dirty="0" smtClean="0">
                <a:latin typeface="Arial"/>
                <a:ea typeface="+mn-ea"/>
                <a:cs typeface="+mn-cs"/>
              </a:rPr>
              <a:t> (GET,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b="1" dirty="0" smtClean="0">
                <a:latin typeface="Arial"/>
                <a:ea typeface="+mn-ea"/>
                <a:cs typeface="+mn-cs"/>
              </a:rPr>
              <a:t>POST)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cxnSp>
        <p:nvCxnSpPr>
          <p:cNvPr id="10" name="직선 화살표 연결선 9"/>
          <p:cNvCxnSpPr>
            <a:stCxn id="7" idx="2"/>
          </p:cNvCxnSpPr>
          <p:nvPr/>
        </p:nvCxnSpPr>
        <p:spPr>
          <a:xfrm flipH="1">
            <a:off x="3938062" y="3579451"/>
            <a:ext cx="1018476" cy="4990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6046281" y="3111094"/>
            <a:ext cx="1687301" cy="1010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 flipH="1">
            <a:off x="1566401" y="3116864"/>
            <a:ext cx="771280" cy="1004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6983" y="1732623"/>
            <a:ext cx="11262614" cy="8302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&lt;form</a:t>
            </a:r>
            <a:r>
              <a:rPr lang="en-US" altLang="ko-KR" sz="3000" kern="0" dirty="0" smtClean="0"/>
              <a:t>&gt; : </a:t>
            </a:r>
            <a:r>
              <a:rPr lang="ko-KR" altLang="en-US" sz="3000" kern="0" dirty="0" smtClean="0"/>
              <a:t>사용자 입력을 위한 양식을 생성</a:t>
            </a:r>
            <a:endParaRPr lang="ko-KR" altLang="en-US" sz="3000" kern="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34" y="6254593"/>
            <a:ext cx="4803903" cy="19708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 dirty="0"/>
              <a:t>GET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 smtClean="0"/>
              <a:t>URL </a:t>
            </a:r>
            <a:r>
              <a:rPr lang="ko-KR" altLang="en-US" dirty="0"/>
              <a:t>주소 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방식이다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URL</a:t>
            </a:r>
            <a:r>
              <a:rPr lang="ko-KR" altLang="en-US" dirty="0" smtClean="0"/>
              <a:t>길이가 제한된다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URL</a:t>
            </a:r>
            <a:r>
              <a:rPr lang="ko-KR" altLang="en-US" dirty="0" smtClean="0"/>
              <a:t>에 데이터가 표시되므로 민감한 데이터를 포함하지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Form </a:t>
            </a:r>
            <a:r>
              <a:rPr lang="ko-KR" altLang="en-US" sz="5500" kern="0" dirty="0" smtClean="0">
                <a:latin typeface="+mj-lt"/>
              </a:rPr>
              <a:t>전송 방식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1/2)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6524" y="3822176"/>
            <a:ext cx="9484215" cy="224676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test.jsp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"get"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아이디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"id"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altLang="ko-KR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비밀번호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"pw"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"submit"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76" y="6393484"/>
            <a:ext cx="3343275" cy="1533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932" y="6393484"/>
            <a:ext cx="5493767" cy="1507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오른쪽 화살표 12"/>
          <p:cNvSpPr/>
          <p:nvPr/>
        </p:nvSpPr>
        <p:spPr>
          <a:xfrm>
            <a:off x="4556968" y="6889624"/>
            <a:ext cx="834248" cy="51515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44208" y="6879916"/>
            <a:ext cx="2052018" cy="32274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 dirty="0" smtClean="0"/>
              <a:t>POST </a:t>
            </a:r>
            <a:r>
              <a:rPr lang="ko-KR" altLang="en-US" b="1" i="1" dirty="0" smtClean="0"/>
              <a:t>방식</a:t>
            </a:r>
          </a:p>
          <a:p>
            <a:pPr lvl="1"/>
            <a:r>
              <a:rPr lang="ko-KR" altLang="en-US" dirty="0" smtClean="0"/>
              <a:t>사용자가 입력한 데이터를 </a:t>
            </a:r>
            <a:r>
              <a:rPr lang="en-US" altLang="ko-KR" dirty="0" smtClean="0"/>
              <a:t>HTTP Request </a:t>
            </a:r>
            <a:r>
              <a:rPr lang="ko-KR" altLang="en-US" dirty="0" smtClean="0"/>
              <a:t>헤더에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포함시켜서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전송하는 방식으로 길이 </a:t>
            </a:r>
            <a:r>
              <a:rPr lang="ko-KR" altLang="en-US" dirty="0"/>
              <a:t>제한이 없으며</a:t>
            </a:r>
            <a:r>
              <a:rPr lang="en-US" altLang="ko-KR" dirty="0"/>
              <a:t>, </a:t>
            </a:r>
            <a:r>
              <a:rPr lang="ko-KR" altLang="en-US" dirty="0"/>
              <a:t>보안이 유지된다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Form </a:t>
            </a:r>
            <a:r>
              <a:rPr lang="ko-KR" altLang="en-US" sz="5500" kern="0" dirty="0" smtClean="0">
                <a:latin typeface="+mj-lt"/>
              </a:rPr>
              <a:t>전송 방식</a:t>
            </a:r>
            <a:r>
              <a:rPr lang="en-US" altLang="ko-KR" sz="5500" kern="0" dirty="0" smtClean="0">
                <a:latin typeface="+mj-lt"/>
              </a:rPr>
              <a:t>(</a:t>
            </a:r>
            <a:r>
              <a:rPr lang="en-US" altLang="ko-KR" sz="5500" kern="0" dirty="0" smtClean="0">
                <a:latin typeface="+mj-lt"/>
              </a:rPr>
              <a:t>2/2)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6524" y="3315734"/>
            <a:ext cx="9484215" cy="224676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test.jsp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"post"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아이디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"id"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altLang="ko-KR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비밀번호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"pw"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"submit"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82" y="5745104"/>
            <a:ext cx="3343275" cy="1533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015" y="5830132"/>
            <a:ext cx="3638550" cy="12858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오른쪽 화살표 14"/>
          <p:cNvSpPr/>
          <p:nvPr/>
        </p:nvSpPr>
        <p:spPr>
          <a:xfrm>
            <a:off x="3740231" y="6254288"/>
            <a:ext cx="834248" cy="51515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367" y="7201035"/>
            <a:ext cx="3886200" cy="1057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268" y="7201035"/>
            <a:ext cx="1876425" cy="1057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4295765" y="8023795"/>
            <a:ext cx="1542327" cy="21803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04239" y="7782300"/>
            <a:ext cx="1542327" cy="21803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6734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40765"/>
              </p:ext>
            </p:extLst>
          </p:nvPr>
        </p:nvGraphicFramePr>
        <p:xfrm>
          <a:off x="868755" y="3927202"/>
          <a:ext cx="10571088" cy="423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Arial"/>
                          <a:ea typeface="+mn-ea"/>
                          <a:cs typeface="+mn-cs"/>
                        </a:rPr>
                        <a:t>type </a:t>
                      </a:r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속성값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text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한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줄짜리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텍스트 필드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한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줄짜리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비밀번호 필드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radio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라디오 버튼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checkbox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체크 박스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file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파일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선택 필드 및 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찾아보기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버튼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button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클릭 가능한 버튼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61107611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submit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제출 버튼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16577683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reset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초기화 버튼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숨겨진 텍스트 필드 정의 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사용자에게는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보이지 않지만 서버로 전송된다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.)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68755" y="2417613"/>
            <a:ext cx="10571088" cy="503287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"button1"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757" y="3106346"/>
            <a:ext cx="201512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Arial"/>
                <a:ea typeface="+mn-ea"/>
                <a:cs typeface="+mn-cs"/>
              </a:rPr>
              <a:t>입력 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필드의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유형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8439" y="3106346"/>
            <a:ext cx="188095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Arial"/>
                <a:ea typeface="+mn-ea"/>
                <a:cs typeface="+mn-cs"/>
              </a:rPr>
              <a:t>요소의 값 지정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3958" y="3108885"/>
            <a:ext cx="6125885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Arial"/>
                <a:ea typeface="+mn-ea"/>
                <a:cs typeface="+mn-cs"/>
              </a:rPr>
              <a:t>서버로 전달되어 데이터 참조에 사용되는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이름 </a:t>
            </a:r>
            <a:r>
              <a:rPr lang="en-US" altLang="ko-KR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매우 중요</a:t>
            </a:r>
            <a:r>
              <a:rPr lang="en-US" altLang="ko-KR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)</a:t>
            </a:r>
            <a:endParaRPr lang="ko-KR" altLang="en-US" b="1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V="1">
            <a:off x="4098918" y="2813022"/>
            <a:ext cx="10354" cy="293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7286135" y="2813023"/>
            <a:ext cx="1090766" cy="295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/>
          <p:cNvCxnSpPr>
            <a:stCxn id="6" idx="0"/>
          </p:cNvCxnSpPr>
          <p:nvPr/>
        </p:nvCxnSpPr>
        <p:spPr>
          <a:xfrm flipV="1">
            <a:off x="1876317" y="2813022"/>
            <a:ext cx="113084" cy="293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b="1" kern="0" dirty="0" smtClean="0"/>
              <a:t>&lt;input&gt; type </a:t>
            </a:r>
            <a:r>
              <a:rPr lang="ko-KR" altLang="en-US" sz="3000" b="1" kern="0" dirty="0" smtClean="0"/>
              <a:t>속성</a:t>
            </a:r>
            <a:endParaRPr lang="ko-KR" altLang="en-US" sz="3000" b="1" kern="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</a:t>
            </a:r>
            <a:r>
              <a:rPr lang="en-US" altLang="ko-KR" sz="5500" kern="0" dirty="0" smtClean="0">
                <a:latin typeface="+mj-lt"/>
              </a:rPr>
              <a:t>(input</a:t>
            </a:r>
            <a:r>
              <a:rPr lang="en-US" altLang="ko-KR" sz="5500" kern="0" dirty="0" smtClean="0">
                <a:latin typeface="+mj-lt"/>
              </a:rPr>
              <a:t>)</a:t>
            </a:r>
            <a:r>
              <a:rPr lang="en-US" altLang="ko-KR" sz="5500" kern="0" dirty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5702" y="2713106"/>
            <a:ext cx="11186269" cy="1994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이름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학번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size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10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 </a:t>
            </a:r>
            <a:r>
              <a:rPr lang="en-US" altLang="ko-KR" sz="2339" b="1" dirty="0" err="1" smtClean="0">
                <a:solidFill>
                  <a:srgbClr val="FF0000"/>
                </a:solidFill>
                <a:latin typeface="Arial"/>
              </a:rPr>
              <a:t>maxlength</a:t>
            </a:r>
            <a:r>
              <a:rPr lang="en-US" altLang="ko-KR" sz="2339" b="1" dirty="0" smtClean="0">
                <a:latin typeface="Arial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10"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endParaRPr lang="ko-KR" altLang="en-US" sz="2339" b="1" dirty="0"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텍스트 </a:t>
            </a:r>
            <a:r>
              <a:rPr lang="en-US" altLang="ko-KR" sz="3000" b="1" kern="0" dirty="0" smtClean="0"/>
              <a:t>(type=“text”)</a:t>
            </a:r>
            <a:endParaRPr lang="ko-KR" altLang="en-US" sz="3000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376" y="5403056"/>
            <a:ext cx="5378460" cy="2502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46289" y="2942366"/>
            <a:ext cx="11199617" cy="139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패스워드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"password"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(2/14)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비밀번호 </a:t>
            </a:r>
            <a:r>
              <a:rPr lang="en-US" altLang="ko-KR" sz="3000" b="1" kern="0" dirty="0" smtClean="0"/>
              <a:t>(type=“password”)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406" y="5174456"/>
            <a:ext cx="5173762" cy="2407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46289" y="2695587"/>
            <a:ext cx="11199617" cy="2287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성별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"male“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남성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여성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(3/14)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라디오 버튼 </a:t>
            </a:r>
            <a:r>
              <a:rPr lang="en-US" altLang="ko-KR" sz="3000" b="1" kern="0" dirty="0" smtClean="0"/>
              <a:t>(type=“radio”)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118" y="5488186"/>
            <a:ext cx="5099844" cy="2373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90" y="3192282"/>
            <a:ext cx="4793530" cy="20971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/>
            <a:r>
              <a:rPr lang="ko-KR" altLang="en-US" sz="5500" dirty="0">
                <a:latin typeface="Arial"/>
                <a:ea typeface="+mn-ea"/>
                <a:cs typeface="+mn-cs"/>
              </a:rPr>
              <a:t>웹브라우저와 멀티미디어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err="1" smtClean="0"/>
              <a:t>HTML5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이전에는 비디오나 오디오 파일의 재생을 위해 브라우저에 따라 </a:t>
            </a:r>
            <a:r>
              <a:rPr lang="en-US" altLang="ko-KR" sz="3000" dirty="0" smtClean="0"/>
              <a:t>&lt;</a:t>
            </a:r>
            <a:r>
              <a:rPr lang="en-US" altLang="ko-KR" sz="3000" dirty="0"/>
              <a:t>embed&gt;</a:t>
            </a:r>
            <a:r>
              <a:rPr lang="ko-KR" altLang="en-US" sz="3000" dirty="0"/>
              <a:t>나 </a:t>
            </a:r>
            <a:r>
              <a:rPr lang="en-US" altLang="ko-KR" sz="3000" dirty="0"/>
              <a:t>&lt;object</a:t>
            </a:r>
            <a:r>
              <a:rPr lang="en-US" altLang="ko-KR" sz="3000" dirty="0" smtClean="0"/>
              <a:t>&gt;</a:t>
            </a:r>
            <a:r>
              <a:rPr lang="ko-KR" altLang="en-US" sz="3000" dirty="0" smtClean="0"/>
              <a:t>태그를 사용했고</a:t>
            </a:r>
            <a:r>
              <a:rPr lang="en-US" altLang="ko-KR" sz="3000" dirty="0" smtClean="0"/>
              <a:t>,</a:t>
            </a:r>
          </a:p>
          <a:p>
            <a:pPr marL="0" lvl="0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ko-KR" altLang="en-US" sz="3000" dirty="0" smtClean="0"/>
              <a:t>웹 브라우저에는 </a:t>
            </a:r>
            <a:r>
              <a:rPr lang="ko-KR" altLang="en-US" sz="3000" dirty="0"/>
              <a:t>플래시나 </a:t>
            </a:r>
            <a:r>
              <a:rPr lang="en-US" altLang="ko-KR" sz="3000" dirty="0"/>
              <a:t>ActiveX</a:t>
            </a:r>
            <a:r>
              <a:rPr lang="ko-KR" altLang="en-US" sz="3000" dirty="0"/>
              <a:t>를 </a:t>
            </a:r>
            <a:r>
              <a:rPr lang="ko-KR" altLang="en-US" sz="3000" dirty="0" smtClean="0"/>
              <a:t>설치</a:t>
            </a:r>
            <a:endParaRPr lang="en-US" altLang="ko-KR" sz="3000" dirty="0" smtClean="0"/>
          </a:p>
          <a:p>
            <a:pPr marL="0" lvl="0" indent="0">
              <a:buNone/>
            </a:pPr>
            <a:endParaRPr lang="en-US" altLang="ko-KR" sz="3000" dirty="0"/>
          </a:p>
          <a:p>
            <a:pPr marL="0" lv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b="1" dirty="0" smtClean="0"/>
              <a:t>→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플래시의 보안 취약점 문제</a:t>
            </a:r>
            <a:endParaRPr lang="en-US" altLang="ko-KR" sz="2400" dirty="0"/>
          </a:p>
          <a:p>
            <a:pPr marL="0" lv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→ </a:t>
            </a:r>
            <a:r>
              <a:rPr lang="en-US" altLang="ko-KR" sz="2400" dirty="0"/>
              <a:t>ActiveX</a:t>
            </a:r>
            <a:r>
              <a:rPr lang="ko-KR" altLang="en-US" sz="2400" dirty="0"/>
              <a:t>의 호환성 및 </a:t>
            </a:r>
            <a:r>
              <a:rPr lang="ko-KR" altLang="en-US" sz="2400" dirty="0" err="1"/>
              <a:t>보안성</a:t>
            </a:r>
            <a:r>
              <a:rPr lang="ko-KR" altLang="en-US" sz="2400" dirty="0"/>
              <a:t> 문제</a:t>
            </a:r>
            <a:endParaRPr lang="en-US" altLang="ko-KR" sz="2400" dirty="0"/>
          </a:p>
          <a:p>
            <a:endParaRPr lang="en-US" altLang="ko-KR" sz="3000" dirty="0" smtClean="0"/>
          </a:p>
          <a:p>
            <a:r>
              <a:rPr lang="en-US" altLang="ko-KR" sz="3000" dirty="0" err="1" smtClean="0"/>
              <a:t>HTML5</a:t>
            </a:r>
            <a:r>
              <a:rPr lang="ko-KR" altLang="en-US" sz="3000" dirty="0"/>
              <a:t>에서 </a:t>
            </a:r>
            <a:r>
              <a:rPr lang="en-US" altLang="ko-KR" sz="3000" dirty="0"/>
              <a:t>&lt;video&gt;,&lt;audio&gt;</a:t>
            </a:r>
            <a:r>
              <a:rPr lang="ko-KR" altLang="en-US" sz="3000" dirty="0"/>
              <a:t>태그가 </a:t>
            </a:r>
            <a:r>
              <a:rPr lang="ko-KR" altLang="en-US" sz="3000" dirty="0" smtClean="0"/>
              <a:t>추가되고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대부분의 </a:t>
            </a:r>
            <a:r>
              <a:rPr lang="ko-KR" altLang="en-US" sz="3000" dirty="0"/>
              <a:t>브라우저가 더 이상 </a:t>
            </a:r>
            <a:r>
              <a:rPr lang="ko-KR" altLang="en-US" sz="3000" dirty="0" err="1" smtClean="0"/>
              <a:t>플러그인을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지원하지 않게 </a:t>
            </a:r>
            <a:r>
              <a:rPr lang="ko-KR" altLang="en-US" sz="3000" dirty="0" smtClean="0"/>
              <a:t>되면서 </a:t>
            </a:r>
            <a:r>
              <a:rPr lang="ko-KR" altLang="en-US" sz="3000" dirty="0" err="1" smtClean="0"/>
              <a:t>플러그인을</a:t>
            </a:r>
            <a:r>
              <a:rPr lang="ko-KR" altLang="en-US" sz="3000" dirty="0" smtClean="0"/>
              <a:t> 포함하도록 설계된 </a:t>
            </a:r>
            <a:r>
              <a:rPr lang="en-US" altLang="ko-KR" sz="3000" dirty="0" smtClean="0"/>
              <a:t>&lt;</a:t>
            </a:r>
            <a:r>
              <a:rPr lang="en-US" altLang="ko-KR" sz="3000" dirty="0"/>
              <a:t>object&gt;,&lt;embed&gt;</a:t>
            </a:r>
            <a:r>
              <a:rPr lang="ko-KR" altLang="en-US" sz="3000" dirty="0"/>
              <a:t>태그는 </a:t>
            </a:r>
            <a:r>
              <a:rPr lang="en-US" altLang="ko-KR" sz="3000" dirty="0" smtClean="0"/>
              <a:t>&lt;video&gt;, &lt;audio&gt;, &lt;</a:t>
            </a:r>
            <a:r>
              <a:rPr lang="en-US" altLang="ko-KR" sz="3000" dirty="0" err="1" smtClean="0"/>
              <a:t>img</a:t>
            </a:r>
            <a:r>
              <a:rPr lang="en-US" altLang="ko-KR" sz="3000" dirty="0" smtClean="0"/>
              <a:t>&gt; </a:t>
            </a:r>
            <a:r>
              <a:rPr lang="ko-KR" altLang="en-US" sz="3000" dirty="0" smtClean="0"/>
              <a:t>태그가 지원하지 않는 파일을 웹 문서에 포함시키는 용도로 사용되는 </a:t>
            </a:r>
            <a:r>
              <a:rPr lang="ko-KR" altLang="en-US" sz="3000" dirty="0"/>
              <a:t>편</a:t>
            </a:r>
            <a:endParaRPr lang="en-US" altLang="ko-KR" sz="3000" dirty="0"/>
          </a:p>
          <a:p>
            <a:pPr marL="0" lvl="0" indent="0">
              <a:buNone/>
            </a:pP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13035" y="2703370"/>
            <a:ext cx="11132870" cy="2821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과일 선택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"apple"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checked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Apple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"grape"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Grape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"orange"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</a:rPr>
              <a:t>checked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Orange</a:t>
            </a:r>
            <a:endParaRPr lang="en-US" altLang="ko-KR" sz="2339" b="1" dirty="0"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(4/14)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체크박스 </a:t>
            </a:r>
            <a:r>
              <a:rPr lang="en-US" altLang="ko-KR" sz="3000" b="1" kern="0" dirty="0" smtClean="0"/>
              <a:t>(type=“checkbox”)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55" y="6040453"/>
            <a:ext cx="5604669" cy="2325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99687" y="2567736"/>
            <a:ext cx="11146221" cy="1745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enctype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"multipart/form-data"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"file"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accept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"image/jpg,image/gif"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(5/14)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파일 업로드 버튼 </a:t>
            </a:r>
            <a:r>
              <a:rPr lang="en-US" altLang="ko-KR" sz="3000" b="1" kern="0" dirty="0" smtClean="0"/>
              <a:t>(type=“file”)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1" y="5469803"/>
            <a:ext cx="3675017" cy="1735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59" y="4707827"/>
            <a:ext cx="5266219" cy="3456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위로 구부러진 화살표 5"/>
          <p:cNvSpPr/>
          <p:nvPr/>
        </p:nvSpPr>
        <p:spPr>
          <a:xfrm>
            <a:off x="3371850" y="6816417"/>
            <a:ext cx="2556440" cy="77702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28342" y="2547456"/>
            <a:ext cx="11119522" cy="3362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물품가격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수량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su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계산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"alert('10000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원입니다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.')"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18809" tIns="59404" rIns="118809" bIns="59404" anchor="ctr" anchorCtr="0">
            <a:spAutoFit/>
          </a:bodyPr>
          <a:lstStyle/>
          <a:p>
            <a:endParaRPr lang="ko-KR" altLang="en-US"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(6/14)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버튼 </a:t>
            </a:r>
            <a:r>
              <a:rPr lang="en-US" altLang="ko-KR" sz="3000" b="1" kern="0" dirty="0" smtClean="0"/>
              <a:t>(type=“button”)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65" y="6304746"/>
            <a:ext cx="6848475" cy="2333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647950" y="7734300"/>
            <a:ext cx="495300" cy="28575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8976" y="6995695"/>
            <a:ext cx="4303835" cy="126204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3052037"/>
            <a:ext cx="11159569" cy="292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사용자 아이디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"reset"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초기화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(7/14)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전송 버튼 </a:t>
            </a:r>
            <a:r>
              <a:rPr lang="en-US" altLang="ko-KR" sz="3000" b="1" kern="0" dirty="0" smtClean="0"/>
              <a:t>(type=“submit”)</a:t>
            </a:r>
          </a:p>
          <a:p>
            <a:pPr eaLnBrk="1" hangingPunct="1"/>
            <a:r>
              <a:rPr lang="ko-KR" altLang="en-US" sz="3000" b="1" kern="0" dirty="0" smtClean="0"/>
              <a:t>초기화 버튼</a:t>
            </a:r>
            <a:r>
              <a:rPr lang="en-US" altLang="ko-KR" sz="3000" b="1" kern="0" dirty="0"/>
              <a:t> </a:t>
            </a:r>
            <a:r>
              <a:rPr lang="en-US" altLang="ko-KR" sz="3000" b="1" kern="0" dirty="0" smtClean="0"/>
              <a:t>(type=“reset”)</a:t>
            </a:r>
            <a:endParaRPr lang="ko-KR" altLang="en-US" sz="3000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95" y="6163115"/>
            <a:ext cx="5466190" cy="2475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589775"/>
            <a:ext cx="11159569" cy="2504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“input”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아이디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"name“ 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"submit.png"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alt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 버튼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(8/14)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이미지 버튼 </a:t>
            </a:r>
            <a:r>
              <a:rPr lang="en-US" altLang="ko-KR" sz="3000" b="1" kern="0" dirty="0" smtClean="0"/>
              <a:t>(type=“image”)</a:t>
            </a:r>
            <a:endParaRPr lang="ko-KR" altLang="en-US" sz="3000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06" y="5356856"/>
            <a:ext cx="6064567" cy="27462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(9/14)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96983" y="1764409"/>
            <a:ext cx="11262614" cy="3440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숨겨진 입력 </a:t>
            </a:r>
            <a:r>
              <a:rPr lang="en-US" altLang="ko-KR" sz="3000" b="1" kern="0" dirty="0" smtClean="0"/>
              <a:t>(type=“hidden”)</a:t>
            </a:r>
          </a:p>
          <a:p>
            <a:pPr lvl="1"/>
            <a:r>
              <a:rPr lang="ko-KR" altLang="en-US" sz="2400" dirty="0" smtClean="0"/>
              <a:t>사용자가 </a:t>
            </a:r>
            <a:r>
              <a:rPr lang="ko-KR" altLang="en-US" sz="2400" dirty="0"/>
              <a:t>직접 입력하는 데이터는 아니지만 클라이언트 컴퓨터가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서버 </a:t>
            </a:r>
            <a:r>
              <a:rPr lang="ko-KR" altLang="en-US" sz="2400" dirty="0"/>
              <a:t>컴퓨터로 특정한 데이터를 전송하고 싶은 경우 많이 사용</a:t>
            </a:r>
          </a:p>
          <a:p>
            <a:pPr lvl="1"/>
            <a:r>
              <a:rPr lang="ko-KR" altLang="en-US" sz="2400" dirty="0"/>
              <a:t>화면에는 아무것도 나타나지 않고 사용자가 </a:t>
            </a:r>
            <a:r>
              <a:rPr lang="en-US" altLang="ko-KR" sz="2400" dirty="0"/>
              <a:t>"</a:t>
            </a:r>
            <a:r>
              <a:rPr lang="ko-KR" altLang="en-US" sz="2400" dirty="0"/>
              <a:t>제출</a:t>
            </a:r>
            <a:r>
              <a:rPr lang="en-US" altLang="ko-KR" sz="2400" dirty="0"/>
              <a:t>" </a:t>
            </a:r>
            <a:r>
              <a:rPr lang="ko-KR" altLang="en-US" sz="2400" dirty="0"/>
              <a:t>버튼을 누를 때 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서버로 </a:t>
            </a:r>
            <a:r>
              <a:rPr lang="en-US" altLang="ko-KR" sz="2400" dirty="0"/>
              <a:t>name</a:t>
            </a:r>
            <a:r>
              <a:rPr lang="ko-KR" altLang="en-US" sz="2400" dirty="0"/>
              <a:t>과 </a:t>
            </a:r>
            <a:r>
              <a:rPr lang="en-US" altLang="ko-KR" sz="2400" dirty="0"/>
              <a:t>value</a:t>
            </a:r>
            <a:r>
              <a:rPr lang="ko-KR" altLang="en-US" sz="2400" dirty="0"/>
              <a:t>가 </a:t>
            </a:r>
            <a:r>
              <a:rPr lang="ko-KR" altLang="en-US" sz="2400" dirty="0" smtClean="0"/>
              <a:t>전송됨</a:t>
            </a:r>
            <a:endParaRPr lang="ko-KR" altLang="en-US" sz="2400" dirty="0"/>
          </a:p>
        </p:txBody>
      </p:sp>
      <p:sp>
        <p:nvSpPr>
          <p:cNvPr id="9" name="내용 개체 틀 2"/>
          <p:cNvSpPr txBox="1"/>
          <p:nvPr/>
        </p:nvSpPr>
        <p:spPr>
          <a:xfrm>
            <a:off x="436098" y="4179426"/>
            <a:ext cx="10944665" cy="2066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test.jsp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“hidden”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“hidden” value=“hidden-data”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“submit” value=“</a:t>
            </a:r>
            <a:r>
              <a:rPr lang="ko-KR" altLang="en-US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버튼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”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236049" y="6084094"/>
            <a:ext cx="6657328" cy="1992958"/>
            <a:chOff x="3302599" y="5836444"/>
            <a:chExt cx="6657328" cy="19929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599" y="5836444"/>
              <a:ext cx="6657328" cy="199295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7543800" y="6386498"/>
              <a:ext cx="2188111" cy="490955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03" y="6084094"/>
            <a:ext cx="2855160" cy="1992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오른쪽 화살표 12"/>
          <p:cNvSpPr/>
          <p:nvPr/>
        </p:nvSpPr>
        <p:spPr>
          <a:xfrm>
            <a:off x="3445547" y="6775647"/>
            <a:ext cx="834248" cy="51515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3723873"/>
            <a:ext cx="11159569" cy="939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&lt;button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“button”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안녕하세요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?')"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!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&lt;/button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1712122"/>
          </a:xfrm>
        </p:spPr>
        <p:txBody>
          <a:bodyPr/>
          <a:lstStyle/>
          <a:p>
            <a:pPr eaLnBrk="1" hangingPunct="1"/>
            <a:r>
              <a:rPr lang="ko-KR" altLang="en-US" sz="3000" b="1" dirty="0" smtClean="0"/>
              <a:t>버튼 </a:t>
            </a:r>
            <a:r>
              <a:rPr lang="en-US" altLang="ko-KR" sz="3000" b="1" dirty="0" smtClean="0"/>
              <a:t>&lt;button</a:t>
            </a:r>
            <a:r>
              <a:rPr lang="en-US" altLang="ko-KR" sz="3000" b="1" dirty="0" smtClean="0"/>
              <a:t>&gt;</a:t>
            </a:r>
          </a:p>
          <a:p>
            <a:pPr lvl="1"/>
            <a:r>
              <a:rPr lang="en-US" altLang="ko-KR" sz="2480" b="1" dirty="0" smtClean="0"/>
              <a:t>submit</a:t>
            </a:r>
            <a:r>
              <a:rPr lang="ko-KR" altLang="en-US" sz="2480" b="1" dirty="0" smtClean="0"/>
              <a:t>기능을 수행</a:t>
            </a:r>
            <a:endParaRPr lang="en-US" altLang="ko-KR" sz="2480" b="1" dirty="0"/>
          </a:p>
          <a:p>
            <a:pPr lvl="1"/>
            <a:r>
              <a:rPr lang="en-US" altLang="ko-KR" sz="2480" b="1" dirty="0" smtClean="0"/>
              <a:t>type=“button” </a:t>
            </a:r>
            <a:r>
              <a:rPr lang="ko-KR" altLang="en-US" sz="2480" b="1" dirty="0" smtClean="0"/>
              <a:t>일 때 전송</a:t>
            </a:r>
            <a:r>
              <a:rPr lang="en-US" altLang="ko-KR" sz="2480" b="1" dirty="0" smtClean="0"/>
              <a:t>(submit)</a:t>
            </a:r>
            <a:r>
              <a:rPr lang="ko-KR" altLang="en-US" sz="2480" b="1" dirty="0" smtClean="0"/>
              <a:t>기능이 없는 일반 버튼</a:t>
            </a:r>
            <a:endParaRPr lang="en-US" altLang="ko-KR" sz="248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(10/14)</a:t>
            </a:r>
            <a:endParaRPr lang="ko-KR" altLang="en-US" sz="5500" kern="0" dirty="0">
              <a:latin typeface="+mj-lt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86028" y="5045941"/>
            <a:ext cx="8884524" cy="2900066"/>
            <a:chOff x="1486028" y="4455391"/>
            <a:chExt cx="8884524" cy="290006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6028" y="4455391"/>
              <a:ext cx="8884524" cy="29000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1581150" y="5524500"/>
              <a:ext cx="1314450" cy="361950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66076" y="5376444"/>
              <a:ext cx="5525674" cy="1595855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593493"/>
            <a:ext cx="11159569" cy="199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getfeedback.jsp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 smtClean="0">
                <a:latin typeface="Arial"/>
                <a:ea typeface="+mn-ea"/>
                <a:cs typeface="+mn-cs"/>
              </a:rPr>
              <a:t>    고객의 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의견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textarea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"feedback"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rows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cols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"50"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&gt;&lt;/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textarea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37089"/>
          </a:xfrm>
        </p:spPr>
        <p:txBody>
          <a:bodyPr/>
          <a:lstStyle/>
          <a:p>
            <a:pPr eaLnBrk="1" hangingPunct="1"/>
            <a:r>
              <a:rPr lang="ko-KR" altLang="en-US" sz="3000" b="1" dirty="0" smtClean="0"/>
              <a:t>여러 줄의 문자 입력 </a:t>
            </a:r>
            <a:r>
              <a:rPr lang="en-US" altLang="ko-KR" sz="3000" b="1" dirty="0" smtClean="0"/>
              <a:t>&lt;</a:t>
            </a:r>
            <a:r>
              <a:rPr lang="en-US" altLang="ko-KR" sz="3000" b="1" dirty="0" err="1" smtClean="0"/>
              <a:t>textarea</a:t>
            </a:r>
            <a:r>
              <a:rPr lang="en-US" altLang="ko-KR" sz="3000" b="1" dirty="0" smtClean="0"/>
              <a:t>&gt;</a:t>
            </a:r>
            <a:endParaRPr lang="ko-KR" altLang="en-US" sz="30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(11/14)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68" y="4812992"/>
            <a:ext cx="7155027" cy="3397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477581"/>
            <a:ext cx="11159569" cy="3612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&lt;select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"cars"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bmw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BMW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benz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Benz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hyundai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selected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현대자동차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kia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기아자동차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&lt;/select&gt;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18809" tIns="59404" rIns="118809" bIns="59404" anchor="ctr" anchorCtr="0">
            <a:spAutoFit/>
          </a:bodyPr>
          <a:lstStyle/>
          <a:p>
            <a:endParaRPr lang="ko-KR" altLang="en-US"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37089"/>
          </a:xfrm>
        </p:spPr>
        <p:txBody>
          <a:bodyPr/>
          <a:lstStyle/>
          <a:p>
            <a:pPr eaLnBrk="1" hangingPunct="1"/>
            <a:r>
              <a:rPr lang="ko-KR" altLang="en-US" sz="3000" b="1" dirty="0" err="1" smtClean="0"/>
              <a:t>콤보박스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(</a:t>
            </a:r>
            <a:r>
              <a:rPr lang="ko-KR" altLang="en-US" sz="3000" b="1" dirty="0" smtClean="0"/>
              <a:t>드롭다운리스트</a:t>
            </a:r>
            <a:r>
              <a:rPr lang="en-US" altLang="ko-KR" sz="3000" b="1" dirty="0" smtClean="0"/>
              <a:t>) &lt;select&gt;</a:t>
            </a:r>
            <a:endParaRPr lang="ko-KR" altLang="en-US" sz="30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(12/14)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90" y="5286440"/>
            <a:ext cx="4612710" cy="3079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48535"/>
            <a:ext cx="11262614" cy="6451962"/>
          </a:xfrm>
        </p:spPr>
        <p:txBody>
          <a:bodyPr/>
          <a:lstStyle/>
          <a:p>
            <a:pPr eaLnBrk="1" hangingPunct="1"/>
            <a:r>
              <a:rPr lang="ko-KR" altLang="en-US" sz="3000" b="1" dirty="0" err="1" smtClean="0"/>
              <a:t>입력요소</a:t>
            </a:r>
            <a:r>
              <a:rPr lang="ko-KR" altLang="en-US" sz="3000" b="1" dirty="0" smtClean="0"/>
              <a:t> </a:t>
            </a:r>
            <a:r>
              <a:rPr lang="ko-KR" altLang="en-US" sz="3000" b="1" dirty="0" err="1" smtClean="0"/>
              <a:t>그룹핑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&lt;</a:t>
            </a:r>
            <a:r>
              <a:rPr lang="en-US" altLang="ko-KR" sz="3000" b="1" dirty="0" err="1" smtClean="0"/>
              <a:t>fieldset</a:t>
            </a:r>
            <a:r>
              <a:rPr lang="en-US" altLang="ko-KR" sz="3000" b="1" dirty="0" smtClean="0"/>
              <a:t>&gt;</a:t>
            </a:r>
            <a:endParaRPr lang="ko-KR" altLang="en-US" sz="3000" b="1" dirty="0"/>
          </a:p>
          <a:p>
            <a:pPr lvl="1"/>
            <a:r>
              <a:rPr lang="ko-KR" altLang="en-US" sz="2400" dirty="0" smtClean="0"/>
              <a:t>그룹의 </a:t>
            </a:r>
            <a:r>
              <a:rPr lang="ko-KR" altLang="en-US" sz="2400" dirty="0"/>
              <a:t>경계에 선을 그려준다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&lt;legend&gt;</a:t>
            </a:r>
            <a:r>
              <a:rPr lang="ko-KR" altLang="en-US" sz="2400" dirty="0"/>
              <a:t>를 사용하면 그룹에 제목을 붙일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12402" y="3404427"/>
            <a:ext cx="11159569" cy="35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fieldset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&lt;legend&gt;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인적사항입력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&lt;/legend&gt;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   이름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   전화번호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   주소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fieldset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(13/14)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85" y="5883675"/>
            <a:ext cx="5239654" cy="2561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5500" dirty="0"/>
              <a:t>오디오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800" dirty="0" smtClean="0"/>
              <a:t>대부분의 오디오 데이터들은 크기가 매우 크기때문에 압축해 저장</a:t>
            </a:r>
            <a:endParaRPr lang="en-US" altLang="ko-KR" sz="3200" dirty="0" smtClean="0"/>
          </a:p>
          <a:p>
            <a:pPr lvl="0"/>
            <a:r>
              <a:rPr lang="ko-KR" altLang="en-US" sz="2800" dirty="0" smtClean="0"/>
              <a:t>압축하는 방식에 따라 손실 압축 포맷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비 손실 압축 포맷으로 구분</a:t>
            </a:r>
            <a:endParaRPr lang="en-US" altLang="ko-KR" sz="3000" dirty="0" smtClean="0"/>
          </a:p>
          <a:p>
            <a:pPr lvl="1"/>
            <a:endParaRPr lang="en-US" altLang="ko-KR" sz="1880" dirty="0" smtClean="0"/>
          </a:p>
          <a:p>
            <a:pPr lvl="1"/>
            <a:r>
              <a:rPr lang="en-US" altLang="ko-KR" sz="1880" dirty="0" smtClean="0"/>
              <a:t>Wav </a:t>
            </a:r>
            <a:r>
              <a:rPr lang="en-US" altLang="ko-KR" sz="1880" dirty="0"/>
              <a:t>– </a:t>
            </a:r>
            <a:r>
              <a:rPr lang="ko-KR" altLang="en-US" sz="1880" dirty="0"/>
              <a:t>윈도우에서 사용되는 표준 사운드 포맷</a:t>
            </a:r>
            <a:endParaRPr lang="en-US" altLang="ko-KR" sz="1880" dirty="0"/>
          </a:p>
          <a:p>
            <a:pPr marL="594067" lvl="1" indent="0">
              <a:buNone/>
            </a:pPr>
            <a:r>
              <a:rPr lang="en-US" altLang="ko-KR" sz="1880" dirty="0"/>
              <a:t>		</a:t>
            </a:r>
            <a:r>
              <a:rPr lang="ko-KR" altLang="en-US" sz="1880" dirty="0"/>
              <a:t>파일 크기가 크다</a:t>
            </a:r>
            <a:endParaRPr lang="en-US" altLang="ko-KR" sz="1880" dirty="0"/>
          </a:p>
          <a:p>
            <a:pPr marL="594067" lvl="1" indent="0">
              <a:buNone/>
            </a:pPr>
            <a:r>
              <a:rPr lang="en-US" altLang="ko-KR" sz="1880" dirty="0"/>
              <a:t>		</a:t>
            </a:r>
            <a:r>
              <a:rPr lang="ko-KR" altLang="en-US" sz="1880" dirty="0"/>
              <a:t>비 압축 포맷</a:t>
            </a:r>
          </a:p>
          <a:p>
            <a:pPr lvl="1"/>
            <a:r>
              <a:rPr lang="en-US" altLang="ko-KR" sz="1880" dirty="0" smtClean="0"/>
              <a:t>MP3 </a:t>
            </a:r>
            <a:r>
              <a:rPr lang="en-US" altLang="ko-KR" sz="1880" dirty="0"/>
              <a:t>– </a:t>
            </a:r>
            <a:r>
              <a:rPr lang="en-US" altLang="ko-KR" sz="1880" dirty="0" smtClean="0"/>
              <a:t>＇MPEG-1 </a:t>
            </a:r>
            <a:r>
              <a:rPr lang="en-US" altLang="ko-KR" sz="1880" dirty="0"/>
              <a:t>Audio </a:t>
            </a:r>
            <a:r>
              <a:rPr lang="en-US" altLang="ko-KR" sz="1880" dirty="0" smtClean="0"/>
              <a:t>Layer-3＇</a:t>
            </a:r>
            <a:r>
              <a:rPr lang="ko-KR" altLang="en-US" sz="1880" dirty="0" smtClean="0"/>
              <a:t>의 약자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/>
              <a:t>	</a:t>
            </a:r>
            <a:r>
              <a:rPr lang="en-US" altLang="ko-KR" sz="1880" dirty="0" smtClean="0"/>
              <a:t>	MPEG</a:t>
            </a:r>
            <a:r>
              <a:rPr lang="ko-KR" altLang="en-US" sz="1880" dirty="0"/>
              <a:t>기술의 음성 압축 </a:t>
            </a:r>
            <a:r>
              <a:rPr lang="ko-KR" altLang="en-US" sz="1880" dirty="0" smtClean="0"/>
              <a:t>기술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 smtClean="0"/>
              <a:t>		</a:t>
            </a:r>
            <a:r>
              <a:rPr lang="ko-KR" altLang="en-US" sz="1880" dirty="0" smtClean="0"/>
              <a:t>손실 오디오 압축 포맷</a:t>
            </a:r>
            <a:endParaRPr lang="ko-KR" altLang="en-US" sz="1880" dirty="0"/>
          </a:p>
          <a:p>
            <a:pPr lvl="1"/>
            <a:r>
              <a:rPr lang="en-US" altLang="ko-KR" sz="1880" dirty="0" err="1" smtClean="0"/>
              <a:t>Ogg</a:t>
            </a:r>
            <a:r>
              <a:rPr lang="en-US" altLang="ko-KR" sz="1880" dirty="0" smtClean="0"/>
              <a:t> </a:t>
            </a:r>
            <a:r>
              <a:rPr lang="en-US" altLang="ko-KR" sz="1880" dirty="0"/>
              <a:t>– MP3</a:t>
            </a:r>
            <a:r>
              <a:rPr lang="ko-KR" altLang="en-US" sz="1880" dirty="0"/>
              <a:t>의</a:t>
            </a:r>
            <a:r>
              <a:rPr lang="en-US" altLang="ko-KR" sz="1880" dirty="0"/>
              <a:t> </a:t>
            </a:r>
            <a:r>
              <a:rPr lang="ko-KR" altLang="en-US" sz="1880" dirty="0" smtClean="0"/>
              <a:t>대안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/>
              <a:t>	</a:t>
            </a:r>
            <a:r>
              <a:rPr lang="en-US" altLang="ko-KR" sz="1880" dirty="0" smtClean="0"/>
              <a:t>	</a:t>
            </a:r>
            <a:r>
              <a:rPr lang="ko-KR" altLang="en-US" sz="1880" dirty="0" smtClean="0"/>
              <a:t>다양한 포맷들을 지원하는 무료 오픈소스 컨테이너 포맷</a:t>
            </a:r>
            <a:endParaRPr lang="en-US" altLang="ko-KR" sz="188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10"/>
              </p:ext>
            </p:extLst>
          </p:nvPr>
        </p:nvGraphicFramePr>
        <p:xfrm>
          <a:off x="664352" y="6233866"/>
          <a:ext cx="1052787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87">
                  <a:extLst>
                    <a:ext uri="{9D8B030D-6E8A-4147-A177-3AD203B41FA5}">
                      <a16:colId xmlns:a16="http://schemas.microsoft.com/office/drawing/2014/main" val="2079305615"/>
                    </a:ext>
                  </a:extLst>
                </a:gridCol>
                <a:gridCol w="1777285">
                  <a:extLst>
                    <a:ext uri="{9D8B030D-6E8A-4147-A177-3AD203B41FA5}">
                      <a16:colId xmlns:a16="http://schemas.microsoft.com/office/drawing/2014/main" val="609958474"/>
                    </a:ext>
                  </a:extLst>
                </a:gridCol>
                <a:gridCol w="185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IE/Edge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Chrome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MP3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Wav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O(</a:t>
                      </a:r>
                      <a:r>
                        <a:rPr lang="en-US" altLang="ko-KR" sz="2000" dirty="0" err="1" smtClean="0"/>
                        <a:t>Edge79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1350168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Ogg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O(</a:t>
                      </a:r>
                      <a:r>
                        <a:rPr lang="en-US" altLang="ko-KR" sz="2000" dirty="0" err="1" smtClean="0"/>
                        <a:t>Edge79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94" y="3234580"/>
            <a:ext cx="3838575" cy="17240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3000" b="1" dirty="0" smtClean="0"/>
              <a:t>&lt;input&gt;</a:t>
            </a:r>
            <a:r>
              <a:rPr lang="ko-KR" altLang="en-US" sz="3000" b="1" dirty="0" smtClean="0"/>
              <a:t>요소를 위한 레이블 정의 </a:t>
            </a:r>
            <a:r>
              <a:rPr lang="en-US" altLang="ko-KR" sz="3000" b="1" dirty="0" smtClean="0"/>
              <a:t>&lt;label&gt;</a:t>
            </a:r>
            <a:endParaRPr lang="ko-KR" altLang="en-US" sz="3000" b="1" dirty="0"/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/>
              <a:t>label&gt; </a:t>
            </a:r>
            <a:r>
              <a:rPr lang="ko-KR" altLang="en-US" sz="2400" dirty="0"/>
              <a:t>태그의 속성 </a:t>
            </a:r>
            <a:r>
              <a:rPr lang="en-US" altLang="ko-KR" sz="2400" dirty="0"/>
              <a:t>for</a:t>
            </a:r>
            <a:r>
              <a:rPr lang="ko-KR" altLang="en-US" sz="2400" dirty="0"/>
              <a:t>를 사용하면 레이블과 </a:t>
            </a:r>
            <a:r>
              <a:rPr lang="en-US" altLang="ko-KR" sz="2400" dirty="0"/>
              <a:t>&lt;input&gt;</a:t>
            </a:r>
            <a:r>
              <a:rPr lang="ko-KR" altLang="en-US" sz="2400" dirty="0"/>
              <a:t>의 </a:t>
            </a:r>
            <a:r>
              <a:rPr lang="en-US" altLang="ko-KR" sz="2400" dirty="0"/>
              <a:t>id </a:t>
            </a:r>
            <a:r>
              <a:rPr lang="ko-KR" altLang="en-US" sz="2400" dirty="0"/>
              <a:t>속성을 통해 서로 연결할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00778" y="3478869"/>
            <a:ext cx="11159569" cy="337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proc_form.jsp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&lt;label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남성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&lt;label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여성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</a:t>
            </a:r>
            <a:r>
              <a:rPr lang="en-US" altLang="ko-KR" sz="5500" kern="0" dirty="0" smtClean="0">
                <a:latin typeface="+mj-lt"/>
              </a:rPr>
              <a:t>(14/14)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72" y="6051527"/>
            <a:ext cx="32004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46950"/>
              </p:ext>
            </p:extLst>
          </p:nvPr>
        </p:nvGraphicFramePr>
        <p:xfrm>
          <a:off x="382461" y="1896284"/>
          <a:ext cx="11242096" cy="629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추가된 </a:t>
                      </a:r>
                      <a:r>
                        <a:rPr lang="en-US" altLang="ko-KR" sz="2000" b="1" dirty="0">
                          <a:latin typeface="Arial"/>
                          <a:ea typeface="+mn-ea"/>
                          <a:cs typeface="+mn-cs"/>
                        </a:rPr>
                        <a:t>&lt;input&gt; </a:t>
                      </a:r>
                      <a:r>
                        <a:rPr lang="en-US" altLang="ko-KR" sz="2000" b="1" dirty="0" smtClean="0">
                          <a:latin typeface="Arial"/>
                          <a:ea typeface="+mn-ea"/>
                          <a:cs typeface="+mn-cs"/>
                        </a:rPr>
                        <a:t>type</a:t>
                      </a:r>
                      <a:endParaRPr lang="ko-KR" altLang="en-US" sz="2000" b="1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date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날짜 </a:t>
                      </a:r>
                      <a:r>
                        <a:rPr lang="ko-KR" altLang="en-US" sz="2000" dirty="0" err="1" smtClean="0">
                          <a:latin typeface="Arial"/>
                          <a:ea typeface="+mn-ea"/>
                          <a:cs typeface="+mn-cs"/>
                        </a:rPr>
                        <a:t>선택기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datetime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UTC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 형식을 이용한 날짜와 시각 표시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-local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현지 날짜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연도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time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week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주와 연도를 선택할 수 있는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color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색상 코드를 입력할 수 있는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email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표준 이메일 주소를 입력 받아서 검증하는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tel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전화번호를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입력 받아서 검증하는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search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Arial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 입력 양식을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range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개의 숫자 사이의 숫자를 선택할 수 있는 슬라이더 컨트롤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숫자만 입력 받는 컨트롤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만 입력 받는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추가된 </a:t>
            </a:r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요소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1E074-CA2B-4440-94E7-E49724C4F16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추가 입력 요소 예제</a:t>
            </a:r>
            <a:r>
              <a:rPr lang="en-US" altLang="ko-KR" sz="5500" kern="0" dirty="0" smtClean="0">
                <a:latin typeface="+mj-lt"/>
              </a:rPr>
              <a:t>1(1/2)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30" y="1981476"/>
            <a:ext cx="4983420" cy="63846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22617" y="1854557"/>
            <a:ext cx="10989789" cy="6462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rmAutofit fontScale="92500" lnSpcReduction="1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&lt;body&gt;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&lt;form&gt;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date: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78" b="1" dirty="0" err="1"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78" b="1" dirty="0" err="1"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-local: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-local"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month: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"month"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time: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"time"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week: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"week"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color: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email: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"email"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b-NO" altLang="ko-KR" sz="2378" b="1" dirty="0">
                <a:latin typeface="Arial"/>
                <a:ea typeface="+mn-ea"/>
                <a:cs typeface="+mn-cs"/>
              </a:rPr>
              <a:t>        tel: </a:t>
            </a:r>
            <a:r>
              <a:rPr lang="nb-NO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nb-NO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nb-NO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nb-NO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nb-NO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search: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"search"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range: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"range"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number: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url: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url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&lt;/form&gt;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&lt;/body&gt;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추가 입력 요소 예제</a:t>
            </a:r>
            <a:r>
              <a:rPr lang="en-US" altLang="ko-KR" sz="5500" kern="0" dirty="0" smtClean="0">
                <a:latin typeface="+mj-lt"/>
              </a:rPr>
              <a:t>1(2/2)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65298"/>
              </p:ext>
            </p:extLst>
          </p:nvPr>
        </p:nvGraphicFramePr>
        <p:xfrm>
          <a:off x="645964" y="2407494"/>
          <a:ext cx="10793879" cy="5958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2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Arial"/>
                          <a:ea typeface="+mn-ea"/>
                          <a:cs typeface="+mn-cs"/>
                        </a:rPr>
                        <a:t>type </a:t>
                      </a:r>
                      <a:r>
                        <a:rPr lang="ko-KR" altLang="en-US" sz="1800" b="1" dirty="0">
                          <a:latin typeface="Arial"/>
                          <a:ea typeface="+mn-ea"/>
                          <a:cs typeface="+mn-cs"/>
                        </a:rPr>
                        <a:t>속성값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name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서버로 전달될 때 항목의 이름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value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필드의 값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readonly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필드를 읽기 전용으로 설정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624245023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disabled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필드를 비활성화 상태로 설정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서버로 전송되지 않음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571408488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size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필드의 너비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가로 길이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17970258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maxlength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입력 필드에 허용되는 최대 문자 수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565742030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placeholder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필드에 입력 값에 대한 간단한 설명 또는 샘플 값을 표기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489027665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autocomplete</a:t>
                      </a:r>
                      <a:endParaRPr lang="ko-KR" altLang="en-US" sz="1800" dirty="0" smtClean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자동입력 완성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064812672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autofocus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페이지가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로드 될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때 자동으로 포커스를 받도록 설정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checked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입력 필드가 체크 된 상태임을 지정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체크박스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라디오 버튼 형식에서 사용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min/max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필드의 최소 값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최대 값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Arial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1800" baseline="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Arial"/>
                          <a:ea typeface="+mn-ea"/>
                          <a:cs typeface="+mn-cs"/>
                        </a:rPr>
                        <a:t>날짜 등의 형식에서 사용</a:t>
                      </a:r>
                      <a:r>
                        <a:rPr lang="en-US" altLang="ko-KR" sz="1800" baseline="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multiple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필드에 둘 이상의 값을 입력할 수 있도록 함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파일형식에서 사용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611076112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required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필수 입력 항목으로 지정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, submit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수행 </a:t>
                      </a:r>
                      <a:r>
                        <a:rPr lang="ko-KR" altLang="en-US" sz="1800" baseline="0" dirty="0" smtClean="0">
                          <a:latin typeface="Arial"/>
                          <a:ea typeface="+mn-ea"/>
                          <a:cs typeface="+mn-cs"/>
                        </a:rPr>
                        <a:t>시 </a:t>
                      </a:r>
                      <a:r>
                        <a:rPr lang="ko-KR" altLang="en-US" sz="1800" baseline="0" dirty="0" smtClean="0">
                          <a:latin typeface="Arial"/>
                          <a:ea typeface="+mn-ea"/>
                          <a:cs typeface="+mn-cs"/>
                        </a:rPr>
                        <a:t>체크 함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165776835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pattern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Submit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수행 시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필드의 값이 검사되는 정규식을 지정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기타</a:t>
            </a:r>
            <a:r>
              <a:rPr lang="en-US" altLang="ko-KR" sz="3000" b="1" kern="0" dirty="0" smtClean="0"/>
              <a:t> </a:t>
            </a:r>
            <a:r>
              <a:rPr lang="ko-KR" altLang="en-US" sz="3000" b="1" kern="0" dirty="0" smtClean="0"/>
              <a:t>속성</a:t>
            </a:r>
            <a:endParaRPr lang="ko-KR" altLang="en-US" sz="3000" b="1" kern="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</a:t>
            </a:r>
            <a:r>
              <a:rPr lang="en-US" altLang="ko-KR" sz="5500" kern="0" dirty="0" smtClean="0">
                <a:latin typeface="+mj-lt"/>
              </a:rPr>
              <a:t>(input) (2/2)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3775" y="1979130"/>
            <a:ext cx="747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참고 </a:t>
            </a:r>
            <a:r>
              <a:rPr lang="en-US" altLang="ko-KR" b="1" dirty="0" smtClean="0"/>
              <a:t>: https://www.w3schools.com/html/html_form_attributes.asp]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972043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이메일 </a:t>
            </a:r>
            <a:r>
              <a:rPr lang="ko-KR" altLang="en-US" dirty="0" smtClean="0"/>
              <a:t>입력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16" y="4713871"/>
            <a:ext cx="5363247" cy="2583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내용 개체 틀 2"/>
          <p:cNvSpPr txBox="1"/>
          <p:nvPr/>
        </p:nvSpPr>
        <p:spPr>
          <a:xfrm>
            <a:off x="412402" y="1823277"/>
            <a:ext cx="11159569" cy="2405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form&gt;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2339" b="1" dirty="0" smtClean="0">
                <a:latin typeface="Arial"/>
                <a:ea typeface="+mn-ea"/>
                <a:cs typeface="+mn-cs"/>
              </a:rPr>
              <a:t>    이메일 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“email”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</a:rPr>
              <a:t>required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</a:rPr>
              <a:t>button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전송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&lt;/button&gt;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form&gt;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전화번호 </a:t>
            </a:r>
            <a:r>
              <a:rPr lang="ko-KR" altLang="en-US" dirty="0" smtClean="0"/>
              <a:t>입력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64852" y="1859880"/>
            <a:ext cx="10085576" cy="298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전화번호 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required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        pattern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"[0-9]{3}-[0-9]{3,4}-[0-9]{4}"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          title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"010-1234-1234"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"Send"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99" y="5248903"/>
            <a:ext cx="5628482" cy="2711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숫자 </a:t>
            </a:r>
            <a:r>
              <a:rPr lang="ko-KR" altLang="en-US" dirty="0" smtClean="0"/>
              <a:t>입력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40" y="5407818"/>
            <a:ext cx="6382200" cy="2059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2"/>
          <p:cNvSpPr txBox="1"/>
          <p:nvPr/>
        </p:nvSpPr>
        <p:spPr>
          <a:xfrm>
            <a:off x="764852" y="1859880"/>
            <a:ext cx="10085576" cy="298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</a:t>
            </a:r>
            <a:r>
              <a:rPr lang="ko-KR" altLang="en-US" sz="2339" b="1" dirty="0" err="1" smtClean="0">
                <a:latin typeface="Arial"/>
                <a:ea typeface="+mn-ea"/>
                <a:cs typeface="+mn-cs"/>
              </a:rPr>
              <a:t>신발사이즈</a:t>
            </a:r>
            <a:r>
              <a:rPr lang="ko-KR" altLang="en-US" sz="2339" b="1" dirty="0" smtClean="0">
                <a:latin typeface="Arial"/>
                <a:ea typeface="+mn-ea"/>
                <a:cs typeface="+mn-cs"/>
              </a:rPr>
              <a:t> </a:t>
            </a:r>
            <a:endParaRPr lang="en-US" altLang="ko-KR" sz="2339" b="1" dirty="0" smtClean="0"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</a:rPr>
              <a:t>  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min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"230"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max</a:t>
            </a:r>
            <a:r>
              <a:rPr lang="en-US" altLang="ko-KR" sz="2339" b="1" dirty="0">
                <a:latin typeface="Arial"/>
              </a:rPr>
              <a:t> 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290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endParaRPr lang="en-US" altLang="ko-KR" sz="2339" b="1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step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10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"260"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form&gt;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날짜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date – </a:t>
            </a:r>
            <a:r>
              <a:rPr lang="ko-KR" altLang="en-US" dirty="0"/>
              <a:t>날짜 입력</a:t>
            </a:r>
          </a:p>
          <a:p>
            <a:pPr lvl="0"/>
            <a:r>
              <a:rPr lang="en-US" altLang="ko-KR" dirty="0"/>
              <a:t>month – </a:t>
            </a:r>
            <a:r>
              <a:rPr lang="ko-KR" altLang="en-US" dirty="0"/>
              <a:t>월 입력</a:t>
            </a:r>
          </a:p>
          <a:p>
            <a:pPr lvl="0"/>
            <a:r>
              <a:rPr lang="en-US" altLang="ko-KR" dirty="0"/>
              <a:t>week – </a:t>
            </a:r>
            <a:r>
              <a:rPr lang="ko-KR" altLang="en-US" dirty="0"/>
              <a:t>주 입력</a:t>
            </a:r>
          </a:p>
          <a:p>
            <a:pPr lvl="0"/>
            <a:r>
              <a:rPr lang="en-US" altLang="ko-KR" dirty="0"/>
              <a:t>time – </a:t>
            </a:r>
            <a:r>
              <a:rPr lang="ko-KR" altLang="en-US" dirty="0"/>
              <a:t>시간 입력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 – </a:t>
            </a:r>
            <a:r>
              <a:rPr lang="ko-KR" altLang="en-US" dirty="0"/>
              <a:t>날짜와 시간을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/>
              <a:t>국제 표준 시간대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-local - </a:t>
            </a:r>
            <a:r>
              <a:rPr lang="ko-KR" altLang="en-US" dirty="0"/>
              <a:t>날짜와 시간을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/>
              <a:t>지역 표준 시간대</a:t>
            </a:r>
          </a:p>
          <a:p>
            <a:pPr lvl="0"/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9924" y="5502724"/>
            <a:ext cx="10619054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t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생일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dob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44" y="5818742"/>
            <a:ext cx="2941549" cy="2819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색상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06482" y="1794503"/>
            <a:ext cx="11014673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</a:t>
            </a:r>
            <a:r>
              <a:rPr lang="ko-KR" altLang="en-US" sz="2339" b="1" dirty="0" err="1" smtClean="0">
                <a:latin typeface="Arial"/>
                <a:ea typeface="+mn-ea"/>
                <a:cs typeface="+mn-cs"/>
              </a:rPr>
              <a:t>색상선택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6385" name="_x11931488" descr="EMB0000166cab6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56941" y="3732852"/>
            <a:ext cx="2809327" cy="119733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4" y="5646492"/>
            <a:ext cx="3419475" cy="3028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39" y="3837245"/>
            <a:ext cx="5448300" cy="4171950"/>
          </a:xfrm>
          <a:prstGeom prst="rect">
            <a:avLst/>
          </a:prstGeom>
        </p:spPr>
      </p:pic>
      <p:sp>
        <p:nvSpPr>
          <p:cNvPr id="15" name="순서도: 처리 14"/>
          <p:cNvSpPr/>
          <p:nvPr/>
        </p:nvSpPr>
        <p:spPr>
          <a:xfrm>
            <a:off x="504550" y="5228388"/>
            <a:ext cx="1639071" cy="3406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크롬 브라우저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504550" y="3337362"/>
            <a:ext cx="1851587" cy="314918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오페라 브라우저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5210039" y="3365985"/>
            <a:ext cx="2380317" cy="3406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파이어폭스 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브라우저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sz="5500" dirty="0"/>
              <a:t>&lt;audio&gt; </a:t>
            </a:r>
            <a:r>
              <a:rPr lang="ko-KR" altLang="en-US" sz="5500" dirty="0"/>
              <a:t>요소의</a:t>
            </a:r>
            <a:r>
              <a:rPr lang="en-US" altLang="ko-KR" sz="5500" dirty="0"/>
              <a:t> </a:t>
            </a:r>
            <a:r>
              <a:rPr lang="ko-KR" altLang="en-US" sz="5500" dirty="0"/>
              <a:t>속성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99675"/>
              </p:ext>
            </p:extLst>
          </p:nvPr>
        </p:nvGraphicFramePr>
        <p:xfrm>
          <a:off x="421992" y="4161595"/>
          <a:ext cx="11059301" cy="40937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2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오디오가 존재하는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 파일 경로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752250248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자동으로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재생을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제어하는 제어기를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표시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오디오를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반복하여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페이지 로딩 시 파일 로드 여부 결정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(auto/metadata/none)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Volume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 볼륨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1.0)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2364874"/>
            <a:ext cx="11146752" cy="153926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&lt;audio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"old_pop.mp3"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controls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Your browser does not support the audio element.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&lt;/audio&gt;</a:t>
            </a: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270307" y="1862575"/>
            <a:ext cx="6644791" cy="680793"/>
            <a:chOff x="1270307" y="1862575"/>
            <a:chExt cx="6644791" cy="680793"/>
          </a:xfrm>
        </p:grpSpPr>
        <p:sp>
          <p:nvSpPr>
            <p:cNvPr id="7" name="TextBox 6"/>
            <p:cNvSpPr txBox="1"/>
            <p:nvPr/>
          </p:nvSpPr>
          <p:spPr>
            <a:xfrm>
              <a:off x="1270307" y="1862575"/>
              <a:ext cx="268649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소스 파일 경로</a:t>
              </a:r>
              <a:r>
                <a:rPr lang="en-US" altLang="ko-KR" b="1" dirty="0" smtClean="0">
                  <a:latin typeface="Arial"/>
                  <a:ea typeface="+mn-ea"/>
                  <a:cs typeface="+mn-cs"/>
                </a:rPr>
                <a:t>(URL)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4746" y="1862575"/>
              <a:ext cx="197655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>
                  <a:latin typeface="Arial"/>
                  <a:ea typeface="+mn-ea"/>
                  <a:cs typeface="+mn-cs"/>
                </a:rPr>
                <a:t>자동</a:t>
              </a:r>
              <a:r>
                <a:rPr lang="en-US" altLang="ko-KR" b="1">
                  <a:latin typeface="Arial"/>
                  <a:ea typeface="+mn-ea"/>
                  <a:cs typeface="+mn-cs"/>
                </a:rPr>
                <a:t> </a:t>
              </a:r>
              <a:r>
                <a:rPr lang="ko-KR" altLang="en-US" b="1">
                  <a:latin typeface="Arial"/>
                  <a:ea typeface="+mn-ea"/>
                  <a:cs typeface="+mn-cs"/>
                </a:rPr>
                <a:t>재생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9252" y="1862575"/>
              <a:ext cx="166584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화면 제어기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직선 화살표 연결선 9"/>
            <p:cNvCxnSpPr>
              <a:stCxn id="7" idx="2"/>
            </p:cNvCxnSpPr>
            <p:nvPr/>
          </p:nvCxnSpPr>
          <p:spPr>
            <a:xfrm>
              <a:off x="2613552" y="2231907"/>
              <a:ext cx="512916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직선 화살표 연결선 10"/>
            <p:cNvCxnSpPr>
              <a:stCxn id="9" idx="2"/>
            </p:cNvCxnSpPr>
            <p:nvPr/>
          </p:nvCxnSpPr>
          <p:spPr>
            <a:xfrm flipH="1">
              <a:off x="6485206" y="2231907"/>
              <a:ext cx="596969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2" name="직선 화살표 연결선 11"/>
            <p:cNvCxnSpPr>
              <a:stCxn id="8" idx="2"/>
            </p:cNvCxnSpPr>
            <p:nvPr/>
          </p:nvCxnSpPr>
          <p:spPr>
            <a:xfrm flipH="1">
              <a:off x="5103024" y="2231907"/>
              <a:ext cx="1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</p:grp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연습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02" y="2245519"/>
            <a:ext cx="4714875" cy="5257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5500" dirty="0">
                <a:latin typeface="+mj-lt"/>
              </a:rPr>
              <a:t>오디오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1(1/2)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960" y="1843548"/>
            <a:ext cx="11141340" cy="3539503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&lt;audio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"old_pop.mp3"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 controls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     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44" y="4691586"/>
            <a:ext cx="9139029" cy="30154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500" dirty="0">
                <a:latin typeface="+mn-ea"/>
                <a:ea typeface="+mn-ea"/>
              </a:rPr>
              <a:t>오디오 예제</a:t>
            </a:r>
            <a:r>
              <a:rPr lang="en-US" altLang="ko-KR" sz="5500" dirty="0" smtClean="0">
                <a:latin typeface="+mn-ea"/>
                <a:ea typeface="+mn-ea"/>
              </a:rPr>
              <a:t>1(2/2</a:t>
            </a:r>
            <a:r>
              <a:rPr lang="en-US" altLang="ko-KR" sz="5500" dirty="0">
                <a:latin typeface="+mn-ea"/>
                <a:ea typeface="+mn-ea"/>
              </a:rPr>
              <a:t>)</a:t>
            </a:r>
            <a:endParaRPr lang="ko-KR" altLang="en-US" sz="5500" dirty="0">
              <a:latin typeface="+mn-ea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&lt;source&gt;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브라우저마다 </a:t>
            </a:r>
            <a:r>
              <a:rPr lang="ko-KR" altLang="en-US" dirty="0"/>
              <a:t>지원하는 오디오 </a:t>
            </a:r>
            <a:r>
              <a:rPr lang="ko-KR" altLang="en-US" dirty="0" smtClean="0"/>
              <a:t>형식이 다를 수 있으므로 호환성을 </a:t>
            </a:r>
            <a:r>
              <a:rPr lang="ko-KR" altLang="en-US" dirty="0"/>
              <a:t>높이기 위하여 다음과 같이 </a:t>
            </a:r>
            <a:r>
              <a:rPr lang="ko-KR" altLang="en-US" dirty="0" smtClean="0"/>
              <a:t>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434446" y="3505242"/>
            <a:ext cx="11051646" cy="4485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&lt;audio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controls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"old_pop.ogg"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</a:t>
            </a:r>
            <a:r>
              <a:rPr lang="en-US" altLang="ko-KR" sz="2339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ogg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"old_pop.mp3"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"audio/mp3"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	</a:t>
            </a:r>
            <a:r>
              <a:rPr lang="en-US" altLang="ko-KR" sz="2339" b="1" dirty="0" smtClean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"old_pop.wav"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"audio/wav"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931818" y="5488522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9159324" y="5387406"/>
            <a:ext cx="2098108" cy="10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 dirty="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dirty="0"/>
              <a:t>비디오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400" dirty="0" smtClean="0"/>
              <a:t>디지털 형식의 일반 비디오 파일은 </a:t>
            </a:r>
            <a:r>
              <a:rPr lang="en-US" altLang="ko-KR" sz="2400" dirty="0" smtClean="0"/>
              <a:t>‘</a:t>
            </a:r>
            <a:r>
              <a:rPr lang="ko-KR" altLang="en-US" sz="2400" dirty="0" err="1" smtClean="0"/>
              <a:t>코덱</a:t>
            </a:r>
            <a:r>
              <a:rPr lang="en-US" altLang="ko-KR" sz="2400" dirty="0" smtClean="0"/>
              <a:t>‘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컨테이너</a:t>
            </a:r>
            <a:r>
              <a:rPr lang="en-US" altLang="ko-KR" sz="2400" dirty="0" smtClean="0"/>
              <a:t>‘ </a:t>
            </a:r>
            <a:r>
              <a:rPr lang="ko-KR" altLang="en-US" sz="2400" dirty="0" smtClean="0"/>
              <a:t>로 </a:t>
            </a:r>
            <a:r>
              <a:rPr lang="ko-KR" altLang="en-US" sz="2400" dirty="0" smtClean="0"/>
              <a:t>구성</a:t>
            </a:r>
            <a:endParaRPr lang="en-US" altLang="ko-KR" sz="2400" dirty="0" smtClean="0"/>
          </a:p>
          <a:p>
            <a:pPr lvl="1"/>
            <a:r>
              <a:rPr lang="ko-KR" altLang="en-US" sz="1880" dirty="0" err="1" smtClean="0"/>
              <a:t>코덱</a:t>
            </a:r>
            <a:r>
              <a:rPr lang="ko-KR" altLang="en-US" sz="1880" dirty="0" smtClean="0"/>
              <a:t> </a:t>
            </a:r>
            <a:r>
              <a:rPr lang="en-US" altLang="ko-KR" sz="1880" dirty="0" smtClean="0"/>
              <a:t>: </a:t>
            </a:r>
            <a:r>
              <a:rPr lang="ko-KR" altLang="en-US" sz="2000" dirty="0"/>
              <a:t>비디오 파일을 압축하고 압축을 풀 때 사용</a:t>
            </a:r>
            <a:r>
              <a:rPr lang="en-US" altLang="ko-KR" sz="2000" dirty="0"/>
              <a:t>(ex: </a:t>
            </a:r>
            <a:r>
              <a:rPr lang="en-US" altLang="ko-KR" sz="2000" dirty="0" err="1"/>
              <a:t>FFMpeg</a:t>
            </a:r>
            <a:r>
              <a:rPr lang="en-US" altLang="ko-KR" sz="2000" dirty="0"/>
              <a:t>, DivX </a:t>
            </a:r>
            <a:r>
              <a:rPr lang="ko-KR" altLang="en-US" sz="2000" dirty="0"/>
              <a:t>등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컨테이너 </a:t>
            </a:r>
            <a:r>
              <a:rPr lang="en-US" altLang="ko-KR" sz="2000" dirty="0"/>
              <a:t>: </a:t>
            </a:r>
            <a:r>
              <a:rPr lang="ko-KR" altLang="en-US" sz="2000" dirty="0"/>
              <a:t>디지털 파일에 대한 정보를 저장하는 파일 모음</a:t>
            </a:r>
            <a:r>
              <a:rPr lang="en-US" altLang="ko-KR" sz="2000" dirty="0"/>
              <a:t>. </a:t>
            </a:r>
            <a:r>
              <a:rPr lang="ko-KR" altLang="en-US" sz="2000" dirty="0"/>
              <a:t>동영상 스트림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594067" lvl="1" indent="0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오디오 </a:t>
            </a:r>
            <a:r>
              <a:rPr lang="ko-KR" altLang="en-US" sz="2000" dirty="0"/>
              <a:t>스트림 및 자막과 같은 기타 메타데이터를 포함</a:t>
            </a:r>
            <a:r>
              <a:rPr lang="en-US" altLang="ko-KR" sz="2000" dirty="0"/>
              <a:t>(ex: AVI,FLV,WMV, MP4 </a:t>
            </a:r>
            <a:r>
              <a:rPr lang="ko-KR" altLang="en-US" sz="2000" dirty="0"/>
              <a:t>등</a:t>
            </a:r>
            <a:r>
              <a:rPr lang="en-US" altLang="ko-KR" sz="2000" dirty="0" smtClean="0"/>
              <a:t>)</a:t>
            </a:r>
          </a:p>
          <a:p>
            <a:pPr marL="594067" lvl="1" indent="0">
              <a:buNone/>
            </a:pPr>
            <a:endParaRPr lang="en-US" altLang="ko-KR" sz="1880" dirty="0" smtClean="0"/>
          </a:p>
          <a:p>
            <a:pPr lvl="1"/>
            <a:r>
              <a:rPr lang="en-US" altLang="ko-KR" sz="1880" dirty="0" smtClean="0"/>
              <a:t>MPEG4 </a:t>
            </a:r>
            <a:r>
              <a:rPr lang="en-US" altLang="ko-KR" sz="1880" dirty="0"/>
              <a:t>– 'MPEG-4' </a:t>
            </a:r>
            <a:r>
              <a:rPr lang="ko-KR" altLang="en-US" sz="1880" dirty="0"/>
              <a:t>기술을 사용한다</a:t>
            </a:r>
            <a:r>
              <a:rPr lang="en-US" altLang="ko-KR" sz="1880" dirty="0"/>
              <a:t>. MPEG-1</a:t>
            </a:r>
            <a:r>
              <a:rPr lang="ko-KR" altLang="en-US" sz="1880" dirty="0"/>
              <a:t>과 </a:t>
            </a:r>
            <a:r>
              <a:rPr lang="en-US" altLang="ko-KR" sz="1880" dirty="0"/>
              <a:t>MPEG-2</a:t>
            </a:r>
            <a:r>
              <a:rPr lang="ko-KR" altLang="en-US" sz="1880" dirty="0"/>
              <a:t>에 비해 적은 용량으로도 고품질의 영상 및 음성을 구현할 수 있다</a:t>
            </a:r>
            <a:r>
              <a:rPr lang="en-US" altLang="ko-KR" sz="1880" dirty="0"/>
              <a:t>. </a:t>
            </a:r>
            <a:r>
              <a:rPr lang="ko-KR" altLang="en-US" sz="1880" dirty="0" err="1"/>
              <a:t>코덱은</a:t>
            </a:r>
            <a:r>
              <a:rPr lang="ko-KR" altLang="en-US" sz="1880" dirty="0"/>
              <a:t> </a:t>
            </a:r>
            <a:r>
              <a:rPr lang="en-US" altLang="ko-KR" sz="1880" dirty="0"/>
              <a:t>H.264</a:t>
            </a:r>
            <a:r>
              <a:rPr lang="ko-KR" altLang="en-US" sz="1880" dirty="0"/>
              <a:t>를 사용한다</a:t>
            </a:r>
            <a:r>
              <a:rPr lang="en-US" altLang="ko-KR" sz="1880" dirty="0" smtClean="0"/>
              <a:t>.</a:t>
            </a:r>
          </a:p>
          <a:p>
            <a:pPr lvl="1"/>
            <a:endParaRPr lang="en-US" altLang="ko-KR" sz="1880" dirty="0"/>
          </a:p>
          <a:p>
            <a:pPr lvl="1"/>
            <a:r>
              <a:rPr lang="en-US" altLang="ko-KR" sz="1880" dirty="0" err="1"/>
              <a:t>WebM</a:t>
            </a:r>
            <a:r>
              <a:rPr lang="en-US" altLang="ko-KR" sz="1880" dirty="0"/>
              <a:t> – </a:t>
            </a:r>
            <a:r>
              <a:rPr lang="ko-KR" altLang="en-US" sz="1880" dirty="0"/>
              <a:t>무료로 제공되는 개방형 고화질 압축 형식의 영상 포맷이다</a:t>
            </a:r>
            <a:r>
              <a:rPr lang="en-US" altLang="ko-KR" sz="1880" dirty="0"/>
              <a:t>. </a:t>
            </a:r>
            <a:r>
              <a:rPr lang="ko-KR" altLang="en-US" sz="1880" dirty="0"/>
              <a:t>구글이 지원하고 있다</a:t>
            </a:r>
            <a:r>
              <a:rPr lang="en-US" altLang="ko-KR" sz="1880" dirty="0"/>
              <a:t>. </a:t>
            </a:r>
            <a:r>
              <a:rPr lang="ko-KR" altLang="en-US" sz="1880" dirty="0" err="1"/>
              <a:t>코덱은</a:t>
            </a:r>
            <a:r>
              <a:rPr lang="ko-KR" altLang="en-US" sz="1880" dirty="0"/>
              <a:t> </a:t>
            </a:r>
            <a:r>
              <a:rPr lang="en-US" altLang="ko-KR" sz="1880" dirty="0"/>
              <a:t>VP8</a:t>
            </a:r>
            <a:r>
              <a:rPr lang="ko-KR" altLang="en-US" sz="1880" dirty="0"/>
              <a:t>이라고 불린다</a:t>
            </a:r>
            <a:r>
              <a:rPr lang="en-US" altLang="ko-KR" sz="1880" dirty="0"/>
              <a:t>.</a:t>
            </a:r>
          </a:p>
          <a:p>
            <a:pPr lvl="1"/>
            <a:endParaRPr lang="en-US" altLang="ko-KR" sz="1880" dirty="0" smtClean="0"/>
          </a:p>
          <a:p>
            <a:pPr lvl="1"/>
            <a:r>
              <a:rPr lang="en-US" altLang="ko-KR" sz="1880" dirty="0" err="1" smtClean="0"/>
              <a:t>Ogg</a:t>
            </a:r>
            <a:r>
              <a:rPr lang="en-US" altLang="ko-KR" sz="1880" dirty="0" smtClean="0"/>
              <a:t> </a:t>
            </a:r>
            <a:r>
              <a:rPr lang="en-US" altLang="ko-KR" sz="1880" dirty="0"/>
              <a:t>– </a:t>
            </a:r>
            <a:r>
              <a:rPr lang="ko-KR" altLang="en-US" sz="1880" dirty="0"/>
              <a:t>역시 무료이고 비디오 압축 형식이다</a:t>
            </a:r>
            <a:r>
              <a:rPr lang="en-US" altLang="ko-KR" sz="1880" dirty="0"/>
              <a:t>. </a:t>
            </a:r>
            <a:r>
              <a:rPr lang="en-US" altLang="ko-KR" sz="1880" dirty="0" err="1"/>
              <a:t>Ogg</a:t>
            </a:r>
            <a:r>
              <a:rPr lang="en-US" altLang="ko-KR" sz="1880" dirty="0"/>
              <a:t> Theora </a:t>
            </a:r>
            <a:r>
              <a:rPr lang="ko-KR" altLang="en-US" sz="1880" dirty="0"/>
              <a:t>비디오 압축 기술이라 불린다</a:t>
            </a:r>
            <a:r>
              <a:rPr lang="en-US" altLang="ko-KR" sz="1880" dirty="0"/>
              <a:t>. </a:t>
            </a:r>
            <a:r>
              <a:rPr lang="ko-KR" altLang="en-US" sz="1880" dirty="0"/>
              <a:t>확장자가 </a:t>
            </a:r>
            <a:r>
              <a:rPr lang="en-US" altLang="ko-KR" sz="1880" dirty="0" err="1"/>
              <a:t>ogv</a:t>
            </a:r>
            <a:r>
              <a:rPr lang="ko-KR" altLang="en-US" sz="1880" dirty="0"/>
              <a:t>인 파일에 주로 사용된다</a:t>
            </a:r>
            <a:r>
              <a:rPr lang="en-US" altLang="ko-KR" sz="1880" dirty="0" smtClean="0"/>
              <a:t>.</a:t>
            </a:r>
            <a:endParaRPr lang="en-US" altLang="ko-KR" sz="188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62560"/>
              </p:ext>
            </p:extLst>
          </p:nvPr>
        </p:nvGraphicFramePr>
        <p:xfrm>
          <a:off x="664352" y="6599626"/>
          <a:ext cx="1052787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87">
                  <a:extLst>
                    <a:ext uri="{9D8B030D-6E8A-4147-A177-3AD203B41FA5}">
                      <a16:colId xmlns:a16="http://schemas.microsoft.com/office/drawing/2014/main" val="2079305615"/>
                    </a:ext>
                  </a:extLst>
                </a:gridCol>
                <a:gridCol w="1777285">
                  <a:extLst>
                    <a:ext uri="{9D8B030D-6E8A-4147-A177-3AD203B41FA5}">
                      <a16:colId xmlns:a16="http://schemas.microsoft.com/office/drawing/2014/main" val="609958474"/>
                    </a:ext>
                  </a:extLst>
                </a:gridCol>
                <a:gridCol w="185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Edge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Chrome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MP4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WebM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1350168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Ogv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dirty="0"/>
              <a:t>&lt;video&gt; </a:t>
            </a:r>
            <a:r>
              <a:rPr lang="ko-KR" altLang="en-US" dirty="0"/>
              <a:t>요소의 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1918953"/>
            <a:ext cx="10766521" cy="1654241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video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"movie.mp4"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controls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video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38324"/>
              </p:ext>
            </p:extLst>
          </p:nvPr>
        </p:nvGraphicFramePr>
        <p:xfrm>
          <a:off x="421992" y="4186775"/>
          <a:ext cx="11059301" cy="404197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0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6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비디오가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존재하는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파일 경로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752250248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자동으로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재생을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제어하는 제어기를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표시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비디오를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반복하여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페이지 로딩 시 파일 로드 여부 결정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(auto/metadata/none)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652664766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poster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 전까지 표시할 이미지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다운로드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~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 전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217365540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muted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비디오의 오디오 출력을 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음소거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531998342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width, height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재생기의 너비와 높이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848277" y="2059527"/>
            <a:ext cx="6644791" cy="680793"/>
            <a:chOff x="1270307" y="1961051"/>
            <a:chExt cx="6644791" cy="680793"/>
          </a:xfrm>
        </p:grpSpPr>
        <p:sp>
          <p:nvSpPr>
            <p:cNvPr id="14" name="TextBox 13"/>
            <p:cNvSpPr txBox="1"/>
            <p:nvPr/>
          </p:nvSpPr>
          <p:spPr>
            <a:xfrm>
              <a:off x="1270307" y="1961051"/>
              <a:ext cx="268649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소스 파일 경로</a:t>
              </a:r>
              <a:r>
                <a:rPr lang="en-US" altLang="ko-KR" b="1" dirty="0" smtClean="0">
                  <a:latin typeface="Arial"/>
                  <a:ea typeface="+mn-ea"/>
                  <a:cs typeface="+mn-cs"/>
                </a:rPr>
                <a:t>(URL)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746" y="1961051"/>
              <a:ext cx="197655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>
                  <a:latin typeface="Arial"/>
                  <a:ea typeface="+mn-ea"/>
                  <a:cs typeface="+mn-cs"/>
                </a:rPr>
                <a:t>자동</a:t>
              </a:r>
              <a:r>
                <a:rPr lang="en-US" altLang="ko-KR" b="1">
                  <a:latin typeface="Arial"/>
                  <a:ea typeface="+mn-ea"/>
                  <a:cs typeface="+mn-cs"/>
                </a:rPr>
                <a:t> </a:t>
              </a:r>
              <a:r>
                <a:rPr lang="ko-KR" altLang="en-US" b="1">
                  <a:latin typeface="Arial"/>
                  <a:ea typeface="+mn-ea"/>
                  <a:cs typeface="+mn-cs"/>
                </a:rPr>
                <a:t>재생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9252" y="1961051"/>
              <a:ext cx="166584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화면 제어기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" name="직선 화살표 연결선 16"/>
            <p:cNvCxnSpPr>
              <a:stCxn id="14" idx="2"/>
            </p:cNvCxnSpPr>
            <p:nvPr/>
          </p:nvCxnSpPr>
          <p:spPr>
            <a:xfrm>
              <a:off x="2613552" y="2330383"/>
              <a:ext cx="512916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8" name="직선 화살표 연결선 17"/>
            <p:cNvCxnSpPr>
              <a:stCxn id="16" idx="2"/>
            </p:cNvCxnSpPr>
            <p:nvPr/>
          </p:nvCxnSpPr>
          <p:spPr>
            <a:xfrm flipH="1">
              <a:off x="6485206" y="2330383"/>
              <a:ext cx="596969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직선 화살표 연결선 19"/>
            <p:cNvCxnSpPr>
              <a:stCxn id="15" idx="2"/>
            </p:cNvCxnSpPr>
            <p:nvPr/>
          </p:nvCxnSpPr>
          <p:spPr>
            <a:xfrm flipH="1">
              <a:off x="5103024" y="2330383"/>
              <a:ext cx="1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6000" dirty="0" smtClean="0"/>
              <a:t>비디오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774" y="1551112"/>
            <a:ext cx="10902103" cy="448007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200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&lt;video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width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"640"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height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"480"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controls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"trailer.mp4"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'video/mp4'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200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trailer.ogv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'video/</a:t>
            </a:r>
            <a:r>
              <a:rPr lang="en-US" altLang="ko-KR" sz="2200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ogg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p&gt;</a:t>
            </a:r>
            <a:r>
              <a:rPr lang="en-US" altLang="ko-KR" sz="2200" b="1" dirty="0" smtClean="0">
                <a:latin typeface="+mj-lt"/>
                <a:ea typeface="+mn-ea"/>
                <a:cs typeface="+mn-cs"/>
              </a:rPr>
              <a:t>Your browser does not support the video tag.</a:t>
            </a:r>
            <a:r>
              <a:rPr lang="en-US" altLang="ko-KR" sz="2200" b="1" dirty="0" smtClean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&lt;/video&gt;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8604104" y="2951439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8831610" y="2850324"/>
            <a:ext cx="2098108" cy="1035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 dirty="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9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26" y="4947968"/>
            <a:ext cx="5272483" cy="34181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2431</Words>
  <Application>Microsoft Office PowerPoint</Application>
  <PresentationFormat>사용자 지정</PresentationFormat>
  <Paragraphs>507</Paragraphs>
  <Slides>40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굴림</vt:lpstr>
      <vt:lpstr>나눔고딕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웹브라우저와 멀티미디어</vt:lpstr>
      <vt:lpstr>오디오 파일 형식</vt:lpstr>
      <vt:lpstr>&lt;audio&gt; 요소의 속성</vt:lpstr>
      <vt:lpstr>오디오 예제1(1/2)</vt:lpstr>
      <vt:lpstr>오디오 예제1(2/2)</vt:lpstr>
      <vt:lpstr>비디오 파일 형식</vt:lpstr>
      <vt:lpstr>&lt;video&gt; 요소의 속성</vt:lpstr>
      <vt:lpstr>비디오 예제</vt:lpstr>
      <vt:lpstr>HTML 입력양식</vt:lpstr>
      <vt:lpstr>입력 양식의 작동 방식</vt:lpstr>
      <vt:lpstr>입력 양식의 작동 방식</vt:lpstr>
      <vt:lpstr>HTML 양식(form)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이메일 입력 예제</vt:lpstr>
      <vt:lpstr>전화번호 입력 예제 </vt:lpstr>
      <vt:lpstr>숫자 입력 예제 </vt:lpstr>
      <vt:lpstr>날짜 입력 예제</vt:lpstr>
      <vt:lpstr>색상 입력 예제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/>
  <dc:creator>chocojhkim@live.com</dc:creator>
  <cp:keywords/>
  <dc:description/>
  <cp:lastModifiedBy>standby-13</cp:lastModifiedBy>
  <cp:revision>1389</cp:revision>
  <dcterms:created xsi:type="dcterms:W3CDTF">2007-06-29T06:43:39Z</dcterms:created>
  <dcterms:modified xsi:type="dcterms:W3CDTF">2022-07-11T07:11:00Z</dcterms:modified>
  <cp:category/>
  <cp:contentStatus/>
</cp:coreProperties>
</file>