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4"/>
  </p:notesMasterIdLst>
  <p:handoutMasterIdLst>
    <p:handoutMasterId r:id="rId25"/>
  </p:handoutMasterIdLst>
  <p:sldIdLst>
    <p:sldId id="554" r:id="rId2"/>
    <p:sldId id="555" r:id="rId3"/>
    <p:sldId id="556" r:id="rId4"/>
    <p:sldId id="557" r:id="rId5"/>
    <p:sldId id="601" r:id="rId6"/>
    <p:sldId id="569" r:id="rId7"/>
    <p:sldId id="599" r:id="rId8"/>
    <p:sldId id="593" r:id="rId9"/>
    <p:sldId id="594" r:id="rId10"/>
    <p:sldId id="566" r:id="rId11"/>
    <p:sldId id="568" r:id="rId12"/>
    <p:sldId id="573" r:id="rId13"/>
    <p:sldId id="576" r:id="rId14"/>
    <p:sldId id="598" r:id="rId15"/>
    <p:sldId id="580" r:id="rId16"/>
    <p:sldId id="582" r:id="rId17"/>
    <p:sldId id="584" r:id="rId18"/>
    <p:sldId id="586" r:id="rId19"/>
    <p:sldId id="589" r:id="rId20"/>
    <p:sldId id="588" r:id="rId21"/>
    <p:sldId id="592" r:id="rId22"/>
    <p:sldId id="602" r:id="rId23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TML5" id="{3BF30400-1CD3-4976-A1DB-0224292285D2}">
          <p14:sldIdLst/>
        </p14:section>
        <p14:section name="CSS3" id="{D2C78D48-A115-4072-A02C-4ED1383C6250}">
          <p14:sldIdLst>
            <p14:sldId id="554"/>
            <p14:sldId id="555"/>
            <p14:sldId id="556"/>
            <p14:sldId id="557"/>
            <p14:sldId id="569"/>
            <p14:sldId id="599"/>
            <p14:sldId id="565"/>
            <p14:sldId id="593"/>
            <p14:sldId id="594"/>
            <p14:sldId id="566"/>
            <p14:sldId id="568"/>
            <p14:sldId id="573"/>
            <p14:sldId id="576"/>
            <p14:sldId id="597"/>
            <p14:sldId id="598"/>
            <p14:sldId id="580"/>
            <p14:sldId id="582"/>
            <p14:sldId id="584"/>
            <p14:sldId id="586"/>
            <p14:sldId id="589"/>
            <p14:sldId id="588"/>
            <p14:sldId id="592"/>
            <p14:sldId id="601"/>
            <p14:sldId id="602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F66"/>
    <a:srgbClr val="0000FF"/>
    <a:srgbClr val="006600"/>
    <a:srgbClr val="FF6600"/>
    <a:srgbClr val="821490"/>
    <a:srgbClr val="009E00"/>
    <a:srgbClr val="6600FF"/>
    <a:srgbClr val="CC9900"/>
    <a:srgbClr val="FF9999"/>
    <a:srgbClr val="CC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286" autoAdjust="0"/>
    <p:restoredTop sz="93514" autoAdjust="0"/>
  </p:normalViewPr>
  <p:slideViewPr>
    <p:cSldViewPr snapToGrid="0">
      <p:cViewPr varScale="1">
        <p:scale>
          <a:sx n="54" d="100"/>
          <a:sy n="54" d="100"/>
        </p:scale>
        <p:origin x="-2538" y="-84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59071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7276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5277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05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CSS </a:t>
            </a:r>
            <a:r>
              <a:rPr lang="ko-KR" altLang="en-US" dirty="0" err="1" smtClean="0">
                <a:latin typeface="+mj-lt"/>
              </a:rPr>
              <a:t>박스모델과</a:t>
            </a:r>
            <a:r>
              <a:rPr lang="ko-KR" altLang="en-US" dirty="0" smtClean="0">
                <a:latin typeface="+mj-lt"/>
              </a:rPr>
              <a:t> 응용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36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마진과 패딩</a:t>
            </a:r>
            <a:endParaRPr lang="ko-KR" altLang="en-US" sz="55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00648195"/>
              </p:ext>
            </p:extLst>
          </p:nvPr>
        </p:nvGraphicFramePr>
        <p:xfrm>
          <a:off x="752275" y="1767525"/>
          <a:ext cx="10264691" cy="65128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048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95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06685">
                  <a:extLst>
                    <a:ext uri="{9D8B030D-6E8A-4147-A177-3AD203B41FA5}">
                      <a16:colId xmlns:a16="http://schemas.microsoft.com/office/drawing/2014/main" xmlns="" val="3893503790"/>
                    </a:ext>
                  </a:extLst>
                </a:gridCol>
              </a:tblGrid>
              <a:tr h="4494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마진</a:t>
                      </a:r>
                      <a:r>
                        <a:rPr lang="en-US" altLang="ko-KR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(margin)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패딩</a:t>
                      </a:r>
                      <a:r>
                        <a:rPr lang="en-US" altLang="ko-KR" sz="2000" b="1" kern="0" spc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(padding)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4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테두리 밖 영역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내용과 테두리 사이의 영역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4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 값 허용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 값 허용하지 않음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0998277"/>
                  </a:ext>
                </a:extLst>
              </a:tr>
              <a:tr h="45783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uto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 브라우저가 계산하여 설정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6599953"/>
                  </a:ext>
                </a:extLst>
              </a:tr>
              <a:tr h="102816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margin collapse(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붕괴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현상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상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margin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겹칠 때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 큰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한쪽의 값만 적용하는 브라우저 규칙</a:t>
                      </a:r>
                      <a:endParaRPr 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box-sizing</a:t>
                      </a:r>
                    </a:p>
                    <a:p>
                      <a:pPr marL="0" marR="0" indent="0" algn="just" defTabSz="1188134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요소의 너비를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어떤 기준으로 계산할 지 결정하는 속성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(default: content-box)</a:t>
                      </a: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8970349"/>
                  </a:ext>
                </a:extLst>
              </a:tr>
              <a:tr h="449433"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</a:t>
                      </a:r>
                      <a:r>
                        <a:rPr 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pt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cm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%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 사용하며 기본 값은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0px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이다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433"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Inherit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지정하면 부모 요소로부터 상속 받는다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1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64064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2853222819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956940" y="5840961"/>
            <a:ext cx="4577946" cy="2307462"/>
            <a:chOff x="956940" y="5840961"/>
            <a:chExt cx="4577946" cy="230746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269" y="6125213"/>
              <a:ext cx="1941941" cy="52113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29037" y="5840961"/>
              <a:ext cx="2405849" cy="1089635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6940" y="7062573"/>
              <a:ext cx="1935592" cy="462391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9037" y="7062573"/>
              <a:ext cx="2295525" cy="1085850"/>
            </a:xfrm>
            <a:prstGeom prst="rect">
              <a:avLst/>
            </a:prstGeom>
          </p:spPr>
        </p:pic>
        <p:cxnSp>
          <p:nvCxnSpPr>
            <p:cNvPr id="23" name="직선 화살표 연결선 22"/>
            <p:cNvCxnSpPr/>
            <p:nvPr/>
          </p:nvCxnSpPr>
          <p:spPr bwMode="auto">
            <a:xfrm>
              <a:off x="3284186" y="7256888"/>
              <a:ext cx="259114" cy="2510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그룹 32"/>
          <p:cNvGrpSpPr/>
          <p:nvPr/>
        </p:nvGrpSpPr>
        <p:grpSpPr>
          <a:xfrm>
            <a:off x="6156244" y="5722521"/>
            <a:ext cx="4502095" cy="2420185"/>
            <a:chOff x="6156244" y="5722521"/>
            <a:chExt cx="4502095" cy="242018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6244" y="6015641"/>
              <a:ext cx="1963518" cy="49744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4902" y="5722521"/>
              <a:ext cx="2146923" cy="805383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56244" y="7157668"/>
              <a:ext cx="2001546" cy="478147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13008" y="6650775"/>
              <a:ext cx="2145331" cy="1491931"/>
            </a:xfrm>
            <a:prstGeom prst="rect">
              <a:avLst/>
            </a:prstGeom>
          </p:spPr>
        </p:pic>
        <p:cxnSp>
          <p:nvCxnSpPr>
            <p:cNvPr id="25" name="직선 화살표 연결선 24"/>
            <p:cNvCxnSpPr/>
            <p:nvPr/>
          </p:nvCxnSpPr>
          <p:spPr bwMode="auto">
            <a:xfrm>
              <a:off x="8513219" y="6656684"/>
              <a:ext cx="275181" cy="3283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605712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마진과 </a:t>
            </a:r>
            <a:r>
              <a:rPr lang="ko-KR" altLang="en-US" dirty="0" err="1" smtClean="0"/>
              <a:t>패딩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28650" y="1610884"/>
            <a:ext cx="10501313" cy="66582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 smtClean="0"/>
              <a:t>&lt;</a:t>
            </a:r>
            <a:r>
              <a:rPr lang="en-US" altLang="ko-KR" dirty="0"/>
              <a:t>head&gt;</a:t>
            </a:r>
          </a:p>
          <a:p>
            <a:r>
              <a:rPr lang="en-US" altLang="ko-KR" dirty="0"/>
              <a:t>&lt;style&gt;</a:t>
            </a:r>
          </a:p>
          <a:p>
            <a:r>
              <a:rPr lang="en-US" altLang="ko-KR" dirty="0"/>
              <a:t>div {</a:t>
            </a:r>
          </a:p>
          <a:p>
            <a:r>
              <a:rPr lang="en-US" altLang="ko-KR" dirty="0"/>
              <a:t>  background-color: </a:t>
            </a:r>
            <a:r>
              <a:rPr lang="en-US" altLang="ko-KR" i="1" dirty="0"/>
              <a:t>green;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p</a:t>
            </a:r>
            <a:r>
              <a:rPr lang="en-US" altLang="ko-KR" i="1" dirty="0" err="1"/>
              <a:t>.ex1</a:t>
            </a:r>
            <a:r>
              <a:rPr lang="en-US" altLang="ko-KR" i="1" dirty="0"/>
              <a:t> {</a:t>
            </a:r>
          </a:p>
          <a:p>
            <a:r>
              <a:rPr lang="en-US" altLang="ko-KR" dirty="0"/>
              <a:t>  padding: </a:t>
            </a:r>
            <a:r>
              <a:rPr lang="en-US" altLang="ko-KR" i="1" dirty="0" err="1"/>
              <a:t>20px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  background-color: </a:t>
            </a:r>
            <a:r>
              <a:rPr lang="en-US" altLang="ko-KR" i="1" dirty="0"/>
              <a:t>gold;</a:t>
            </a:r>
          </a:p>
          <a:p>
            <a:r>
              <a:rPr lang="en-US" altLang="ko-KR" dirty="0"/>
              <a:t>  border-style: </a:t>
            </a:r>
            <a:r>
              <a:rPr lang="en-US" altLang="ko-KR" i="1" dirty="0"/>
              <a:t>double;</a:t>
            </a:r>
          </a:p>
          <a:p>
            <a:r>
              <a:rPr lang="en-US" altLang="ko-KR" dirty="0"/>
              <a:t>  margin: </a:t>
            </a:r>
            <a:r>
              <a:rPr lang="en-US" altLang="ko-KR" i="1" dirty="0" err="1"/>
              <a:t>35px</a:t>
            </a:r>
            <a:r>
              <a:rPr lang="en-US" altLang="ko-KR" i="1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&lt;/style&gt;</a:t>
            </a:r>
          </a:p>
          <a:p>
            <a:r>
              <a:rPr lang="en-US" altLang="ko-KR" dirty="0"/>
              <a:t>&lt;/head&gt;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en-US" altLang="ko-KR" dirty="0"/>
              <a:t>body&gt;</a:t>
            </a:r>
          </a:p>
          <a:p>
            <a:r>
              <a:rPr lang="en-US" altLang="ko-KR" dirty="0"/>
              <a:t>  &lt;div&gt;</a:t>
            </a:r>
          </a:p>
          <a:p>
            <a:r>
              <a:rPr lang="en-US" altLang="ko-KR" dirty="0"/>
              <a:t>    &lt;p class=</a:t>
            </a:r>
            <a:r>
              <a:rPr lang="en-US" altLang="ko-KR" i="1" dirty="0"/>
              <a:t>"</a:t>
            </a:r>
            <a:r>
              <a:rPr lang="en-US" altLang="ko-KR" i="1" dirty="0" err="1"/>
              <a:t>ex1</a:t>
            </a:r>
            <a:r>
              <a:rPr lang="en-US" altLang="ko-KR" i="1" dirty="0"/>
              <a:t>"&gt;padding: </a:t>
            </a:r>
            <a:r>
              <a:rPr lang="en-US" altLang="ko-KR" i="1" dirty="0" err="1"/>
              <a:t>20px</a:t>
            </a:r>
            <a:r>
              <a:rPr lang="en-US" altLang="ko-KR" i="1" dirty="0"/>
              <a:t>; margin: </a:t>
            </a:r>
            <a:r>
              <a:rPr lang="en-US" altLang="ko-KR" i="1" dirty="0" err="1"/>
              <a:t>35px</a:t>
            </a:r>
            <a:r>
              <a:rPr lang="en-US" altLang="ko-KR" i="1" dirty="0"/>
              <a:t>;&lt;/p&gt;</a:t>
            </a:r>
          </a:p>
          <a:p>
            <a:r>
              <a:rPr lang="en-US" altLang="ko-KR" dirty="0"/>
              <a:t>  &lt;/div&gt;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body</a:t>
            </a:r>
            <a:r>
              <a:rPr lang="en-US" altLang="ko-KR" dirty="0" smtClean="0"/>
              <a:t>&gt;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440" y="2372518"/>
            <a:ext cx="5232038" cy="2148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38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CSS </a:t>
            </a:r>
            <a:r>
              <a:rPr lang="ko-KR" altLang="en-US" sz="3000" kern="0" dirty="0" smtClean="0"/>
              <a:t>배경 속성 </a:t>
            </a:r>
            <a:r>
              <a:rPr lang="en-US" altLang="ko-KR" sz="3000" kern="0" dirty="0" smtClean="0"/>
              <a:t>– HTML </a:t>
            </a:r>
            <a:r>
              <a:rPr lang="ko-KR" altLang="en-US" sz="3000" kern="0" dirty="0" smtClean="0"/>
              <a:t>요소의 배경 효과를 정의</a:t>
            </a:r>
            <a:endParaRPr lang="en-US" altLang="ko-KR" sz="3000" kern="0" dirty="0" smtClean="0"/>
          </a:p>
          <a:p>
            <a:pPr lvl="1" eaLnBrk="1" hangingPunct="1"/>
            <a:endParaRPr lang="en-US" altLang="ko-KR" sz="248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35024733"/>
              </p:ext>
            </p:extLst>
          </p:nvPr>
        </p:nvGraphicFramePr>
        <p:xfrm>
          <a:off x="741927" y="2440865"/>
          <a:ext cx="10372726" cy="574372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220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506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369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01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rgbClr val="FFE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속성을 약식으로 정의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1" indent="0" algn="just" defTabSz="118813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i="1" dirty="0" smtClean="0"/>
                        <a:t>color image position/size repeat origin clip attachment</a:t>
                      </a:r>
                      <a:endParaRPr lang="en-US" altLang="ko-KR" sz="2000" kern="0" dirty="0" smtClean="0"/>
                    </a:p>
                  </a:txBody>
                  <a:tcPr marL="84156" marR="84156" marT="23267" marB="23267" anchor="ctr">
                    <a:solidFill>
                      <a:srgbClr val="FFE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background-color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배경색 지정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background-image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하나 이상의 배경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이미지를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background-position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28992731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ackground-size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크기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368951213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background-repeat</a:t>
                      </a: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이미지의 반복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방법을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2642673402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background-origin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이미지가 위치할 시작점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99087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background-clip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이미지가 페인팅 될 영역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4059642866"/>
                  </a:ext>
                </a:extLst>
              </a:tr>
              <a:tr h="443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ackground-attachment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이미지의 고정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스크롤 여부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3543124137"/>
                  </a:ext>
                </a:extLst>
              </a:tr>
              <a:tr h="7102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opacity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투명도 지정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1(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불투명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주의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모든 하위 요소가 동일한 투명도를 상속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※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217987944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배경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4126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배경 이미지 설정</a:t>
            </a:r>
            <a:endParaRPr lang="ko-KR" altLang="en-US" sz="5500" dirty="0">
              <a:latin typeface="+mj-lt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background-image : </a:t>
            </a:r>
            <a:r>
              <a:rPr lang="ko-KR" altLang="en-US" sz="3000" kern="0" dirty="0" smtClean="0"/>
              <a:t>하나 이상의 배경 이미지 설정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400" kern="0" dirty="0" smtClean="0"/>
              <a:t>기본적으로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왼쪽 상단 모서리에 배치되며</a:t>
            </a:r>
            <a:r>
              <a:rPr lang="en-US" altLang="ko-KR" sz="2400" kern="0" dirty="0" smtClean="0"/>
              <a:t>, </a:t>
            </a:r>
            <a:r>
              <a:rPr lang="ko-KR" altLang="en-US" sz="2400" kern="0" dirty="0" smtClean="0"/>
              <a:t>가로 및</a:t>
            </a:r>
            <a:r>
              <a:rPr lang="en-US" altLang="ko-KR" sz="2400" kern="0" dirty="0" smtClean="0"/>
              <a:t> </a:t>
            </a:r>
            <a:r>
              <a:rPr lang="ko-KR" altLang="en-US" sz="2400" kern="0" dirty="0" smtClean="0"/>
              <a:t>세로로 반복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Tip. </a:t>
            </a:r>
            <a:r>
              <a:rPr lang="ko-KR" altLang="en-US" sz="2400" kern="0" dirty="0" smtClean="0"/>
              <a:t>배경 이미지를 대체할 배경색을 항상 설정</a:t>
            </a:r>
            <a:endParaRPr lang="en-US" altLang="ko-KR" sz="2400" kern="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06" y="3445668"/>
            <a:ext cx="8808686" cy="235823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그룹 12"/>
          <p:cNvGrpSpPr/>
          <p:nvPr/>
        </p:nvGrpSpPr>
        <p:grpSpPr>
          <a:xfrm>
            <a:off x="1408906" y="5985409"/>
            <a:ext cx="8808686" cy="2358231"/>
            <a:chOff x="1408906" y="5723721"/>
            <a:chExt cx="8808686" cy="235823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8906" y="5723721"/>
              <a:ext cx="8808686" cy="23582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직사각형 11"/>
            <p:cNvSpPr/>
            <p:nvPr/>
          </p:nvSpPr>
          <p:spPr bwMode="auto">
            <a:xfrm>
              <a:off x="1836651" y="6998787"/>
              <a:ext cx="1376449" cy="240213"/>
            </a:xfrm>
            <a:prstGeom prst="rect">
              <a:avLst/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4631614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배경 이미지 크기</a:t>
            </a:r>
            <a:endParaRPr lang="ko-KR" altLang="en-US" sz="5500" dirty="0">
              <a:latin typeface="+mj-lt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63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background-size</a:t>
            </a:r>
          </a:p>
          <a:p>
            <a:pPr lvl="1" eaLnBrk="1" hangingPunct="1"/>
            <a:r>
              <a:rPr lang="en-US" altLang="ko-KR" sz="2400" kern="0" dirty="0" smtClean="0"/>
              <a:t>auto : </a:t>
            </a:r>
            <a:r>
              <a:rPr lang="ko-KR" altLang="en-US" sz="2400" kern="0" dirty="0" smtClean="0"/>
              <a:t>배경 이미지를 원래 크기로 표시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cover : </a:t>
            </a:r>
            <a:r>
              <a:rPr lang="ko-KR" altLang="en-US" sz="2400" kern="0" dirty="0" smtClean="0"/>
              <a:t>배경 이미지를 표현 영역에 맞게 자르거나 늘려서 표시</a:t>
            </a:r>
            <a:endParaRPr lang="en-US" altLang="ko-KR" sz="2400" kern="0" dirty="0" smtClean="0"/>
          </a:p>
          <a:p>
            <a:pPr lvl="1" eaLnBrk="1" hangingPunct="1"/>
            <a:r>
              <a:rPr lang="en-US" altLang="ko-KR" sz="2400" kern="0" dirty="0" smtClean="0"/>
              <a:t>contain : </a:t>
            </a:r>
            <a:r>
              <a:rPr lang="ko-KR" altLang="en-US" sz="2400" kern="0" dirty="0" smtClean="0"/>
              <a:t>배경 이미지가 영역 안에서 온전히 보이도록 크기 조정</a:t>
            </a:r>
            <a:endParaRPr lang="en-US" altLang="ko-KR" sz="2400" kern="0" dirty="0"/>
          </a:p>
          <a:p>
            <a:pPr marL="594067" lvl="1" indent="0" eaLnBrk="1" hangingPunct="1">
              <a:buNone/>
            </a:pPr>
            <a:endParaRPr lang="en-US" altLang="ko-KR" sz="2480" kern="0" dirty="0"/>
          </a:p>
          <a:p>
            <a:pPr lvl="1" eaLnBrk="1" hangingPunct="1"/>
            <a:endParaRPr lang="en-US" altLang="ko-KR" sz="2480" kern="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3708635"/>
            <a:ext cx="8142201" cy="4566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785131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53922007"/>
              </p:ext>
            </p:extLst>
          </p:nvPr>
        </p:nvGraphicFramePr>
        <p:xfrm>
          <a:off x="658437" y="1765885"/>
          <a:ext cx="10609932" cy="27620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39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703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64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리스트에 대한 속성을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 줄로 작성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list-style-type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2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list-style-position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ko-KR" sz="20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list-style-image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list-style-image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0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앞 기호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이미지로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list-style-position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000" kern="0" spc="0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마커를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배치할 위치 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값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outside)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4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list-style-type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</a:t>
                      </a:r>
                      <a:r>
                        <a:rPr lang="ko-KR" altLang="en-US" sz="2000" kern="0" spc="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마커의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타입을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 값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disc / decimal)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리스트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9" y="4841290"/>
            <a:ext cx="8707482" cy="35248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235871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628650" y="1610884"/>
            <a:ext cx="10501313" cy="6658224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dirty="0"/>
              <a:t>&lt;style&gt;</a:t>
            </a:r>
          </a:p>
          <a:p>
            <a:r>
              <a:rPr lang="en-US" altLang="ko-KR" dirty="0" err="1" smtClean="0"/>
              <a:t>ul</a:t>
            </a:r>
            <a:r>
              <a:rPr lang="en-US" altLang="ko-KR" dirty="0" smtClean="0"/>
              <a:t> { 					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en-US" altLang="ko-KR" dirty="0"/>
              <a:t>li a </a:t>
            </a:r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list-style: </a:t>
            </a:r>
            <a:r>
              <a:rPr lang="en-US" altLang="ko-KR" i="1" dirty="0"/>
              <a:t>none</a:t>
            </a:r>
            <a:r>
              <a:rPr lang="en-US" altLang="ko-KR" i="1" dirty="0" smtClean="0"/>
              <a:t>;				</a:t>
            </a:r>
            <a:r>
              <a:rPr lang="en-US" altLang="ko-KR" dirty="0" smtClean="0"/>
              <a:t>text-decoration</a:t>
            </a:r>
            <a:r>
              <a:rPr lang="en-US" altLang="ko-KR" dirty="0"/>
              <a:t>: </a:t>
            </a:r>
            <a:r>
              <a:rPr lang="en-US" altLang="ko-KR" i="1" dirty="0"/>
              <a:t>none;</a:t>
            </a:r>
            <a:endParaRPr lang="en-US" altLang="ko-KR" i="1" dirty="0" smtClean="0"/>
          </a:p>
          <a:p>
            <a:r>
              <a:rPr lang="en-US" altLang="ko-KR" dirty="0" smtClean="0"/>
              <a:t>  text-align: </a:t>
            </a:r>
            <a:r>
              <a:rPr lang="en-US" altLang="ko-KR" i="1" dirty="0" smtClean="0"/>
              <a:t>center;			  	</a:t>
            </a:r>
            <a:r>
              <a:rPr lang="en-US" altLang="ko-KR" dirty="0" smtClean="0"/>
              <a:t>color</a:t>
            </a:r>
            <a:r>
              <a:rPr lang="en-US" altLang="ko-KR" dirty="0"/>
              <a:t>: </a:t>
            </a:r>
            <a:r>
              <a:rPr lang="en-US" altLang="ko-KR" i="1" dirty="0"/>
              <a:t>black;</a:t>
            </a:r>
            <a:endParaRPr lang="en-US" altLang="ko-KR" i="1" dirty="0" smtClean="0"/>
          </a:p>
          <a:p>
            <a:r>
              <a:rPr lang="en-US" altLang="ko-KR" dirty="0" smtClean="0"/>
              <a:t>  </a:t>
            </a:r>
            <a:r>
              <a:rPr lang="en-US" altLang="ko-KR" dirty="0"/>
              <a:t>border-top: </a:t>
            </a:r>
            <a:r>
              <a:rPr lang="en-US" altLang="ko-KR" i="1" dirty="0" err="1"/>
              <a:t>4px</a:t>
            </a:r>
            <a:r>
              <a:rPr lang="en-US" altLang="ko-KR" i="1" dirty="0"/>
              <a:t> inset red</a:t>
            </a:r>
            <a:r>
              <a:rPr lang="en-US" altLang="ko-KR" i="1" dirty="0" smtClean="0"/>
              <a:t>;		</a:t>
            </a:r>
            <a:r>
              <a:rPr lang="en-US" altLang="ko-KR" dirty="0" smtClean="0"/>
              <a:t>}</a:t>
            </a:r>
            <a:endParaRPr lang="en-US" altLang="ko-KR" i="1" dirty="0" smtClean="0"/>
          </a:p>
          <a:p>
            <a:r>
              <a:rPr lang="en-US" altLang="ko-KR" i="1" dirty="0"/>
              <a:t> </a:t>
            </a:r>
            <a:r>
              <a:rPr lang="sv-SE" altLang="ko-KR" dirty="0" smtClean="0"/>
              <a:t> </a:t>
            </a:r>
            <a:r>
              <a:rPr lang="sv-SE" altLang="ko-KR" dirty="0"/>
              <a:t>border-bottom: </a:t>
            </a:r>
            <a:r>
              <a:rPr lang="sv-SE" altLang="ko-KR" i="1" dirty="0"/>
              <a:t>4px inset red</a:t>
            </a:r>
            <a:r>
              <a:rPr lang="sv-SE" altLang="ko-KR" i="1" dirty="0" smtClean="0"/>
              <a:t>;		</a:t>
            </a:r>
            <a:r>
              <a:rPr lang="en-US" altLang="ko-KR" dirty="0" err="1" smtClean="0"/>
              <a:t>ul</a:t>
            </a:r>
            <a:r>
              <a:rPr lang="en-US" altLang="ko-KR" dirty="0" smtClean="0"/>
              <a:t> </a:t>
            </a:r>
            <a:r>
              <a:rPr lang="en-US" altLang="ko-KR" dirty="0"/>
              <a:t>li a</a:t>
            </a:r>
            <a:r>
              <a:rPr lang="en-US" altLang="ko-KR" i="1" dirty="0"/>
              <a:t>:hover {</a:t>
            </a:r>
            <a:endParaRPr lang="sv-SE" altLang="ko-KR" i="1" dirty="0"/>
          </a:p>
          <a:p>
            <a:r>
              <a:rPr lang="en-US" altLang="ko-KR" dirty="0"/>
              <a:t>  padding: </a:t>
            </a:r>
            <a:r>
              <a:rPr lang="en-US" altLang="ko-KR" i="1" dirty="0" err="1"/>
              <a:t>10px</a:t>
            </a:r>
            <a:r>
              <a:rPr lang="en-US" altLang="ko-KR" i="1" dirty="0"/>
              <a:t> 0</a:t>
            </a:r>
            <a:r>
              <a:rPr lang="en-US" altLang="ko-KR" i="1" dirty="0" smtClean="0"/>
              <a:t>;				  </a:t>
            </a:r>
            <a:r>
              <a:rPr lang="en-US" altLang="ko-KR" dirty="0" smtClean="0"/>
              <a:t>text-decoration</a:t>
            </a:r>
            <a:r>
              <a:rPr lang="en-US" altLang="ko-KR" dirty="0"/>
              <a:t>: </a:t>
            </a:r>
            <a:r>
              <a:rPr lang="en-US" altLang="ko-KR" i="1" dirty="0"/>
              <a:t>underline; </a:t>
            </a:r>
          </a:p>
          <a:p>
            <a:r>
              <a:rPr lang="en-US" altLang="ko-KR" dirty="0" smtClean="0"/>
              <a:t>}					}</a:t>
            </a:r>
            <a:endParaRPr lang="en-US" altLang="ko-KR" dirty="0"/>
          </a:p>
          <a:p>
            <a:r>
              <a:rPr lang="en-US" altLang="ko-KR" dirty="0" err="1"/>
              <a:t>ul</a:t>
            </a:r>
            <a:r>
              <a:rPr lang="en-US" altLang="ko-KR" dirty="0"/>
              <a:t> li { </a:t>
            </a:r>
            <a:r>
              <a:rPr lang="en-US" altLang="ko-KR" dirty="0" smtClean="0"/>
              <a:t>					</a:t>
            </a:r>
            <a:r>
              <a:rPr lang="en-US" altLang="ko-KR" dirty="0"/>
              <a:t>&lt;/style&gt;</a:t>
            </a:r>
          </a:p>
          <a:p>
            <a:r>
              <a:rPr lang="en-US" altLang="ko-KR" dirty="0" smtClean="0"/>
              <a:t>  </a:t>
            </a:r>
            <a:r>
              <a:rPr lang="en-US" altLang="ko-KR" dirty="0"/>
              <a:t>display: </a:t>
            </a:r>
            <a:r>
              <a:rPr lang="en-US" altLang="ko-KR" i="1" dirty="0"/>
              <a:t>inline</a:t>
            </a:r>
            <a:r>
              <a:rPr lang="en-US" altLang="ko-KR" i="1" dirty="0" smtClean="0"/>
              <a:t>;</a:t>
            </a:r>
          </a:p>
          <a:p>
            <a:r>
              <a:rPr lang="en-US" altLang="ko-KR" i="1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text-transform: </a:t>
            </a:r>
            <a:r>
              <a:rPr lang="en-US" altLang="ko-KR" i="1" dirty="0"/>
              <a:t>uppercase</a:t>
            </a:r>
            <a:r>
              <a:rPr lang="en-US" altLang="ko-KR" i="1" dirty="0" smtClean="0"/>
              <a:t>;</a:t>
            </a:r>
          </a:p>
          <a:p>
            <a:r>
              <a:rPr lang="en-US" altLang="ko-KR" i="1" dirty="0"/>
              <a:t> </a:t>
            </a:r>
            <a:r>
              <a:rPr lang="en-US" altLang="ko-KR" dirty="0" smtClean="0"/>
              <a:t> </a:t>
            </a:r>
            <a:r>
              <a:rPr lang="en-US" altLang="ko-KR" dirty="0"/>
              <a:t>padding : </a:t>
            </a:r>
            <a:r>
              <a:rPr lang="en-US" altLang="ko-KR" i="1" dirty="0"/>
              <a:t>0 </a:t>
            </a:r>
            <a:r>
              <a:rPr lang="en-US" altLang="ko-KR" i="1" dirty="0" err="1"/>
              <a:t>10px</a:t>
            </a:r>
            <a:r>
              <a:rPr lang="en-US" altLang="ko-KR" i="1" dirty="0" smtClean="0"/>
              <a:t>;</a:t>
            </a:r>
            <a:endParaRPr lang="en-US" altLang="ko-KR" i="1" dirty="0"/>
          </a:p>
          <a:p>
            <a:r>
              <a:rPr lang="en-US" altLang="ko-KR" dirty="0"/>
              <a:t>  letter-spacing: </a:t>
            </a:r>
            <a:r>
              <a:rPr lang="en-US" altLang="ko-KR" i="1" dirty="0" err="1"/>
              <a:t>10px</a:t>
            </a:r>
            <a:r>
              <a:rPr lang="en-US" altLang="ko-KR" i="1" dirty="0" smtClean="0"/>
              <a:t>;</a:t>
            </a:r>
            <a:endParaRPr lang="en-US" altLang="ko-KR" i="1" dirty="0"/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endParaRPr lang="en-US" altLang="ko-KR" i="1" dirty="0"/>
          </a:p>
          <a:p>
            <a:endParaRPr lang="en-US" altLang="ko-KR" dirty="0"/>
          </a:p>
          <a:p>
            <a:endParaRPr lang="en-US" altLang="ko-KR" i="1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리스트 예제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24" y="6739938"/>
            <a:ext cx="8285963" cy="10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66000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sz="3000" kern="0" dirty="0" smtClean="0"/>
              <a:t>CSS </a:t>
            </a:r>
            <a:r>
              <a:rPr lang="ko-KR" altLang="en-US" sz="3000" kern="0" dirty="0" smtClean="0"/>
              <a:t>테이블 속성</a:t>
            </a:r>
            <a:endParaRPr lang="en-US" altLang="ko-KR" sz="3000" kern="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30866027"/>
              </p:ext>
            </p:extLst>
          </p:nvPr>
        </p:nvGraphicFramePr>
        <p:xfrm>
          <a:off x="693238" y="2518800"/>
          <a:ext cx="10562423" cy="55525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8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736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95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0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9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경계선 속성 중 </a:t>
                      </a: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–width, -style, -color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대해 약식 정의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69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border-collapse 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요소가 가진 각각의 경계선을 합칠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것인지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여부 설정</a:t>
                      </a:r>
                      <a:endParaRPr lang="en-US" altLang="ko-KR" sz="2000" kern="0" spc="0" dirty="0" smtClean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i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separate,</a:t>
                      </a:r>
                      <a:r>
                        <a:rPr lang="en-US" altLang="ko-KR" sz="2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collapse, initial(</a:t>
                      </a:r>
                      <a:r>
                        <a:rPr lang="ko-KR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초기값 유지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inherit(</a:t>
                      </a:r>
                      <a:r>
                        <a:rPr lang="ko-KR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상속받아 사용</a:t>
                      </a:r>
                      <a:r>
                        <a:rPr lang="en-US" altLang="ko-K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9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wid</a:t>
                      </a: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요소의 너비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9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height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요소의 높이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9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border-spacing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 경계선 </a:t>
                      </a:r>
                      <a:r>
                        <a:rPr lang="ko-KR" alt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9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caption-side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 캡션 위치 지정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2660644494"/>
                  </a:ext>
                </a:extLst>
              </a:tr>
              <a:tr h="539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empty-cells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빈 셀에 테두리와 배경을 표시할지 여부 설정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3018537103"/>
                  </a:ext>
                </a:extLst>
              </a:tr>
              <a:tr h="539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defTabSz="1188134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0" spc="0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텍스트의 수평 정렬 설정</a:t>
                      </a:r>
                      <a:endParaRPr lang="ko-KR" altLang="en-US" sz="20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2119846798"/>
                  </a:ext>
                </a:extLst>
              </a:tr>
              <a:tr h="53950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156" marR="84156" marT="23267" marB="23267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테이블</a:t>
            </a:r>
            <a:r>
              <a:rPr lang="en-US" altLang="ko-KR" sz="5500" dirty="0" smtClean="0">
                <a:latin typeface="+mj-lt"/>
              </a:rPr>
              <a:t>(1/3)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04716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 smtClean="0"/>
              <a:t>경계선 통합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separate </a:t>
            </a:r>
            <a:r>
              <a:rPr lang="en-US" altLang="ko-KR" sz="2400" dirty="0"/>
              <a:t>: </a:t>
            </a:r>
            <a:r>
              <a:rPr lang="ko-KR" altLang="en-US" sz="2400" dirty="0" smtClean="0"/>
              <a:t>각 셀이 자체 테두리를 표시한다</a:t>
            </a:r>
            <a:r>
              <a:rPr lang="en-US" altLang="ko-KR" sz="2400" dirty="0" smtClean="0"/>
              <a:t>. (</a:t>
            </a:r>
            <a:r>
              <a:rPr lang="ko-KR" altLang="en-US" sz="2400" dirty="0" smtClean="0"/>
              <a:t>기본 값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400" dirty="0"/>
              <a:t>collapse : </a:t>
            </a:r>
            <a:r>
              <a:rPr lang="ko-KR" altLang="en-US" sz="2400" dirty="0" smtClean="0"/>
              <a:t>셀의 경계선이 통합되어 </a:t>
            </a:r>
            <a:r>
              <a:rPr lang="ko-KR" altLang="en-US" sz="2400" dirty="0"/>
              <a:t>단일 선으로 표시한다</a:t>
            </a:r>
            <a:r>
              <a:rPr lang="en-US" altLang="ko-KR" sz="2400" dirty="0"/>
              <a:t>. </a:t>
            </a:r>
            <a:endParaRPr lang="ko-KR" altLang="en-US" sz="2400" dirty="0"/>
          </a:p>
          <a:p>
            <a:pPr marL="594067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테이블</a:t>
            </a:r>
            <a:r>
              <a:rPr lang="en-US" altLang="ko-KR" sz="5500" dirty="0" smtClean="0">
                <a:latin typeface="+mj-lt"/>
              </a:rPr>
              <a:t>(2/3)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41" y="3759994"/>
            <a:ext cx="3316116" cy="4336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41" y="5704667"/>
            <a:ext cx="3316116" cy="4336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114" y="3759994"/>
            <a:ext cx="5023785" cy="17903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114" y="5703535"/>
            <a:ext cx="4995773" cy="164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873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텍스트 정렬 </a:t>
            </a:r>
            <a:r>
              <a:rPr lang="en-US" altLang="ko-KR" sz="3000" dirty="0" smtClean="0"/>
              <a:t>: text-align, text-align-last (</a:t>
            </a:r>
            <a:r>
              <a:rPr lang="ko-KR" altLang="en-US" sz="3000" dirty="0" smtClean="0"/>
              <a:t>마지막 줄 정렬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00100" y="2486024"/>
            <a:ext cx="10158413" cy="5830571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endParaRPr lang="en-US" altLang="ko-KR" sz="22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테이블</a:t>
            </a:r>
            <a:r>
              <a:rPr lang="en-US" altLang="ko-KR" sz="5500" dirty="0" smtClean="0">
                <a:latin typeface="+mj-lt"/>
              </a:rPr>
              <a:t>(3/3)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52" y="2824794"/>
            <a:ext cx="4705350" cy="5153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270" y="3205793"/>
            <a:ext cx="40671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2059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CSS Box Model : </a:t>
            </a:r>
            <a:r>
              <a:rPr lang="ko-KR" altLang="en-US" sz="3000" dirty="0" smtClean="0"/>
              <a:t>모든 </a:t>
            </a:r>
            <a:r>
              <a:rPr lang="en-US" altLang="ko-KR" sz="3000" dirty="0" smtClean="0"/>
              <a:t>HTML </a:t>
            </a:r>
            <a:r>
              <a:rPr lang="ko-KR" altLang="en-US" sz="3000" dirty="0" smtClean="0"/>
              <a:t>요소들은 </a:t>
            </a:r>
            <a:r>
              <a:rPr lang="ko-KR" altLang="en-US" sz="3000" dirty="0"/>
              <a:t>박스</a:t>
            </a:r>
            <a:r>
              <a:rPr lang="en-US" altLang="ko-KR" sz="3000" dirty="0"/>
              <a:t>(</a:t>
            </a:r>
            <a:r>
              <a:rPr lang="ko-KR" altLang="en-US" sz="3000" dirty="0"/>
              <a:t>사각형</a:t>
            </a:r>
            <a:r>
              <a:rPr lang="en-US" altLang="ko-KR" sz="3000" dirty="0"/>
              <a:t>) </a:t>
            </a:r>
            <a:r>
              <a:rPr lang="ko-KR" altLang="en-US" sz="3000" dirty="0" smtClean="0"/>
              <a:t>형태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CSS</a:t>
            </a:r>
            <a:r>
              <a:rPr lang="ko-KR" altLang="en-US" sz="2400" dirty="0" smtClean="0"/>
              <a:t>는 박스의 크기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위치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속성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배경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테두리 등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결정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하나의 박스는 네 영역으로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이루어진다</a:t>
            </a:r>
            <a:r>
              <a:rPr lang="en-US" altLang="ko-KR" sz="2400" dirty="0" smtClean="0"/>
              <a:t>.</a:t>
            </a:r>
          </a:p>
          <a:p>
            <a:pPr marL="594067" lvl="1" indent="0">
              <a:buNone/>
            </a:pPr>
            <a:r>
              <a:rPr lang="en-US" altLang="ko-KR" sz="2200" dirty="0"/>
              <a:t> </a:t>
            </a:r>
            <a:r>
              <a:rPr lang="en-US" altLang="ko-KR" sz="2200" dirty="0" smtClean="0"/>
              <a:t> - </a:t>
            </a:r>
            <a:r>
              <a:rPr lang="ko-KR" altLang="en-US" sz="2200" dirty="0" smtClean="0"/>
              <a:t>바깥 여백</a:t>
            </a:r>
            <a:r>
              <a:rPr lang="en-US" altLang="ko-KR" sz="2200" dirty="0" smtClean="0"/>
              <a:t>(margin), </a:t>
            </a:r>
            <a:r>
              <a:rPr lang="ko-KR" altLang="en-US" sz="2200" dirty="0" smtClean="0"/>
              <a:t>테두리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콘텐츠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안쪽 여백</a:t>
            </a:r>
            <a:r>
              <a:rPr lang="en-US" altLang="ko-KR" sz="2200" dirty="0" smtClean="0"/>
              <a:t>(padding)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(1/5)</a:t>
            </a:r>
            <a:endParaRPr lang="ko-KR" altLang="en-US" sz="5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58174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헤더와 데이터 영역 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th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기본적인 텍스트 스타일이 </a:t>
            </a:r>
            <a:r>
              <a:rPr lang="en-US" altLang="ko-KR" dirty="0" smtClean="0"/>
              <a:t>bold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align center</a:t>
            </a:r>
            <a:r>
              <a:rPr lang="ko-KR" altLang="en-US" dirty="0" smtClean="0"/>
              <a:t>로 정의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테이블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1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742950" y="2959230"/>
            <a:ext cx="10301288" cy="4763963"/>
            <a:chOff x="742950" y="2451230"/>
            <a:chExt cx="10301288" cy="4763963"/>
          </a:xfrm>
        </p:grpSpPr>
        <p:sp>
          <p:nvSpPr>
            <p:cNvPr id="4" name="내용 개체 틀 2"/>
            <p:cNvSpPr txBox="1">
              <a:spLocks/>
            </p:cNvSpPr>
            <p:nvPr/>
          </p:nvSpPr>
          <p:spPr bwMode="auto">
            <a:xfrm>
              <a:off x="742950" y="2451230"/>
              <a:ext cx="10301288" cy="47639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/>
          </p:spPr>
          <p:txBody>
            <a:bodyPr vert="horz" wrap="square" lIns="118809" tIns="59404" rIns="118809" bIns="59404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indent="0" latinLnBrk="1">
                <a:spcBef>
                  <a:spcPct val="20000"/>
                </a:spcBef>
                <a:buClr>
                  <a:schemeClr val="folHlink"/>
                </a:buClr>
                <a:buFont typeface="Symbol" pitchFamily="18" charset="2"/>
                <a:buNone/>
                <a:defRPr kumimoji="1" sz="1800" b="1">
                  <a:latin typeface="나눔고딕코딩" panose="020D0009000000000000" pitchFamily="49" charset="-127"/>
                  <a:ea typeface="나눔고딕코딩" panose="020D0009000000000000" pitchFamily="49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itchFamily="18" charset="2"/>
                <a:buChar char="·"/>
                <a:defRPr kumimoji="1" sz="2000">
                  <a:latin typeface="Century Schoolbook" panose="020406040505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itchFamily="18" charset="2"/>
                <a:buChar char="·"/>
                <a:defRPr kumimoji="1">
                  <a:latin typeface="Century Schoolbook" panose="020406040505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itchFamily="18" charset="2"/>
                <a:buChar char="·"/>
                <a:defRPr kumimoji="1" sz="1600">
                  <a:latin typeface="Century Schoolbook" panose="020406040505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Century Schoolbook" panose="02040604050505020304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latin typeface="+mn-lt"/>
                </a:defRPr>
              </a:lvl9pPr>
            </a:lstStyle>
            <a:p>
              <a:r>
                <a:rPr lang="en-US" altLang="ko-KR" sz="2200" dirty="0" smtClean="0">
                  <a:latin typeface="+mj-lt"/>
                </a:rPr>
                <a:t>&lt;</a:t>
              </a:r>
              <a:r>
                <a:rPr lang="en-US" altLang="ko-KR" sz="2200" dirty="0">
                  <a:latin typeface="+mj-lt"/>
                </a:rPr>
                <a:t>head&gt;</a:t>
              </a:r>
            </a:p>
            <a:p>
              <a:r>
                <a:rPr lang="en-US" altLang="ko-KR" sz="2200" dirty="0" smtClean="0">
                  <a:latin typeface="+mj-lt"/>
                </a:rPr>
                <a:t>&lt;</a:t>
              </a:r>
              <a:r>
                <a:rPr lang="en-US" altLang="ko-KR" sz="2200" dirty="0">
                  <a:latin typeface="+mj-lt"/>
                </a:rPr>
                <a:t>style&gt;</a:t>
              </a:r>
            </a:p>
            <a:p>
              <a:r>
                <a:rPr lang="en-US" altLang="ko-KR" sz="2200" dirty="0">
                  <a:latin typeface="+mj-lt"/>
                </a:rPr>
                <a:t>table, </a:t>
              </a:r>
              <a:r>
                <a:rPr lang="en-US" altLang="ko-KR" sz="2200" dirty="0" err="1">
                  <a:latin typeface="+mj-lt"/>
                </a:rPr>
                <a:t>th</a:t>
              </a:r>
              <a:r>
                <a:rPr lang="en-US" altLang="ko-KR" sz="2200" dirty="0">
                  <a:latin typeface="+mj-lt"/>
                </a:rPr>
                <a:t>, td {</a:t>
              </a:r>
            </a:p>
            <a:p>
              <a:r>
                <a:rPr lang="en-US" altLang="ko-KR" sz="2200" dirty="0">
                  <a:latin typeface="+mj-lt"/>
                </a:rPr>
                <a:t>  border</a:t>
              </a:r>
              <a:r>
                <a:rPr lang="en-US" altLang="ko-KR" sz="2200" dirty="0" smtClean="0">
                  <a:latin typeface="+mj-lt"/>
                </a:rPr>
                <a:t>: </a:t>
              </a:r>
              <a:r>
                <a:rPr lang="en-US" altLang="ko-KR" sz="2200" dirty="0" err="1" smtClean="0">
                  <a:latin typeface="+mj-lt"/>
                </a:rPr>
                <a:t>1px</a:t>
              </a:r>
              <a:r>
                <a:rPr lang="en-US" altLang="ko-KR" sz="2200" dirty="0" smtClean="0">
                  <a:latin typeface="+mj-lt"/>
                </a:rPr>
                <a:t> </a:t>
              </a:r>
              <a:r>
                <a:rPr lang="en-US" altLang="ko-KR" sz="2200" dirty="0">
                  <a:latin typeface="+mj-lt"/>
                </a:rPr>
                <a:t>solid black;</a:t>
              </a:r>
            </a:p>
            <a:p>
              <a:r>
                <a:rPr lang="en-US" altLang="ko-KR" sz="2200" dirty="0">
                  <a:latin typeface="+mj-lt"/>
                </a:rPr>
                <a:t>}</a:t>
              </a:r>
            </a:p>
            <a:p>
              <a:r>
                <a:rPr lang="en-US" altLang="ko-KR" sz="2200" dirty="0" err="1">
                  <a:latin typeface="+mj-lt"/>
                </a:rPr>
                <a:t>th</a:t>
              </a:r>
              <a:r>
                <a:rPr lang="en-US" altLang="ko-KR" sz="2200" dirty="0">
                  <a:latin typeface="+mj-lt"/>
                </a:rPr>
                <a:t> {</a:t>
              </a:r>
            </a:p>
            <a:p>
              <a:r>
                <a:rPr lang="en-US" altLang="ko-KR" sz="2200" dirty="0">
                  <a:latin typeface="+mj-lt"/>
                </a:rPr>
                <a:t>  background-color: green;</a:t>
              </a:r>
            </a:p>
            <a:p>
              <a:r>
                <a:rPr lang="en-US" altLang="ko-KR" sz="2200" dirty="0">
                  <a:latin typeface="+mj-lt"/>
                </a:rPr>
                <a:t>}</a:t>
              </a:r>
            </a:p>
            <a:p>
              <a:r>
                <a:rPr lang="en-US" altLang="ko-KR" sz="2200" dirty="0">
                  <a:latin typeface="+mj-lt"/>
                </a:rPr>
                <a:t>&lt;/style</a:t>
              </a:r>
              <a:r>
                <a:rPr lang="en-US" altLang="ko-KR" sz="2200" dirty="0" smtClean="0">
                  <a:latin typeface="+mj-lt"/>
                </a:rPr>
                <a:t>&gt;</a:t>
              </a:r>
            </a:p>
            <a:p>
              <a:r>
                <a:rPr lang="en-US" altLang="ko-KR" sz="2200" dirty="0" smtClean="0">
                  <a:latin typeface="+mj-lt"/>
                </a:rPr>
                <a:t>&lt;/</a:t>
              </a:r>
              <a:r>
                <a:rPr lang="en-US" altLang="ko-KR" sz="2200" dirty="0">
                  <a:latin typeface="+mj-lt"/>
                </a:rPr>
                <a:t>head</a:t>
              </a:r>
              <a:r>
                <a:rPr lang="en-US" altLang="ko-KR" sz="2200" dirty="0" smtClean="0">
                  <a:latin typeface="+mj-lt"/>
                </a:rPr>
                <a:t>&gt;</a:t>
              </a:r>
              <a:endParaRPr lang="en-US" altLang="ko-KR" sz="2200" dirty="0">
                <a:latin typeface="+mj-lt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143" y="3385344"/>
              <a:ext cx="5711987" cy="1364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1305734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테이블</a:t>
            </a:r>
            <a:r>
              <a:rPr lang="en-US" altLang="ko-KR" sz="5500" dirty="0" smtClean="0">
                <a:latin typeface="+mj-lt"/>
              </a:rPr>
              <a:t> </a:t>
            </a:r>
            <a:r>
              <a:rPr lang="ko-KR" altLang="en-US" sz="5500" dirty="0" smtClean="0">
                <a:latin typeface="+mj-lt"/>
              </a:rPr>
              <a:t>예제</a:t>
            </a:r>
            <a:r>
              <a:rPr lang="en-US" altLang="ko-KR" sz="5500" dirty="0" smtClean="0">
                <a:latin typeface="+mj-lt"/>
              </a:rPr>
              <a:t>2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짝수 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 행 배경색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id, class</a:t>
            </a:r>
            <a:r>
              <a:rPr lang="ko-KR" altLang="en-US" dirty="0"/>
              <a:t> </a:t>
            </a:r>
            <a:r>
              <a:rPr lang="ko-KR" altLang="en-US" dirty="0" smtClean="0"/>
              <a:t>등을 통해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가상 클래스</a:t>
            </a:r>
            <a:r>
              <a:rPr lang="en-US" altLang="ko-KR" dirty="0" smtClean="0"/>
              <a:t>(pseudo class)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742950" y="3403600"/>
            <a:ext cx="10301288" cy="454819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&lt;style&gt;</a:t>
            </a:r>
          </a:p>
          <a:p>
            <a:r>
              <a:rPr lang="en-US" altLang="ko-KR" sz="2200" dirty="0" smtClean="0">
                <a:latin typeface="+mj-lt"/>
              </a:rPr>
              <a:t>.</a:t>
            </a:r>
            <a:r>
              <a:rPr lang="en-US" altLang="ko-KR" sz="2200" dirty="0">
                <a:latin typeface="+mj-lt"/>
              </a:rPr>
              <a:t>a {</a:t>
            </a:r>
          </a:p>
          <a:p>
            <a:r>
              <a:rPr lang="en-US" altLang="ko-KR" sz="2200" dirty="0">
                <a:latin typeface="+mj-lt"/>
              </a:rPr>
              <a:t>  background-color: gold;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</a:t>
            </a:r>
            <a:r>
              <a:rPr lang="en-US" altLang="ko-KR" sz="2200" dirty="0" smtClean="0">
                <a:latin typeface="+mj-lt"/>
              </a:rPr>
              <a:t>&gt;</a:t>
            </a:r>
          </a:p>
          <a:p>
            <a:endParaRPr lang="en-US" altLang="ko-KR" sz="2200" dirty="0">
              <a:latin typeface="+mj-lt"/>
            </a:endParaRPr>
          </a:p>
          <a:p>
            <a:r>
              <a:rPr lang="en-US" altLang="ko-KR" sz="2200" dirty="0">
                <a:latin typeface="+mj-lt"/>
              </a:rPr>
              <a:t>&lt;style&gt;</a:t>
            </a:r>
          </a:p>
          <a:p>
            <a:r>
              <a:rPr lang="en-US" altLang="ko-KR" sz="2200" dirty="0" err="1" smtClean="0">
                <a:latin typeface="+mj-lt"/>
              </a:rPr>
              <a:t>tr:nth-child</a:t>
            </a:r>
            <a:r>
              <a:rPr lang="en-US" altLang="ko-KR" sz="2200" dirty="0" smtClean="0">
                <a:latin typeface="+mj-lt"/>
              </a:rPr>
              <a:t>(odd</a:t>
            </a:r>
            <a:r>
              <a:rPr lang="en-US" altLang="ko-KR" sz="2200" dirty="0">
                <a:latin typeface="+mj-lt"/>
              </a:rPr>
              <a:t>) {</a:t>
            </a:r>
          </a:p>
          <a:p>
            <a:r>
              <a:rPr lang="en-US" altLang="ko-KR" sz="2200" dirty="0">
                <a:latin typeface="+mj-lt"/>
              </a:rPr>
              <a:t>  background-color: gold;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&lt;/style&gt;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940" y="5868507"/>
            <a:ext cx="4928184" cy="17773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940" y="3785222"/>
            <a:ext cx="4928184" cy="1777378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 bwMode="auto">
          <a:xfrm>
            <a:off x="800100" y="3937000"/>
            <a:ext cx="368300" cy="3048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812800" y="6311900"/>
            <a:ext cx="2286000" cy="355600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83670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연습</a:t>
            </a:r>
            <a:r>
              <a:rPr lang="en-US" altLang="ko-KR" sz="5500" dirty="0" smtClean="0">
                <a:latin typeface="+mj-lt"/>
              </a:rPr>
              <a:t>2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가상 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60" y="2702682"/>
            <a:ext cx="9250360" cy="33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48629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376606" y="6025031"/>
            <a:ext cx="914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Content : </a:t>
            </a:r>
            <a:r>
              <a:rPr lang="ko-KR" altLang="en-US" sz="2400" dirty="0" smtClean="0">
                <a:latin typeface="+mj-lt"/>
              </a:rPr>
              <a:t>상자의 내용물</a:t>
            </a:r>
            <a:r>
              <a:rPr lang="en-US" altLang="ko-KR" sz="2400" dirty="0" smtClean="0">
                <a:latin typeface="+mj-lt"/>
              </a:rPr>
              <a:t>. </a:t>
            </a:r>
            <a:r>
              <a:rPr lang="ko-KR" altLang="en-US" sz="2400" dirty="0" smtClean="0">
                <a:latin typeface="+mj-lt"/>
              </a:rPr>
              <a:t>텍스트와 이미지가 표시되는 영역</a:t>
            </a:r>
            <a:endParaRPr lang="en-US" altLang="ko-KR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Padding : Content</a:t>
            </a:r>
            <a:r>
              <a:rPr lang="ko-KR" altLang="en-US" sz="2400" dirty="0" smtClean="0">
                <a:latin typeface="+mj-lt"/>
              </a:rPr>
              <a:t>와 </a:t>
            </a:r>
            <a:r>
              <a:rPr lang="en-US" altLang="ko-KR" sz="2400" dirty="0" smtClean="0">
                <a:latin typeface="+mj-lt"/>
              </a:rPr>
              <a:t>Border</a:t>
            </a:r>
            <a:r>
              <a:rPr lang="ko-KR" altLang="en-US" sz="2400" dirty="0" smtClean="0">
                <a:latin typeface="+mj-lt"/>
              </a:rPr>
              <a:t>사이 영역으로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투명함</a:t>
            </a:r>
            <a:r>
              <a:rPr lang="en-US" altLang="ko-KR" sz="2400" dirty="0" smtClean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Border : Content</a:t>
            </a:r>
            <a:r>
              <a:rPr lang="ko-KR" altLang="en-US" sz="2400" dirty="0" smtClean="0">
                <a:latin typeface="+mj-lt"/>
              </a:rPr>
              <a:t>와 </a:t>
            </a:r>
            <a:r>
              <a:rPr lang="en-US" altLang="ko-KR" sz="2400" dirty="0" smtClean="0">
                <a:latin typeface="+mj-lt"/>
              </a:rPr>
              <a:t>Padding</a:t>
            </a:r>
            <a:r>
              <a:rPr lang="ko-KR" altLang="en-US" sz="2400" dirty="0" smtClean="0">
                <a:latin typeface="+mj-lt"/>
              </a:rPr>
              <a:t>을 감싸는 테두리</a:t>
            </a:r>
            <a:endParaRPr lang="en-US" altLang="ko-KR" sz="2400" dirty="0" smtClean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+mj-lt"/>
              </a:rPr>
              <a:t>Margin : Border</a:t>
            </a:r>
            <a:r>
              <a:rPr lang="ko-KR" altLang="en-US" sz="2400" dirty="0" smtClean="0">
                <a:latin typeface="+mj-lt"/>
              </a:rPr>
              <a:t>밖 영역으로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투명함</a:t>
            </a:r>
            <a:r>
              <a:rPr lang="en-US" altLang="ko-KR" sz="2400" dirty="0" smtClean="0">
                <a:latin typeface="+mj-lt"/>
              </a:rPr>
              <a:t>.</a:t>
            </a: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(2/5)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945" y="1868785"/>
            <a:ext cx="86201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81413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배경색과 배경 이미지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/>
              <a:t>요소에 </a:t>
            </a:r>
            <a:r>
              <a:rPr lang="ko-KR" altLang="en-US" dirty="0" smtClean="0"/>
              <a:t>배경색과 </a:t>
            </a:r>
            <a:r>
              <a:rPr lang="ko-KR" altLang="en-US" dirty="0"/>
              <a:t>배경 이미지가 설정되어 있는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,</a:t>
            </a:r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패딩은 </a:t>
            </a:r>
            <a:r>
              <a:rPr lang="ko-KR" altLang="en-US" dirty="0"/>
              <a:t>투명하므로 배경 이미지와 배경색이 보이게 된다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445196" y="7670423"/>
            <a:ext cx="2153154" cy="332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559" i="1" dirty="0">
                <a:solidFill>
                  <a:srgbClr val="FF0000"/>
                </a:solidFill>
              </a:rPr>
              <a:t>(</a:t>
            </a:r>
            <a:r>
              <a:rPr lang="ko-KR" altLang="en-US" sz="1559" i="1" dirty="0">
                <a:solidFill>
                  <a:srgbClr val="FF0000"/>
                </a:solidFill>
              </a:rPr>
              <a:t>그림 출처</a:t>
            </a:r>
            <a:r>
              <a:rPr lang="en-US" altLang="ko-KR" sz="1559" i="1" dirty="0">
                <a:solidFill>
                  <a:srgbClr val="FF0000"/>
                </a:solidFill>
              </a:rPr>
              <a:t>: Jon Hicks)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(3/5)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499" y="3677566"/>
            <a:ext cx="5044281" cy="45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2292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+mj-lt"/>
              </a:rPr>
              <a:t>연습</a:t>
            </a:r>
            <a:r>
              <a:rPr lang="en-US" altLang="ko-KR" sz="5500" dirty="0" smtClean="0">
                <a:latin typeface="+mj-lt"/>
              </a:rPr>
              <a:t>1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border, padding </a:t>
            </a:r>
            <a:r>
              <a:rPr lang="ko-KR" altLang="en-US" dirty="0" smtClean="0"/>
              <a:t>이용하기</a:t>
            </a:r>
            <a:endParaRPr lang="en-US" altLang="ko-KR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784" y="2657662"/>
            <a:ext cx="9180512" cy="53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88617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박스의 크기 계산</a:t>
            </a:r>
            <a:endParaRPr lang="en-US" altLang="ko-KR" sz="3000" dirty="0"/>
          </a:p>
          <a:p>
            <a:pPr lvl="1"/>
            <a:r>
              <a:rPr lang="ko-KR" altLang="en-US" sz="2400" dirty="0" smtClean="0"/>
              <a:t>높이</a:t>
            </a:r>
            <a:r>
              <a:rPr lang="en-US" altLang="ko-KR" sz="2400" dirty="0" smtClean="0"/>
              <a:t>(height)</a:t>
            </a:r>
            <a:r>
              <a:rPr lang="ko-KR" altLang="en-US" sz="2400" dirty="0" smtClean="0"/>
              <a:t> 및 너비</a:t>
            </a:r>
            <a:r>
              <a:rPr lang="en-US" altLang="ko-KR" sz="2400" dirty="0" smtClean="0"/>
              <a:t>(width)</a:t>
            </a:r>
            <a:r>
              <a:rPr lang="ko-KR" altLang="en-US" sz="2400" dirty="0" smtClean="0"/>
              <a:t> 속성에는 </a:t>
            </a:r>
            <a:r>
              <a:rPr lang="en-US" altLang="ko-KR" sz="2400" dirty="0" smtClean="0"/>
              <a:t>padding, border, margin </a:t>
            </a:r>
            <a:r>
              <a:rPr lang="ko-KR" altLang="en-US" sz="2400" dirty="0" smtClean="0"/>
              <a:t>값이 포함되지 않음</a:t>
            </a:r>
            <a:endParaRPr lang="en-US" altLang="ko-KR" sz="2400" dirty="0"/>
          </a:p>
          <a:p>
            <a:pPr lvl="1"/>
            <a:endParaRPr lang="en-US" altLang="ko-KR" sz="2400" dirty="0" smtClean="0"/>
          </a:p>
          <a:p>
            <a:pPr lvl="1"/>
            <a:endParaRPr lang="en-US" altLang="ko-KR" sz="2400" dirty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marL="594067" lvl="1" indent="0">
              <a:buNone/>
            </a:pPr>
            <a:endParaRPr lang="en-US" altLang="ko-KR" sz="2400" dirty="0" smtClean="0"/>
          </a:p>
          <a:p>
            <a:pPr lvl="1"/>
            <a:r>
              <a:rPr lang="ko-KR" altLang="en-US" sz="2400" dirty="0" smtClean="0"/>
              <a:t>요소의 전체 크기 계산 시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 content </a:t>
            </a:r>
            <a:r>
              <a:rPr lang="ko-KR" altLang="en-US" sz="2400" dirty="0" smtClean="0"/>
              <a:t>너비 </a:t>
            </a:r>
            <a:r>
              <a:rPr lang="en-US" altLang="ko-KR" sz="2400" dirty="0" smtClean="0"/>
              <a:t>+ padding, border, margin </a:t>
            </a:r>
            <a:r>
              <a:rPr lang="ko-KR" altLang="en-US" sz="2400" dirty="0" smtClean="0"/>
              <a:t>값을 추가해야 한다</a:t>
            </a:r>
            <a:r>
              <a:rPr lang="en-US" altLang="ko-KR" sz="2400" dirty="0" smtClean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(4/5)</a:t>
            </a:r>
            <a:endParaRPr lang="ko-KR" altLang="en-US" sz="5500" dirty="0">
              <a:latin typeface="+mj-lt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414141" y="5966615"/>
            <a:ext cx="5024759" cy="1932782"/>
            <a:chOff x="2729706" y="3566318"/>
            <a:chExt cx="6155867" cy="241538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9706" y="3566318"/>
              <a:ext cx="6155867" cy="241538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3509" y="4089400"/>
              <a:ext cx="5148491" cy="13716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1609" y="4132692"/>
              <a:ext cx="5072291" cy="129317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5310" y="4539886"/>
              <a:ext cx="4288988" cy="481806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6058" y="5966615"/>
            <a:ext cx="2463766" cy="19327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6058" y="2883229"/>
            <a:ext cx="2463766" cy="193278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1825373" y="3028112"/>
            <a:ext cx="5326047" cy="1373459"/>
            <a:chOff x="1825373" y="3028112"/>
            <a:chExt cx="5326047" cy="137345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25373" y="4018915"/>
              <a:ext cx="3528938" cy="382656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06063" y="3028112"/>
              <a:ext cx="2945357" cy="913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6600735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ko-KR" altLang="en-US" sz="3000" dirty="0" smtClean="0"/>
              <a:t>박스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그림자</a:t>
            </a:r>
            <a:r>
              <a:rPr lang="en-US" altLang="ko-KR" sz="3000" dirty="0" smtClean="0"/>
              <a:t>(box-shadow)</a:t>
            </a:r>
            <a:endParaRPr lang="en-US" altLang="ko-KR" sz="3000" dirty="0"/>
          </a:p>
          <a:p>
            <a:pPr lvl="1"/>
            <a:r>
              <a:rPr lang="en-US" altLang="ko-KR" sz="2400" dirty="0" smtClean="0"/>
              <a:t>horizontal,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vertical,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blur(</a:t>
            </a:r>
            <a:r>
              <a:rPr lang="ko-KR" altLang="en-US" sz="2400" dirty="0" smtClean="0"/>
              <a:t>숫자 높을수록 더 흐려짐</a:t>
            </a:r>
            <a:r>
              <a:rPr lang="en-US" altLang="ko-KR" sz="2400" dirty="0" smtClean="0"/>
              <a:t>),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color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박스 모델</a:t>
            </a:r>
            <a:r>
              <a:rPr lang="en-US" altLang="ko-KR" sz="5500" dirty="0" smtClean="0">
                <a:latin typeface="+mj-lt"/>
              </a:rPr>
              <a:t>(5/5)</a:t>
            </a:r>
            <a:endParaRPr lang="ko-KR" altLang="en-US" sz="5500" dirty="0">
              <a:latin typeface="+mj-lt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 bwMode="auto">
          <a:xfrm>
            <a:off x="428150" y="2959101"/>
            <a:ext cx="11144574" cy="522548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 kumimoji="1" sz="1800" b="1">
                <a:latin typeface="나눔고딕코딩" panose="020D0009000000000000" pitchFamily="49" charset="-127"/>
                <a:ea typeface="나눔고딕코딩" panose="020D0009000000000000" pitchFamily="49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r>
              <a:rPr lang="en-US" altLang="ko-KR" sz="2200" dirty="0">
                <a:latin typeface="+mj-lt"/>
              </a:rPr>
              <a:t>&lt;head&gt;</a:t>
            </a:r>
          </a:p>
          <a:p>
            <a:r>
              <a:rPr lang="en-US" altLang="ko-KR" sz="2200" dirty="0">
                <a:latin typeface="+mj-lt"/>
              </a:rPr>
              <a:t>&lt;style&gt; </a:t>
            </a:r>
          </a:p>
          <a:p>
            <a:r>
              <a:rPr lang="en-US" altLang="ko-KR" sz="2200" dirty="0">
                <a:latin typeface="+mj-lt"/>
              </a:rPr>
              <a:t>div {</a:t>
            </a:r>
          </a:p>
          <a:p>
            <a:r>
              <a:rPr lang="en-US" altLang="ko-KR" sz="2200" dirty="0">
                <a:latin typeface="+mj-lt"/>
              </a:rPr>
              <a:t>  width: </a:t>
            </a:r>
            <a:r>
              <a:rPr lang="en-US" altLang="ko-KR" sz="2200" dirty="0" err="1">
                <a:latin typeface="+mj-lt"/>
              </a:rPr>
              <a:t>300px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height: </a:t>
            </a:r>
            <a:r>
              <a:rPr lang="en-US" altLang="ko-KR" sz="2200" dirty="0" err="1">
                <a:latin typeface="+mj-lt"/>
              </a:rPr>
              <a:t>100px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padding: </a:t>
            </a:r>
            <a:r>
              <a:rPr lang="en-US" altLang="ko-KR" sz="2200" dirty="0" err="1">
                <a:latin typeface="+mj-lt"/>
              </a:rPr>
              <a:t>15px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  background-color: coral;</a:t>
            </a:r>
          </a:p>
          <a:p>
            <a:r>
              <a:rPr lang="en-US" altLang="ko-KR" sz="2200" dirty="0">
                <a:latin typeface="+mj-lt"/>
              </a:rPr>
              <a:t>  box-shadow: </a:t>
            </a:r>
            <a:r>
              <a:rPr lang="en-US" altLang="ko-KR" sz="2200" dirty="0" err="1">
                <a:latin typeface="+mj-lt"/>
              </a:rPr>
              <a:t>10px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10px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5px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err="1">
                <a:latin typeface="+mj-lt"/>
              </a:rPr>
              <a:t>lightblue</a:t>
            </a:r>
            <a:r>
              <a:rPr lang="en-US" altLang="ko-KR" sz="2200" dirty="0">
                <a:latin typeface="+mj-lt"/>
              </a:rPr>
              <a:t>;</a:t>
            </a:r>
          </a:p>
          <a:p>
            <a:r>
              <a:rPr lang="en-US" altLang="ko-KR" sz="2200" dirty="0">
                <a:latin typeface="+mj-lt"/>
              </a:rPr>
              <a:t>}</a:t>
            </a:r>
          </a:p>
          <a:p>
            <a:r>
              <a:rPr lang="en-US" altLang="ko-KR" sz="2200" dirty="0">
                <a:latin typeface="+mj-lt"/>
              </a:rPr>
              <a:t>&lt;/style&gt;</a:t>
            </a:r>
          </a:p>
          <a:p>
            <a:r>
              <a:rPr lang="en-US" altLang="ko-KR" sz="2200" dirty="0">
                <a:latin typeface="+mj-lt"/>
              </a:rPr>
              <a:t>&lt;/head</a:t>
            </a:r>
            <a:r>
              <a:rPr lang="en-US" altLang="ko-KR" sz="2200" dirty="0" smtClean="0">
                <a:latin typeface="+mj-lt"/>
              </a:rPr>
              <a:t>&gt;</a:t>
            </a:r>
            <a:endParaRPr lang="ko-KR" altLang="en-US" sz="220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966" y="3620013"/>
            <a:ext cx="4958825" cy="22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07088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sz="3000" dirty="0" smtClean="0"/>
              <a:t>border : </a:t>
            </a:r>
            <a:r>
              <a:rPr lang="ko-KR" altLang="en-US" sz="3000" dirty="0" smtClean="0"/>
              <a:t>테두리 속성을 사용해 </a:t>
            </a:r>
            <a:r>
              <a:rPr lang="en-US" altLang="ko-KR" sz="3000" dirty="0" smtClean="0"/>
              <a:t>style, color, width </a:t>
            </a:r>
            <a:r>
              <a:rPr lang="ko-KR" altLang="en-US" sz="3000" dirty="0" smtClean="0"/>
              <a:t>지정</a:t>
            </a:r>
            <a:endParaRPr lang="en-US" altLang="ko-KR" sz="3000" dirty="0" smtClean="0"/>
          </a:p>
          <a:p>
            <a:r>
              <a:rPr lang="en-US" altLang="ko-KR" sz="3000" dirty="0" smtClean="0"/>
              <a:t>style </a:t>
            </a:r>
            <a:r>
              <a:rPr lang="ko-KR" altLang="en-US" sz="3000" dirty="0" smtClean="0"/>
              <a:t>속성을 기본으로 지정해야 </a:t>
            </a:r>
            <a:r>
              <a:rPr lang="en-US" altLang="ko-KR" sz="3000" dirty="0" smtClean="0"/>
              <a:t>color, width </a:t>
            </a:r>
            <a:r>
              <a:rPr lang="ko-KR" altLang="en-US" sz="3000" dirty="0" smtClean="0"/>
              <a:t>속성도 적용됨</a:t>
            </a:r>
            <a:endParaRPr lang="en-US" altLang="ko-KR" sz="2400" dirty="0" smtClean="0"/>
          </a:p>
          <a:p>
            <a:r>
              <a:rPr lang="ko-KR" altLang="en-US" sz="3000" u="sng" dirty="0" smtClean="0"/>
              <a:t>각 </a:t>
            </a:r>
            <a:r>
              <a:rPr lang="ko-KR" altLang="en-US" sz="3000" u="sng" dirty="0" err="1" smtClean="0"/>
              <a:t>변</a:t>
            </a:r>
            <a:r>
              <a:rPr lang="ko-KR" altLang="en-US" sz="3000" dirty="0" err="1" smtClean="0"/>
              <a:t>마다</a:t>
            </a:r>
            <a:r>
              <a:rPr lang="ko-KR" altLang="en-US" sz="3000" dirty="0" smtClean="0"/>
              <a:t> 다른 </a:t>
            </a:r>
            <a:r>
              <a:rPr lang="en-US" altLang="ko-KR" sz="3000" dirty="0" smtClean="0"/>
              <a:t>style, color, width </a:t>
            </a:r>
            <a:r>
              <a:rPr lang="ko-KR" altLang="en-US" sz="3000" dirty="0" smtClean="0"/>
              <a:t>지정 가능</a:t>
            </a:r>
            <a:endParaRPr lang="en-US" altLang="ko-KR" sz="3000" dirty="0" smtClean="0"/>
          </a:p>
          <a:p>
            <a:pPr lvl="1"/>
            <a:r>
              <a:rPr lang="en-US" altLang="ko-KR" sz="2200" dirty="0" smtClean="0"/>
              <a:t>p {</a:t>
            </a:r>
          </a:p>
          <a:p>
            <a:pPr marL="594067" lvl="1" indent="0">
              <a:buNone/>
            </a:pPr>
            <a:r>
              <a:rPr lang="en-US" altLang="ko-KR" sz="2200" dirty="0"/>
              <a:t>	 </a:t>
            </a:r>
            <a:r>
              <a:rPr lang="en-US" altLang="ko-KR" sz="2200" dirty="0" smtClean="0"/>
              <a:t>  border-color : red yellow black gray;</a:t>
            </a:r>
          </a:p>
          <a:p>
            <a:pPr marL="594067" lvl="1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 }</a:t>
            </a:r>
          </a:p>
          <a:p>
            <a:pPr lvl="1"/>
            <a:r>
              <a:rPr lang="en-US" altLang="ko-KR" sz="2200" dirty="0" smtClean="0"/>
              <a:t>p {</a:t>
            </a:r>
          </a:p>
          <a:p>
            <a:pPr marL="594067" lvl="1" indent="0">
              <a:buNone/>
            </a:pPr>
            <a:r>
              <a:rPr lang="en-US" altLang="ko-KR" sz="2200" dirty="0" smtClean="0"/>
              <a:t>	   border-width : 1px medium thick </a:t>
            </a:r>
            <a:r>
              <a:rPr lang="en-US" altLang="ko-KR" sz="2200" dirty="0" err="1" smtClean="0"/>
              <a:t>5px</a:t>
            </a:r>
            <a:r>
              <a:rPr lang="en-US" altLang="ko-KR" sz="2200" dirty="0" smtClean="0"/>
              <a:t>;</a:t>
            </a:r>
          </a:p>
          <a:p>
            <a:pPr marL="594067" lvl="1" indent="0">
              <a:buNone/>
            </a:pPr>
            <a:r>
              <a:rPr lang="en-US" altLang="ko-KR" sz="2200" dirty="0"/>
              <a:t>	</a:t>
            </a:r>
            <a:r>
              <a:rPr lang="en-US" altLang="ko-KR" sz="2200" dirty="0" smtClean="0"/>
              <a:t> }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30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err="1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(1/2)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645" y="4958605"/>
            <a:ext cx="3237694" cy="5250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644" y="3666287"/>
            <a:ext cx="3237695" cy="5818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956941" y="6181840"/>
            <a:ext cx="9560947" cy="17903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2200" b="1" dirty="0"/>
              <a:t>※ </a:t>
            </a:r>
            <a:r>
              <a:rPr kumimoji="0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각 변</a:t>
            </a:r>
            <a:r>
              <a:rPr lang="en-US" altLang="ko-KR" sz="2200" b="1" dirty="0" smtClean="0"/>
              <a:t>(side)</a:t>
            </a:r>
            <a:r>
              <a:rPr kumimoji="0" lang="ko-KR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별 속성 지정 시 적용 위치 </a:t>
            </a:r>
            <a:r>
              <a:rPr kumimoji="0" lang="en-US" altLang="ko-KR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※</a:t>
            </a:r>
          </a:p>
          <a:p>
            <a:endParaRPr kumimoji="0" lang="en-US" altLang="ko-KR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ko-KR" sz="2200" dirty="0" smtClean="0"/>
              <a:t>4</a:t>
            </a:r>
            <a:r>
              <a:rPr lang="ko-KR" altLang="en-US" sz="2200" dirty="0" smtClean="0"/>
              <a:t>개 선언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{ border-color : red green blue orange; }	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top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 </a:t>
            </a:r>
            <a:r>
              <a:rPr lang="en-US" altLang="ko-KR" sz="2200" dirty="0" smtClean="0">
                <a:solidFill>
                  <a:srgbClr val="006600"/>
                </a:solidFill>
              </a:rPr>
              <a:t>right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</a:rPr>
              <a:t>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bottom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/ </a:t>
            </a:r>
            <a:r>
              <a:rPr kumimoji="0" lang="en-US" altLang="ko-KR" sz="2200" b="0" i="0" u="none" strike="noStrike" cap="none" normalizeH="0" baseline="0" dirty="0" smtClean="0">
                <a:ln>
                  <a:noFill/>
                </a:ln>
                <a:solidFill>
                  <a:srgbClr val="FF6600"/>
                </a:solidFill>
                <a:effectLst/>
              </a:rPr>
              <a:t>left</a:t>
            </a:r>
          </a:p>
          <a:p>
            <a:r>
              <a:rPr lang="en-US" altLang="ko-KR" sz="2200" dirty="0" smtClean="0"/>
              <a:t>3</a:t>
            </a:r>
            <a:r>
              <a:rPr lang="ko-KR" altLang="en-US" sz="2200" dirty="0" smtClean="0"/>
              <a:t>개 선언 </a:t>
            </a:r>
            <a:r>
              <a:rPr lang="en-US" altLang="ko-KR" sz="2200" dirty="0" smtClean="0"/>
              <a:t>{ </a:t>
            </a:r>
            <a:r>
              <a:rPr lang="en-US" altLang="ko-KR" sz="2200" dirty="0"/>
              <a:t>border-color : red green </a:t>
            </a:r>
            <a:r>
              <a:rPr lang="en-US" altLang="ko-KR" sz="2200" dirty="0" smtClean="0"/>
              <a:t>blue; }</a:t>
            </a:r>
            <a:r>
              <a:rPr lang="en-US" altLang="ko-KR" sz="2200" dirty="0"/>
              <a:t>	</a:t>
            </a:r>
            <a:r>
              <a:rPr lang="en-US" altLang="ko-KR" sz="2200" dirty="0" smtClean="0"/>
              <a:t>	</a:t>
            </a:r>
            <a:r>
              <a:rPr lang="en-US" altLang="ko-KR" sz="2200" dirty="0" smtClean="0">
                <a:solidFill>
                  <a:srgbClr val="FF0000"/>
                </a:solidFill>
              </a:rPr>
              <a:t>top</a:t>
            </a:r>
            <a:r>
              <a:rPr lang="en-US" altLang="ko-KR" sz="2200" dirty="0" smtClean="0"/>
              <a:t> / </a:t>
            </a:r>
            <a:r>
              <a:rPr lang="en-US" altLang="ko-KR" sz="2200" dirty="0" smtClean="0">
                <a:solidFill>
                  <a:srgbClr val="006600"/>
                </a:solidFill>
              </a:rPr>
              <a:t>left, right</a:t>
            </a:r>
            <a:r>
              <a:rPr lang="en-US" altLang="ko-KR" sz="2200" dirty="0" smtClean="0"/>
              <a:t> / </a:t>
            </a:r>
            <a:r>
              <a:rPr lang="en-US" altLang="ko-KR" sz="2200" dirty="0" smtClean="0">
                <a:solidFill>
                  <a:srgbClr val="0000FF"/>
                </a:solidFill>
              </a:rPr>
              <a:t>bottom</a:t>
            </a:r>
            <a:endParaRPr lang="en-US" altLang="ko-KR" sz="2200" dirty="0">
              <a:solidFill>
                <a:srgbClr val="0000FF"/>
              </a:solidFill>
            </a:endParaRPr>
          </a:p>
          <a:p>
            <a:r>
              <a:rPr lang="en-US" altLang="ko-KR" sz="2200" dirty="0" smtClean="0"/>
              <a:t>2</a:t>
            </a:r>
            <a:r>
              <a:rPr lang="ko-KR" altLang="en-US" sz="2200" dirty="0" smtClean="0"/>
              <a:t>개 선언 </a:t>
            </a:r>
            <a:r>
              <a:rPr lang="en-US" altLang="ko-KR" sz="2200" dirty="0" smtClean="0"/>
              <a:t>{ </a:t>
            </a:r>
            <a:r>
              <a:rPr lang="en-US" altLang="ko-KR" sz="2200" dirty="0"/>
              <a:t>border-color : red </a:t>
            </a:r>
            <a:r>
              <a:rPr lang="en-US" altLang="ko-KR" sz="2200" dirty="0" smtClean="0"/>
              <a:t>green; }</a:t>
            </a:r>
            <a:r>
              <a:rPr lang="en-US" altLang="ko-KR" sz="2200" dirty="0"/>
              <a:t>	</a:t>
            </a:r>
            <a:r>
              <a:rPr lang="en-US" altLang="ko-KR" sz="2200" dirty="0" smtClean="0"/>
              <a:t>		</a:t>
            </a:r>
            <a:r>
              <a:rPr lang="en-US" altLang="ko-KR" sz="2200" dirty="0" smtClean="0">
                <a:solidFill>
                  <a:srgbClr val="FF0000"/>
                </a:solidFill>
              </a:rPr>
              <a:t>top, bottom </a:t>
            </a:r>
            <a:r>
              <a:rPr lang="en-US" altLang="ko-KR" sz="2200" dirty="0" smtClean="0"/>
              <a:t>/ </a:t>
            </a:r>
            <a:r>
              <a:rPr lang="en-US" altLang="ko-KR" sz="2200" dirty="0" smtClean="0">
                <a:solidFill>
                  <a:srgbClr val="006600"/>
                </a:solidFill>
              </a:rPr>
              <a:t>left, right</a:t>
            </a:r>
          </a:p>
          <a:p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xmlns="" val="869839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r>
              <a:rPr lang="en-US" altLang="ko-KR" sz="3000" dirty="0" smtClean="0"/>
              <a:t>border-* (-style, -width, -color, -radius)</a:t>
            </a:r>
            <a:endParaRPr lang="en-US" altLang="ko-KR" sz="248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sz="5500" dirty="0" smtClean="0">
                <a:latin typeface="+mj-lt"/>
              </a:rPr>
              <a:t>CSS</a:t>
            </a:r>
            <a:r>
              <a:rPr lang="ko-KR" altLang="en-US" sz="5500" dirty="0" smtClean="0">
                <a:latin typeface="+mj-lt"/>
              </a:rPr>
              <a:t> 테두리</a:t>
            </a:r>
            <a:r>
              <a:rPr lang="en-US" altLang="ko-KR" sz="5500" dirty="0" smtClean="0">
                <a:latin typeface="+mj-lt"/>
              </a:rPr>
              <a:t>(2/2)</a:t>
            </a:r>
            <a:endParaRPr lang="ko-KR" altLang="en-US" sz="550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41" y="2407150"/>
            <a:ext cx="3949438" cy="58681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337" y="2407150"/>
            <a:ext cx="3557948" cy="311140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337" y="5936052"/>
            <a:ext cx="3417224" cy="18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46223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14909</TotalTime>
  <Words>956</Words>
  <Application>Microsoft Office PowerPoint</Application>
  <PresentationFormat>사용자 지정</PresentationFormat>
  <Paragraphs>240</Paragraphs>
  <Slides>22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1_Crayons</vt:lpstr>
      <vt:lpstr>슬라이드 1</vt:lpstr>
      <vt:lpstr>CSS 박스 모델(1/5)</vt:lpstr>
      <vt:lpstr>CSS 박스 모델(2/5)</vt:lpstr>
      <vt:lpstr>CSS 박스 모델(3/5)</vt:lpstr>
      <vt:lpstr>연습1</vt:lpstr>
      <vt:lpstr>CSS 박스 모델(4/5)</vt:lpstr>
      <vt:lpstr>CSS 박스 모델(5/5)</vt:lpstr>
      <vt:lpstr>CSS 테두리(1/2)</vt:lpstr>
      <vt:lpstr>CSS 테두리(2/2)</vt:lpstr>
      <vt:lpstr>마진과 패딩</vt:lpstr>
      <vt:lpstr>마진과 패딩 예제</vt:lpstr>
      <vt:lpstr>CSS 배경</vt:lpstr>
      <vt:lpstr>배경 이미지 설정</vt:lpstr>
      <vt:lpstr>배경 이미지 크기</vt:lpstr>
      <vt:lpstr>CSS 리스트</vt:lpstr>
      <vt:lpstr>리스트 예제</vt:lpstr>
      <vt:lpstr>CSS 테이블(1/3)</vt:lpstr>
      <vt:lpstr>CSS 테이블(2/3)</vt:lpstr>
      <vt:lpstr>CSS 테이블(3/3)</vt:lpstr>
      <vt:lpstr>테이블 예제1</vt:lpstr>
      <vt:lpstr>테이블 예제2</vt:lpstr>
      <vt:lpstr>연습2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821033476947</cp:lastModifiedBy>
  <cp:revision>1387</cp:revision>
  <cp:lastPrinted>2015-02-24T08:02:21Z</cp:lastPrinted>
  <dcterms:created xsi:type="dcterms:W3CDTF">2007-06-29T06:43:39Z</dcterms:created>
  <dcterms:modified xsi:type="dcterms:W3CDTF">2022-08-29T23:26:36Z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