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646" r:id="rId2"/>
    <p:sldId id="648" r:id="rId3"/>
    <p:sldId id="649" r:id="rId4"/>
    <p:sldId id="650" r:id="rId5"/>
    <p:sldId id="883" r:id="rId6"/>
    <p:sldId id="948" r:id="rId7"/>
    <p:sldId id="955" r:id="rId8"/>
    <p:sldId id="956" r:id="rId9"/>
    <p:sldId id="937" r:id="rId10"/>
    <p:sldId id="938" r:id="rId11"/>
    <p:sldId id="939" r:id="rId12"/>
    <p:sldId id="954" r:id="rId13"/>
    <p:sldId id="941" r:id="rId14"/>
    <p:sldId id="950" r:id="rId15"/>
    <p:sldId id="943" r:id="rId16"/>
    <p:sldId id="944" r:id="rId17"/>
    <p:sldId id="945" r:id="rId18"/>
    <p:sldId id="946" r:id="rId19"/>
    <p:sldId id="947" r:id="rId20"/>
    <p:sldId id="940" r:id="rId21"/>
    <p:sldId id="942" r:id="rId22"/>
    <p:sldId id="953" r:id="rId2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48"/>
            <p14:sldId id="955"/>
            <p14:sldId id="936"/>
            <p14:sldId id="956"/>
            <p14:sldId id="937"/>
            <p14:sldId id="938"/>
            <p14:sldId id="939"/>
            <p14:sldId id="954"/>
            <p14:sldId id="941"/>
            <p14:sldId id="950"/>
            <p14:sldId id="943"/>
            <p14:sldId id="944"/>
            <p14:sldId id="945"/>
            <p14:sldId id="946"/>
            <p14:sldId id="947"/>
            <p14:sldId id="940"/>
            <p14:sldId id="942"/>
            <p14:sldId id="9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 varScale="1">
        <p:scale>
          <a:sx n="54" d="100"/>
          <a:sy n="54" d="100"/>
        </p:scale>
        <p:origin x="-253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07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HTML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CSS</a:t>
            </a:r>
            <a:r>
              <a:rPr lang="ko-KR" altLang="en-US" dirty="0" smtClean="0">
                <a:latin typeface="+mj-lt"/>
              </a:rPr>
              <a:t>로</a:t>
            </a:r>
            <a:endParaRPr lang="en-US" altLang="ko-KR" dirty="0">
              <a:latin typeface="+mj-lt"/>
            </a:endParaRPr>
          </a:p>
          <a:p>
            <a:pPr eaLnBrk="1" hangingPunct="1"/>
            <a:r>
              <a:rPr lang="ko-KR" altLang="en-US" kern="0" dirty="0" smtClean="0">
                <a:latin typeface="+mj-lt"/>
              </a:rPr>
              <a:t>웹사이트 만들기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4213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478" y="4973244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0"/>
            <a:ext cx="10668651" cy="333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&lt;iframe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=“computer.html” name=“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”&gt; 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section&gt;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37611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오른쪽 </a:t>
            </a:r>
            <a:r>
              <a:rPr lang="en-US" altLang="ko-KR" dirty="0"/>
              <a:t>aside</a:t>
            </a:r>
            <a:r>
              <a:rPr lang="ko-KR" altLang="en-US" dirty="0"/>
              <a:t>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162191" cy="603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shopcart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"&gt;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			    …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&gt;Log In&lt;/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h4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&lt;/form&gt;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6129" y="2102874"/>
            <a:ext cx="4062959" cy="4114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5526019" y="6569051"/>
            <a:ext cx="4763069" cy="1040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</a:t>
            </a:r>
            <a:r>
              <a:rPr kumimoji="0" lang="ko-KR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쇼핑카트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보기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‘, ‘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회원가입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‘ </a:t>
            </a:r>
            <a:r>
              <a:rPr kumimoji="0" lang="ko-K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링크 클릭 시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/>
              <a:t>새 창으로 해당 화면 열기</a:t>
            </a:r>
            <a:endParaRPr kumimoji="0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5333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 smtClean="0"/>
              <a:t>aside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614149" y="1732625"/>
            <a:ext cx="10522424" cy="5650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aside  id=“left”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=“computer.html"&gt;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컴퓨터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의류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음악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영화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kern="0" dirty="0">
                <a:solidFill>
                  <a:srgbClr val="000000"/>
                </a:solidFill>
                <a:latin typeface="+mj-lt"/>
              </a:rPr>
              <a:t>스포츠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kern="0" dirty="0" err="1">
                <a:solidFill>
                  <a:srgbClr val="000000"/>
                </a:solidFill>
                <a:latin typeface="+mj-lt"/>
              </a:rPr>
              <a:t>레져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가구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인테리어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		     &lt;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&gt;&lt;a 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=“"&gt;</a:t>
            </a:r>
            <a:r>
              <a:rPr lang="ko-KR" altLang="en-US" sz="2800" dirty="0">
                <a:solidFill>
                  <a:srgbClr val="000000"/>
                </a:solidFill>
                <a:latin typeface="+mj-lt"/>
              </a:rPr>
              <a:t>식품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&lt;/a&gt;&lt;/</a:t>
            </a:r>
            <a:r>
              <a:rPr lang="en-US" altLang="ko-KR" sz="2800" dirty="0" err="1">
                <a:solidFill>
                  <a:srgbClr val="000000"/>
                </a:solidFill>
                <a:latin typeface="+mj-lt"/>
              </a:rPr>
              <a:t>li</a:t>
            </a:r>
            <a:r>
              <a:rPr lang="en-US" altLang="ko-KR" sz="2800" dirty="0">
                <a:solidFill>
                  <a:srgbClr val="000000"/>
                </a:solidFill>
                <a:latin typeface="+mj-lt"/>
              </a:rPr>
              <a:t>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aside&gt;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96932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clothing.html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846" y="2136580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571" y="2670121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364505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 bwMode="auto">
          <a:xfrm>
            <a:off x="7805957" y="6159222"/>
            <a:ext cx="2279739" cy="1310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영화 포스터 </a:t>
            </a:r>
            <a:r>
              <a:rPr lang="ko-KR" altLang="en-US" dirty="0" smtClean="0"/>
              <a:t>클릭 시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상단의 비디오에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해당 영화 영상이 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세팅되어야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함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스프츠</a:t>
            </a:r>
            <a:r>
              <a:rPr lang="en-US" altLang="ko-KR" dirty="0"/>
              <a:t>/</a:t>
            </a:r>
            <a:r>
              <a:rPr lang="ko-KR" altLang="en-US" dirty="0"/>
              <a:t>레저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 dirty="0"/>
              <a:t>/</a:t>
            </a:r>
            <a:r>
              <a:rPr lang="ko-KR" altLang="en-US" dirty="0"/>
              <a:t>인테리어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식품</a:t>
            </a:r>
            <a:r>
              <a:rPr lang="en-US" altLang="ko-KR" dirty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291" y="2567932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/>
              <a:t>구축 과정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46969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954" y="2009222"/>
            <a:ext cx="7687371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074920"/>
            <a:ext cx="2661314" cy="1528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Label </a:t>
            </a:r>
            <a:r>
              <a:rPr lang="ko-KR" altLang="en-US" dirty="0" smtClean="0"/>
              <a:t>사용하여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요소와 연결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8185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7997025" y="5950424"/>
            <a:ext cx="2661314" cy="653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요소들의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적합하게 사용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0147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25923"/>
            <a:ext cx="11879263" cy="666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구조도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6973430"/>
              </p:ext>
            </p:extLst>
          </p:nvPr>
        </p:nvGraphicFramePr>
        <p:xfrm>
          <a:off x="764275" y="3673969"/>
          <a:ext cx="10136138" cy="4267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95653">
                  <a:extLst>
                    <a:ext uri="{9D8B030D-6E8A-4147-A177-3AD203B41FA5}">
                      <a16:colId xmlns:a16="http://schemas.microsoft.com/office/drawing/2014/main" xmlns="" val="1680039621"/>
                    </a:ext>
                  </a:extLst>
                </a:gridCol>
                <a:gridCol w="5601684">
                  <a:extLst>
                    <a:ext uri="{9D8B030D-6E8A-4147-A177-3AD203B41FA5}">
                      <a16:colId xmlns:a16="http://schemas.microsoft.com/office/drawing/2014/main" xmlns="" val="167948469"/>
                    </a:ext>
                  </a:extLst>
                </a:gridCol>
                <a:gridCol w="2438801">
                  <a:extLst>
                    <a:ext uri="{9D8B030D-6E8A-4147-A177-3AD203B41FA5}">
                      <a16:colId xmlns:a16="http://schemas.microsoft.com/office/drawing/2014/main" xmlns="" val="18985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파일명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설명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비고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08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main.html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전체화면</a:t>
                      </a:r>
                      <a:endParaRPr lang="en-US" altLang="ko-KR" sz="2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(</a:t>
                      </a:r>
                      <a:r>
                        <a:rPr lang="ko-KR" altLang="en-US" sz="2000" dirty="0" smtClean="0">
                          <a:latin typeface="+mj-lt"/>
                        </a:rPr>
                        <a:t>현재 페이지의 </a:t>
                      </a:r>
                      <a:r>
                        <a:rPr lang="en-US" altLang="ko-KR" sz="2000" dirty="0" smtClean="0">
                          <a:latin typeface="+mj-lt"/>
                        </a:rPr>
                        <a:t>iframe</a:t>
                      </a:r>
                      <a:r>
                        <a:rPr lang="ko-KR" altLang="en-US" sz="2000" dirty="0" smtClean="0">
                          <a:latin typeface="+mj-lt"/>
                        </a:rPr>
                        <a:t>영역에 다른 화면 표시</a:t>
                      </a:r>
                      <a:r>
                        <a:rPr lang="en-US" altLang="ko-KR" sz="2000" dirty="0" smtClean="0">
                          <a:latin typeface="+mj-lt"/>
                        </a:rPr>
                        <a:t>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71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index.html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홈 화면</a:t>
                      </a:r>
                      <a:r>
                        <a:rPr lang="en-US" altLang="ko-KR" sz="2000" dirty="0" smtClean="0">
                          <a:latin typeface="+mj-lt"/>
                        </a:rPr>
                        <a:t>(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상품 카테고리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로고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로그인 등 포함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)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08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register.html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회원가입 화면</a:t>
                      </a:r>
                      <a:r>
                        <a:rPr lang="en-US" altLang="ko-KR" sz="2000" dirty="0" smtClean="0">
                          <a:latin typeface="+mj-lt"/>
                        </a:rPr>
                        <a:t>. </a:t>
                      </a:r>
                      <a:r>
                        <a:rPr lang="ko-KR" altLang="en-US" sz="2000" dirty="0" smtClean="0">
                          <a:latin typeface="+mj-lt"/>
                        </a:rPr>
                        <a:t>다양한 </a:t>
                      </a:r>
                      <a:r>
                        <a:rPr lang="en-US" altLang="ko-KR" sz="2000" dirty="0" smtClean="0">
                          <a:latin typeface="+mj-lt"/>
                        </a:rPr>
                        <a:t>html5 </a:t>
                      </a:r>
                      <a:r>
                        <a:rPr lang="ko-KR" altLang="en-US" sz="2000" dirty="0" smtClean="0">
                          <a:latin typeface="+mj-lt"/>
                        </a:rPr>
                        <a:t>입력 양식 사용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shopcart.html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현재 쇼핑 카트와 상품을 보여줌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4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computer.html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컴퓨터 상품을 보여주는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clothing.html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의류 상품을 보여주는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26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music.html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음악 파일을 판매하는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9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movie.html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영화 파일을 판매하는 화면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00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mystyle.css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web</a:t>
                      </a:r>
                      <a:r>
                        <a:rPr lang="en-US" altLang="ko-KR" sz="2000" baseline="0" dirty="0" smtClean="0">
                          <a:latin typeface="+mj-lt"/>
                        </a:rPr>
                        <a:t> shop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의 스타일을 가지고 있는 파일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84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565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레이아웃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6237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854" y="1867927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71539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17" y="2061793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84" y="1869068"/>
            <a:ext cx="1126331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5"/>
            <a:ext cx="10668651" cy="3289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&lt;header&gt;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img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=“…” alt=“…”&gt;</a:t>
            </a:r>
            <a:endParaRPr lang="en-US" altLang="ko-KR" sz="2800" kern="0" dirty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=“index.html”&gt;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Web Shop&lt;/a&gt;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&lt;/h1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&lt;/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138" y="5530911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08264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85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  <a:latin typeface="+mj-lt"/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  <a:latin typeface="+mj-lt"/>
              </a:rPr>
              <a:t>&gt;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524063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13725</TotalTime>
  <Words>461</Words>
  <Application>Microsoft Office PowerPoint</Application>
  <PresentationFormat>사용자 지정</PresentationFormat>
  <Paragraphs>136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슬라이드 1</vt:lpstr>
      <vt:lpstr>웹 사이트 구축 과정</vt:lpstr>
      <vt:lpstr>네비게이션 구조도</vt:lpstr>
      <vt:lpstr>홈페이지 레이아웃</vt:lpstr>
      <vt:lpstr>main.html</vt:lpstr>
      <vt:lpstr>main.html</vt:lpstr>
      <vt:lpstr>main.html</vt:lpstr>
      <vt:lpstr>헤더</vt:lpstr>
      <vt:lpstr>네비게이션 메뉴</vt:lpstr>
      <vt:lpstr>섹션</vt:lpstr>
      <vt:lpstr>오른쪽 aside 메뉴</vt:lpstr>
      <vt:lpstr>왼쪽 aside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회원가입register.html</vt:lpstr>
      <vt:lpstr>shopcart.html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1151</cp:revision>
  <cp:lastPrinted>2015-02-24T08:02:21Z</cp:lastPrinted>
  <dcterms:created xsi:type="dcterms:W3CDTF">2007-06-29T06:43:39Z</dcterms:created>
  <dcterms:modified xsi:type="dcterms:W3CDTF">2022-08-29T23:32:05Z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