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5"/>
    <p:restoredTop sz="94640"/>
  </p:normalViewPr>
  <p:slideViewPr>
    <p:cSldViewPr snapToObjects="1">
      <p:cViewPr>
        <p:scale>
          <a:sx n="80" d="100"/>
          <a:sy n="80" d="100"/>
        </p:scale>
        <p:origin x="-294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E2B2BC9D-A816-4D0A-858B-1D023B3A8ACA}" type="datetimeFigureOut">
              <a:rPr lang="ko-KR" altLang="en-US"/>
              <a:pPr lvl="0"/>
              <a:t>2015-09-21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52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4CF2892-2F66-4E7C-A6BC-423F72654BF4}" type="slidenum">
              <a:rPr lang="en-US" altLang="en-US"/>
              <a:pPr lvl="0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4CF2892-2F66-4E7C-A6BC-423F72654BF4}" type="slidenum">
              <a:rPr lang="en-US" altLang="en-US"/>
              <a:pPr lvl="0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4CF2892-2F66-4E7C-A6BC-423F72654BF4}" type="slidenum">
              <a:rPr lang="en-US" altLang="en-US"/>
              <a:pPr lvl="0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571744"/>
            <a:ext cx="7772400" cy="957706"/>
          </a:xfrm>
        </p:spPr>
        <p:txBody>
          <a:bodyPr/>
          <a:lstStyle>
            <a:lvl1pPr>
              <a:defRPr sz="5400" b="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4029" y="3542721"/>
            <a:ext cx="7815942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CEF6D59-8E4E-4625-B4F3-786AFB7640D4}" type="datetime1">
              <a:rPr lang="ko-KR" altLang="en-US"/>
              <a:pPr/>
              <a:t>2015-09-21</a:t>
            </a:fld>
            <a:endParaRPr lang="en-US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16200000">
            <a:off x="-3321859" y="3321859"/>
            <a:ext cx="6858000" cy="214282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>
              <a:defRPr sz="54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146DBA2-E442-457E-88FB-A39F2B2812D8}" type="datetime1">
              <a:rPr lang="ko-KR" altLang="en-US"/>
              <a:pPr/>
              <a:t>2015-09-21</a:t>
            </a:fld>
            <a:endParaRPr lang="en-US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571604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1000108"/>
            <a:ext cx="5500726" cy="1143000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>
            <a:off x="2928926" y="2214563"/>
            <a:ext cx="5500800" cy="3214687"/>
          </a:xfrm>
        </p:spPr>
        <p:txBody>
          <a:bodyPr/>
          <a:lstStyle>
            <a:lvl1pPr>
              <a:lnSpc>
                <a:spcPct val="150000"/>
              </a:lnSpc>
              <a:buClr>
                <a:schemeClr val="bg1">
                  <a:lumMod val="85000"/>
                  <a:lumOff val="15000"/>
                </a:schemeClr>
              </a:buClr>
              <a:defRPr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9CB3E34-F7C8-41BD-AF03-3CCF811A5DB3}" type="datetime1">
              <a:rPr lang="ko-KR" altLang="en-US"/>
              <a:pPr/>
              <a:t>2015-09-21</a:t>
            </a:fld>
            <a:endParaRPr lang="en-US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88257" y="177800"/>
            <a:ext cx="1412855" cy="5986800"/>
          </a:xfrm>
        </p:spPr>
        <p:txBody>
          <a:bodyPr vert="eaVert"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6507" y="177800"/>
            <a:ext cx="7243794" cy="59864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1CE8581A-0E5C-4817-9743-B52D9AC544F7}" type="datetime1">
              <a:rPr lang="ko-KR" altLang="en-US"/>
              <a:pPr/>
              <a:t>2015-09-21</a:t>
            </a:fld>
            <a:endParaRPr lang="en-US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A96F-7001-446B-97BA-9FE0BACB7512}" type="datetime1">
              <a:rPr lang="ko-KR" altLang="en-US"/>
              <a:pPr/>
              <a:t>2015-09-21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C8C1-5870-485C-9EC3-D16DFEA1F4BA}" type="datetime1">
              <a:rPr lang="ko-KR" altLang="en-US"/>
              <a:pPr/>
              <a:t>2015-09-21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428989"/>
            <a:ext cx="7772400" cy="928705"/>
          </a:xfrm>
        </p:spPr>
        <p:txBody>
          <a:bodyPr anchor="t"/>
          <a:lstStyle>
            <a:lvl1pPr algn="l">
              <a:defRPr sz="5400" b="0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000372"/>
            <a:ext cx="7772400" cy="428617"/>
          </a:xfr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B790BE2-1B78-46DA-A9F8-EC77F26FF846}" type="datetime1">
              <a:rPr lang="ko-KR" altLang="en-US"/>
              <a:pPr/>
              <a:t>2015-09-21</a:t>
            </a:fld>
            <a:endParaRPr lang="en-US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234950" y="1249363"/>
            <a:ext cx="4226400" cy="492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8"/>
          <p:cNvSpPr>
            <a:spLocks noGrp="1"/>
          </p:cNvSpPr>
          <p:nvPr>
            <p:ph sz="quarter" idx="14"/>
          </p:nvPr>
        </p:nvSpPr>
        <p:spPr>
          <a:xfrm>
            <a:off x="4686135" y="1249363"/>
            <a:ext cx="4226400" cy="492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2739-E524-4E00-B279-C3F7EC7C43B9}" type="datetime1">
              <a:rPr lang="ko-KR" altLang="en-US"/>
              <a:pPr/>
              <a:t>2015-09-21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CE95-E121-438F-AFB6-40C99D04B0D1}" type="datetime1">
              <a:rPr lang="ko-KR" altLang="en-US"/>
              <a:pPr/>
              <a:t>2015-09-21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/>
          </p:nvPr>
        </p:nvSpPr>
        <p:spPr>
          <a:xfrm>
            <a:off x="234951" y="1262743"/>
            <a:ext cx="8658224" cy="465908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9B9D9408-0EE7-46FB-A1F3-AC5736684BCA}" type="datetime1">
              <a:rPr lang="ko-KR" altLang="en-US"/>
              <a:pPr/>
              <a:t>2015-09-21</a:t>
            </a:fld>
            <a:endParaRPr lang="en-US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3"/>
          </p:nvPr>
        </p:nvSpPr>
        <p:spPr>
          <a:xfrm>
            <a:off x="404782" y="1268411"/>
            <a:ext cx="4039200" cy="2383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91062" y="1268412"/>
            <a:ext cx="4039200" cy="23823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11"/>
          <p:cNvSpPr>
            <a:spLocks noGrp="1"/>
          </p:cNvSpPr>
          <p:nvPr>
            <p:ph sz="quarter" idx="14"/>
          </p:nvPr>
        </p:nvSpPr>
        <p:spPr>
          <a:xfrm>
            <a:off x="404782" y="3844245"/>
            <a:ext cx="4039200" cy="2383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4691662" y="3844245"/>
            <a:ext cx="4038600" cy="23823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FA4DC2D-724E-4594-AA18-AFED8E341CA7}" type="datetime1">
              <a:rPr lang="ko-KR" altLang="en-US"/>
              <a:pPr/>
              <a:t>2015-09-21</a:t>
            </a:fld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9186" y="503263"/>
            <a:ext cx="7143800" cy="512737"/>
          </a:xfrm>
          <a:noFill/>
        </p:spPr>
        <p:txBody>
          <a:bodyPr anchor="ctr"/>
          <a:lstStyle>
            <a:lvl1pPr algn="l">
              <a:defRPr sz="2000" b="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79186" y="1015999"/>
            <a:ext cx="7143800" cy="4484703"/>
          </a:xfrm>
          <a:noFill/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9186" y="5500702"/>
            <a:ext cx="7153300" cy="654450"/>
          </a:xfrm>
          <a:solidFill>
            <a:schemeClr val="accent1">
              <a:alpha val="5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FCFCF0CC-CC97-46E7-B040-BB854EBFC735}" type="datetime1">
              <a:rPr lang="ko-KR" altLang="en-US"/>
              <a:pPr/>
              <a:t>2015-09-21</a:t>
            </a:fld>
            <a:endParaRPr lang="en-US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바다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8599" y="205696"/>
            <a:ext cx="8680447" cy="79441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algn="l">
              <a:spcBef>
                <a:spcPct val="0"/>
              </a:spcBef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4951" y="1249364"/>
            <a:ext cx="8674099" cy="49212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77B7E06-821E-4DF1-948D-195788D35901}" type="datetime1">
              <a:rPr lang="ko-KR" altLang="en-US"/>
              <a:pPr/>
              <a:t>2015-09-21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3600" b="0" kern="1200">
          <a:solidFill>
            <a:schemeClr val="accent5"/>
          </a:solidFill>
          <a:latin typeface="+mj-ea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Century Gothic"/>
        <a:buChar char="▐"/>
        <a:defRPr sz="24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493713" indent="-227013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Century Gothic"/>
        <a:buChar char="►"/>
        <a:defRPr sz="20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723900" indent="-165100" algn="l" defTabSz="914400" rtl="0" eaLnBrk="1" latinLnBrk="1" hangingPunct="1">
        <a:spcBef>
          <a:spcPct val="20000"/>
        </a:spcBef>
        <a:buClr>
          <a:schemeClr val="bg1">
            <a:lumMod val="85000"/>
          </a:schemeClr>
        </a:buClr>
        <a:buFont typeface="Century Gothic"/>
        <a:buChar char="-"/>
        <a:defRPr sz="18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901700" indent="-177800" algn="l" defTabSz="914400" rtl="0" eaLnBrk="1" latinLnBrk="1" hangingPunct="1">
        <a:spcBef>
          <a:spcPct val="20000"/>
        </a:spcBef>
        <a:buClr>
          <a:schemeClr val="bg1">
            <a:lumMod val="85000"/>
          </a:schemeClr>
        </a:buClr>
        <a:buFont typeface="Lucida Sans Unicode"/>
        <a:buChar char="»"/>
        <a:defRPr sz="16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bg1">
            <a:lumMod val="85000"/>
          </a:schemeClr>
        </a:buClr>
        <a:buFont typeface="Arial"/>
        <a:buChar char="•"/>
        <a:defRPr sz="16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247775" indent="-171450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428750" indent="-180975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609725" indent="-180975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1800225" indent="-209550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48865"/>
          </a:xfrm>
        </p:spPr>
        <p:txBody>
          <a:bodyPr/>
          <a:lstStyle/>
          <a:p>
            <a:endParaRPr lang="ko-KR" altLang="en-US"/>
          </a:p>
          <a:p>
            <a:r>
              <a:rPr lang="ko-KR" altLang="en-US"/>
              <a:t>식물</a:t>
            </a:r>
            <a:r>
              <a:rPr lang="en-US" altLang="ko-KR"/>
              <a:t>vs</a:t>
            </a:r>
            <a:r>
              <a:rPr lang="ko-KR" altLang="en-US"/>
              <a:t>좀비 디펜스 </a:t>
            </a:r>
          </a:p>
          <a:p>
            <a:r>
              <a:rPr lang="ko-KR" altLang="en-US"/>
              <a:t>리메이크</a:t>
            </a:r>
          </a:p>
          <a:p>
            <a:r>
              <a:rPr lang="ko-KR" altLang="en-US" sz="2000"/>
              <a:t>                                                    2012181023 오준석</a:t>
            </a:r>
          </a:p>
          <a:p>
            <a:endParaRPr lang="ko-KR" altLang="en-US"/>
          </a:p>
        </p:txBody>
      </p:sp>
      <p:sp>
        <p:nvSpPr>
          <p:cNvPr id="5" name="직사각형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348865"/>
            <a:ext cx="9144000" cy="53012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/>
          <p:cNvSpPr/>
          <p:nvPr/>
        </p:nvSpPr>
        <p:spPr>
          <a:xfrm>
            <a:off x="4680012" y="692696"/>
            <a:ext cx="3924436" cy="792088"/>
          </a:xfrm>
          <a:prstGeom prst="flowChartAlternateProcess">
            <a:avLst/>
          </a:prstGeom>
          <a:solidFill>
            <a:schemeClr val="bg1"/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오리지널과 기획 게임 비교</a:t>
            </a:r>
          </a:p>
        </p:txBody>
      </p:sp>
      <p:sp>
        <p:nvSpPr>
          <p:cNvPr id="6" name="칠각형 5"/>
          <p:cNvSpPr/>
          <p:nvPr/>
        </p:nvSpPr>
        <p:spPr>
          <a:xfrm>
            <a:off x="4211960" y="620688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5400" b="1">
                <a:solidFill>
                  <a:schemeClr val="tx2"/>
                </a:solidFill>
              </a:rPr>
              <a:t>1</a:t>
            </a:r>
            <a:endParaRPr lang="ko-KR" altLang="en-US" sz="5400" b="1">
              <a:solidFill>
                <a:schemeClr val="tx2"/>
              </a:solidFill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3887924" y="1700808"/>
            <a:ext cx="3924436" cy="792088"/>
          </a:xfrm>
          <a:prstGeom prst="flowChartAlternateProcess">
            <a:avLst/>
          </a:prstGeom>
          <a:solidFill>
            <a:schemeClr val="bg1"/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게임 흐름도</a:t>
            </a:r>
          </a:p>
        </p:txBody>
      </p:sp>
      <p:sp>
        <p:nvSpPr>
          <p:cNvPr id="9" name="칠각형 8"/>
          <p:cNvSpPr/>
          <p:nvPr/>
        </p:nvSpPr>
        <p:spPr>
          <a:xfrm>
            <a:off x="3419872" y="1628800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5400" b="1">
                <a:solidFill>
                  <a:schemeClr val="tx2"/>
                </a:solidFill>
              </a:rPr>
              <a:t>2</a:t>
            </a:r>
            <a:endParaRPr lang="ko-KR" altLang="en-US" sz="5400" b="1">
              <a:solidFill>
                <a:schemeClr val="tx2"/>
              </a:solidFill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3887924" y="2838600"/>
            <a:ext cx="3924436" cy="792088"/>
          </a:xfrm>
          <a:prstGeom prst="flowChartAlternateProcess">
            <a:avLst/>
          </a:prstGeom>
          <a:solidFill>
            <a:schemeClr val="bg1"/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개발 범위</a:t>
            </a:r>
          </a:p>
        </p:txBody>
      </p:sp>
      <p:sp>
        <p:nvSpPr>
          <p:cNvPr id="13" name="칠각형 12"/>
          <p:cNvSpPr/>
          <p:nvPr/>
        </p:nvSpPr>
        <p:spPr>
          <a:xfrm>
            <a:off x="3419871" y="2694584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5400" b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" name="순서도: 대체 처리 13"/>
          <p:cNvSpPr/>
          <p:nvPr/>
        </p:nvSpPr>
        <p:spPr>
          <a:xfrm>
            <a:off x="3887924" y="3861047"/>
            <a:ext cx="3924436" cy="792088"/>
          </a:xfrm>
          <a:prstGeom prst="flowChartAlternateProcess">
            <a:avLst/>
          </a:prstGeom>
          <a:solidFill>
            <a:schemeClr val="bg1"/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개발 일정</a:t>
            </a:r>
          </a:p>
        </p:txBody>
      </p:sp>
      <p:sp>
        <p:nvSpPr>
          <p:cNvPr id="15" name="칠각형 14"/>
          <p:cNvSpPr/>
          <p:nvPr/>
        </p:nvSpPr>
        <p:spPr>
          <a:xfrm>
            <a:off x="3419871" y="3717032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5400" b="1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1" y="460741"/>
            <a:ext cx="1656184" cy="2775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880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목</a:t>
            </a:r>
          </a:p>
          <a:p>
            <a:pPr lvl="0"/>
            <a:r>
              <a:rPr lang="ko-KR" altLang="en-US" sz="880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차</a:t>
            </a:r>
          </a:p>
        </p:txBody>
      </p:sp>
      <p:sp>
        <p:nvSpPr>
          <p:cNvPr id="19" name="순서도: 대체 처리 18"/>
          <p:cNvSpPr/>
          <p:nvPr/>
        </p:nvSpPr>
        <p:spPr>
          <a:xfrm>
            <a:off x="4572000" y="4797152"/>
            <a:ext cx="3924436" cy="792088"/>
          </a:xfrm>
          <a:prstGeom prst="flowChartAlternateProcess">
            <a:avLst/>
          </a:prstGeom>
          <a:solidFill>
            <a:schemeClr val="bg1"/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자체 평가</a:t>
            </a:r>
          </a:p>
        </p:txBody>
      </p:sp>
      <p:sp>
        <p:nvSpPr>
          <p:cNvPr id="20" name="칠각형 19"/>
          <p:cNvSpPr/>
          <p:nvPr/>
        </p:nvSpPr>
        <p:spPr>
          <a:xfrm>
            <a:off x="4103948" y="4653136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5400" b="1">
                <a:solidFill>
                  <a:schemeClr val="tx2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대체 처리 9"/>
          <p:cNvSpPr/>
          <p:nvPr/>
        </p:nvSpPr>
        <p:spPr>
          <a:xfrm>
            <a:off x="647564" y="764704"/>
            <a:ext cx="3924436" cy="79208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오리지널과 기획 게임 비교 </a:t>
            </a:r>
          </a:p>
          <a:p>
            <a:pPr algn="ctr"/>
            <a:r>
              <a:rPr lang="ko-KR" altLang="en-US" b="1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대표적인 세 가지 공통점</a:t>
            </a:r>
          </a:p>
        </p:txBody>
      </p:sp>
      <p:sp>
        <p:nvSpPr>
          <p:cNvPr id="11" name="칠각형 10"/>
          <p:cNvSpPr/>
          <p:nvPr/>
        </p:nvSpPr>
        <p:spPr>
          <a:xfrm>
            <a:off x="179512" y="692696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5400" b="1">
                <a:solidFill>
                  <a:schemeClr val="tx2"/>
                </a:solidFill>
              </a:rPr>
              <a:t>1</a:t>
            </a:r>
            <a:endParaRPr lang="ko-KR" altLang="en-US" sz="5400" b="1">
              <a:solidFill>
                <a:schemeClr val="tx2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11583" y="764704"/>
            <a:ext cx="2880000" cy="2164495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47613" y="3879093"/>
            <a:ext cx="2880000" cy="2169863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18" name="직사각형 17"/>
          <p:cNvSpPr/>
          <p:nvPr/>
        </p:nvSpPr>
        <p:spPr>
          <a:xfrm>
            <a:off x="395536" y="1846951"/>
            <a:ext cx="2214246" cy="1510041"/>
          </a:xfrm>
          <a:prstGeom prst="rect">
            <a:avLst/>
          </a:prstGeom>
          <a:solidFill>
            <a:srgbClr val="8D82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단편 </a:t>
            </a:r>
            <a:r>
              <a:rPr lang="en-US" altLang="ko-KR"/>
              <a:t>mission</a:t>
            </a:r>
            <a:r>
              <a:rPr lang="ko-KR" altLang="en-US"/>
              <a:t> 수행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149842" y="1846950"/>
            <a:ext cx="2214246" cy="15100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1~3</a:t>
            </a:r>
            <a:r>
              <a:rPr lang="ko-KR" altLang="en-US"/>
              <a:t>단계의 난이도</a:t>
            </a:r>
          </a:p>
          <a:p>
            <a:pPr algn="ctr"/>
            <a:r>
              <a:rPr lang="ko-KR" altLang="en-US"/>
              <a:t>선택 가능 </a:t>
            </a:r>
          </a:p>
          <a:p>
            <a:pPr algn="ctr"/>
            <a:r>
              <a:rPr lang="en-US" altLang="ko-KR"/>
              <a:t>+</a:t>
            </a:r>
          </a:p>
          <a:p>
            <a:pPr algn="ctr"/>
            <a:r>
              <a:rPr lang="ko-KR" altLang="en-US"/>
              <a:t>게임 시간 </a:t>
            </a:r>
            <a:r>
              <a:rPr lang="en-US" altLang="ko-KR"/>
              <a:t>3</a:t>
            </a:r>
            <a:r>
              <a:rPr lang="ko-KR" altLang="en-US"/>
              <a:t>0분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13538" y="3453984"/>
            <a:ext cx="2214246" cy="1510041"/>
          </a:xfrm>
          <a:prstGeom prst="rect">
            <a:avLst/>
          </a:prstGeom>
          <a:solidFill>
            <a:srgbClr val="8D82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4종류의 타워</a:t>
            </a:r>
          </a:p>
          <a:p>
            <a:pPr algn="ctr"/>
            <a:r>
              <a:rPr lang="en-US" altLang="ko-KR"/>
              <a:t>+</a:t>
            </a:r>
          </a:p>
          <a:p>
            <a:pPr algn="ctr"/>
            <a:r>
              <a:rPr lang="ko-KR" altLang="en-US"/>
              <a:t>돈을 모아서 능력치 업그레이드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149842" y="3453984"/>
            <a:ext cx="2214246" cy="15100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/>
              <a:t>각각의타워를 업그레이드</a:t>
            </a:r>
          </a:p>
          <a:p>
            <a:pPr algn="ctr"/>
            <a:r>
              <a:rPr lang="en-US" altLang="ko-KR" sz="1600"/>
              <a:t>+</a:t>
            </a:r>
          </a:p>
          <a:p>
            <a:pPr algn="ctr"/>
            <a:r>
              <a:rPr lang="ko-KR" altLang="en-US" sz="1600"/>
              <a:t>다가오는 좀비들을 공격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13538" y="5085184"/>
            <a:ext cx="2214246" cy="1510041"/>
          </a:xfrm>
          <a:prstGeom prst="rect">
            <a:avLst/>
          </a:prstGeom>
          <a:solidFill>
            <a:srgbClr val="8D82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오른쪽방향의 좀비들을 방어함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149842" y="5085184"/>
            <a:ext cx="2214246" cy="15100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왼쪽에서 적들을</a:t>
            </a:r>
          </a:p>
          <a:p>
            <a:pPr algn="ctr"/>
            <a:r>
              <a:rPr lang="ko-KR" altLang="en-US"/>
              <a:t>막아냄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2609782" y="2311814"/>
            <a:ext cx="540060" cy="54112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2627784" y="3938443"/>
            <a:ext cx="540060" cy="54112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2627784" y="5569643"/>
            <a:ext cx="540060" cy="54112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47613" y="692696"/>
            <a:ext cx="3096386" cy="232229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47613" y="3879093"/>
            <a:ext cx="2880000" cy="25022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/>
          <p:cNvSpPr/>
          <p:nvPr/>
        </p:nvSpPr>
        <p:spPr>
          <a:xfrm>
            <a:off x="647564" y="787419"/>
            <a:ext cx="3924436" cy="79208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게임 흐름도</a:t>
            </a:r>
          </a:p>
          <a:p>
            <a:pPr algn="ctr"/>
            <a:r>
              <a:rPr lang="ko-KR" altLang="en-US" b="1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시작과 게임 진행</a:t>
            </a:r>
            <a:r>
              <a:rPr lang="en-US" altLang="ko-KR" b="1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ko-KR" altLang="en-US" b="1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종료까지</a:t>
            </a:r>
          </a:p>
        </p:txBody>
      </p:sp>
      <p:sp>
        <p:nvSpPr>
          <p:cNvPr id="6" name="칠각형 5"/>
          <p:cNvSpPr/>
          <p:nvPr/>
        </p:nvSpPr>
        <p:spPr>
          <a:xfrm>
            <a:off x="179512" y="692696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5400" b="1">
                <a:solidFill>
                  <a:schemeClr val="tx2"/>
                </a:solidFill>
              </a:rPr>
              <a:t>2</a:t>
            </a:r>
            <a:endParaRPr lang="ko-KR" altLang="en-US" sz="5400" b="1">
              <a:solidFill>
                <a:schemeClr val="tx2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1354" y="1969988"/>
            <a:ext cx="1602178" cy="720080"/>
          </a:xfrm>
          <a:prstGeom prst="ellipse">
            <a:avLst/>
          </a:prstGeom>
          <a:solidFill>
            <a:srgbClr val="92D050">
              <a:alpha val="75000"/>
            </a:srgbClr>
          </a:solidFill>
          <a:ln>
            <a:solidFill>
              <a:srgbClr val="00B05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 b="1"/>
              <a:t>게임 시작</a:t>
            </a:r>
          </a:p>
        </p:txBody>
      </p:sp>
      <p:sp>
        <p:nvSpPr>
          <p:cNvPr id="31" name="타원 30"/>
          <p:cNvSpPr/>
          <p:nvPr/>
        </p:nvSpPr>
        <p:spPr>
          <a:xfrm>
            <a:off x="2555776" y="1969988"/>
            <a:ext cx="1602178" cy="720080"/>
          </a:xfrm>
          <a:prstGeom prst="ellipse">
            <a:avLst/>
          </a:prstGeom>
          <a:solidFill>
            <a:srgbClr val="92D050">
              <a:alpha val="75000"/>
            </a:srgbClr>
          </a:solidFill>
          <a:ln>
            <a:solidFill>
              <a:srgbClr val="00B05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 b="1"/>
              <a:t>난이도</a:t>
            </a:r>
          </a:p>
          <a:p>
            <a:pPr algn="ctr"/>
            <a:r>
              <a:rPr lang="ko-KR" altLang="en-US" sz="1600" b="1"/>
              <a:t>선택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3530" y="3348869"/>
            <a:ext cx="2880320" cy="1978917"/>
          </a:xfrm>
          <a:prstGeom prst="rect">
            <a:avLst/>
          </a:prstGeom>
          <a:solidFill>
            <a:schemeClr val="accent1">
              <a:alpha val="75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41562" y="3447455"/>
            <a:ext cx="23042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>
                <a:solidFill>
                  <a:schemeClr val="tx2"/>
                </a:solidFill>
              </a:rPr>
              <a:t>최초 게임 재산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646259" y="1916832"/>
            <a:ext cx="1454133" cy="814371"/>
          </a:xfrm>
          <a:prstGeom prst="rect">
            <a:avLst/>
          </a:prstGeom>
          <a:solidFill>
            <a:schemeClr val="accent1">
              <a:alpha val="75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….  ….  ….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854171" y="2270992"/>
            <a:ext cx="1721786" cy="964267"/>
          </a:xfrm>
          <a:prstGeom prst="rect">
            <a:avLst/>
          </a:prstGeom>
          <a:solidFill>
            <a:schemeClr val="accent1">
              <a:alpha val="75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메뉴 열람</a:t>
            </a:r>
            <a:endParaRPr lang="en-US" altLang="ko-KR" sz="1200"/>
          </a:p>
        </p:txBody>
      </p:sp>
      <p:sp>
        <p:nvSpPr>
          <p:cNvPr id="56" name="직사각형 55"/>
          <p:cNvSpPr/>
          <p:nvPr/>
        </p:nvSpPr>
        <p:spPr>
          <a:xfrm>
            <a:off x="4990075" y="2649058"/>
            <a:ext cx="1994211" cy="1116835"/>
          </a:xfrm>
          <a:prstGeom prst="rect">
            <a:avLst/>
          </a:prstGeom>
          <a:solidFill>
            <a:schemeClr val="accent1">
              <a:alpha val="75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타워 조합 </a:t>
            </a:r>
            <a:r>
              <a:rPr lang="en-US" altLang="ko-KR" sz="1400"/>
              <a:t>/</a:t>
            </a:r>
          </a:p>
          <a:p>
            <a:pPr algn="ctr"/>
            <a:r>
              <a:rPr lang="ko-KR" altLang="en-US" sz="1400"/>
              <a:t>보석 업그레이드</a:t>
            </a:r>
            <a:endParaRPr lang="en-US" altLang="ko-KR" sz="1400"/>
          </a:p>
        </p:txBody>
      </p:sp>
      <p:sp>
        <p:nvSpPr>
          <p:cNvPr id="57" name="직사각형 56"/>
          <p:cNvSpPr/>
          <p:nvPr/>
        </p:nvSpPr>
        <p:spPr>
          <a:xfrm>
            <a:off x="4179477" y="3104533"/>
            <a:ext cx="2233264" cy="1250714"/>
          </a:xfrm>
          <a:prstGeom prst="rect">
            <a:avLst/>
          </a:prstGeom>
          <a:solidFill>
            <a:schemeClr val="accent1">
              <a:alpha val="75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적군 오브젝트</a:t>
            </a:r>
          </a:p>
          <a:p>
            <a:pPr algn="ctr"/>
            <a:r>
              <a:rPr lang="ko-KR" altLang="en-US"/>
              <a:t>생산 시작</a:t>
            </a:r>
            <a:endParaRPr lang="en-US" altLang="ko-KR"/>
          </a:p>
        </p:txBody>
      </p:sp>
      <p:sp>
        <p:nvSpPr>
          <p:cNvPr id="4" name="이등변 삼각형 3"/>
          <p:cNvSpPr/>
          <p:nvPr/>
        </p:nvSpPr>
        <p:spPr>
          <a:xfrm>
            <a:off x="3059832" y="5111762"/>
            <a:ext cx="1728192" cy="1368152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If </a:t>
            </a:r>
            <a:r>
              <a:rPr lang="ko-KR" altLang="en-US"/>
              <a:t>승리</a:t>
            </a:r>
            <a:r>
              <a:rPr lang="en-US" altLang="ko-KR"/>
              <a:t>/ </a:t>
            </a:r>
            <a:r>
              <a:rPr lang="ko-KR" altLang="en-US"/>
              <a:t>패배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1979712" y="2100199"/>
            <a:ext cx="466748" cy="45476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 rot="8346296">
            <a:off x="3941347" y="4605146"/>
            <a:ext cx="466748" cy="45476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>
            <a:off x="4590798" y="5424440"/>
            <a:ext cx="466748" cy="45476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308304" y="5327786"/>
            <a:ext cx="1602178" cy="720080"/>
          </a:xfrm>
          <a:prstGeom prst="ellipse">
            <a:avLst/>
          </a:prstGeom>
          <a:solidFill>
            <a:srgbClr val="92D050">
              <a:alpha val="75000"/>
            </a:srgbClr>
          </a:solidFill>
          <a:ln>
            <a:solidFill>
              <a:srgbClr val="00B05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 b="1"/>
              <a:t>게임 종료</a:t>
            </a:r>
            <a:endParaRPr lang="en-US" altLang="ko-KR" sz="1600" b="1"/>
          </a:p>
        </p:txBody>
      </p:sp>
      <p:sp>
        <p:nvSpPr>
          <p:cNvPr id="61" name="오른쪽 화살표 60"/>
          <p:cNvSpPr/>
          <p:nvPr/>
        </p:nvSpPr>
        <p:spPr>
          <a:xfrm rot="6626834">
            <a:off x="2469338" y="2734214"/>
            <a:ext cx="466748" cy="45476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>
            <a:off x="3474530" y="3578810"/>
            <a:ext cx="466748" cy="45476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5894" y="4798267"/>
            <a:ext cx="2575590" cy="362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chemeClr val="bg1"/>
                </a:solidFill>
                <a:latin typeface="+mn-ea"/>
              </a:rPr>
              <a:t>   x1        x1        x1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6660232" y="5451334"/>
            <a:ext cx="466748" cy="45476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20072" y="4928952"/>
            <a:ext cx="1197840" cy="1622969"/>
          </a:xfrm>
          <a:prstGeom prst="rect">
            <a:avLst/>
          </a:prstGeom>
          <a:solidFill>
            <a:schemeClr val="accent1">
              <a:alpha val="75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점수 화면</a:t>
            </a:r>
            <a:endParaRPr lang="en-US" altLang="ko-KR"/>
          </a:p>
        </p:txBody>
      </p:sp>
      <p:sp>
        <p:nvSpPr>
          <p:cNvPr id="10" name="위로 구부러진 화살표 9"/>
          <p:cNvSpPr/>
          <p:nvPr/>
        </p:nvSpPr>
        <p:spPr>
          <a:xfrm rot="19534886">
            <a:off x="6646730" y="3492364"/>
            <a:ext cx="2556792" cy="1253717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2320" y="4135588"/>
            <a:ext cx="954105" cy="386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000" b="1"/>
              <a:t>LOOP</a:t>
            </a:r>
            <a:endParaRPr lang="ko-KR" altLang="en-US" sz="2000" b="1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6563" y="3923990"/>
            <a:ext cx="2553937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/>
          <p:cNvSpPr/>
          <p:nvPr/>
        </p:nvSpPr>
        <p:spPr>
          <a:xfrm>
            <a:off x="647564" y="787419"/>
            <a:ext cx="3924436" cy="79208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개발 범위</a:t>
            </a:r>
          </a:p>
          <a:p>
            <a:pPr algn="ctr"/>
            <a:r>
              <a:rPr lang="ko-KR" altLang="en-US" b="1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핵심 개발 범위</a:t>
            </a:r>
          </a:p>
        </p:txBody>
      </p:sp>
      <p:sp>
        <p:nvSpPr>
          <p:cNvPr id="6" name="칠각형 5"/>
          <p:cNvSpPr/>
          <p:nvPr/>
        </p:nvSpPr>
        <p:spPr>
          <a:xfrm>
            <a:off x="179512" y="692696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5400" b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" name="타원 1"/>
          <p:cNvSpPr/>
          <p:nvPr/>
        </p:nvSpPr>
        <p:spPr>
          <a:xfrm>
            <a:off x="251520" y="1916832"/>
            <a:ext cx="4176464" cy="388843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오브젝트와 리소스</a:t>
            </a:r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83251" y="1916832"/>
            <a:ext cx="4176464" cy="388843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시스템</a:t>
            </a:r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3" name="오각형 2"/>
          <p:cNvSpPr/>
          <p:nvPr/>
        </p:nvSpPr>
        <p:spPr>
          <a:xfrm>
            <a:off x="1043608" y="3068960"/>
            <a:ext cx="2556792" cy="431375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아군 타워 4종 </a:t>
            </a:r>
            <a:endParaRPr lang="en-US" altLang="ko-KR"/>
          </a:p>
        </p:txBody>
      </p:sp>
      <p:sp>
        <p:nvSpPr>
          <p:cNvPr id="8" name="오각형 7"/>
          <p:cNvSpPr/>
          <p:nvPr/>
        </p:nvSpPr>
        <p:spPr>
          <a:xfrm>
            <a:off x="1053571" y="3573689"/>
            <a:ext cx="2556792" cy="431375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적군 유닛 </a:t>
            </a:r>
            <a:r>
              <a:rPr lang="en-US" altLang="ko-KR"/>
              <a:t> 5</a:t>
            </a:r>
            <a:r>
              <a:rPr lang="ko-KR" altLang="en-US"/>
              <a:t>종</a:t>
            </a:r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)</a:t>
            </a:r>
            <a:r>
              <a:rPr lang="ko-KR" altLang="en-US"/>
              <a:t> </a:t>
            </a:r>
          </a:p>
        </p:txBody>
      </p:sp>
      <p:sp>
        <p:nvSpPr>
          <p:cNvPr id="10" name="오각형 9"/>
          <p:cNvSpPr/>
          <p:nvPr/>
        </p:nvSpPr>
        <p:spPr>
          <a:xfrm>
            <a:off x="1043608" y="2564904"/>
            <a:ext cx="2556792" cy="431375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배경과 메뉴</a:t>
            </a:r>
          </a:p>
        </p:txBody>
      </p:sp>
      <p:sp>
        <p:nvSpPr>
          <p:cNvPr id="11" name="오각형 10"/>
          <p:cNvSpPr/>
          <p:nvPr/>
        </p:nvSpPr>
        <p:spPr>
          <a:xfrm>
            <a:off x="1043608" y="4007082"/>
            <a:ext cx="2556792" cy="431375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발사체와 스프라이트</a:t>
            </a:r>
          </a:p>
        </p:txBody>
      </p:sp>
      <p:sp>
        <p:nvSpPr>
          <p:cNvPr id="13" name="오각형 12"/>
          <p:cNvSpPr/>
          <p:nvPr/>
        </p:nvSpPr>
        <p:spPr>
          <a:xfrm>
            <a:off x="5054424" y="3143620"/>
            <a:ext cx="3312368" cy="28668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오브젝트 들의 충돌 체크에 따른 공격</a:t>
            </a:r>
          </a:p>
        </p:txBody>
      </p:sp>
      <p:sp>
        <p:nvSpPr>
          <p:cNvPr id="14" name="오각형 13"/>
          <p:cNvSpPr/>
          <p:nvPr/>
        </p:nvSpPr>
        <p:spPr>
          <a:xfrm>
            <a:off x="5064387" y="3574361"/>
            <a:ext cx="3312368" cy="28668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타워의 능력치마다 투사체 발사</a:t>
            </a:r>
          </a:p>
        </p:txBody>
      </p:sp>
      <p:sp>
        <p:nvSpPr>
          <p:cNvPr id="15" name="오각형 14"/>
          <p:cNvSpPr/>
          <p:nvPr/>
        </p:nvSpPr>
        <p:spPr>
          <a:xfrm>
            <a:off x="5054424" y="4006409"/>
            <a:ext cx="3312368" cy="28668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/>
              <a:t>식물타워의 역할분별</a:t>
            </a:r>
          </a:p>
        </p:txBody>
      </p:sp>
      <p:sp>
        <p:nvSpPr>
          <p:cNvPr id="16" name="오각형 15"/>
          <p:cNvSpPr/>
          <p:nvPr/>
        </p:nvSpPr>
        <p:spPr>
          <a:xfrm>
            <a:off x="5054424" y="2707576"/>
            <a:ext cx="3312368" cy="361384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시작에 따른 초기화 </a:t>
            </a:r>
            <a:r>
              <a:rPr lang="en-US" altLang="ko-KR" sz="1400"/>
              <a:t>/</a:t>
            </a:r>
          </a:p>
          <a:p>
            <a:pPr algn="ctr"/>
            <a:r>
              <a:rPr lang="ko-KR" altLang="en-US" sz="1400"/>
              <a:t>승리와</a:t>
            </a:r>
            <a:r>
              <a:rPr lang="en-US" altLang="ko-KR" sz="1400"/>
              <a:t> </a:t>
            </a:r>
            <a:r>
              <a:rPr lang="ko-KR" altLang="en-US" sz="1400"/>
              <a:t>패배에 따른 종료</a:t>
            </a:r>
          </a:p>
        </p:txBody>
      </p:sp>
      <p:sp>
        <p:nvSpPr>
          <p:cNvPr id="17" name="오각형 16"/>
          <p:cNvSpPr/>
          <p:nvPr/>
        </p:nvSpPr>
        <p:spPr>
          <a:xfrm>
            <a:off x="5076056" y="4438457"/>
            <a:ext cx="3312368" cy="28668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/>
              <a:t>각각의 오브젝트와 리스트 관리</a:t>
            </a:r>
          </a:p>
        </p:txBody>
      </p:sp>
      <p:sp>
        <p:nvSpPr>
          <p:cNvPr id="18" name="오각형 17"/>
          <p:cNvSpPr/>
          <p:nvPr/>
        </p:nvSpPr>
        <p:spPr>
          <a:xfrm>
            <a:off x="5076056" y="4870505"/>
            <a:ext cx="3312368" cy="28668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/>
              <a:t>업그레이드 시스템</a:t>
            </a:r>
          </a:p>
        </p:txBody>
      </p:sp>
      <p:sp>
        <p:nvSpPr>
          <p:cNvPr id="19" name="오각형 18"/>
          <p:cNvSpPr/>
          <p:nvPr/>
        </p:nvSpPr>
        <p:spPr>
          <a:xfrm>
            <a:off x="1043608" y="4509455"/>
            <a:ext cx="2556792" cy="431375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사운드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/>
          <p:cNvSpPr/>
          <p:nvPr/>
        </p:nvSpPr>
        <p:spPr>
          <a:xfrm>
            <a:off x="647564" y="787419"/>
            <a:ext cx="3924436" cy="79208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주요 개발 일정</a:t>
            </a:r>
          </a:p>
        </p:txBody>
      </p:sp>
      <p:sp>
        <p:nvSpPr>
          <p:cNvPr id="6" name="칠각형 5"/>
          <p:cNvSpPr/>
          <p:nvPr/>
        </p:nvSpPr>
        <p:spPr>
          <a:xfrm>
            <a:off x="179512" y="692696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5400" b="1">
                <a:solidFill>
                  <a:schemeClr val="tx2"/>
                </a:solidFill>
              </a:rPr>
              <a:t>4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1520" y="1679214"/>
          <a:ext cx="8640960" cy="4986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368152"/>
                <a:gridCol w="6480720"/>
              </a:tblGrid>
              <a:tr h="381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1</a:t>
                      </a:r>
                      <a:r>
                        <a:rPr lang="ko-KR" altLang="en-US" sz="1400" b="1"/>
                        <a:t>주차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수집과 좌표 처리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/>
                        <a:t>리소스 수집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/>
                        <a:t>캔버스 위에 타워와</a:t>
                      </a:r>
                      <a:r>
                        <a:rPr lang="en-US" altLang="ko-KR" sz="1200" b="0"/>
                        <a:t> </a:t>
                      </a:r>
                      <a:r>
                        <a:rPr lang="ko-KR" altLang="en-US" sz="1200" b="0"/>
                        <a:t>보석 배치를 위한 리스트 생성</a:t>
                      </a:r>
                      <a:r>
                        <a:rPr lang="en-US" altLang="ko-KR" sz="1200" b="0"/>
                        <a:t> </a:t>
                      </a:r>
                      <a:r>
                        <a:rPr lang="ko-KR" altLang="en-US" sz="1200" b="0"/>
                        <a:t>및 좌표 지정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2</a:t>
                      </a:r>
                      <a:r>
                        <a:rPr lang="ko-KR" altLang="en-US" sz="1400" b="1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아군 기본</a:t>
                      </a:r>
                    </a:p>
                    <a:p>
                      <a:pPr algn="ctr" latinLnBrk="1"/>
                      <a:r>
                        <a:rPr lang="ko-KR" altLang="en-US" sz="1200"/>
                        <a:t>오브젝트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기본 타워와 돈버는타워 구현</a:t>
                      </a:r>
                      <a:endParaRPr lang="en-US" altLang="ko-KR" sz="12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식물타워의 업그레이드 방향에대한 능력 프로그램에 정의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03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3</a:t>
                      </a:r>
                      <a:r>
                        <a:rPr lang="ko-KR" altLang="en-US" sz="1400" b="1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200"/>
                        <a:t>마우스 동작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None/>
                      </a:pPr>
                      <a:endParaRPr lang="ko-KR" altLang="en-US" sz="12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게임 시작 시 난이도 결정 버튼에 대한 처리 </a:t>
                      </a:r>
                      <a:r>
                        <a:rPr lang="en-US" altLang="ko-KR" sz="1200"/>
                        <a:t>/ </a:t>
                      </a:r>
                      <a:r>
                        <a:rPr lang="ko-KR" altLang="en-US" sz="1200"/>
                        <a:t>게임 진행 중 메뉴 클릭에 대한 처리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오브젝트와 좀비와의 거리를 계산하여 공격 발사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발사 후 좀비에닿거나 맵밖까지</a:t>
                      </a:r>
                      <a:r>
                        <a:rPr lang="en-US" altLang="ko-KR" sz="1200"/>
                        <a:t>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4</a:t>
                      </a:r>
                      <a:r>
                        <a:rPr lang="ko-KR" altLang="en-US" sz="1400" b="1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적군 기본 </a:t>
                      </a:r>
                    </a:p>
                    <a:p>
                      <a:pPr algn="ctr" latinLnBrk="1"/>
                      <a:r>
                        <a:rPr lang="ko-KR" altLang="en-US" sz="1200"/>
                        <a:t>오브젝트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적군 기본 오브젝트 </a:t>
                      </a:r>
                      <a:r>
                        <a:rPr lang="en-US" altLang="ko-KR" sz="1200"/>
                        <a:t>5</a:t>
                      </a:r>
                      <a:r>
                        <a:rPr lang="ko-KR" altLang="en-US" sz="1200"/>
                        <a:t>종 구현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아군 타워 와의 충돌 체크 결과에 따른 피해 및 공격 구현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아군 타워 공격에 따른 스프라이트 </a:t>
                      </a:r>
                      <a:r>
                        <a:rPr lang="en-US" altLang="ko-KR" sz="1200"/>
                        <a:t>/ </a:t>
                      </a:r>
                      <a:r>
                        <a:rPr lang="ko-KR" altLang="en-US" sz="1200"/>
                        <a:t>아군 타워에게 공격 받을 때의 스프라이트</a:t>
                      </a:r>
                      <a:endParaRPr lang="en-US" altLang="ko-KR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5</a:t>
                      </a:r>
                      <a:r>
                        <a:rPr lang="ko-KR" altLang="en-US" sz="1400" b="1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추가 구현 및</a:t>
                      </a:r>
                    </a:p>
                    <a:p>
                      <a:pPr algn="ctr" latinLnBrk="1"/>
                      <a:r>
                        <a:rPr lang="ko-KR" altLang="en-US" sz="1200"/>
                        <a:t>중간 점검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실제 메뉴 구현</a:t>
                      </a:r>
                      <a:r>
                        <a:rPr lang="en-US" altLang="ko-KR" sz="1200"/>
                        <a:t> (</a:t>
                      </a:r>
                      <a:r>
                        <a:rPr lang="ko-KR" altLang="en-US" sz="1200"/>
                        <a:t>일시 정지 </a:t>
                      </a:r>
                      <a:r>
                        <a:rPr lang="en-US" altLang="ko-KR" sz="1200"/>
                        <a:t>/ </a:t>
                      </a:r>
                      <a:r>
                        <a:rPr lang="ko-KR" altLang="en-US" sz="1200"/>
                        <a:t>도움말</a:t>
                      </a:r>
                      <a:r>
                        <a:rPr lang="en-US" altLang="ko-KR" sz="1200"/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적군과 아군의 체력 게이지 렌더링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중간 점검 </a:t>
                      </a:r>
                      <a:r>
                        <a:rPr lang="en-US" altLang="ko-KR" sz="1200"/>
                        <a:t>/ 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1~4</a:t>
                      </a:r>
                      <a:r>
                        <a:rPr lang="ko-KR" altLang="en-US" sz="1200"/>
                        <a:t>주차 진행 동안 부족한 점 보완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6</a:t>
                      </a:r>
                      <a:r>
                        <a:rPr lang="ko-KR" altLang="en-US" sz="1400" b="1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아군 오브젝트</a:t>
                      </a:r>
                    </a:p>
                    <a:p>
                      <a:pPr algn="ctr" latinLnBrk="1"/>
                      <a:r>
                        <a:rPr lang="ko-KR" altLang="en-US" sz="1200"/>
                        <a:t>최종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초기</a:t>
                      </a:r>
                      <a:r>
                        <a:rPr lang="en-US" altLang="ko-KR" sz="1200"/>
                        <a:t>2</a:t>
                      </a:r>
                      <a:r>
                        <a:rPr lang="ko-KR" altLang="en-US" sz="1200"/>
                        <a:t>주차에 구현 했던 5종을 제외한 나머지 종의 타워 오브젝트 구현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타워 오브젝트에 사용되는 스프라이트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/>
                        <a:t>3.  </a:t>
                      </a:r>
                      <a:r>
                        <a:rPr lang="ko-KR" altLang="en-US" sz="1200"/>
                        <a:t>조합 시스템에 대한 처리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7</a:t>
                      </a:r>
                      <a:r>
                        <a:rPr lang="ko-KR" altLang="en-US" sz="1400" b="1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8</a:t>
                      </a:r>
                      <a:r>
                        <a:rPr lang="ko-KR" altLang="en-US" sz="1400" b="1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적군 최종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보스몬스터와 아군 식물타워와의 공격및 충돌처리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적군 유닛 생성에 대한 각본을 프로그램에 입히기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9</a:t>
                      </a:r>
                      <a:r>
                        <a:rPr lang="ko-KR" altLang="en-US" sz="1400" b="1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시작과 종료 처리 </a:t>
                      </a:r>
                    </a:p>
                    <a:p>
                      <a:pPr algn="ctr" latinLnBrk="1"/>
                      <a:r>
                        <a:rPr lang="en-US" altLang="ko-KR" sz="1200"/>
                        <a:t>&amp; </a:t>
                      </a:r>
                      <a:r>
                        <a:rPr lang="ko-KR" altLang="en-US" sz="1200"/>
                        <a:t>밸런스 조절</a:t>
                      </a:r>
                      <a:endParaRPr lang="en-US" altLang="ko-KR" sz="120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실제적인 게임 시작과 종료 처리 </a:t>
                      </a:r>
                      <a:r>
                        <a:rPr lang="en-US" altLang="ko-KR" sz="1200"/>
                        <a:t>/ </a:t>
                      </a:r>
                      <a:r>
                        <a:rPr lang="ko-KR" altLang="en-US" sz="1200"/>
                        <a:t>종료 전 스코어 합산 결과 화면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밸런스 조절</a:t>
                      </a:r>
                      <a:endParaRPr lang="en-US" altLang="ko-KR" sz="120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3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마무리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최종 점검 및 릴리즈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804248" y="1261521"/>
            <a:ext cx="216024" cy="1933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04248" y="898498"/>
            <a:ext cx="216024" cy="193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60032" y="901238"/>
            <a:ext cx="216024" cy="1933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60032" y="1261278"/>
            <a:ext cx="216024" cy="1933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148064" y="878523"/>
            <a:ext cx="1440160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/>
              <a:t>게임 제작을 위한 준비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4288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/>
              <a:t>게임 동작을 위한 기본 시스템 구현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0072" y="1238563"/>
            <a:ext cx="1440160" cy="235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/>
              <a:t>세부 컨텐츠 구현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64288" y="1238563"/>
            <a:ext cx="1728192" cy="235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/>
              <a:t>마무리 단계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7544" y="2636912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평가</a:t>
                      </a:r>
                    </a:p>
                    <a:p>
                      <a:pPr algn="ctr" latinLnBrk="1"/>
                      <a:r>
                        <a:rPr lang="en-US" altLang="ko-KR" sz="1600"/>
                        <a:t>(A:</a:t>
                      </a:r>
                      <a:r>
                        <a:rPr lang="ko-KR" altLang="en-US" sz="1600"/>
                        <a:t>매우잘함</a:t>
                      </a:r>
                      <a:r>
                        <a:rPr lang="en-US" altLang="ko-KR" sz="1600"/>
                        <a:t>,B:</a:t>
                      </a:r>
                      <a:r>
                        <a:rPr lang="ko-KR" altLang="en-US" sz="1600"/>
                        <a:t>잘함</a:t>
                      </a:r>
                      <a:r>
                        <a:rPr lang="en-US" altLang="ko-KR" sz="1600"/>
                        <a:t>,C:</a:t>
                      </a:r>
                      <a:r>
                        <a:rPr lang="ko-KR" altLang="en-US" sz="1600"/>
                        <a:t>보통</a:t>
                      </a:r>
                      <a:r>
                        <a:rPr lang="en-US" altLang="ko-KR" sz="1600"/>
                        <a:t>,D:</a:t>
                      </a:r>
                      <a:r>
                        <a:rPr lang="ko-KR" altLang="en-US" sz="1600"/>
                        <a:t>못함</a:t>
                      </a:r>
                      <a:r>
                        <a:rPr lang="en-US" altLang="ko-KR" sz="1600"/>
                        <a:t>,E:</a:t>
                      </a:r>
                      <a:r>
                        <a:rPr lang="ko-KR" altLang="en-US" sz="1600"/>
                        <a:t>매우못함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발표자료에 포함할 내용을 다 포함했는가</a:t>
                      </a:r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게임컨셉이 잘 표현되었는가</a:t>
                      </a:r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게임 핵심 메카닉의 제시가 잘 되었는가</a:t>
                      </a:r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게임 실행 흐름이 잘 표현되었는가</a:t>
                      </a:r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개발 범위가 구체적이며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 측정 가능한가</a:t>
                      </a:r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개발 계획이 구체적이며 실행가능한가</a:t>
                      </a:r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647564" y="787419"/>
            <a:ext cx="3924436" cy="79208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자체 평가</a:t>
            </a:r>
          </a:p>
        </p:txBody>
      </p:sp>
      <p:sp>
        <p:nvSpPr>
          <p:cNvPr id="7" name="칠각형 6"/>
          <p:cNvSpPr/>
          <p:nvPr/>
        </p:nvSpPr>
        <p:spPr>
          <a:xfrm>
            <a:off x="179512" y="692696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5400" b="1">
                <a:solidFill>
                  <a:schemeClr val="tx2"/>
                </a:solidFill>
              </a:rPr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바다">
  <a:themeElements>
    <a:clrScheme name="바다">
      <a:dk1>
        <a:sysClr val="windowText" lastClr="000000"/>
      </a:dk1>
      <a:lt1>
        <a:sysClr val="window" lastClr="FFFFFF"/>
      </a:lt1>
      <a:dk2>
        <a:srgbClr val="092E99"/>
      </a:dk2>
      <a:lt2>
        <a:srgbClr val="0C86CB"/>
      </a:lt2>
      <a:accent1>
        <a:srgbClr val="5377A1"/>
      </a:accent1>
      <a:accent2>
        <a:srgbClr val="335C91"/>
      </a:accent2>
      <a:accent3>
        <a:srgbClr val="334F73"/>
      </a:accent3>
      <a:accent4>
        <a:srgbClr val="8796AA"/>
      </a:accent4>
      <a:accent5>
        <a:srgbClr val="A0BFE5"/>
      </a:accent5>
      <a:accent6>
        <a:srgbClr val="000D59"/>
      </a:accent6>
      <a:hlink>
        <a:srgbClr val="D77DFF"/>
      </a:hlink>
      <a:folHlink>
        <a:srgbClr val="37C5F7"/>
      </a:folHlink>
    </a:clrScheme>
    <a:fontScheme name="바다">
      <a:majorFont>
        <a:latin typeface="Tahoma"/>
        <a:ea typeface="HY울릉도B"/>
        <a:cs typeface=""/>
      </a:majorFont>
      <a:minorFont>
        <a:latin typeface="Tahoma"/>
        <a:ea typeface="함초롬돋움"/>
        <a:cs typeface=""/>
      </a:minorFont>
    </a:fontScheme>
    <a:fmtScheme name="바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50800">
              <a:schemeClr val="phClr"/>
            </a:glo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35000"/>
                <a:hueMod val="102000"/>
                <a:satMod val="120000"/>
                <a:lumMod val="100000"/>
              </a:schemeClr>
            </a:gs>
            <a:gs pos="100000">
              <a:schemeClr val="phClr">
                <a:shade val="25000"/>
                <a:hueMod val="10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화면 슬라이드 쇼(4:3)</PresentationFormat>
  <Paragraphs>157</Paragraphs>
  <Slides>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바다</vt:lpstr>
      <vt:lpstr> 식물vs좀비 디펜스  리메이크                                                     2012181023 오준석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식물vs좀비 디펜스  리메이크                                                     2012181023 오준석</dc:title>
  <dc:creator>jun</dc:creator>
  <cp:lastModifiedBy>JUN</cp:lastModifiedBy>
  <cp:revision>6</cp:revision>
  <dcterms:created xsi:type="dcterms:W3CDTF">2015-09-14T12:50:22Z</dcterms:created>
  <dcterms:modified xsi:type="dcterms:W3CDTF">2015-09-21T08:36:09Z</dcterms:modified>
  <cp:contentStatus>화면 슬라이드 쇼(4:3)</cp:contentStatus>
</cp:coreProperties>
</file>