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61"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75" r:id="rId33"/>
    <p:sldId id="276" r:id="rId34"/>
    <p:sldId id="277" r:id="rId35"/>
    <p:sldId id="278" r:id="rId36"/>
    <p:sldId id="279" r:id="rId37"/>
    <p:sldId id="280" r:id="rId38"/>
    <p:sldId id="281" r:id="rId39"/>
    <p:sldId id="294" r:id="rId40"/>
    <p:sldId id="295" r:id="rId41"/>
    <p:sldId id="297" r:id="rId42"/>
    <p:sldId id="296" r:id="rId43"/>
    <p:sldId id="298" r:id="rId44"/>
    <p:sldId id="299" r:id="rId45"/>
    <p:sldId id="300" r:id="rId46"/>
    <p:sldId id="304" r:id="rId47"/>
    <p:sldId id="301" r:id="rId48"/>
    <p:sldId id="302" r:id="rId49"/>
    <p:sldId id="303" r:id="rId50"/>
    <p:sldId id="306" r:id="rId51"/>
    <p:sldId id="305" r:id="rId5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Ömer Hamid Kamışlı" initials="ÖHK" lastIdx="4" clrIdx="0">
    <p:extLst>
      <p:ext uri="{19B8F6BF-5375-455C-9EA6-DF929625EA0E}">
        <p15:presenceInfo xmlns:p15="http://schemas.microsoft.com/office/powerpoint/2012/main" userId="61f92175c40d895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E67"/>
    <a:srgbClr val="70AD47"/>
    <a:srgbClr val="FFC000"/>
    <a:srgbClr val="FF0000"/>
    <a:srgbClr val="ED7D31"/>
    <a:srgbClr val="1ED000"/>
    <a:srgbClr val="EE8B08"/>
    <a:srgbClr val="3BFFFF"/>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37" autoAdjust="0"/>
    <p:restoredTop sz="93632" autoAdjust="0"/>
  </p:normalViewPr>
  <p:slideViewPr>
    <p:cSldViewPr snapToGrid="0">
      <p:cViewPr varScale="1">
        <p:scale>
          <a:sx n="64" d="100"/>
          <a:sy n="64" d="100"/>
        </p:scale>
        <p:origin x="90"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6-16T18:02:31.339" idx="1">
    <p:pos x="10" y="10"/>
    <p:text/>
    <p:extLst>
      <p:ext uri="{C676402C-5697-4E1C-873F-D02D1690AC5C}">
        <p15:threadingInfo xmlns:p15="http://schemas.microsoft.com/office/powerpoint/2012/main" timeZoneBias="-180"/>
      </p:ext>
    </p:extLst>
  </p:cm>
</p:cmLst>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912825-570B-485D-9B23-016805D09968}" type="doc">
      <dgm:prSet loTypeId="urn:microsoft.com/office/officeart/2005/8/layout/hierarchy2" loCatId="hierarchy" qsTypeId="urn:microsoft.com/office/officeart/2005/8/quickstyle/simple5" qsCatId="simple" csTypeId="urn:microsoft.com/office/officeart/2005/8/colors/colorful3" csCatId="colorful" phldr="1"/>
      <dgm:spPr/>
      <dgm:t>
        <a:bodyPr/>
        <a:lstStyle/>
        <a:p>
          <a:endParaRPr lang="tr-TR"/>
        </a:p>
      </dgm:t>
    </dgm:pt>
    <dgm:pt modelId="{2F29C7B7-9BFA-4B95-BBF9-398567C85E9B}">
      <dgm:prSet phldrT="[Metin]"/>
      <dgm:spPr/>
      <dgm:t>
        <a:bodyPr/>
        <a:lstStyle/>
        <a:p>
          <a:r>
            <a:rPr lang="tr-TR" dirty="0"/>
            <a:t>Veri</a:t>
          </a:r>
        </a:p>
      </dgm:t>
    </dgm:pt>
    <dgm:pt modelId="{B567A2F9-21CB-4710-8509-CE1CE8DF6AC6}" type="parTrans" cxnId="{C901D35E-1CF2-4310-A3FC-0D489D21DE21}">
      <dgm:prSet/>
      <dgm:spPr/>
      <dgm:t>
        <a:bodyPr/>
        <a:lstStyle/>
        <a:p>
          <a:endParaRPr lang="tr-TR"/>
        </a:p>
      </dgm:t>
    </dgm:pt>
    <dgm:pt modelId="{4D370797-48E7-4A98-B9EA-9971A938C142}" type="sibTrans" cxnId="{C901D35E-1CF2-4310-A3FC-0D489D21DE21}">
      <dgm:prSet/>
      <dgm:spPr/>
      <dgm:t>
        <a:bodyPr/>
        <a:lstStyle/>
        <a:p>
          <a:endParaRPr lang="tr-TR"/>
        </a:p>
      </dgm:t>
    </dgm:pt>
    <dgm:pt modelId="{EB72030B-5507-4B7C-B29C-68F68F11F00B}">
      <dgm:prSet phldrT="[Metin]"/>
      <dgm:spPr/>
      <dgm:t>
        <a:bodyPr/>
        <a:lstStyle/>
        <a:p>
          <a:r>
            <a:rPr lang="tr-TR" dirty="0"/>
            <a:t>Sayısal</a:t>
          </a:r>
        </a:p>
      </dgm:t>
    </dgm:pt>
    <dgm:pt modelId="{0B752357-D4D2-4E0C-8815-82826B292440}" type="parTrans" cxnId="{2F0F1905-3A89-41EB-9EC5-780B385233AB}">
      <dgm:prSet/>
      <dgm:spPr/>
      <dgm:t>
        <a:bodyPr/>
        <a:lstStyle/>
        <a:p>
          <a:endParaRPr lang="tr-TR"/>
        </a:p>
      </dgm:t>
    </dgm:pt>
    <dgm:pt modelId="{4617E76E-9EBD-4D4C-AED4-CCDC7F62FC7C}" type="sibTrans" cxnId="{2F0F1905-3A89-41EB-9EC5-780B385233AB}">
      <dgm:prSet/>
      <dgm:spPr/>
      <dgm:t>
        <a:bodyPr/>
        <a:lstStyle/>
        <a:p>
          <a:endParaRPr lang="tr-TR"/>
        </a:p>
      </dgm:t>
    </dgm:pt>
    <dgm:pt modelId="{11454FB3-3FAF-4151-928E-2A75E69420A7}">
      <dgm:prSet phldrT="[Metin]"/>
      <dgm:spPr/>
      <dgm:t>
        <a:bodyPr/>
        <a:lstStyle/>
        <a:p>
          <a:r>
            <a:rPr lang="tr-TR" dirty="0"/>
            <a:t>Tamsayı</a:t>
          </a:r>
        </a:p>
      </dgm:t>
    </dgm:pt>
    <dgm:pt modelId="{AE75935E-8DAB-4874-A983-89BCE5C30DC5}" type="parTrans" cxnId="{1B1FD326-39AE-4E7A-851A-8F612DE75178}">
      <dgm:prSet/>
      <dgm:spPr/>
      <dgm:t>
        <a:bodyPr/>
        <a:lstStyle/>
        <a:p>
          <a:endParaRPr lang="tr-TR"/>
        </a:p>
      </dgm:t>
    </dgm:pt>
    <dgm:pt modelId="{84CE97CB-9355-4494-9149-013130B2A4DE}" type="sibTrans" cxnId="{1B1FD326-39AE-4E7A-851A-8F612DE75178}">
      <dgm:prSet/>
      <dgm:spPr/>
      <dgm:t>
        <a:bodyPr/>
        <a:lstStyle/>
        <a:p>
          <a:endParaRPr lang="tr-TR"/>
        </a:p>
      </dgm:t>
    </dgm:pt>
    <dgm:pt modelId="{679458A6-D094-44F3-BF60-0E30FDAEEBA6}">
      <dgm:prSet phldrT="[Metin]"/>
      <dgm:spPr/>
      <dgm:t>
        <a:bodyPr/>
        <a:lstStyle/>
        <a:p>
          <a:r>
            <a:rPr lang="tr-TR" dirty="0" err="1"/>
            <a:t>Ondalıklı</a:t>
          </a:r>
          <a:r>
            <a:rPr lang="tr-TR" dirty="0"/>
            <a:t> Sayı</a:t>
          </a:r>
        </a:p>
      </dgm:t>
    </dgm:pt>
    <dgm:pt modelId="{AF538F24-AEFD-46F5-BAF9-7E1C433512BC}" type="parTrans" cxnId="{E4E3CC28-BA28-43AC-B89B-D9B29534C057}">
      <dgm:prSet/>
      <dgm:spPr/>
      <dgm:t>
        <a:bodyPr/>
        <a:lstStyle/>
        <a:p>
          <a:endParaRPr lang="tr-TR"/>
        </a:p>
      </dgm:t>
    </dgm:pt>
    <dgm:pt modelId="{6D36C9AB-B92C-483E-9546-FD5EB29FB42F}" type="sibTrans" cxnId="{E4E3CC28-BA28-43AC-B89B-D9B29534C057}">
      <dgm:prSet/>
      <dgm:spPr/>
      <dgm:t>
        <a:bodyPr/>
        <a:lstStyle/>
        <a:p>
          <a:endParaRPr lang="tr-TR"/>
        </a:p>
      </dgm:t>
    </dgm:pt>
    <dgm:pt modelId="{4FA0B108-3C7D-4564-85E5-7A18C405CE2F}">
      <dgm:prSet phldrT="[Metin]"/>
      <dgm:spPr/>
      <dgm:t>
        <a:bodyPr/>
        <a:lstStyle/>
        <a:p>
          <a:r>
            <a:rPr lang="tr-TR" dirty="0" err="1"/>
            <a:t>Alfasayısal</a:t>
          </a:r>
          <a:endParaRPr lang="tr-TR" dirty="0"/>
        </a:p>
      </dgm:t>
    </dgm:pt>
    <dgm:pt modelId="{73AEFC8F-0AAB-45E0-B719-0F6A6C7F96E9}" type="parTrans" cxnId="{E82E932B-EF66-4833-A664-6EAF69A01D8A}">
      <dgm:prSet/>
      <dgm:spPr/>
      <dgm:t>
        <a:bodyPr/>
        <a:lstStyle/>
        <a:p>
          <a:endParaRPr lang="tr-TR"/>
        </a:p>
      </dgm:t>
    </dgm:pt>
    <dgm:pt modelId="{1942BD6F-AF1A-49A5-831C-4AF0C7851DBD}" type="sibTrans" cxnId="{E82E932B-EF66-4833-A664-6EAF69A01D8A}">
      <dgm:prSet/>
      <dgm:spPr/>
      <dgm:t>
        <a:bodyPr/>
        <a:lstStyle/>
        <a:p>
          <a:endParaRPr lang="tr-TR"/>
        </a:p>
      </dgm:t>
    </dgm:pt>
    <dgm:pt modelId="{DF551E91-E281-4DBB-95F6-443433F3DABA}">
      <dgm:prSet phldrT="[Metin]"/>
      <dgm:spPr/>
      <dgm:t>
        <a:bodyPr/>
        <a:lstStyle/>
        <a:p>
          <a:r>
            <a:rPr lang="tr-TR" dirty="0"/>
            <a:t>Karakter</a:t>
          </a:r>
        </a:p>
      </dgm:t>
    </dgm:pt>
    <dgm:pt modelId="{7F8C7635-CC77-4C3D-AC7B-036B03388424}" type="parTrans" cxnId="{0FE0B151-7330-4224-B44F-A43A3C7119CD}">
      <dgm:prSet/>
      <dgm:spPr/>
      <dgm:t>
        <a:bodyPr/>
        <a:lstStyle/>
        <a:p>
          <a:endParaRPr lang="tr-TR"/>
        </a:p>
      </dgm:t>
    </dgm:pt>
    <dgm:pt modelId="{1CFAC833-A4D2-4FBC-A8A6-1900ED2F299F}" type="sibTrans" cxnId="{0FE0B151-7330-4224-B44F-A43A3C7119CD}">
      <dgm:prSet/>
      <dgm:spPr/>
      <dgm:t>
        <a:bodyPr/>
        <a:lstStyle/>
        <a:p>
          <a:endParaRPr lang="tr-TR"/>
        </a:p>
      </dgm:t>
    </dgm:pt>
    <dgm:pt modelId="{C1911189-FECE-4B42-8192-836AA59A4EBC}">
      <dgm:prSet phldrT="[Metin]"/>
      <dgm:spPr/>
      <dgm:t>
        <a:bodyPr/>
        <a:lstStyle/>
        <a:p>
          <a:r>
            <a:rPr lang="tr-TR" dirty="0"/>
            <a:t>Karakter dizisi</a:t>
          </a:r>
        </a:p>
      </dgm:t>
    </dgm:pt>
    <dgm:pt modelId="{A71DFBA7-917E-48DA-9619-855C20B9C771}" type="parTrans" cxnId="{AAD68010-5D05-4E1F-8726-8E234EC6901B}">
      <dgm:prSet/>
      <dgm:spPr/>
      <dgm:t>
        <a:bodyPr/>
        <a:lstStyle/>
        <a:p>
          <a:endParaRPr lang="tr-TR"/>
        </a:p>
      </dgm:t>
    </dgm:pt>
    <dgm:pt modelId="{60182243-C7C6-477F-82AD-CF3101EDFCBA}" type="sibTrans" cxnId="{AAD68010-5D05-4E1F-8726-8E234EC6901B}">
      <dgm:prSet/>
      <dgm:spPr/>
      <dgm:t>
        <a:bodyPr/>
        <a:lstStyle/>
        <a:p>
          <a:endParaRPr lang="tr-TR"/>
        </a:p>
      </dgm:t>
    </dgm:pt>
    <dgm:pt modelId="{F5E18DCC-FA1D-43D4-8426-ECF480F58147}" type="pres">
      <dgm:prSet presAssocID="{E7912825-570B-485D-9B23-016805D09968}" presName="diagram" presStyleCnt="0">
        <dgm:presLayoutVars>
          <dgm:chPref val="1"/>
          <dgm:dir/>
          <dgm:animOne val="branch"/>
          <dgm:animLvl val="lvl"/>
          <dgm:resizeHandles val="exact"/>
        </dgm:presLayoutVars>
      </dgm:prSet>
      <dgm:spPr/>
    </dgm:pt>
    <dgm:pt modelId="{EC053A68-40B3-4E2D-BF34-E3D70238AD47}" type="pres">
      <dgm:prSet presAssocID="{2F29C7B7-9BFA-4B95-BBF9-398567C85E9B}" presName="root1" presStyleCnt="0"/>
      <dgm:spPr/>
    </dgm:pt>
    <dgm:pt modelId="{73F97AA2-71F1-43F0-8E35-BCD2E6F3DB90}" type="pres">
      <dgm:prSet presAssocID="{2F29C7B7-9BFA-4B95-BBF9-398567C85E9B}" presName="LevelOneTextNode" presStyleLbl="node0" presStyleIdx="0" presStyleCnt="1">
        <dgm:presLayoutVars>
          <dgm:chPref val="3"/>
        </dgm:presLayoutVars>
      </dgm:prSet>
      <dgm:spPr/>
    </dgm:pt>
    <dgm:pt modelId="{226B5689-04A2-45EA-970F-68DD36A2EB2E}" type="pres">
      <dgm:prSet presAssocID="{2F29C7B7-9BFA-4B95-BBF9-398567C85E9B}" presName="level2hierChild" presStyleCnt="0"/>
      <dgm:spPr/>
    </dgm:pt>
    <dgm:pt modelId="{B6784DAF-11FC-4699-B065-AF51D1E2F0C0}" type="pres">
      <dgm:prSet presAssocID="{0B752357-D4D2-4E0C-8815-82826B292440}" presName="conn2-1" presStyleLbl="parChTrans1D2" presStyleIdx="0" presStyleCnt="2"/>
      <dgm:spPr/>
    </dgm:pt>
    <dgm:pt modelId="{44DD52DE-C055-46B8-95C3-8452A88728EF}" type="pres">
      <dgm:prSet presAssocID="{0B752357-D4D2-4E0C-8815-82826B292440}" presName="connTx" presStyleLbl="parChTrans1D2" presStyleIdx="0" presStyleCnt="2"/>
      <dgm:spPr/>
    </dgm:pt>
    <dgm:pt modelId="{6167BD94-86F9-4184-942D-4BA4DCB8A72B}" type="pres">
      <dgm:prSet presAssocID="{EB72030B-5507-4B7C-B29C-68F68F11F00B}" presName="root2" presStyleCnt="0"/>
      <dgm:spPr/>
    </dgm:pt>
    <dgm:pt modelId="{9ED3C2F9-BEBF-43DF-B62A-0259F579A8F1}" type="pres">
      <dgm:prSet presAssocID="{EB72030B-5507-4B7C-B29C-68F68F11F00B}" presName="LevelTwoTextNode" presStyleLbl="node2" presStyleIdx="0" presStyleCnt="2">
        <dgm:presLayoutVars>
          <dgm:chPref val="3"/>
        </dgm:presLayoutVars>
      </dgm:prSet>
      <dgm:spPr/>
    </dgm:pt>
    <dgm:pt modelId="{D28335E3-3729-4916-82BC-D1A81BC69B96}" type="pres">
      <dgm:prSet presAssocID="{EB72030B-5507-4B7C-B29C-68F68F11F00B}" presName="level3hierChild" presStyleCnt="0"/>
      <dgm:spPr/>
    </dgm:pt>
    <dgm:pt modelId="{EBA6D77E-5045-40DD-94DE-7F574761D293}" type="pres">
      <dgm:prSet presAssocID="{AE75935E-8DAB-4874-A983-89BCE5C30DC5}" presName="conn2-1" presStyleLbl="parChTrans1D3" presStyleIdx="0" presStyleCnt="4"/>
      <dgm:spPr/>
    </dgm:pt>
    <dgm:pt modelId="{1E3B785A-863A-4971-8730-4B5419778053}" type="pres">
      <dgm:prSet presAssocID="{AE75935E-8DAB-4874-A983-89BCE5C30DC5}" presName="connTx" presStyleLbl="parChTrans1D3" presStyleIdx="0" presStyleCnt="4"/>
      <dgm:spPr/>
    </dgm:pt>
    <dgm:pt modelId="{8D0C5C75-177C-48AE-94A9-41983179C4C7}" type="pres">
      <dgm:prSet presAssocID="{11454FB3-3FAF-4151-928E-2A75E69420A7}" presName="root2" presStyleCnt="0"/>
      <dgm:spPr/>
    </dgm:pt>
    <dgm:pt modelId="{3631D7A9-AF94-4EB2-A0ED-AABA05328EC2}" type="pres">
      <dgm:prSet presAssocID="{11454FB3-3FAF-4151-928E-2A75E69420A7}" presName="LevelTwoTextNode" presStyleLbl="node3" presStyleIdx="0" presStyleCnt="4">
        <dgm:presLayoutVars>
          <dgm:chPref val="3"/>
        </dgm:presLayoutVars>
      </dgm:prSet>
      <dgm:spPr/>
    </dgm:pt>
    <dgm:pt modelId="{0FFA21F9-3DCA-4D58-AE01-23683C6D596B}" type="pres">
      <dgm:prSet presAssocID="{11454FB3-3FAF-4151-928E-2A75E69420A7}" presName="level3hierChild" presStyleCnt="0"/>
      <dgm:spPr/>
    </dgm:pt>
    <dgm:pt modelId="{2F470A02-08DA-409C-8CA4-599F1E55B325}" type="pres">
      <dgm:prSet presAssocID="{AF538F24-AEFD-46F5-BAF9-7E1C433512BC}" presName="conn2-1" presStyleLbl="parChTrans1D3" presStyleIdx="1" presStyleCnt="4"/>
      <dgm:spPr/>
    </dgm:pt>
    <dgm:pt modelId="{C11DAED8-D54C-4019-9AA2-7FD74CC59C1F}" type="pres">
      <dgm:prSet presAssocID="{AF538F24-AEFD-46F5-BAF9-7E1C433512BC}" presName="connTx" presStyleLbl="parChTrans1D3" presStyleIdx="1" presStyleCnt="4"/>
      <dgm:spPr/>
    </dgm:pt>
    <dgm:pt modelId="{B5D6AEB6-7D9B-455F-B0C7-40E4F3941409}" type="pres">
      <dgm:prSet presAssocID="{679458A6-D094-44F3-BF60-0E30FDAEEBA6}" presName="root2" presStyleCnt="0"/>
      <dgm:spPr/>
    </dgm:pt>
    <dgm:pt modelId="{B47DA056-8941-47D0-8E40-DE838C130A00}" type="pres">
      <dgm:prSet presAssocID="{679458A6-D094-44F3-BF60-0E30FDAEEBA6}" presName="LevelTwoTextNode" presStyleLbl="node3" presStyleIdx="1" presStyleCnt="4">
        <dgm:presLayoutVars>
          <dgm:chPref val="3"/>
        </dgm:presLayoutVars>
      </dgm:prSet>
      <dgm:spPr/>
    </dgm:pt>
    <dgm:pt modelId="{D4A4F2C9-8DFA-46C1-9635-70A76FE9A69B}" type="pres">
      <dgm:prSet presAssocID="{679458A6-D094-44F3-BF60-0E30FDAEEBA6}" presName="level3hierChild" presStyleCnt="0"/>
      <dgm:spPr/>
    </dgm:pt>
    <dgm:pt modelId="{217EEC55-90B2-4DF8-B005-834EA79B7A67}" type="pres">
      <dgm:prSet presAssocID="{73AEFC8F-0AAB-45E0-B719-0F6A6C7F96E9}" presName="conn2-1" presStyleLbl="parChTrans1D2" presStyleIdx="1" presStyleCnt="2"/>
      <dgm:spPr/>
    </dgm:pt>
    <dgm:pt modelId="{3B7CAD8A-1AD4-4CC3-8224-1CB3EAC11938}" type="pres">
      <dgm:prSet presAssocID="{73AEFC8F-0AAB-45E0-B719-0F6A6C7F96E9}" presName="connTx" presStyleLbl="parChTrans1D2" presStyleIdx="1" presStyleCnt="2"/>
      <dgm:spPr/>
    </dgm:pt>
    <dgm:pt modelId="{757612A0-ECE7-4E90-A9ED-53857E353A4A}" type="pres">
      <dgm:prSet presAssocID="{4FA0B108-3C7D-4564-85E5-7A18C405CE2F}" presName="root2" presStyleCnt="0"/>
      <dgm:spPr/>
    </dgm:pt>
    <dgm:pt modelId="{257F46BA-BDE2-484D-A07A-BCA41055073A}" type="pres">
      <dgm:prSet presAssocID="{4FA0B108-3C7D-4564-85E5-7A18C405CE2F}" presName="LevelTwoTextNode" presStyleLbl="node2" presStyleIdx="1" presStyleCnt="2">
        <dgm:presLayoutVars>
          <dgm:chPref val="3"/>
        </dgm:presLayoutVars>
      </dgm:prSet>
      <dgm:spPr/>
    </dgm:pt>
    <dgm:pt modelId="{60D42AE6-AE19-4B21-B70D-EFE13857040C}" type="pres">
      <dgm:prSet presAssocID="{4FA0B108-3C7D-4564-85E5-7A18C405CE2F}" presName="level3hierChild" presStyleCnt="0"/>
      <dgm:spPr/>
    </dgm:pt>
    <dgm:pt modelId="{B2347183-00F3-486A-B919-A877DE478518}" type="pres">
      <dgm:prSet presAssocID="{7F8C7635-CC77-4C3D-AC7B-036B03388424}" presName="conn2-1" presStyleLbl="parChTrans1D3" presStyleIdx="2" presStyleCnt="4"/>
      <dgm:spPr/>
    </dgm:pt>
    <dgm:pt modelId="{4985B91B-9426-451B-9C8D-9D017A617AD0}" type="pres">
      <dgm:prSet presAssocID="{7F8C7635-CC77-4C3D-AC7B-036B03388424}" presName="connTx" presStyleLbl="parChTrans1D3" presStyleIdx="2" presStyleCnt="4"/>
      <dgm:spPr/>
    </dgm:pt>
    <dgm:pt modelId="{64B07EC6-F9AB-4BDB-8416-CCC64E37FB3B}" type="pres">
      <dgm:prSet presAssocID="{DF551E91-E281-4DBB-95F6-443433F3DABA}" presName="root2" presStyleCnt="0"/>
      <dgm:spPr/>
    </dgm:pt>
    <dgm:pt modelId="{D737E7B9-23D8-4BE5-8BDB-F35BAFFACA4C}" type="pres">
      <dgm:prSet presAssocID="{DF551E91-E281-4DBB-95F6-443433F3DABA}" presName="LevelTwoTextNode" presStyleLbl="node3" presStyleIdx="2" presStyleCnt="4">
        <dgm:presLayoutVars>
          <dgm:chPref val="3"/>
        </dgm:presLayoutVars>
      </dgm:prSet>
      <dgm:spPr/>
    </dgm:pt>
    <dgm:pt modelId="{A313198E-C228-4B3E-AC55-06B9A0CDC37B}" type="pres">
      <dgm:prSet presAssocID="{DF551E91-E281-4DBB-95F6-443433F3DABA}" presName="level3hierChild" presStyleCnt="0"/>
      <dgm:spPr/>
    </dgm:pt>
    <dgm:pt modelId="{4E8504F8-D29A-4FA9-9F21-98E65C68B8C2}" type="pres">
      <dgm:prSet presAssocID="{A71DFBA7-917E-48DA-9619-855C20B9C771}" presName="conn2-1" presStyleLbl="parChTrans1D3" presStyleIdx="3" presStyleCnt="4"/>
      <dgm:spPr/>
    </dgm:pt>
    <dgm:pt modelId="{927E8C0B-A705-4ABB-9D19-E503DF6EB099}" type="pres">
      <dgm:prSet presAssocID="{A71DFBA7-917E-48DA-9619-855C20B9C771}" presName="connTx" presStyleLbl="parChTrans1D3" presStyleIdx="3" presStyleCnt="4"/>
      <dgm:spPr/>
    </dgm:pt>
    <dgm:pt modelId="{0626F567-0408-44EE-81CB-836B05D0B96A}" type="pres">
      <dgm:prSet presAssocID="{C1911189-FECE-4B42-8192-836AA59A4EBC}" presName="root2" presStyleCnt="0"/>
      <dgm:spPr/>
    </dgm:pt>
    <dgm:pt modelId="{B9D00591-CB89-40AD-B295-0ABBA18E04D0}" type="pres">
      <dgm:prSet presAssocID="{C1911189-FECE-4B42-8192-836AA59A4EBC}" presName="LevelTwoTextNode" presStyleLbl="node3" presStyleIdx="3" presStyleCnt="4">
        <dgm:presLayoutVars>
          <dgm:chPref val="3"/>
        </dgm:presLayoutVars>
      </dgm:prSet>
      <dgm:spPr/>
    </dgm:pt>
    <dgm:pt modelId="{A0DFE5C0-70C1-4A41-BF31-6E0DE1085364}" type="pres">
      <dgm:prSet presAssocID="{C1911189-FECE-4B42-8192-836AA59A4EBC}" presName="level3hierChild" presStyleCnt="0"/>
      <dgm:spPr/>
    </dgm:pt>
  </dgm:ptLst>
  <dgm:cxnLst>
    <dgm:cxn modelId="{2F0F1905-3A89-41EB-9EC5-780B385233AB}" srcId="{2F29C7B7-9BFA-4B95-BBF9-398567C85E9B}" destId="{EB72030B-5507-4B7C-B29C-68F68F11F00B}" srcOrd="0" destOrd="0" parTransId="{0B752357-D4D2-4E0C-8815-82826B292440}" sibTransId="{4617E76E-9EBD-4D4C-AED4-CCDC7F62FC7C}"/>
    <dgm:cxn modelId="{AAD68010-5D05-4E1F-8726-8E234EC6901B}" srcId="{4FA0B108-3C7D-4564-85E5-7A18C405CE2F}" destId="{C1911189-FECE-4B42-8192-836AA59A4EBC}" srcOrd="1" destOrd="0" parTransId="{A71DFBA7-917E-48DA-9619-855C20B9C771}" sibTransId="{60182243-C7C6-477F-82AD-CF3101EDFCBA}"/>
    <dgm:cxn modelId="{E3C82D1A-5436-4DBB-BD19-31C6814E011A}" type="presOf" srcId="{11454FB3-3FAF-4151-928E-2A75E69420A7}" destId="{3631D7A9-AF94-4EB2-A0ED-AABA05328EC2}" srcOrd="0" destOrd="0" presId="urn:microsoft.com/office/officeart/2005/8/layout/hierarchy2"/>
    <dgm:cxn modelId="{40C50820-07D2-4829-8532-33D6C79BF1C0}" type="presOf" srcId="{73AEFC8F-0AAB-45E0-B719-0F6A6C7F96E9}" destId="{3B7CAD8A-1AD4-4CC3-8224-1CB3EAC11938}" srcOrd="1" destOrd="0" presId="urn:microsoft.com/office/officeart/2005/8/layout/hierarchy2"/>
    <dgm:cxn modelId="{65413521-696C-4E81-96B7-8B430D830AF6}" type="presOf" srcId="{E7912825-570B-485D-9B23-016805D09968}" destId="{F5E18DCC-FA1D-43D4-8426-ECF480F58147}" srcOrd="0" destOrd="0" presId="urn:microsoft.com/office/officeart/2005/8/layout/hierarchy2"/>
    <dgm:cxn modelId="{1B1FD326-39AE-4E7A-851A-8F612DE75178}" srcId="{EB72030B-5507-4B7C-B29C-68F68F11F00B}" destId="{11454FB3-3FAF-4151-928E-2A75E69420A7}" srcOrd="0" destOrd="0" parTransId="{AE75935E-8DAB-4874-A983-89BCE5C30DC5}" sibTransId="{84CE97CB-9355-4494-9149-013130B2A4DE}"/>
    <dgm:cxn modelId="{E4E3CC28-BA28-43AC-B89B-D9B29534C057}" srcId="{EB72030B-5507-4B7C-B29C-68F68F11F00B}" destId="{679458A6-D094-44F3-BF60-0E30FDAEEBA6}" srcOrd="1" destOrd="0" parTransId="{AF538F24-AEFD-46F5-BAF9-7E1C433512BC}" sibTransId="{6D36C9AB-B92C-483E-9546-FD5EB29FB42F}"/>
    <dgm:cxn modelId="{E82E932B-EF66-4833-A664-6EAF69A01D8A}" srcId="{2F29C7B7-9BFA-4B95-BBF9-398567C85E9B}" destId="{4FA0B108-3C7D-4564-85E5-7A18C405CE2F}" srcOrd="1" destOrd="0" parTransId="{73AEFC8F-0AAB-45E0-B719-0F6A6C7F96E9}" sibTransId="{1942BD6F-AF1A-49A5-831C-4AF0C7851DBD}"/>
    <dgm:cxn modelId="{8C88BC2F-0382-462F-AD87-88222CC3AFA4}" type="presOf" srcId="{679458A6-D094-44F3-BF60-0E30FDAEEBA6}" destId="{B47DA056-8941-47D0-8E40-DE838C130A00}" srcOrd="0" destOrd="0" presId="urn:microsoft.com/office/officeart/2005/8/layout/hierarchy2"/>
    <dgm:cxn modelId="{359E4138-524F-4EBB-8B4E-F81E35233445}" type="presOf" srcId="{AF538F24-AEFD-46F5-BAF9-7E1C433512BC}" destId="{2F470A02-08DA-409C-8CA4-599F1E55B325}" srcOrd="0" destOrd="0" presId="urn:microsoft.com/office/officeart/2005/8/layout/hierarchy2"/>
    <dgm:cxn modelId="{80A5E83D-3471-4FB1-9875-5ECE94AEBA08}" type="presOf" srcId="{7F8C7635-CC77-4C3D-AC7B-036B03388424}" destId="{4985B91B-9426-451B-9C8D-9D017A617AD0}" srcOrd="1" destOrd="0" presId="urn:microsoft.com/office/officeart/2005/8/layout/hierarchy2"/>
    <dgm:cxn modelId="{C901D35E-1CF2-4310-A3FC-0D489D21DE21}" srcId="{E7912825-570B-485D-9B23-016805D09968}" destId="{2F29C7B7-9BFA-4B95-BBF9-398567C85E9B}" srcOrd="0" destOrd="0" parTransId="{B567A2F9-21CB-4710-8509-CE1CE8DF6AC6}" sibTransId="{4D370797-48E7-4A98-B9EA-9971A938C142}"/>
    <dgm:cxn modelId="{5E4A5F48-0471-4E79-81DF-3A361F3000E6}" type="presOf" srcId="{0B752357-D4D2-4E0C-8815-82826B292440}" destId="{44DD52DE-C055-46B8-95C3-8452A88728EF}" srcOrd="1" destOrd="0" presId="urn:microsoft.com/office/officeart/2005/8/layout/hierarchy2"/>
    <dgm:cxn modelId="{1EEA004C-20D7-43D2-AE82-97186F480ECC}" type="presOf" srcId="{7F8C7635-CC77-4C3D-AC7B-036B03388424}" destId="{B2347183-00F3-486A-B919-A877DE478518}" srcOrd="0" destOrd="0" presId="urn:microsoft.com/office/officeart/2005/8/layout/hierarchy2"/>
    <dgm:cxn modelId="{A009EE4C-E599-4419-AE0F-07A73C7CAF50}" type="presOf" srcId="{AE75935E-8DAB-4874-A983-89BCE5C30DC5}" destId="{EBA6D77E-5045-40DD-94DE-7F574761D293}" srcOrd="0" destOrd="0" presId="urn:microsoft.com/office/officeart/2005/8/layout/hierarchy2"/>
    <dgm:cxn modelId="{9005FB6D-D88A-4B84-9478-4A0B8B62830D}" type="presOf" srcId="{73AEFC8F-0AAB-45E0-B719-0F6A6C7F96E9}" destId="{217EEC55-90B2-4DF8-B005-834EA79B7A67}" srcOrd="0" destOrd="0" presId="urn:microsoft.com/office/officeart/2005/8/layout/hierarchy2"/>
    <dgm:cxn modelId="{D563C350-5384-43FD-82B2-C5BA42FBA45E}" type="presOf" srcId="{EB72030B-5507-4B7C-B29C-68F68F11F00B}" destId="{9ED3C2F9-BEBF-43DF-B62A-0259F579A8F1}" srcOrd="0" destOrd="0" presId="urn:microsoft.com/office/officeart/2005/8/layout/hierarchy2"/>
    <dgm:cxn modelId="{0FE0B151-7330-4224-B44F-A43A3C7119CD}" srcId="{4FA0B108-3C7D-4564-85E5-7A18C405CE2F}" destId="{DF551E91-E281-4DBB-95F6-443433F3DABA}" srcOrd="0" destOrd="0" parTransId="{7F8C7635-CC77-4C3D-AC7B-036B03388424}" sibTransId="{1CFAC833-A4D2-4FBC-A8A6-1900ED2F299F}"/>
    <dgm:cxn modelId="{C886A757-D1C7-4784-9A9C-B50C931395E5}" type="presOf" srcId="{4FA0B108-3C7D-4564-85E5-7A18C405CE2F}" destId="{257F46BA-BDE2-484D-A07A-BCA41055073A}" srcOrd="0" destOrd="0" presId="urn:microsoft.com/office/officeart/2005/8/layout/hierarchy2"/>
    <dgm:cxn modelId="{E8C66059-F24F-451B-944C-5286BA9931AD}" type="presOf" srcId="{A71DFBA7-917E-48DA-9619-855C20B9C771}" destId="{4E8504F8-D29A-4FA9-9F21-98E65C68B8C2}" srcOrd="0" destOrd="0" presId="urn:microsoft.com/office/officeart/2005/8/layout/hierarchy2"/>
    <dgm:cxn modelId="{1DB21F8B-D3C1-49CF-9A5F-A865F61EA24B}" type="presOf" srcId="{C1911189-FECE-4B42-8192-836AA59A4EBC}" destId="{B9D00591-CB89-40AD-B295-0ABBA18E04D0}" srcOrd="0" destOrd="0" presId="urn:microsoft.com/office/officeart/2005/8/layout/hierarchy2"/>
    <dgm:cxn modelId="{4B096D90-D45D-4920-9864-475B66F9A5DD}" type="presOf" srcId="{AF538F24-AEFD-46F5-BAF9-7E1C433512BC}" destId="{C11DAED8-D54C-4019-9AA2-7FD74CC59C1F}" srcOrd="1" destOrd="0" presId="urn:microsoft.com/office/officeart/2005/8/layout/hierarchy2"/>
    <dgm:cxn modelId="{AB46B3A2-053D-490E-B13C-A9D82B573981}" type="presOf" srcId="{2F29C7B7-9BFA-4B95-BBF9-398567C85E9B}" destId="{73F97AA2-71F1-43F0-8E35-BCD2E6F3DB90}" srcOrd="0" destOrd="0" presId="urn:microsoft.com/office/officeart/2005/8/layout/hierarchy2"/>
    <dgm:cxn modelId="{1A3693B4-F662-4E51-9132-C9F9CF18AF1F}" type="presOf" srcId="{A71DFBA7-917E-48DA-9619-855C20B9C771}" destId="{927E8C0B-A705-4ABB-9D19-E503DF6EB099}" srcOrd="1" destOrd="0" presId="urn:microsoft.com/office/officeart/2005/8/layout/hierarchy2"/>
    <dgm:cxn modelId="{46B0D9C1-412D-4404-920D-B18570DBE0DB}" type="presOf" srcId="{AE75935E-8DAB-4874-A983-89BCE5C30DC5}" destId="{1E3B785A-863A-4971-8730-4B5419778053}" srcOrd="1" destOrd="0" presId="urn:microsoft.com/office/officeart/2005/8/layout/hierarchy2"/>
    <dgm:cxn modelId="{D0D9E4C1-2631-4B82-ACEC-02AACA34FCEC}" type="presOf" srcId="{0B752357-D4D2-4E0C-8815-82826B292440}" destId="{B6784DAF-11FC-4699-B065-AF51D1E2F0C0}" srcOrd="0" destOrd="0" presId="urn:microsoft.com/office/officeart/2005/8/layout/hierarchy2"/>
    <dgm:cxn modelId="{C5F989D5-D8E4-4689-997A-F4DBF81C0862}" type="presOf" srcId="{DF551E91-E281-4DBB-95F6-443433F3DABA}" destId="{D737E7B9-23D8-4BE5-8BDB-F35BAFFACA4C}" srcOrd="0" destOrd="0" presId="urn:microsoft.com/office/officeart/2005/8/layout/hierarchy2"/>
    <dgm:cxn modelId="{BD5E7B51-58A9-418C-BC70-3EFFF6FC989F}" type="presParOf" srcId="{F5E18DCC-FA1D-43D4-8426-ECF480F58147}" destId="{EC053A68-40B3-4E2D-BF34-E3D70238AD47}" srcOrd="0" destOrd="0" presId="urn:microsoft.com/office/officeart/2005/8/layout/hierarchy2"/>
    <dgm:cxn modelId="{40477102-3D0C-4AF0-A6F3-78F86DA47D0F}" type="presParOf" srcId="{EC053A68-40B3-4E2D-BF34-E3D70238AD47}" destId="{73F97AA2-71F1-43F0-8E35-BCD2E6F3DB90}" srcOrd="0" destOrd="0" presId="urn:microsoft.com/office/officeart/2005/8/layout/hierarchy2"/>
    <dgm:cxn modelId="{88F1A3A4-DB9B-4093-872D-C60C9E1732DD}" type="presParOf" srcId="{EC053A68-40B3-4E2D-BF34-E3D70238AD47}" destId="{226B5689-04A2-45EA-970F-68DD36A2EB2E}" srcOrd="1" destOrd="0" presId="urn:microsoft.com/office/officeart/2005/8/layout/hierarchy2"/>
    <dgm:cxn modelId="{202843CF-F328-4456-A8DE-567FCD50E05E}" type="presParOf" srcId="{226B5689-04A2-45EA-970F-68DD36A2EB2E}" destId="{B6784DAF-11FC-4699-B065-AF51D1E2F0C0}" srcOrd="0" destOrd="0" presId="urn:microsoft.com/office/officeart/2005/8/layout/hierarchy2"/>
    <dgm:cxn modelId="{BF80BD8E-184E-46AC-8A5D-DAFF7C25953C}" type="presParOf" srcId="{B6784DAF-11FC-4699-B065-AF51D1E2F0C0}" destId="{44DD52DE-C055-46B8-95C3-8452A88728EF}" srcOrd="0" destOrd="0" presId="urn:microsoft.com/office/officeart/2005/8/layout/hierarchy2"/>
    <dgm:cxn modelId="{2CCB3C0C-42CF-45D4-BA74-EC9EE8BD56D0}" type="presParOf" srcId="{226B5689-04A2-45EA-970F-68DD36A2EB2E}" destId="{6167BD94-86F9-4184-942D-4BA4DCB8A72B}" srcOrd="1" destOrd="0" presId="urn:microsoft.com/office/officeart/2005/8/layout/hierarchy2"/>
    <dgm:cxn modelId="{FA4DC8CB-7BCF-4C80-BF27-7260A42EBBD1}" type="presParOf" srcId="{6167BD94-86F9-4184-942D-4BA4DCB8A72B}" destId="{9ED3C2F9-BEBF-43DF-B62A-0259F579A8F1}" srcOrd="0" destOrd="0" presId="urn:microsoft.com/office/officeart/2005/8/layout/hierarchy2"/>
    <dgm:cxn modelId="{5813C387-30E6-43BA-AB3F-4043123F2D99}" type="presParOf" srcId="{6167BD94-86F9-4184-942D-4BA4DCB8A72B}" destId="{D28335E3-3729-4916-82BC-D1A81BC69B96}" srcOrd="1" destOrd="0" presId="urn:microsoft.com/office/officeart/2005/8/layout/hierarchy2"/>
    <dgm:cxn modelId="{DAF9A20A-D6B1-4E89-9C5B-BDAE8AC63081}" type="presParOf" srcId="{D28335E3-3729-4916-82BC-D1A81BC69B96}" destId="{EBA6D77E-5045-40DD-94DE-7F574761D293}" srcOrd="0" destOrd="0" presId="urn:microsoft.com/office/officeart/2005/8/layout/hierarchy2"/>
    <dgm:cxn modelId="{D6F95308-8364-4C25-9FA0-2223F2F7D14C}" type="presParOf" srcId="{EBA6D77E-5045-40DD-94DE-7F574761D293}" destId="{1E3B785A-863A-4971-8730-4B5419778053}" srcOrd="0" destOrd="0" presId="urn:microsoft.com/office/officeart/2005/8/layout/hierarchy2"/>
    <dgm:cxn modelId="{ED82F2B2-FDAD-47F9-BB70-AEE81D585284}" type="presParOf" srcId="{D28335E3-3729-4916-82BC-D1A81BC69B96}" destId="{8D0C5C75-177C-48AE-94A9-41983179C4C7}" srcOrd="1" destOrd="0" presId="urn:microsoft.com/office/officeart/2005/8/layout/hierarchy2"/>
    <dgm:cxn modelId="{41E5B5C5-6031-48AF-9212-DB1FC37CE28E}" type="presParOf" srcId="{8D0C5C75-177C-48AE-94A9-41983179C4C7}" destId="{3631D7A9-AF94-4EB2-A0ED-AABA05328EC2}" srcOrd="0" destOrd="0" presId="urn:microsoft.com/office/officeart/2005/8/layout/hierarchy2"/>
    <dgm:cxn modelId="{AB1AD55D-39F5-4AC7-B0E3-639E8A55D6EF}" type="presParOf" srcId="{8D0C5C75-177C-48AE-94A9-41983179C4C7}" destId="{0FFA21F9-3DCA-4D58-AE01-23683C6D596B}" srcOrd="1" destOrd="0" presId="urn:microsoft.com/office/officeart/2005/8/layout/hierarchy2"/>
    <dgm:cxn modelId="{D05F91A7-ADDE-422C-96C5-5F76BFC9889D}" type="presParOf" srcId="{D28335E3-3729-4916-82BC-D1A81BC69B96}" destId="{2F470A02-08DA-409C-8CA4-599F1E55B325}" srcOrd="2" destOrd="0" presId="urn:microsoft.com/office/officeart/2005/8/layout/hierarchy2"/>
    <dgm:cxn modelId="{C6E0C634-D18B-4AA2-8D1F-9C21C9D335B3}" type="presParOf" srcId="{2F470A02-08DA-409C-8CA4-599F1E55B325}" destId="{C11DAED8-D54C-4019-9AA2-7FD74CC59C1F}" srcOrd="0" destOrd="0" presId="urn:microsoft.com/office/officeart/2005/8/layout/hierarchy2"/>
    <dgm:cxn modelId="{1E7727DA-09F9-45A8-93DA-D0D2A514A3E2}" type="presParOf" srcId="{D28335E3-3729-4916-82BC-D1A81BC69B96}" destId="{B5D6AEB6-7D9B-455F-B0C7-40E4F3941409}" srcOrd="3" destOrd="0" presId="urn:microsoft.com/office/officeart/2005/8/layout/hierarchy2"/>
    <dgm:cxn modelId="{393AD3A2-3167-4684-85B5-B2EBB7240173}" type="presParOf" srcId="{B5D6AEB6-7D9B-455F-B0C7-40E4F3941409}" destId="{B47DA056-8941-47D0-8E40-DE838C130A00}" srcOrd="0" destOrd="0" presId="urn:microsoft.com/office/officeart/2005/8/layout/hierarchy2"/>
    <dgm:cxn modelId="{FAE2E1D2-B35F-4C54-8F8D-1FC7E844F17E}" type="presParOf" srcId="{B5D6AEB6-7D9B-455F-B0C7-40E4F3941409}" destId="{D4A4F2C9-8DFA-46C1-9635-70A76FE9A69B}" srcOrd="1" destOrd="0" presId="urn:microsoft.com/office/officeart/2005/8/layout/hierarchy2"/>
    <dgm:cxn modelId="{EECE6DAA-8330-424D-AB32-58F4F345767E}" type="presParOf" srcId="{226B5689-04A2-45EA-970F-68DD36A2EB2E}" destId="{217EEC55-90B2-4DF8-B005-834EA79B7A67}" srcOrd="2" destOrd="0" presId="urn:microsoft.com/office/officeart/2005/8/layout/hierarchy2"/>
    <dgm:cxn modelId="{2149C51B-BEAF-48A4-9191-8E2BA5144161}" type="presParOf" srcId="{217EEC55-90B2-4DF8-B005-834EA79B7A67}" destId="{3B7CAD8A-1AD4-4CC3-8224-1CB3EAC11938}" srcOrd="0" destOrd="0" presId="urn:microsoft.com/office/officeart/2005/8/layout/hierarchy2"/>
    <dgm:cxn modelId="{D90021BF-791A-4900-967A-1CA80AEE4EC7}" type="presParOf" srcId="{226B5689-04A2-45EA-970F-68DD36A2EB2E}" destId="{757612A0-ECE7-4E90-A9ED-53857E353A4A}" srcOrd="3" destOrd="0" presId="urn:microsoft.com/office/officeart/2005/8/layout/hierarchy2"/>
    <dgm:cxn modelId="{F3FAB57B-FA43-4BDA-8800-3B37A6DB73D7}" type="presParOf" srcId="{757612A0-ECE7-4E90-A9ED-53857E353A4A}" destId="{257F46BA-BDE2-484D-A07A-BCA41055073A}" srcOrd="0" destOrd="0" presId="urn:microsoft.com/office/officeart/2005/8/layout/hierarchy2"/>
    <dgm:cxn modelId="{100B9A03-14AA-46BE-ABA6-8B59D45191CF}" type="presParOf" srcId="{757612A0-ECE7-4E90-A9ED-53857E353A4A}" destId="{60D42AE6-AE19-4B21-B70D-EFE13857040C}" srcOrd="1" destOrd="0" presId="urn:microsoft.com/office/officeart/2005/8/layout/hierarchy2"/>
    <dgm:cxn modelId="{6A7F8739-D01F-49A8-9BB4-D1662B8F813B}" type="presParOf" srcId="{60D42AE6-AE19-4B21-B70D-EFE13857040C}" destId="{B2347183-00F3-486A-B919-A877DE478518}" srcOrd="0" destOrd="0" presId="urn:microsoft.com/office/officeart/2005/8/layout/hierarchy2"/>
    <dgm:cxn modelId="{45004BBF-D4D4-4145-92CD-14DDC6F4CF05}" type="presParOf" srcId="{B2347183-00F3-486A-B919-A877DE478518}" destId="{4985B91B-9426-451B-9C8D-9D017A617AD0}" srcOrd="0" destOrd="0" presId="urn:microsoft.com/office/officeart/2005/8/layout/hierarchy2"/>
    <dgm:cxn modelId="{F551115E-FF08-4BCE-BE9A-D561ED941A0D}" type="presParOf" srcId="{60D42AE6-AE19-4B21-B70D-EFE13857040C}" destId="{64B07EC6-F9AB-4BDB-8416-CCC64E37FB3B}" srcOrd="1" destOrd="0" presId="urn:microsoft.com/office/officeart/2005/8/layout/hierarchy2"/>
    <dgm:cxn modelId="{AC56BFC7-D887-4490-B8CA-499DB643B5DE}" type="presParOf" srcId="{64B07EC6-F9AB-4BDB-8416-CCC64E37FB3B}" destId="{D737E7B9-23D8-4BE5-8BDB-F35BAFFACA4C}" srcOrd="0" destOrd="0" presId="urn:microsoft.com/office/officeart/2005/8/layout/hierarchy2"/>
    <dgm:cxn modelId="{7B20AF74-E2D2-4E03-AA2E-B904D04C1E9F}" type="presParOf" srcId="{64B07EC6-F9AB-4BDB-8416-CCC64E37FB3B}" destId="{A313198E-C228-4B3E-AC55-06B9A0CDC37B}" srcOrd="1" destOrd="0" presId="urn:microsoft.com/office/officeart/2005/8/layout/hierarchy2"/>
    <dgm:cxn modelId="{ACA13B65-9965-40B9-B7CC-9FD70EC261E7}" type="presParOf" srcId="{60D42AE6-AE19-4B21-B70D-EFE13857040C}" destId="{4E8504F8-D29A-4FA9-9F21-98E65C68B8C2}" srcOrd="2" destOrd="0" presId="urn:microsoft.com/office/officeart/2005/8/layout/hierarchy2"/>
    <dgm:cxn modelId="{D25D44FD-39A0-4FC2-9A6C-02D096392DCA}" type="presParOf" srcId="{4E8504F8-D29A-4FA9-9F21-98E65C68B8C2}" destId="{927E8C0B-A705-4ABB-9D19-E503DF6EB099}" srcOrd="0" destOrd="0" presId="urn:microsoft.com/office/officeart/2005/8/layout/hierarchy2"/>
    <dgm:cxn modelId="{429FFEAB-10CC-4BE9-8FBB-018F7F38B759}" type="presParOf" srcId="{60D42AE6-AE19-4B21-B70D-EFE13857040C}" destId="{0626F567-0408-44EE-81CB-836B05D0B96A}" srcOrd="3" destOrd="0" presId="urn:microsoft.com/office/officeart/2005/8/layout/hierarchy2"/>
    <dgm:cxn modelId="{E3A5781B-55AB-42D5-B8F4-6EF39D0B73ED}" type="presParOf" srcId="{0626F567-0408-44EE-81CB-836B05D0B96A}" destId="{B9D00591-CB89-40AD-B295-0ABBA18E04D0}" srcOrd="0" destOrd="0" presId="urn:microsoft.com/office/officeart/2005/8/layout/hierarchy2"/>
    <dgm:cxn modelId="{40289571-BC6E-4903-A4A1-B1323DDE0C0A}" type="presParOf" srcId="{0626F567-0408-44EE-81CB-836B05D0B96A}" destId="{A0DFE5C0-70C1-4A41-BF31-6E0DE1085364}"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95F908-B1BB-453C-93EA-F39F06863896}" type="doc">
      <dgm:prSet loTypeId="urn:microsoft.com/office/officeart/2009/3/layout/IncreasingArrowsProcess" loCatId="process" qsTypeId="urn:microsoft.com/office/officeart/2005/8/quickstyle/simple5" qsCatId="simple" csTypeId="urn:microsoft.com/office/officeart/2005/8/colors/colorful4" csCatId="colorful" phldr="1"/>
      <dgm:spPr/>
      <dgm:t>
        <a:bodyPr/>
        <a:lstStyle/>
        <a:p>
          <a:endParaRPr lang="tr-TR"/>
        </a:p>
      </dgm:t>
    </dgm:pt>
    <dgm:pt modelId="{42605003-23D5-4209-924F-BA1E168FFAAB}">
      <dgm:prSet phldrT="[Metin]"/>
      <dgm:spPr/>
      <dgm:t>
        <a:bodyPr/>
        <a:lstStyle/>
        <a:p>
          <a:r>
            <a:rPr lang="tr-TR" dirty="0"/>
            <a:t>Anlama/Analiz</a:t>
          </a:r>
        </a:p>
      </dgm:t>
    </dgm:pt>
    <dgm:pt modelId="{7121DD70-8A68-463C-9187-63EE2E38128B}" type="parTrans" cxnId="{C6E67343-E8DA-4102-80AC-512FE2B94D6A}">
      <dgm:prSet/>
      <dgm:spPr/>
      <dgm:t>
        <a:bodyPr/>
        <a:lstStyle/>
        <a:p>
          <a:endParaRPr lang="tr-TR"/>
        </a:p>
      </dgm:t>
    </dgm:pt>
    <dgm:pt modelId="{835F7799-47FE-49A2-92FF-32DBD27F25D2}" type="sibTrans" cxnId="{C6E67343-E8DA-4102-80AC-512FE2B94D6A}">
      <dgm:prSet/>
      <dgm:spPr/>
      <dgm:t>
        <a:bodyPr/>
        <a:lstStyle/>
        <a:p>
          <a:endParaRPr lang="tr-TR"/>
        </a:p>
      </dgm:t>
    </dgm:pt>
    <dgm:pt modelId="{5DE2B734-D879-4A8C-8973-2DA0D46F4E9F}">
      <dgm:prSet phldrT="[Metin]"/>
      <dgm:spPr/>
      <dgm:t>
        <a:bodyPr/>
        <a:lstStyle/>
        <a:p>
          <a:r>
            <a:rPr lang="tr-TR" dirty="0"/>
            <a:t>Problemin Analiz Edilmesi</a:t>
          </a:r>
        </a:p>
      </dgm:t>
    </dgm:pt>
    <dgm:pt modelId="{9E258150-7BA3-46AC-877A-F1AC0D76DC42}" type="parTrans" cxnId="{77C60573-61D4-41F7-BBE6-39D878D788DB}">
      <dgm:prSet/>
      <dgm:spPr/>
      <dgm:t>
        <a:bodyPr/>
        <a:lstStyle/>
        <a:p>
          <a:endParaRPr lang="tr-TR"/>
        </a:p>
      </dgm:t>
    </dgm:pt>
    <dgm:pt modelId="{0F39F2E8-B47A-4B56-91F6-3B98BF02451C}" type="sibTrans" cxnId="{77C60573-61D4-41F7-BBE6-39D878D788DB}">
      <dgm:prSet/>
      <dgm:spPr/>
      <dgm:t>
        <a:bodyPr/>
        <a:lstStyle/>
        <a:p>
          <a:endParaRPr lang="tr-TR"/>
        </a:p>
      </dgm:t>
    </dgm:pt>
    <dgm:pt modelId="{1F6B4204-BDEF-4722-BDAB-01030EE92965}">
      <dgm:prSet phldrT="[Metin]"/>
      <dgm:spPr/>
      <dgm:t>
        <a:bodyPr/>
        <a:lstStyle/>
        <a:p>
          <a:r>
            <a:rPr lang="tr-TR" dirty="0"/>
            <a:t>Tasarım/ Sentez</a:t>
          </a:r>
        </a:p>
      </dgm:t>
    </dgm:pt>
    <dgm:pt modelId="{CCDE78FB-275A-4FDD-9410-02E27D8D9070}" type="parTrans" cxnId="{94ACD060-E4E2-483B-860C-5635B666D89C}">
      <dgm:prSet/>
      <dgm:spPr/>
      <dgm:t>
        <a:bodyPr/>
        <a:lstStyle/>
        <a:p>
          <a:endParaRPr lang="tr-TR"/>
        </a:p>
      </dgm:t>
    </dgm:pt>
    <dgm:pt modelId="{1078E9B6-D1E7-4EAC-BBA6-AE5727B978E4}" type="sibTrans" cxnId="{94ACD060-E4E2-483B-860C-5635B666D89C}">
      <dgm:prSet/>
      <dgm:spPr/>
      <dgm:t>
        <a:bodyPr/>
        <a:lstStyle/>
        <a:p>
          <a:endParaRPr lang="tr-TR"/>
        </a:p>
      </dgm:t>
    </dgm:pt>
    <dgm:pt modelId="{4B7FD3D4-D76D-4462-A044-39D0503DA71C}">
      <dgm:prSet phldrT="[Metin]"/>
      <dgm:spPr/>
      <dgm:t>
        <a:bodyPr/>
        <a:lstStyle/>
        <a:p>
          <a:r>
            <a:rPr lang="tr-TR" dirty="0"/>
            <a:t>Tüm olasılıklar düşünülerek olası tüm çözümlerin belirlenmesi</a:t>
          </a:r>
        </a:p>
      </dgm:t>
    </dgm:pt>
    <dgm:pt modelId="{C4CCDB07-D2E9-4452-9F46-3A90A0B422FD}" type="parTrans" cxnId="{D8A38568-8B3C-4CE5-BE02-0A44C582C301}">
      <dgm:prSet/>
      <dgm:spPr/>
      <dgm:t>
        <a:bodyPr/>
        <a:lstStyle/>
        <a:p>
          <a:endParaRPr lang="tr-TR"/>
        </a:p>
      </dgm:t>
    </dgm:pt>
    <dgm:pt modelId="{C399595B-7996-4B2B-AE5F-B77FDBC6DEF5}" type="sibTrans" cxnId="{D8A38568-8B3C-4CE5-BE02-0A44C582C301}">
      <dgm:prSet/>
      <dgm:spPr/>
      <dgm:t>
        <a:bodyPr/>
        <a:lstStyle/>
        <a:p>
          <a:endParaRPr lang="tr-TR"/>
        </a:p>
      </dgm:t>
    </dgm:pt>
    <dgm:pt modelId="{E4D5C249-9763-46F4-B91D-96CCA300890E}">
      <dgm:prSet phldrT="[Metin]"/>
      <dgm:spPr/>
      <dgm:t>
        <a:bodyPr/>
        <a:lstStyle/>
        <a:p>
          <a:r>
            <a:rPr lang="tr-TR" dirty="0"/>
            <a:t>Yazma/Kodlama</a:t>
          </a:r>
        </a:p>
      </dgm:t>
    </dgm:pt>
    <dgm:pt modelId="{8C1AF5B7-9D8D-4CDA-B942-9C4B6A7DE555}" type="parTrans" cxnId="{A6FA5041-4E37-4973-919E-6CDEB238D523}">
      <dgm:prSet/>
      <dgm:spPr/>
      <dgm:t>
        <a:bodyPr/>
        <a:lstStyle/>
        <a:p>
          <a:endParaRPr lang="tr-TR"/>
        </a:p>
      </dgm:t>
    </dgm:pt>
    <dgm:pt modelId="{556618BF-8777-4093-8BC8-851B8C790757}" type="sibTrans" cxnId="{A6FA5041-4E37-4973-919E-6CDEB238D523}">
      <dgm:prSet/>
      <dgm:spPr/>
      <dgm:t>
        <a:bodyPr/>
        <a:lstStyle/>
        <a:p>
          <a:endParaRPr lang="tr-TR"/>
        </a:p>
      </dgm:t>
    </dgm:pt>
    <dgm:pt modelId="{F575A11B-4FC0-4D1A-8C00-45D2CAD1003A}">
      <dgm:prSet phldrT="[Metin]"/>
      <dgm:spPr/>
      <dgm:t>
        <a:bodyPr/>
        <a:lstStyle/>
        <a:p>
          <a:r>
            <a:rPr lang="tr-TR" dirty="0"/>
            <a:t>Algoritma veya akış diyagramının hazırlanması</a:t>
          </a:r>
        </a:p>
      </dgm:t>
    </dgm:pt>
    <dgm:pt modelId="{07F450E2-46F1-491C-8C77-C4DCE45268B8}" type="parTrans" cxnId="{9E30F7B5-23A2-4A47-BA72-C608D78C1FA6}">
      <dgm:prSet/>
      <dgm:spPr/>
      <dgm:t>
        <a:bodyPr/>
        <a:lstStyle/>
        <a:p>
          <a:endParaRPr lang="tr-TR"/>
        </a:p>
      </dgm:t>
    </dgm:pt>
    <dgm:pt modelId="{7625617F-7BB0-4948-818E-06D24312D3A7}" type="sibTrans" cxnId="{9E30F7B5-23A2-4A47-BA72-C608D78C1FA6}">
      <dgm:prSet/>
      <dgm:spPr/>
      <dgm:t>
        <a:bodyPr/>
        <a:lstStyle/>
        <a:p>
          <a:endParaRPr lang="tr-TR"/>
        </a:p>
      </dgm:t>
    </dgm:pt>
    <dgm:pt modelId="{28B40DA1-9DF6-479E-8660-BC0BB5E2357A}">
      <dgm:prSet phldrT="[Metin]"/>
      <dgm:spPr/>
      <dgm:t>
        <a:bodyPr/>
        <a:lstStyle/>
        <a:p>
          <a:r>
            <a:rPr lang="tr-TR" dirty="0"/>
            <a:t>Algoritma veya akış diyagramının herhangi bir dil ile kodlanması</a:t>
          </a:r>
        </a:p>
      </dgm:t>
    </dgm:pt>
    <dgm:pt modelId="{2DD92BF6-3816-4364-9125-C4DC2ABC0DE9}" type="parTrans" cxnId="{1CFCAE48-4466-4D43-A613-3FE5FA3D68EE}">
      <dgm:prSet/>
      <dgm:spPr/>
      <dgm:t>
        <a:bodyPr/>
        <a:lstStyle/>
        <a:p>
          <a:endParaRPr lang="tr-TR"/>
        </a:p>
      </dgm:t>
    </dgm:pt>
    <dgm:pt modelId="{8461EF38-B023-4971-9F67-E3D73BD6C305}" type="sibTrans" cxnId="{1CFCAE48-4466-4D43-A613-3FE5FA3D68EE}">
      <dgm:prSet/>
      <dgm:spPr/>
      <dgm:t>
        <a:bodyPr/>
        <a:lstStyle/>
        <a:p>
          <a:endParaRPr lang="tr-TR"/>
        </a:p>
      </dgm:t>
    </dgm:pt>
    <dgm:pt modelId="{D90D19B4-F901-4585-B74F-9A8FDEAD62B6}">
      <dgm:prSet phldrT="[Metin]"/>
      <dgm:spPr/>
      <dgm:t>
        <a:bodyPr/>
        <a:lstStyle/>
        <a:p>
          <a:r>
            <a:rPr lang="tr-TR" dirty="0"/>
            <a:t>Test Etme</a:t>
          </a:r>
        </a:p>
      </dgm:t>
    </dgm:pt>
    <dgm:pt modelId="{79B667B9-9FAB-46FF-833A-B2742CE1BFC4}" type="parTrans" cxnId="{FBB21D8D-E25B-49E1-B50A-556BA3C91310}">
      <dgm:prSet/>
      <dgm:spPr/>
      <dgm:t>
        <a:bodyPr/>
        <a:lstStyle/>
        <a:p>
          <a:endParaRPr lang="tr-TR"/>
        </a:p>
      </dgm:t>
    </dgm:pt>
    <dgm:pt modelId="{A63E4042-B85B-4F1A-8E91-6E9BD33D6B40}" type="sibTrans" cxnId="{FBB21D8D-E25B-49E1-B50A-556BA3C91310}">
      <dgm:prSet/>
      <dgm:spPr/>
      <dgm:t>
        <a:bodyPr/>
        <a:lstStyle/>
        <a:p>
          <a:endParaRPr lang="tr-TR"/>
        </a:p>
      </dgm:t>
    </dgm:pt>
    <dgm:pt modelId="{C10C8278-9427-4D63-B131-DCFA6A26CD57}">
      <dgm:prSet phldrT="[Metin]"/>
      <dgm:spPr/>
      <dgm:t>
        <a:bodyPr/>
        <a:lstStyle/>
        <a:p>
          <a:r>
            <a:rPr lang="tr-TR" dirty="0"/>
            <a:t>Kod ve algoritmadaki hataların belirlenmesi ve giderilmesi</a:t>
          </a:r>
        </a:p>
      </dgm:t>
    </dgm:pt>
    <dgm:pt modelId="{D860CA52-8CAC-41C7-B6ED-B5EDA0829793}" type="parTrans" cxnId="{35DADA77-7F38-49D5-BD63-29C822F488C0}">
      <dgm:prSet/>
      <dgm:spPr/>
      <dgm:t>
        <a:bodyPr/>
        <a:lstStyle/>
        <a:p>
          <a:endParaRPr lang="tr-TR"/>
        </a:p>
      </dgm:t>
    </dgm:pt>
    <dgm:pt modelId="{A9F31649-DBFF-45F3-BD5C-B2C4542E5054}" type="sibTrans" cxnId="{35DADA77-7F38-49D5-BD63-29C822F488C0}">
      <dgm:prSet/>
      <dgm:spPr/>
      <dgm:t>
        <a:bodyPr/>
        <a:lstStyle/>
        <a:p>
          <a:endParaRPr lang="tr-TR"/>
        </a:p>
      </dgm:t>
    </dgm:pt>
    <dgm:pt modelId="{D643097C-EE78-48E8-BE42-7792FD1FB60D}" type="pres">
      <dgm:prSet presAssocID="{9995F908-B1BB-453C-93EA-F39F06863896}" presName="Name0" presStyleCnt="0">
        <dgm:presLayoutVars>
          <dgm:chMax val="5"/>
          <dgm:chPref val="5"/>
          <dgm:dir/>
          <dgm:animLvl val="lvl"/>
        </dgm:presLayoutVars>
      </dgm:prSet>
      <dgm:spPr/>
    </dgm:pt>
    <dgm:pt modelId="{8F73270C-E293-4364-A8C4-D6280421DE72}" type="pres">
      <dgm:prSet presAssocID="{42605003-23D5-4209-924F-BA1E168FFAAB}" presName="parentText1" presStyleLbl="node1" presStyleIdx="0" presStyleCnt="4">
        <dgm:presLayoutVars>
          <dgm:chMax/>
          <dgm:chPref val="3"/>
          <dgm:bulletEnabled val="1"/>
        </dgm:presLayoutVars>
      </dgm:prSet>
      <dgm:spPr/>
    </dgm:pt>
    <dgm:pt modelId="{4DE97AE8-CB64-410D-87B0-A23D9259996C}" type="pres">
      <dgm:prSet presAssocID="{42605003-23D5-4209-924F-BA1E168FFAAB}" presName="childText1" presStyleLbl="solidAlignAcc1" presStyleIdx="0" presStyleCnt="4">
        <dgm:presLayoutVars>
          <dgm:chMax val="0"/>
          <dgm:chPref val="0"/>
          <dgm:bulletEnabled val="1"/>
        </dgm:presLayoutVars>
      </dgm:prSet>
      <dgm:spPr/>
    </dgm:pt>
    <dgm:pt modelId="{4919A77A-70DA-4688-9F9F-E276E9793ECA}" type="pres">
      <dgm:prSet presAssocID="{1F6B4204-BDEF-4722-BDAB-01030EE92965}" presName="parentText2" presStyleLbl="node1" presStyleIdx="1" presStyleCnt="4">
        <dgm:presLayoutVars>
          <dgm:chMax/>
          <dgm:chPref val="3"/>
          <dgm:bulletEnabled val="1"/>
        </dgm:presLayoutVars>
      </dgm:prSet>
      <dgm:spPr/>
    </dgm:pt>
    <dgm:pt modelId="{89FD70D2-1989-4F36-8B33-0AE6D916FF6A}" type="pres">
      <dgm:prSet presAssocID="{1F6B4204-BDEF-4722-BDAB-01030EE92965}" presName="childText2" presStyleLbl="solidAlignAcc1" presStyleIdx="1" presStyleCnt="4">
        <dgm:presLayoutVars>
          <dgm:chMax val="0"/>
          <dgm:chPref val="0"/>
          <dgm:bulletEnabled val="1"/>
        </dgm:presLayoutVars>
      </dgm:prSet>
      <dgm:spPr/>
    </dgm:pt>
    <dgm:pt modelId="{F6A4DC74-5A89-480C-B690-8299D91BC888}" type="pres">
      <dgm:prSet presAssocID="{E4D5C249-9763-46F4-B91D-96CCA300890E}" presName="parentText3" presStyleLbl="node1" presStyleIdx="2" presStyleCnt="4">
        <dgm:presLayoutVars>
          <dgm:chMax/>
          <dgm:chPref val="3"/>
          <dgm:bulletEnabled val="1"/>
        </dgm:presLayoutVars>
      </dgm:prSet>
      <dgm:spPr/>
    </dgm:pt>
    <dgm:pt modelId="{6F7B57CF-7419-452D-8C9F-13FB3F7474BF}" type="pres">
      <dgm:prSet presAssocID="{E4D5C249-9763-46F4-B91D-96CCA300890E}" presName="childText3" presStyleLbl="solidAlignAcc1" presStyleIdx="2" presStyleCnt="4">
        <dgm:presLayoutVars>
          <dgm:chMax val="0"/>
          <dgm:chPref val="0"/>
          <dgm:bulletEnabled val="1"/>
        </dgm:presLayoutVars>
      </dgm:prSet>
      <dgm:spPr/>
    </dgm:pt>
    <dgm:pt modelId="{272B2685-60B1-4E98-90EA-3BC485B6DE6C}" type="pres">
      <dgm:prSet presAssocID="{D90D19B4-F901-4585-B74F-9A8FDEAD62B6}" presName="parentText4" presStyleLbl="node1" presStyleIdx="3" presStyleCnt="4">
        <dgm:presLayoutVars>
          <dgm:chMax/>
          <dgm:chPref val="3"/>
          <dgm:bulletEnabled val="1"/>
        </dgm:presLayoutVars>
      </dgm:prSet>
      <dgm:spPr/>
    </dgm:pt>
    <dgm:pt modelId="{813A6245-AA9F-432D-9ECB-E7975100E819}" type="pres">
      <dgm:prSet presAssocID="{D90D19B4-F901-4585-B74F-9A8FDEAD62B6}" presName="childText4" presStyleLbl="solidAlignAcc1" presStyleIdx="3" presStyleCnt="4">
        <dgm:presLayoutVars>
          <dgm:chMax val="0"/>
          <dgm:chPref val="0"/>
          <dgm:bulletEnabled val="1"/>
        </dgm:presLayoutVars>
      </dgm:prSet>
      <dgm:spPr/>
    </dgm:pt>
  </dgm:ptLst>
  <dgm:cxnLst>
    <dgm:cxn modelId="{9D710B25-D46A-4A8A-8352-1AFA38394104}" type="presOf" srcId="{5DE2B734-D879-4A8C-8973-2DA0D46F4E9F}" destId="{4DE97AE8-CB64-410D-87B0-A23D9259996C}" srcOrd="0" destOrd="0" presId="urn:microsoft.com/office/officeart/2009/3/layout/IncreasingArrowsProcess"/>
    <dgm:cxn modelId="{6DC6362D-BD16-4E4C-A3F0-154632146A89}" type="presOf" srcId="{E4D5C249-9763-46F4-B91D-96CCA300890E}" destId="{F6A4DC74-5A89-480C-B690-8299D91BC888}" srcOrd="0" destOrd="0" presId="urn:microsoft.com/office/officeart/2009/3/layout/IncreasingArrowsProcess"/>
    <dgm:cxn modelId="{2D4EB236-AA88-4D99-95C4-22926A02ABF1}" type="presOf" srcId="{1F6B4204-BDEF-4722-BDAB-01030EE92965}" destId="{4919A77A-70DA-4688-9F9F-E276E9793ECA}" srcOrd="0" destOrd="0" presId="urn:microsoft.com/office/officeart/2009/3/layout/IncreasingArrowsProcess"/>
    <dgm:cxn modelId="{94ACD060-E4E2-483B-860C-5635B666D89C}" srcId="{9995F908-B1BB-453C-93EA-F39F06863896}" destId="{1F6B4204-BDEF-4722-BDAB-01030EE92965}" srcOrd="1" destOrd="0" parTransId="{CCDE78FB-275A-4FDD-9410-02E27D8D9070}" sibTransId="{1078E9B6-D1E7-4EAC-BBA6-AE5727B978E4}"/>
    <dgm:cxn modelId="{A6FA5041-4E37-4973-919E-6CDEB238D523}" srcId="{9995F908-B1BB-453C-93EA-F39F06863896}" destId="{E4D5C249-9763-46F4-B91D-96CCA300890E}" srcOrd="2" destOrd="0" parTransId="{8C1AF5B7-9D8D-4CDA-B942-9C4B6A7DE555}" sibTransId="{556618BF-8777-4093-8BC8-851B8C790757}"/>
    <dgm:cxn modelId="{C6E67343-E8DA-4102-80AC-512FE2B94D6A}" srcId="{9995F908-B1BB-453C-93EA-F39F06863896}" destId="{42605003-23D5-4209-924F-BA1E168FFAAB}" srcOrd="0" destOrd="0" parTransId="{7121DD70-8A68-463C-9187-63EE2E38128B}" sibTransId="{835F7799-47FE-49A2-92FF-32DBD27F25D2}"/>
    <dgm:cxn modelId="{D8A38568-8B3C-4CE5-BE02-0A44C582C301}" srcId="{1F6B4204-BDEF-4722-BDAB-01030EE92965}" destId="{4B7FD3D4-D76D-4462-A044-39D0503DA71C}" srcOrd="0" destOrd="0" parTransId="{C4CCDB07-D2E9-4452-9F46-3A90A0B422FD}" sibTransId="{C399595B-7996-4B2B-AE5F-B77FDBC6DEF5}"/>
    <dgm:cxn modelId="{1CFCAE48-4466-4D43-A613-3FE5FA3D68EE}" srcId="{E4D5C249-9763-46F4-B91D-96CCA300890E}" destId="{28B40DA1-9DF6-479E-8660-BC0BB5E2357A}" srcOrd="1" destOrd="0" parTransId="{2DD92BF6-3816-4364-9125-C4DC2ABC0DE9}" sibTransId="{8461EF38-B023-4971-9F67-E3D73BD6C305}"/>
    <dgm:cxn modelId="{77C60573-61D4-41F7-BBE6-39D878D788DB}" srcId="{42605003-23D5-4209-924F-BA1E168FFAAB}" destId="{5DE2B734-D879-4A8C-8973-2DA0D46F4E9F}" srcOrd="0" destOrd="0" parTransId="{9E258150-7BA3-46AC-877A-F1AC0D76DC42}" sibTransId="{0F39F2E8-B47A-4B56-91F6-3B98BF02451C}"/>
    <dgm:cxn modelId="{35DADA77-7F38-49D5-BD63-29C822F488C0}" srcId="{D90D19B4-F901-4585-B74F-9A8FDEAD62B6}" destId="{C10C8278-9427-4D63-B131-DCFA6A26CD57}" srcOrd="0" destOrd="0" parTransId="{D860CA52-8CAC-41C7-B6ED-B5EDA0829793}" sibTransId="{A9F31649-DBFF-45F3-BD5C-B2C4542E5054}"/>
    <dgm:cxn modelId="{F4000181-A678-4114-B8BC-28F357AFA63A}" type="presOf" srcId="{42605003-23D5-4209-924F-BA1E168FFAAB}" destId="{8F73270C-E293-4364-A8C4-D6280421DE72}" srcOrd="0" destOrd="0" presId="urn:microsoft.com/office/officeart/2009/3/layout/IncreasingArrowsProcess"/>
    <dgm:cxn modelId="{FBB21D8D-E25B-49E1-B50A-556BA3C91310}" srcId="{9995F908-B1BB-453C-93EA-F39F06863896}" destId="{D90D19B4-F901-4585-B74F-9A8FDEAD62B6}" srcOrd="3" destOrd="0" parTransId="{79B667B9-9FAB-46FF-833A-B2742CE1BFC4}" sibTransId="{A63E4042-B85B-4F1A-8E91-6E9BD33D6B40}"/>
    <dgm:cxn modelId="{89BAB793-D9B5-4397-A30F-720989E079DA}" type="presOf" srcId="{D90D19B4-F901-4585-B74F-9A8FDEAD62B6}" destId="{272B2685-60B1-4E98-90EA-3BC485B6DE6C}" srcOrd="0" destOrd="0" presId="urn:microsoft.com/office/officeart/2009/3/layout/IncreasingArrowsProcess"/>
    <dgm:cxn modelId="{B51E3395-01CD-43C3-8F45-CC9CD720CCA0}" type="presOf" srcId="{28B40DA1-9DF6-479E-8660-BC0BB5E2357A}" destId="{6F7B57CF-7419-452D-8C9F-13FB3F7474BF}" srcOrd="0" destOrd="1" presId="urn:microsoft.com/office/officeart/2009/3/layout/IncreasingArrowsProcess"/>
    <dgm:cxn modelId="{CF626598-F461-478D-B66D-56B81BB7AF12}" type="presOf" srcId="{F575A11B-4FC0-4D1A-8C00-45D2CAD1003A}" destId="{6F7B57CF-7419-452D-8C9F-13FB3F7474BF}" srcOrd="0" destOrd="0" presId="urn:microsoft.com/office/officeart/2009/3/layout/IncreasingArrowsProcess"/>
    <dgm:cxn modelId="{09ED9198-43CB-40D3-9F11-4E7DDAB054BA}" type="presOf" srcId="{4B7FD3D4-D76D-4462-A044-39D0503DA71C}" destId="{89FD70D2-1989-4F36-8B33-0AE6D916FF6A}" srcOrd="0" destOrd="0" presId="urn:microsoft.com/office/officeart/2009/3/layout/IncreasingArrowsProcess"/>
    <dgm:cxn modelId="{638B32AB-CF85-4752-980C-913ECA5F2C91}" type="presOf" srcId="{9995F908-B1BB-453C-93EA-F39F06863896}" destId="{D643097C-EE78-48E8-BE42-7792FD1FB60D}" srcOrd="0" destOrd="0" presId="urn:microsoft.com/office/officeart/2009/3/layout/IncreasingArrowsProcess"/>
    <dgm:cxn modelId="{B10FC7AD-B05F-4EEA-A758-03A815D331F9}" type="presOf" srcId="{C10C8278-9427-4D63-B131-DCFA6A26CD57}" destId="{813A6245-AA9F-432D-9ECB-E7975100E819}" srcOrd="0" destOrd="0" presId="urn:microsoft.com/office/officeart/2009/3/layout/IncreasingArrowsProcess"/>
    <dgm:cxn modelId="{9E30F7B5-23A2-4A47-BA72-C608D78C1FA6}" srcId="{E4D5C249-9763-46F4-B91D-96CCA300890E}" destId="{F575A11B-4FC0-4D1A-8C00-45D2CAD1003A}" srcOrd="0" destOrd="0" parTransId="{07F450E2-46F1-491C-8C77-C4DCE45268B8}" sibTransId="{7625617F-7BB0-4948-818E-06D24312D3A7}"/>
    <dgm:cxn modelId="{3FCC911E-3A9F-45A6-8837-6CE861324B01}" type="presParOf" srcId="{D643097C-EE78-48E8-BE42-7792FD1FB60D}" destId="{8F73270C-E293-4364-A8C4-D6280421DE72}" srcOrd="0" destOrd="0" presId="urn:microsoft.com/office/officeart/2009/3/layout/IncreasingArrowsProcess"/>
    <dgm:cxn modelId="{25E29696-9D62-4E2C-BE00-0AA7E96DCDA4}" type="presParOf" srcId="{D643097C-EE78-48E8-BE42-7792FD1FB60D}" destId="{4DE97AE8-CB64-410D-87B0-A23D9259996C}" srcOrd="1" destOrd="0" presId="urn:microsoft.com/office/officeart/2009/3/layout/IncreasingArrowsProcess"/>
    <dgm:cxn modelId="{B799ABE2-5805-4583-926D-D6F430322605}" type="presParOf" srcId="{D643097C-EE78-48E8-BE42-7792FD1FB60D}" destId="{4919A77A-70DA-4688-9F9F-E276E9793ECA}" srcOrd="2" destOrd="0" presId="urn:microsoft.com/office/officeart/2009/3/layout/IncreasingArrowsProcess"/>
    <dgm:cxn modelId="{9929C233-D8C5-452B-B143-18984D84FEF8}" type="presParOf" srcId="{D643097C-EE78-48E8-BE42-7792FD1FB60D}" destId="{89FD70D2-1989-4F36-8B33-0AE6D916FF6A}" srcOrd="3" destOrd="0" presId="urn:microsoft.com/office/officeart/2009/3/layout/IncreasingArrowsProcess"/>
    <dgm:cxn modelId="{77D74211-B176-4071-8762-60FB513052F1}" type="presParOf" srcId="{D643097C-EE78-48E8-BE42-7792FD1FB60D}" destId="{F6A4DC74-5A89-480C-B690-8299D91BC888}" srcOrd="4" destOrd="0" presId="urn:microsoft.com/office/officeart/2009/3/layout/IncreasingArrowsProcess"/>
    <dgm:cxn modelId="{88CB3193-45CF-47AA-B2A8-FC88D265DFD5}" type="presParOf" srcId="{D643097C-EE78-48E8-BE42-7792FD1FB60D}" destId="{6F7B57CF-7419-452D-8C9F-13FB3F7474BF}" srcOrd="5" destOrd="0" presId="urn:microsoft.com/office/officeart/2009/3/layout/IncreasingArrowsProcess"/>
    <dgm:cxn modelId="{EFCBB548-7C22-44DE-B546-A3260758EE10}" type="presParOf" srcId="{D643097C-EE78-48E8-BE42-7792FD1FB60D}" destId="{272B2685-60B1-4E98-90EA-3BC485B6DE6C}" srcOrd="6" destOrd="0" presId="urn:microsoft.com/office/officeart/2009/3/layout/IncreasingArrowsProcess"/>
    <dgm:cxn modelId="{B74931FA-F541-47A5-BEDF-400ED62EF0EB}" type="presParOf" srcId="{D643097C-EE78-48E8-BE42-7792FD1FB60D}" destId="{813A6245-AA9F-432D-9ECB-E7975100E819}" srcOrd="7"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F97AA2-71F1-43F0-8E35-BCD2E6F3DB90}">
      <dsp:nvSpPr>
        <dsp:cNvPr id="0" name=""/>
        <dsp:cNvSpPr/>
      </dsp:nvSpPr>
      <dsp:spPr>
        <a:xfrm>
          <a:off x="2855" y="2398399"/>
          <a:ext cx="2343029" cy="117151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tr-TR" sz="3700" kern="1200" dirty="0"/>
            <a:t>Veri</a:t>
          </a:r>
        </a:p>
      </dsp:txBody>
      <dsp:txXfrm>
        <a:off x="37167" y="2432711"/>
        <a:ext cx="2274405" cy="1102890"/>
      </dsp:txXfrm>
    </dsp:sp>
    <dsp:sp modelId="{B6784DAF-11FC-4699-B065-AF51D1E2F0C0}">
      <dsp:nvSpPr>
        <dsp:cNvPr id="0" name=""/>
        <dsp:cNvSpPr/>
      </dsp:nvSpPr>
      <dsp:spPr>
        <a:xfrm rot="18289469">
          <a:off x="1993907" y="2292869"/>
          <a:ext cx="1641166" cy="35332"/>
        </a:xfrm>
        <a:custGeom>
          <a:avLst/>
          <a:gdLst/>
          <a:ahLst/>
          <a:cxnLst/>
          <a:rect l="0" t="0" r="0" b="0"/>
          <a:pathLst>
            <a:path>
              <a:moveTo>
                <a:pt x="0" y="17666"/>
              </a:moveTo>
              <a:lnTo>
                <a:pt x="1641166" y="1766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tr-TR" sz="500" kern="1200"/>
        </a:p>
      </dsp:txBody>
      <dsp:txXfrm>
        <a:off x="2773460" y="2269506"/>
        <a:ext cx="82058" cy="82058"/>
      </dsp:txXfrm>
    </dsp:sp>
    <dsp:sp modelId="{9ED3C2F9-BEBF-43DF-B62A-0259F579A8F1}">
      <dsp:nvSpPr>
        <dsp:cNvPr id="0" name=""/>
        <dsp:cNvSpPr/>
      </dsp:nvSpPr>
      <dsp:spPr>
        <a:xfrm>
          <a:off x="3283095" y="1051157"/>
          <a:ext cx="2343029" cy="1171514"/>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tr-TR" sz="3700" kern="1200" dirty="0"/>
            <a:t>Sayısal</a:t>
          </a:r>
        </a:p>
      </dsp:txBody>
      <dsp:txXfrm>
        <a:off x="3317407" y="1085469"/>
        <a:ext cx="2274405" cy="1102890"/>
      </dsp:txXfrm>
    </dsp:sp>
    <dsp:sp modelId="{EBA6D77E-5045-40DD-94DE-7F574761D293}">
      <dsp:nvSpPr>
        <dsp:cNvPr id="0" name=""/>
        <dsp:cNvSpPr/>
      </dsp:nvSpPr>
      <dsp:spPr>
        <a:xfrm rot="19457599">
          <a:off x="5517641" y="1282438"/>
          <a:ext cx="1154179" cy="35332"/>
        </a:xfrm>
        <a:custGeom>
          <a:avLst/>
          <a:gdLst/>
          <a:ahLst/>
          <a:cxnLst/>
          <a:rect l="0" t="0" r="0" b="0"/>
          <a:pathLst>
            <a:path>
              <a:moveTo>
                <a:pt x="0" y="17666"/>
              </a:moveTo>
              <a:lnTo>
                <a:pt x="1154179" y="1766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tr-TR" sz="500" kern="1200"/>
        </a:p>
      </dsp:txBody>
      <dsp:txXfrm>
        <a:off x="6065876" y="1271249"/>
        <a:ext cx="57708" cy="57708"/>
      </dsp:txXfrm>
    </dsp:sp>
    <dsp:sp modelId="{3631D7A9-AF94-4EB2-A0ED-AABA05328EC2}">
      <dsp:nvSpPr>
        <dsp:cNvPr id="0" name=""/>
        <dsp:cNvSpPr/>
      </dsp:nvSpPr>
      <dsp:spPr>
        <a:xfrm>
          <a:off x="6563336" y="377536"/>
          <a:ext cx="2343029" cy="1171514"/>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tr-TR" sz="3700" kern="1200" dirty="0"/>
            <a:t>Tamsayı</a:t>
          </a:r>
        </a:p>
      </dsp:txBody>
      <dsp:txXfrm>
        <a:off x="6597648" y="411848"/>
        <a:ext cx="2274405" cy="1102890"/>
      </dsp:txXfrm>
    </dsp:sp>
    <dsp:sp modelId="{2F470A02-08DA-409C-8CA4-599F1E55B325}">
      <dsp:nvSpPr>
        <dsp:cNvPr id="0" name=""/>
        <dsp:cNvSpPr/>
      </dsp:nvSpPr>
      <dsp:spPr>
        <a:xfrm rot="2142401">
          <a:off x="5517641" y="1956059"/>
          <a:ext cx="1154179" cy="35332"/>
        </a:xfrm>
        <a:custGeom>
          <a:avLst/>
          <a:gdLst/>
          <a:ahLst/>
          <a:cxnLst/>
          <a:rect l="0" t="0" r="0" b="0"/>
          <a:pathLst>
            <a:path>
              <a:moveTo>
                <a:pt x="0" y="17666"/>
              </a:moveTo>
              <a:lnTo>
                <a:pt x="1154179" y="1766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tr-TR" sz="500" kern="1200"/>
        </a:p>
      </dsp:txBody>
      <dsp:txXfrm>
        <a:off x="6065876" y="1944870"/>
        <a:ext cx="57708" cy="57708"/>
      </dsp:txXfrm>
    </dsp:sp>
    <dsp:sp modelId="{B47DA056-8941-47D0-8E40-DE838C130A00}">
      <dsp:nvSpPr>
        <dsp:cNvPr id="0" name=""/>
        <dsp:cNvSpPr/>
      </dsp:nvSpPr>
      <dsp:spPr>
        <a:xfrm>
          <a:off x="6563336" y="1724778"/>
          <a:ext cx="2343029" cy="1171514"/>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tr-TR" sz="3700" kern="1200" dirty="0" err="1"/>
            <a:t>Ondalıklı</a:t>
          </a:r>
          <a:r>
            <a:rPr lang="tr-TR" sz="3700" kern="1200" dirty="0"/>
            <a:t> Sayı</a:t>
          </a:r>
        </a:p>
      </dsp:txBody>
      <dsp:txXfrm>
        <a:off x="6597648" y="1759090"/>
        <a:ext cx="2274405" cy="1102890"/>
      </dsp:txXfrm>
    </dsp:sp>
    <dsp:sp modelId="{217EEC55-90B2-4DF8-B005-834EA79B7A67}">
      <dsp:nvSpPr>
        <dsp:cNvPr id="0" name=""/>
        <dsp:cNvSpPr/>
      </dsp:nvSpPr>
      <dsp:spPr>
        <a:xfrm rot="3310531">
          <a:off x="1993907" y="3640111"/>
          <a:ext cx="1641166" cy="35332"/>
        </a:xfrm>
        <a:custGeom>
          <a:avLst/>
          <a:gdLst/>
          <a:ahLst/>
          <a:cxnLst/>
          <a:rect l="0" t="0" r="0" b="0"/>
          <a:pathLst>
            <a:path>
              <a:moveTo>
                <a:pt x="0" y="17666"/>
              </a:moveTo>
              <a:lnTo>
                <a:pt x="1641166" y="1766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tr-TR" sz="500" kern="1200"/>
        </a:p>
      </dsp:txBody>
      <dsp:txXfrm>
        <a:off x="2773460" y="3616748"/>
        <a:ext cx="82058" cy="82058"/>
      </dsp:txXfrm>
    </dsp:sp>
    <dsp:sp modelId="{257F46BA-BDE2-484D-A07A-BCA41055073A}">
      <dsp:nvSpPr>
        <dsp:cNvPr id="0" name=""/>
        <dsp:cNvSpPr/>
      </dsp:nvSpPr>
      <dsp:spPr>
        <a:xfrm>
          <a:off x="3283095" y="3745640"/>
          <a:ext cx="2343029" cy="1171514"/>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tr-TR" sz="3700" kern="1200" dirty="0" err="1"/>
            <a:t>Alfasayısal</a:t>
          </a:r>
          <a:endParaRPr lang="tr-TR" sz="3700" kern="1200" dirty="0"/>
        </a:p>
      </dsp:txBody>
      <dsp:txXfrm>
        <a:off x="3317407" y="3779952"/>
        <a:ext cx="2274405" cy="1102890"/>
      </dsp:txXfrm>
    </dsp:sp>
    <dsp:sp modelId="{B2347183-00F3-486A-B919-A877DE478518}">
      <dsp:nvSpPr>
        <dsp:cNvPr id="0" name=""/>
        <dsp:cNvSpPr/>
      </dsp:nvSpPr>
      <dsp:spPr>
        <a:xfrm rot="19457599">
          <a:off x="5517641" y="3976921"/>
          <a:ext cx="1154179" cy="35332"/>
        </a:xfrm>
        <a:custGeom>
          <a:avLst/>
          <a:gdLst/>
          <a:ahLst/>
          <a:cxnLst/>
          <a:rect l="0" t="0" r="0" b="0"/>
          <a:pathLst>
            <a:path>
              <a:moveTo>
                <a:pt x="0" y="17666"/>
              </a:moveTo>
              <a:lnTo>
                <a:pt x="1154179" y="1766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tr-TR" sz="500" kern="1200"/>
        </a:p>
      </dsp:txBody>
      <dsp:txXfrm>
        <a:off x="6065876" y="3965733"/>
        <a:ext cx="57708" cy="57708"/>
      </dsp:txXfrm>
    </dsp:sp>
    <dsp:sp modelId="{D737E7B9-23D8-4BE5-8BDB-F35BAFFACA4C}">
      <dsp:nvSpPr>
        <dsp:cNvPr id="0" name=""/>
        <dsp:cNvSpPr/>
      </dsp:nvSpPr>
      <dsp:spPr>
        <a:xfrm>
          <a:off x="6563336" y="3072020"/>
          <a:ext cx="2343029" cy="1171514"/>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tr-TR" sz="3700" kern="1200" dirty="0"/>
            <a:t>Karakter</a:t>
          </a:r>
        </a:p>
      </dsp:txBody>
      <dsp:txXfrm>
        <a:off x="6597648" y="3106332"/>
        <a:ext cx="2274405" cy="1102890"/>
      </dsp:txXfrm>
    </dsp:sp>
    <dsp:sp modelId="{4E8504F8-D29A-4FA9-9F21-98E65C68B8C2}">
      <dsp:nvSpPr>
        <dsp:cNvPr id="0" name=""/>
        <dsp:cNvSpPr/>
      </dsp:nvSpPr>
      <dsp:spPr>
        <a:xfrm rot="2142401">
          <a:off x="5517641" y="4650542"/>
          <a:ext cx="1154179" cy="35332"/>
        </a:xfrm>
        <a:custGeom>
          <a:avLst/>
          <a:gdLst/>
          <a:ahLst/>
          <a:cxnLst/>
          <a:rect l="0" t="0" r="0" b="0"/>
          <a:pathLst>
            <a:path>
              <a:moveTo>
                <a:pt x="0" y="17666"/>
              </a:moveTo>
              <a:lnTo>
                <a:pt x="1154179" y="1766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tr-TR" sz="500" kern="1200"/>
        </a:p>
      </dsp:txBody>
      <dsp:txXfrm>
        <a:off x="6065876" y="4639354"/>
        <a:ext cx="57708" cy="57708"/>
      </dsp:txXfrm>
    </dsp:sp>
    <dsp:sp modelId="{B9D00591-CB89-40AD-B295-0ABBA18E04D0}">
      <dsp:nvSpPr>
        <dsp:cNvPr id="0" name=""/>
        <dsp:cNvSpPr/>
      </dsp:nvSpPr>
      <dsp:spPr>
        <a:xfrm>
          <a:off x="6563336" y="4419261"/>
          <a:ext cx="2343029" cy="1171514"/>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tr-TR" sz="3700" kern="1200" dirty="0"/>
            <a:t>Karakter dizisi</a:t>
          </a:r>
        </a:p>
      </dsp:txBody>
      <dsp:txXfrm>
        <a:off x="6597648" y="4453573"/>
        <a:ext cx="2274405" cy="11028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73270C-E293-4364-A8C4-D6280421DE72}">
      <dsp:nvSpPr>
        <dsp:cNvPr id="0" name=""/>
        <dsp:cNvSpPr/>
      </dsp:nvSpPr>
      <dsp:spPr>
        <a:xfrm>
          <a:off x="1188368" y="37941"/>
          <a:ext cx="8138862" cy="1184895"/>
        </a:xfrm>
        <a:prstGeom prst="rightArrow">
          <a:avLst>
            <a:gd name="adj1" fmla="val 5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254000" bIns="188102" numCol="1" spcCol="1270" anchor="ctr" anchorCtr="0">
          <a:noAutofit/>
        </a:bodyPr>
        <a:lstStyle/>
        <a:p>
          <a:pPr marL="0" lvl="0" indent="0" algn="l" defTabSz="977900">
            <a:lnSpc>
              <a:spcPct val="90000"/>
            </a:lnSpc>
            <a:spcBef>
              <a:spcPct val="0"/>
            </a:spcBef>
            <a:spcAft>
              <a:spcPct val="35000"/>
            </a:spcAft>
            <a:buNone/>
          </a:pPr>
          <a:r>
            <a:rPr lang="tr-TR" sz="2200" kern="1200" dirty="0"/>
            <a:t>Anlama/Analiz</a:t>
          </a:r>
        </a:p>
      </dsp:txBody>
      <dsp:txXfrm>
        <a:off x="1188368" y="334165"/>
        <a:ext cx="7842638" cy="592447"/>
      </dsp:txXfrm>
    </dsp:sp>
    <dsp:sp modelId="{4DE97AE8-CB64-410D-87B0-A23D9259996C}">
      <dsp:nvSpPr>
        <dsp:cNvPr id="0" name=""/>
        <dsp:cNvSpPr/>
      </dsp:nvSpPr>
      <dsp:spPr>
        <a:xfrm>
          <a:off x="1188368" y="953600"/>
          <a:ext cx="1876007" cy="2191700"/>
        </a:xfrm>
        <a:prstGeom prst="rect">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tr-TR" sz="1900" kern="1200" dirty="0"/>
            <a:t>Problemin Analiz Edilmesi</a:t>
          </a:r>
        </a:p>
      </dsp:txBody>
      <dsp:txXfrm>
        <a:off x="1188368" y="953600"/>
        <a:ext cx="1876007" cy="2191700"/>
      </dsp:txXfrm>
    </dsp:sp>
    <dsp:sp modelId="{4919A77A-70DA-4688-9F9F-E276E9793ECA}">
      <dsp:nvSpPr>
        <dsp:cNvPr id="0" name=""/>
        <dsp:cNvSpPr/>
      </dsp:nvSpPr>
      <dsp:spPr>
        <a:xfrm>
          <a:off x="3064376" y="432767"/>
          <a:ext cx="6262854" cy="1184895"/>
        </a:xfrm>
        <a:prstGeom prst="rightArrow">
          <a:avLst>
            <a:gd name="adj1" fmla="val 50000"/>
            <a:gd name="adj2" fmla="val 50000"/>
          </a:avLst>
        </a:prstGeom>
        <a:gradFill rotWithShape="0">
          <a:gsLst>
            <a:gs pos="0">
              <a:schemeClr val="accent4">
                <a:hueOff val="3266964"/>
                <a:satOff val="-13592"/>
                <a:lumOff val="3203"/>
                <a:alphaOff val="0"/>
                <a:satMod val="103000"/>
                <a:lumMod val="102000"/>
                <a:tint val="94000"/>
              </a:schemeClr>
            </a:gs>
            <a:gs pos="50000">
              <a:schemeClr val="accent4">
                <a:hueOff val="3266964"/>
                <a:satOff val="-13592"/>
                <a:lumOff val="3203"/>
                <a:alphaOff val="0"/>
                <a:satMod val="110000"/>
                <a:lumMod val="100000"/>
                <a:shade val="100000"/>
              </a:schemeClr>
            </a:gs>
            <a:gs pos="100000">
              <a:schemeClr val="accent4">
                <a:hueOff val="3266964"/>
                <a:satOff val="-13592"/>
                <a:lumOff val="320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254000" bIns="188102" numCol="1" spcCol="1270" anchor="ctr" anchorCtr="0">
          <a:noAutofit/>
        </a:bodyPr>
        <a:lstStyle/>
        <a:p>
          <a:pPr marL="0" lvl="0" indent="0" algn="l" defTabSz="977900">
            <a:lnSpc>
              <a:spcPct val="90000"/>
            </a:lnSpc>
            <a:spcBef>
              <a:spcPct val="0"/>
            </a:spcBef>
            <a:spcAft>
              <a:spcPct val="35000"/>
            </a:spcAft>
            <a:buNone/>
          </a:pPr>
          <a:r>
            <a:rPr lang="tr-TR" sz="2200" kern="1200" dirty="0"/>
            <a:t>Tasarım/ Sentez</a:t>
          </a:r>
        </a:p>
      </dsp:txBody>
      <dsp:txXfrm>
        <a:off x="3064376" y="728991"/>
        <a:ext cx="5966630" cy="592447"/>
      </dsp:txXfrm>
    </dsp:sp>
    <dsp:sp modelId="{89FD70D2-1989-4F36-8B33-0AE6D916FF6A}">
      <dsp:nvSpPr>
        <dsp:cNvPr id="0" name=""/>
        <dsp:cNvSpPr/>
      </dsp:nvSpPr>
      <dsp:spPr>
        <a:xfrm>
          <a:off x="3064376" y="1348425"/>
          <a:ext cx="1876007" cy="2135836"/>
        </a:xfrm>
        <a:prstGeom prst="rect">
          <a:avLst/>
        </a:prstGeom>
        <a:solidFill>
          <a:schemeClr val="lt1">
            <a:hueOff val="0"/>
            <a:satOff val="0"/>
            <a:lumOff val="0"/>
            <a:alphaOff val="0"/>
          </a:schemeClr>
        </a:solidFill>
        <a:ln w="6350" cap="flat" cmpd="sng" algn="ctr">
          <a:solidFill>
            <a:schemeClr val="accent4">
              <a:hueOff val="3266964"/>
              <a:satOff val="-13592"/>
              <a:lumOff val="3203"/>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tr-TR" sz="1900" kern="1200" dirty="0"/>
            <a:t>Tüm olasılıklar düşünülerek olası tüm çözümlerin belirlenmesi</a:t>
          </a:r>
        </a:p>
      </dsp:txBody>
      <dsp:txXfrm>
        <a:off x="3064376" y="1348425"/>
        <a:ext cx="1876007" cy="2135836"/>
      </dsp:txXfrm>
    </dsp:sp>
    <dsp:sp modelId="{F6A4DC74-5A89-480C-B690-8299D91BC888}">
      <dsp:nvSpPr>
        <dsp:cNvPr id="0" name=""/>
        <dsp:cNvSpPr/>
      </dsp:nvSpPr>
      <dsp:spPr>
        <a:xfrm>
          <a:off x="4940384" y="827592"/>
          <a:ext cx="4386846" cy="1184895"/>
        </a:xfrm>
        <a:prstGeom prst="rightArrow">
          <a:avLst>
            <a:gd name="adj1" fmla="val 50000"/>
            <a:gd name="adj2" fmla="val 50000"/>
          </a:avLst>
        </a:prstGeom>
        <a:gradFill rotWithShape="0">
          <a:gsLst>
            <a:gs pos="0">
              <a:schemeClr val="accent4">
                <a:hueOff val="6533927"/>
                <a:satOff val="-27185"/>
                <a:lumOff val="6405"/>
                <a:alphaOff val="0"/>
                <a:satMod val="103000"/>
                <a:lumMod val="102000"/>
                <a:tint val="94000"/>
              </a:schemeClr>
            </a:gs>
            <a:gs pos="50000">
              <a:schemeClr val="accent4">
                <a:hueOff val="6533927"/>
                <a:satOff val="-27185"/>
                <a:lumOff val="6405"/>
                <a:alphaOff val="0"/>
                <a:satMod val="110000"/>
                <a:lumMod val="100000"/>
                <a:shade val="100000"/>
              </a:schemeClr>
            </a:gs>
            <a:gs pos="100000">
              <a:schemeClr val="accent4">
                <a:hueOff val="6533927"/>
                <a:satOff val="-27185"/>
                <a:lumOff val="640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254000" bIns="188102" numCol="1" spcCol="1270" anchor="ctr" anchorCtr="0">
          <a:noAutofit/>
        </a:bodyPr>
        <a:lstStyle/>
        <a:p>
          <a:pPr marL="0" lvl="0" indent="0" algn="l" defTabSz="977900">
            <a:lnSpc>
              <a:spcPct val="90000"/>
            </a:lnSpc>
            <a:spcBef>
              <a:spcPct val="0"/>
            </a:spcBef>
            <a:spcAft>
              <a:spcPct val="35000"/>
            </a:spcAft>
            <a:buNone/>
          </a:pPr>
          <a:r>
            <a:rPr lang="tr-TR" sz="2200" kern="1200" dirty="0"/>
            <a:t>Yazma/Kodlama</a:t>
          </a:r>
        </a:p>
      </dsp:txBody>
      <dsp:txXfrm>
        <a:off x="4940384" y="1123816"/>
        <a:ext cx="4090622" cy="592447"/>
      </dsp:txXfrm>
    </dsp:sp>
    <dsp:sp modelId="{6F7B57CF-7419-452D-8C9F-13FB3F7474BF}">
      <dsp:nvSpPr>
        <dsp:cNvPr id="0" name=""/>
        <dsp:cNvSpPr/>
      </dsp:nvSpPr>
      <dsp:spPr>
        <a:xfrm>
          <a:off x="4940384" y="1743251"/>
          <a:ext cx="1876007" cy="2150117"/>
        </a:xfrm>
        <a:prstGeom prst="rect">
          <a:avLst/>
        </a:prstGeom>
        <a:solidFill>
          <a:schemeClr val="lt1">
            <a:hueOff val="0"/>
            <a:satOff val="0"/>
            <a:lumOff val="0"/>
            <a:alphaOff val="0"/>
          </a:schemeClr>
        </a:solidFill>
        <a:ln w="6350" cap="flat" cmpd="sng" algn="ctr">
          <a:solidFill>
            <a:schemeClr val="accent4">
              <a:hueOff val="6533927"/>
              <a:satOff val="-27185"/>
              <a:lumOff val="6405"/>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tr-TR" sz="1900" kern="1200" dirty="0"/>
            <a:t>Algoritma veya akış diyagramının hazırlanması</a:t>
          </a:r>
        </a:p>
        <a:p>
          <a:pPr marL="0" lvl="0" indent="0" algn="l" defTabSz="844550">
            <a:lnSpc>
              <a:spcPct val="90000"/>
            </a:lnSpc>
            <a:spcBef>
              <a:spcPct val="0"/>
            </a:spcBef>
            <a:spcAft>
              <a:spcPct val="35000"/>
            </a:spcAft>
            <a:buNone/>
          </a:pPr>
          <a:r>
            <a:rPr lang="tr-TR" sz="1900" kern="1200" dirty="0"/>
            <a:t>Algoritma veya akış diyagramının herhangi bir dil ile kodlanması</a:t>
          </a:r>
        </a:p>
      </dsp:txBody>
      <dsp:txXfrm>
        <a:off x="4940384" y="1743251"/>
        <a:ext cx="1876007" cy="2150117"/>
      </dsp:txXfrm>
    </dsp:sp>
    <dsp:sp modelId="{272B2685-60B1-4E98-90EA-3BC485B6DE6C}">
      <dsp:nvSpPr>
        <dsp:cNvPr id="0" name=""/>
        <dsp:cNvSpPr/>
      </dsp:nvSpPr>
      <dsp:spPr>
        <a:xfrm>
          <a:off x="6816392" y="1222417"/>
          <a:ext cx="2510838" cy="1184895"/>
        </a:xfrm>
        <a:prstGeom prst="rightArrow">
          <a:avLst>
            <a:gd name="adj1" fmla="val 50000"/>
            <a:gd name="adj2" fmla="val 50000"/>
          </a:avLst>
        </a:prstGeom>
        <a:gradFill rotWithShape="0">
          <a:gsLst>
            <a:gs pos="0">
              <a:schemeClr val="accent4">
                <a:hueOff val="9800891"/>
                <a:satOff val="-40777"/>
                <a:lumOff val="9608"/>
                <a:alphaOff val="0"/>
                <a:satMod val="103000"/>
                <a:lumMod val="102000"/>
                <a:tint val="94000"/>
              </a:schemeClr>
            </a:gs>
            <a:gs pos="50000">
              <a:schemeClr val="accent4">
                <a:hueOff val="9800891"/>
                <a:satOff val="-40777"/>
                <a:lumOff val="9608"/>
                <a:alphaOff val="0"/>
                <a:satMod val="110000"/>
                <a:lumMod val="100000"/>
                <a:shade val="100000"/>
              </a:schemeClr>
            </a:gs>
            <a:gs pos="100000">
              <a:schemeClr val="accent4">
                <a:hueOff val="9800891"/>
                <a:satOff val="-40777"/>
                <a:lumOff val="960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254000" bIns="188102" numCol="1" spcCol="1270" anchor="ctr" anchorCtr="0">
          <a:noAutofit/>
        </a:bodyPr>
        <a:lstStyle/>
        <a:p>
          <a:pPr marL="0" lvl="0" indent="0" algn="l" defTabSz="977900">
            <a:lnSpc>
              <a:spcPct val="90000"/>
            </a:lnSpc>
            <a:spcBef>
              <a:spcPct val="0"/>
            </a:spcBef>
            <a:spcAft>
              <a:spcPct val="35000"/>
            </a:spcAft>
            <a:buNone/>
          </a:pPr>
          <a:r>
            <a:rPr lang="tr-TR" sz="2200" kern="1200" dirty="0"/>
            <a:t>Test Etme</a:t>
          </a:r>
        </a:p>
      </dsp:txBody>
      <dsp:txXfrm>
        <a:off x="6816392" y="1518641"/>
        <a:ext cx="2214614" cy="592447"/>
      </dsp:txXfrm>
    </dsp:sp>
    <dsp:sp modelId="{813A6245-AA9F-432D-9ECB-E7975100E819}">
      <dsp:nvSpPr>
        <dsp:cNvPr id="0" name=""/>
        <dsp:cNvSpPr/>
      </dsp:nvSpPr>
      <dsp:spPr>
        <a:xfrm>
          <a:off x="6816392" y="2138076"/>
          <a:ext cx="1893099" cy="2175319"/>
        </a:xfrm>
        <a:prstGeom prst="rect">
          <a:avLst/>
        </a:prstGeom>
        <a:solidFill>
          <a:schemeClr val="lt1">
            <a:hueOff val="0"/>
            <a:satOff val="0"/>
            <a:lumOff val="0"/>
            <a:alphaOff val="0"/>
          </a:schemeClr>
        </a:solidFill>
        <a:ln w="6350" cap="flat" cmpd="sng" algn="ctr">
          <a:solidFill>
            <a:schemeClr val="accent4">
              <a:hueOff val="9800891"/>
              <a:satOff val="-40777"/>
              <a:lumOff val="9608"/>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tr-TR" sz="1900" kern="1200" dirty="0"/>
            <a:t>Kod ve algoritmadaki hataların belirlenmesi ve giderilmesi</a:t>
          </a:r>
        </a:p>
      </dsp:txBody>
      <dsp:txXfrm>
        <a:off x="6816392" y="2138076"/>
        <a:ext cx="1893099" cy="217531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D412D0-953F-4E11-8AD8-4A984D23DC44}" type="datetimeFigureOut">
              <a:rPr lang="tr-TR" smtClean="0"/>
              <a:t>6.07.2018</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964E0A-3B87-4D93-AA9A-9674139804E0}" type="slidenum">
              <a:rPr lang="tr-TR" smtClean="0"/>
              <a:t>‹#›</a:t>
            </a:fld>
            <a:endParaRPr lang="tr-TR"/>
          </a:p>
        </p:txBody>
      </p:sp>
    </p:spTree>
    <p:extLst>
      <p:ext uri="{BB962C8B-B14F-4D97-AF65-F5344CB8AC3E}">
        <p14:creationId xmlns:p14="http://schemas.microsoft.com/office/powerpoint/2010/main" val="1350391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A0964E0A-3B87-4D93-AA9A-9674139804E0}" type="slidenum">
              <a:rPr lang="tr-TR" smtClean="0"/>
              <a:t>1</a:t>
            </a:fld>
            <a:endParaRPr lang="tr-TR"/>
          </a:p>
        </p:txBody>
      </p:sp>
    </p:spTree>
    <p:extLst>
      <p:ext uri="{BB962C8B-B14F-4D97-AF65-F5344CB8AC3E}">
        <p14:creationId xmlns:p14="http://schemas.microsoft.com/office/powerpoint/2010/main" val="2363236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1C583AAA-A23A-46B2-870D-469235247E55}"/>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D90239D7-4288-47F1-A383-82BB35CD58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BA7A4796-073B-442A-990F-41A77A7C685A}"/>
              </a:ext>
            </a:extLst>
          </p:cNvPr>
          <p:cNvSpPr>
            <a:spLocks noGrp="1"/>
          </p:cNvSpPr>
          <p:nvPr>
            <p:ph type="dt" sz="half" idx="10"/>
          </p:nvPr>
        </p:nvSpPr>
        <p:spPr/>
        <p:txBody>
          <a:bodyPr/>
          <a:lstStyle/>
          <a:p>
            <a:fld id="{6F1D7F5A-521A-484A-9E4F-617441CC174E}" type="datetimeFigureOut">
              <a:rPr lang="tr-TR" smtClean="0"/>
              <a:t>6.07.2018</a:t>
            </a:fld>
            <a:endParaRPr lang="tr-TR"/>
          </a:p>
        </p:txBody>
      </p:sp>
      <p:sp>
        <p:nvSpPr>
          <p:cNvPr id="5" name="Alt Bilgi Yer Tutucusu 4">
            <a:extLst>
              <a:ext uri="{FF2B5EF4-FFF2-40B4-BE49-F238E27FC236}">
                <a16:creationId xmlns:a16="http://schemas.microsoft.com/office/drawing/2014/main" id="{C23F487B-2EC7-4420-BD39-4D5AF34EEB8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FA2403A-7862-4C4D-975E-27B82CF77F2F}"/>
              </a:ext>
            </a:extLst>
          </p:cNvPr>
          <p:cNvSpPr>
            <a:spLocks noGrp="1"/>
          </p:cNvSpPr>
          <p:nvPr>
            <p:ph type="sldNum" sz="quarter" idx="12"/>
          </p:nvPr>
        </p:nvSpPr>
        <p:spPr/>
        <p:txBody>
          <a:bodyPr/>
          <a:lstStyle/>
          <a:p>
            <a:fld id="{E898E75A-0C75-460E-A23B-03C40A8ADC4E}" type="slidenum">
              <a:rPr lang="tr-TR" smtClean="0"/>
              <a:t>‹#›</a:t>
            </a:fld>
            <a:endParaRPr lang="tr-TR"/>
          </a:p>
        </p:txBody>
      </p:sp>
    </p:spTree>
    <p:extLst>
      <p:ext uri="{BB962C8B-B14F-4D97-AF65-F5344CB8AC3E}">
        <p14:creationId xmlns:p14="http://schemas.microsoft.com/office/powerpoint/2010/main" val="3203811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E6FC69F-32D7-4A30-972C-032FD9200676}"/>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CA854FC1-78BB-4082-A96F-821B9C26817F}"/>
              </a:ext>
            </a:extLst>
          </p:cNvPr>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01BFE5F-BB52-4EB2-9DC0-08480B3F4BD8}"/>
              </a:ext>
            </a:extLst>
          </p:cNvPr>
          <p:cNvSpPr>
            <a:spLocks noGrp="1"/>
          </p:cNvSpPr>
          <p:nvPr>
            <p:ph type="dt" sz="half" idx="10"/>
          </p:nvPr>
        </p:nvSpPr>
        <p:spPr/>
        <p:txBody>
          <a:bodyPr/>
          <a:lstStyle/>
          <a:p>
            <a:fld id="{6F1D7F5A-521A-484A-9E4F-617441CC174E}" type="datetimeFigureOut">
              <a:rPr lang="tr-TR" smtClean="0"/>
              <a:t>6.07.2018</a:t>
            </a:fld>
            <a:endParaRPr lang="tr-TR"/>
          </a:p>
        </p:txBody>
      </p:sp>
      <p:sp>
        <p:nvSpPr>
          <p:cNvPr id="5" name="Alt Bilgi Yer Tutucusu 4">
            <a:extLst>
              <a:ext uri="{FF2B5EF4-FFF2-40B4-BE49-F238E27FC236}">
                <a16:creationId xmlns:a16="http://schemas.microsoft.com/office/drawing/2014/main" id="{AA167368-7890-42BF-83DA-F47438563F6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B311ABA-6FDB-4F3A-B137-693FF4BF08EF}"/>
              </a:ext>
            </a:extLst>
          </p:cNvPr>
          <p:cNvSpPr>
            <a:spLocks noGrp="1"/>
          </p:cNvSpPr>
          <p:nvPr>
            <p:ph type="sldNum" sz="quarter" idx="12"/>
          </p:nvPr>
        </p:nvSpPr>
        <p:spPr/>
        <p:txBody>
          <a:bodyPr/>
          <a:lstStyle/>
          <a:p>
            <a:fld id="{E898E75A-0C75-460E-A23B-03C40A8ADC4E}" type="slidenum">
              <a:rPr lang="tr-TR" smtClean="0"/>
              <a:t>‹#›</a:t>
            </a:fld>
            <a:endParaRPr lang="tr-TR"/>
          </a:p>
        </p:txBody>
      </p:sp>
    </p:spTree>
    <p:extLst>
      <p:ext uri="{BB962C8B-B14F-4D97-AF65-F5344CB8AC3E}">
        <p14:creationId xmlns:p14="http://schemas.microsoft.com/office/powerpoint/2010/main" val="376483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200BE101-FD24-41D0-AB23-37A203F23D3E}"/>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58EE01DC-CEFB-4F96-BC92-E82F71D773F1}"/>
              </a:ext>
            </a:extLst>
          </p:cNvPr>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F7D6439-2803-429B-88A5-2C88B22B4E40}"/>
              </a:ext>
            </a:extLst>
          </p:cNvPr>
          <p:cNvSpPr>
            <a:spLocks noGrp="1"/>
          </p:cNvSpPr>
          <p:nvPr>
            <p:ph type="dt" sz="half" idx="10"/>
          </p:nvPr>
        </p:nvSpPr>
        <p:spPr/>
        <p:txBody>
          <a:bodyPr/>
          <a:lstStyle/>
          <a:p>
            <a:fld id="{6F1D7F5A-521A-484A-9E4F-617441CC174E}" type="datetimeFigureOut">
              <a:rPr lang="tr-TR" smtClean="0"/>
              <a:t>6.07.2018</a:t>
            </a:fld>
            <a:endParaRPr lang="tr-TR"/>
          </a:p>
        </p:txBody>
      </p:sp>
      <p:sp>
        <p:nvSpPr>
          <p:cNvPr id="5" name="Alt Bilgi Yer Tutucusu 4">
            <a:extLst>
              <a:ext uri="{FF2B5EF4-FFF2-40B4-BE49-F238E27FC236}">
                <a16:creationId xmlns:a16="http://schemas.microsoft.com/office/drawing/2014/main" id="{FD6D2645-386A-4FBF-AA82-A24B20BBADD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E71D3FE-351F-4E95-A1F4-3B0751636F98}"/>
              </a:ext>
            </a:extLst>
          </p:cNvPr>
          <p:cNvSpPr>
            <a:spLocks noGrp="1"/>
          </p:cNvSpPr>
          <p:nvPr>
            <p:ph type="sldNum" sz="quarter" idx="12"/>
          </p:nvPr>
        </p:nvSpPr>
        <p:spPr/>
        <p:txBody>
          <a:bodyPr/>
          <a:lstStyle/>
          <a:p>
            <a:fld id="{E898E75A-0C75-460E-A23B-03C40A8ADC4E}" type="slidenum">
              <a:rPr lang="tr-TR" smtClean="0"/>
              <a:t>‹#›</a:t>
            </a:fld>
            <a:endParaRPr lang="tr-TR"/>
          </a:p>
        </p:txBody>
      </p:sp>
    </p:spTree>
    <p:extLst>
      <p:ext uri="{BB962C8B-B14F-4D97-AF65-F5344CB8AC3E}">
        <p14:creationId xmlns:p14="http://schemas.microsoft.com/office/powerpoint/2010/main" val="462455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9CA222F-608F-4EF6-A1A0-A6D6CD300CF8}"/>
              </a:ext>
            </a:extLst>
          </p:cNvPr>
          <p:cNvSpPr>
            <a:spLocks noGrp="1"/>
          </p:cNvSpPr>
          <p:nvPr>
            <p:ph type="title"/>
          </p:nvPr>
        </p:nvSpPr>
        <p:spPr/>
        <p:txBody>
          <a:bodyPr/>
          <a:lstStyle/>
          <a:p>
            <a:r>
              <a:rPr lang="tr-TR" dirty="0"/>
              <a:t>Asıl başlık stilini düzenlemek için tıklayın</a:t>
            </a:r>
          </a:p>
        </p:txBody>
      </p:sp>
      <p:sp>
        <p:nvSpPr>
          <p:cNvPr id="3" name="İçerik Yer Tutucusu 2">
            <a:extLst>
              <a:ext uri="{FF2B5EF4-FFF2-40B4-BE49-F238E27FC236}">
                <a16:creationId xmlns:a16="http://schemas.microsoft.com/office/drawing/2014/main" id="{5B89D459-F47A-4EEB-924E-11CEEBB9C3CD}"/>
              </a:ext>
            </a:extLst>
          </p:cNvPr>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2A85AAB-4FCA-452F-B9AF-434F235439B4}"/>
              </a:ext>
            </a:extLst>
          </p:cNvPr>
          <p:cNvSpPr>
            <a:spLocks noGrp="1"/>
          </p:cNvSpPr>
          <p:nvPr>
            <p:ph type="dt" sz="half" idx="10"/>
          </p:nvPr>
        </p:nvSpPr>
        <p:spPr/>
        <p:txBody>
          <a:bodyPr/>
          <a:lstStyle/>
          <a:p>
            <a:fld id="{6F1D7F5A-521A-484A-9E4F-617441CC174E}" type="datetimeFigureOut">
              <a:rPr lang="tr-TR" smtClean="0"/>
              <a:t>6.07.2018</a:t>
            </a:fld>
            <a:endParaRPr lang="tr-TR"/>
          </a:p>
        </p:txBody>
      </p:sp>
      <p:sp>
        <p:nvSpPr>
          <p:cNvPr id="5" name="Alt Bilgi Yer Tutucusu 4">
            <a:extLst>
              <a:ext uri="{FF2B5EF4-FFF2-40B4-BE49-F238E27FC236}">
                <a16:creationId xmlns:a16="http://schemas.microsoft.com/office/drawing/2014/main" id="{AEC437CC-5D6C-48D7-806A-DF3A4083DFC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85CADF2-5057-4CC2-81DE-5979CAE80A33}"/>
              </a:ext>
            </a:extLst>
          </p:cNvPr>
          <p:cNvSpPr>
            <a:spLocks noGrp="1"/>
          </p:cNvSpPr>
          <p:nvPr>
            <p:ph type="sldNum" sz="quarter" idx="12"/>
          </p:nvPr>
        </p:nvSpPr>
        <p:spPr/>
        <p:txBody>
          <a:bodyPr/>
          <a:lstStyle/>
          <a:p>
            <a:fld id="{E898E75A-0C75-460E-A23B-03C40A8ADC4E}" type="slidenum">
              <a:rPr lang="tr-TR" smtClean="0"/>
              <a:t>‹#›</a:t>
            </a:fld>
            <a:endParaRPr lang="tr-TR"/>
          </a:p>
        </p:txBody>
      </p:sp>
    </p:spTree>
    <p:extLst>
      <p:ext uri="{BB962C8B-B14F-4D97-AF65-F5344CB8AC3E}">
        <p14:creationId xmlns:p14="http://schemas.microsoft.com/office/powerpoint/2010/main" val="1255660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1EC8397D-6217-4CAA-8EC0-89EF14EC31F9}"/>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34CABE42-3F91-43E0-85ED-7A916D9E7E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Veri Yer Tutucusu 3">
            <a:extLst>
              <a:ext uri="{FF2B5EF4-FFF2-40B4-BE49-F238E27FC236}">
                <a16:creationId xmlns:a16="http://schemas.microsoft.com/office/drawing/2014/main" id="{EB93E025-48AE-42BE-9359-E8D708499F77}"/>
              </a:ext>
            </a:extLst>
          </p:cNvPr>
          <p:cNvSpPr>
            <a:spLocks noGrp="1"/>
          </p:cNvSpPr>
          <p:nvPr>
            <p:ph type="dt" sz="half" idx="10"/>
          </p:nvPr>
        </p:nvSpPr>
        <p:spPr/>
        <p:txBody>
          <a:bodyPr/>
          <a:lstStyle/>
          <a:p>
            <a:fld id="{6F1D7F5A-521A-484A-9E4F-617441CC174E}" type="datetimeFigureOut">
              <a:rPr lang="tr-TR" smtClean="0"/>
              <a:t>6.07.2018</a:t>
            </a:fld>
            <a:endParaRPr lang="tr-TR"/>
          </a:p>
        </p:txBody>
      </p:sp>
      <p:sp>
        <p:nvSpPr>
          <p:cNvPr id="5" name="Alt Bilgi Yer Tutucusu 4">
            <a:extLst>
              <a:ext uri="{FF2B5EF4-FFF2-40B4-BE49-F238E27FC236}">
                <a16:creationId xmlns:a16="http://schemas.microsoft.com/office/drawing/2014/main" id="{79024C6E-FE8E-4955-945C-8EFBE5A6E59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E6C5DE4-3BDE-4FD6-9901-E7D8E9B68B0D}"/>
              </a:ext>
            </a:extLst>
          </p:cNvPr>
          <p:cNvSpPr>
            <a:spLocks noGrp="1"/>
          </p:cNvSpPr>
          <p:nvPr>
            <p:ph type="sldNum" sz="quarter" idx="12"/>
          </p:nvPr>
        </p:nvSpPr>
        <p:spPr/>
        <p:txBody>
          <a:bodyPr/>
          <a:lstStyle/>
          <a:p>
            <a:fld id="{E898E75A-0C75-460E-A23B-03C40A8ADC4E}" type="slidenum">
              <a:rPr lang="tr-TR" smtClean="0"/>
              <a:t>‹#›</a:t>
            </a:fld>
            <a:endParaRPr lang="tr-TR"/>
          </a:p>
        </p:txBody>
      </p:sp>
    </p:spTree>
    <p:extLst>
      <p:ext uri="{BB962C8B-B14F-4D97-AF65-F5344CB8AC3E}">
        <p14:creationId xmlns:p14="http://schemas.microsoft.com/office/powerpoint/2010/main" val="2063996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C8EAE2E-861D-4F70-B010-7D43AE0A320D}"/>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9C1AF30-DA16-4BB0-8F4D-594D1AD00607}"/>
              </a:ext>
            </a:extLst>
          </p:cNvPr>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6327CCD5-BA49-4B82-820A-1985672D64CF}"/>
              </a:ext>
            </a:extLst>
          </p:cNvPr>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261A59FE-EA4A-4B60-8385-880C0FFFE119}"/>
              </a:ext>
            </a:extLst>
          </p:cNvPr>
          <p:cNvSpPr>
            <a:spLocks noGrp="1"/>
          </p:cNvSpPr>
          <p:nvPr>
            <p:ph type="dt" sz="half" idx="10"/>
          </p:nvPr>
        </p:nvSpPr>
        <p:spPr/>
        <p:txBody>
          <a:bodyPr/>
          <a:lstStyle/>
          <a:p>
            <a:fld id="{6F1D7F5A-521A-484A-9E4F-617441CC174E}" type="datetimeFigureOut">
              <a:rPr lang="tr-TR" smtClean="0"/>
              <a:t>6.07.2018</a:t>
            </a:fld>
            <a:endParaRPr lang="tr-TR"/>
          </a:p>
        </p:txBody>
      </p:sp>
      <p:sp>
        <p:nvSpPr>
          <p:cNvPr id="6" name="Alt Bilgi Yer Tutucusu 5">
            <a:extLst>
              <a:ext uri="{FF2B5EF4-FFF2-40B4-BE49-F238E27FC236}">
                <a16:creationId xmlns:a16="http://schemas.microsoft.com/office/drawing/2014/main" id="{9E523897-5AC6-424F-B66F-971B92DF2B0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FFB515A-17A3-47B7-8F82-137BBCC08B23}"/>
              </a:ext>
            </a:extLst>
          </p:cNvPr>
          <p:cNvSpPr>
            <a:spLocks noGrp="1"/>
          </p:cNvSpPr>
          <p:nvPr>
            <p:ph type="sldNum" sz="quarter" idx="12"/>
          </p:nvPr>
        </p:nvSpPr>
        <p:spPr/>
        <p:txBody>
          <a:bodyPr/>
          <a:lstStyle/>
          <a:p>
            <a:fld id="{E898E75A-0C75-460E-A23B-03C40A8ADC4E}" type="slidenum">
              <a:rPr lang="tr-TR" smtClean="0"/>
              <a:t>‹#›</a:t>
            </a:fld>
            <a:endParaRPr lang="tr-TR"/>
          </a:p>
        </p:txBody>
      </p:sp>
    </p:spTree>
    <p:extLst>
      <p:ext uri="{BB962C8B-B14F-4D97-AF65-F5344CB8AC3E}">
        <p14:creationId xmlns:p14="http://schemas.microsoft.com/office/powerpoint/2010/main" val="809996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1A1E74C5-F08C-472B-B9CB-F064F2360B57}"/>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CDA287B8-4892-4122-850A-C5C2163A7E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a:extLst>
              <a:ext uri="{FF2B5EF4-FFF2-40B4-BE49-F238E27FC236}">
                <a16:creationId xmlns:a16="http://schemas.microsoft.com/office/drawing/2014/main" id="{42A4A904-4D02-417A-BBA7-33444A0B8CA2}"/>
              </a:ext>
            </a:extLst>
          </p:cNvPr>
          <p:cNvSpPr>
            <a:spLocks noGrp="1"/>
          </p:cNvSpPr>
          <p:nvPr>
            <p:ph sz="half" idx="2"/>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F0969629-499A-4CB8-9AEC-9E92789A23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a:extLst>
              <a:ext uri="{FF2B5EF4-FFF2-40B4-BE49-F238E27FC236}">
                <a16:creationId xmlns:a16="http://schemas.microsoft.com/office/drawing/2014/main" id="{47AE0B24-C7FA-4429-90C6-57F82339079A}"/>
              </a:ext>
            </a:extLst>
          </p:cNvPr>
          <p:cNvSpPr>
            <a:spLocks noGrp="1"/>
          </p:cNvSpPr>
          <p:nvPr>
            <p:ph sz="quarter" idx="4"/>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9DFF53D5-E138-4803-83E7-CF0859AF8FFD}"/>
              </a:ext>
            </a:extLst>
          </p:cNvPr>
          <p:cNvSpPr>
            <a:spLocks noGrp="1"/>
          </p:cNvSpPr>
          <p:nvPr>
            <p:ph type="dt" sz="half" idx="10"/>
          </p:nvPr>
        </p:nvSpPr>
        <p:spPr/>
        <p:txBody>
          <a:bodyPr/>
          <a:lstStyle/>
          <a:p>
            <a:fld id="{6F1D7F5A-521A-484A-9E4F-617441CC174E}" type="datetimeFigureOut">
              <a:rPr lang="tr-TR" smtClean="0"/>
              <a:t>6.07.2018</a:t>
            </a:fld>
            <a:endParaRPr lang="tr-TR"/>
          </a:p>
        </p:txBody>
      </p:sp>
      <p:sp>
        <p:nvSpPr>
          <p:cNvPr id="8" name="Alt Bilgi Yer Tutucusu 7">
            <a:extLst>
              <a:ext uri="{FF2B5EF4-FFF2-40B4-BE49-F238E27FC236}">
                <a16:creationId xmlns:a16="http://schemas.microsoft.com/office/drawing/2014/main" id="{05763A3B-A5A9-41B2-B1A0-4250FC3A0749}"/>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C7F42123-0E0D-4DA2-A1A9-CF0B213B8F99}"/>
              </a:ext>
            </a:extLst>
          </p:cNvPr>
          <p:cNvSpPr>
            <a:spLocks noGrp="1"/>
          </p:cNvSpPr>
          <p:nvPr>
            <p:ph type="sldNum" sz="quarter" idx="12"/>
          </p:nvPr>
        </p:nvSpPr>
        <p:spPr/>
        <p:txBody>
          <a:bodyPr/>
          <a:lstStyle/>
          <a:p>
            <a:fld id="{E898E75A-0C75-460E-A23B-03C40A8ADC4E}" type="slidenum">
              <a:rPr lang="tr-TR" smtClean="0"/>
              <a:t>‹#›</a:t>
            </a:fld>
            <a:endParaRPr lang="tr-TR"/>
          </a:p>
        </p:txBody>
      </p:sp>
    </p:spTree>
    <p:extLst>
      <p:ext uri="{BB962C8B-B14F-4D97-AF65-F5344CB8AC3E}">
        <p14:creationId xmlns:p14="http://schemas.microsoft.com/office/powerpoint/2010/main" val="2126502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845647E-5992-4803-AD0D-38388CEEC2B9}"/>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086F6F8F-A17E-4949-B6D2-9D2E6713D145}"/>
              </a:ext>
            </a:extLst>
          </p:cNvPr>
          <p:cNvSpPr>
            <a:spLocks noGrp="1"/>
          </p:cNvSpPr>
          <p:nvPr>
            <p:ph type="dt" sz="half" idx="10"/>
          </p:nvPr>
        </p:nvSpPr>
        <p:spPr/>
        <p:txBody>
          <a:bodyPr/>
          <a:lstStyle/>
          <a:p>
            <a:fld id="{6F1D7F5A-521A-484A-9E4F-617441CC174E}" type="datetimeFigureOut">
              <a:rPr lang="tr-TR" smtClean="0"/>
              <a:t>6.07.2018</a:t>
            </a:fld>
            <a:endParaRPr lang="tr-TR"/>
          </a:p>
        </p:txBody>
      </p:sp>
      <p:sp>
        <p:nvSpPr>
          <p:cNvPr id="4" name="Alt Bilgi Yer Tutucusu 3">
            <a:extLst>
              <a:ext uri="{FF2B5EF4-FFF2-40B4-BE49-F238E27FC236}">
                <a16:creationId xmlns:a16="http://schemas.microsoft.com/office/drawing/2014/main" id="{6EC10454-F3A5-4841-AFCD-A5C6F86D8BEA}"/>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9EECFBD0-C6F5-4227-8CEC-E9008E22DC47}"/>
              </a:ext>
            </a:extLst>
          </p:cNvPr>
          <p:cNvSpPr>
            <a:spLocks noGrp="1"/>
          </p:cNvSpPr>
          <p:nvPr>
            <p:ph type="sldNum" sz="quarter" idx="12"/>
          </p:nvPr>
        </p:nvSpPr>
        <p:spPr/>
        <p:txBody>
          <a:bodyPr/>
          <a:lstStyle/>
          <a:p>
            <a:fld id="{E898E75A-0C75-460E-A23B-03C40A8ADC4E}" type="slidenum">
              <a:rPr lang="tr-TR" smtClean="0"/>
              <a:t>‹#›</a:t>
            </a:fld>
            <a:endParaRPr lang="tr-TR"/>
          </a:p>
        </p:txBody>
      </p:sp>
    </p:spTree>
    <p:extLst>
      <p:ext uri="{BB962C8B-B14F-4D97-AF65-F5344CB8AC3E}">
        <p14:creationId xmlns:p14="http://schemas.microsoft.com/office/powerpoint/2010/main" val="1972595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17FD818C-42A9-4780-B4AA-DD3F911ECA44}"/>
              </a:ext>
            </a:extLst>
          </p:cNvPr>
          <p:cNvSpPr>
            <a:spLocks noGrp="1"/>
          </p:cNvSpPr>
          <p:nvPr>
            <p:ph type="dt" sz="half" idx="10"/>
          </p:nvPr>
        </p:nvSpPr>
        <p:spPr/>
        <p:txBody>
          <a:bodyPr/>
          <a:lstStyle/>
          <a:p>
            <a:fld id="{6F1D7F5A-521A-484A-9E4F-617441CC174E}" type="datetimeFigureOut">
              <a:rPr lang="tr-TR" smtClean="0"/>
              <a:t>6.07.2018</a:t>
            </a:fld>
            <a:endParaRPr lang="tr-TR"/>
          </a:p>
        </p:txBody>
      </p:sp>
      <p:sp>
        <p:nvSpPr>
          <p:cNvPr id="3" name="Alt Bilgi Yer Tutucusu 2">
            <a:extLst>
              <a:ext uri="{FF2B5EF4-FFF2-40B4-BE49-F238E27FC236}">
                <a16:creationId xmlns:a16="http://schemas.microsoft.com/office/drawing/2014/main" id="{2BE190F9-7918-4675-A7A5-9488605953A1}"/>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7D43D7FB-A1D7-4485-B495-58AE62A719AF}"/>
              </a:ext>
            </a:extLst>
          </p:cNvPr>
          <p:cNvSpPr>
            <a:spLocks noGrp="1"/>
          </p:cNvSpPr>
          <p:nvPr>
            <p:ph type="sldNum" sz="quarter" idx="12"/>
          </p:nvPr>
        </p:nvSpPr>
        <p:spPr/>
        <p:txBody>
          <a:bodyPr/>
          <a:lstStyle/>
          <a:p>
            <a:fld id="{E898E75A-0C75-460E-A23B-03C40A8ADC4E}" type="slidenum">
              <a:rPr lang="tr-TR" smtClean="0"/>
              <a:t>‹#›</a:t>
            </a:fld>
            <a:endParaRPr lang="tr-TR"/>
          </a:p>
        </p:txBody>
      </p:sp>
    </p:spTree>
    <p:extLst>
      <p:ext uri="{BB962C8B-B14F-4D97-AF65-F5344CB8AC3E}">
        <p14:creationId xmlns:p14="http://schemas.microsoft.com/office/powerpoint/2010/main" val="2695906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7EDAE53-8703-4D87-B412-E1626D597636}"/>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89467543-6DB6-4224-85F0-F7545B7E51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EA5085A7-0D2E-4BD6-B911-D1564117CC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a:extLst>
              <a:ext uri="{FF2B5EF4-FFF2-40B4-BE49-F238E27FC236}">
                <a16:creationId xmlns:a16="http://schemas.microsoft.com/office/drawing/2014/main" id="{15CDFC7F-605E-4DD4-90B1-F7B35C6E97CC}"/>
              </a:ext>
            </a:extLst>
          </p:cNvPr>
          <p:cNvSpPr>
            <a:spLocks noGrp="1"/>
          </p:cNvSpPr>
          <p:nvPr>
            <p:ph type="dt" sz="half" idx="10"/>
          </p:nvPr>
        </p:nvSpPr>
        <p:spPr/>
        <p:txBody>
          <a:bodyPr/>
          <a:lstStyle/>
          <a:p>
            <a:fld id="{6F1D7F5A-521A-484A-9E4F-617441CC174E}" type="datetimeFigureOut">
              <a:rPr lang="tr-TR" smtClean="0"/>
              <a:t>6.07.2018</a:t>
            </a:fld>
            <a:endParaRPr lang="tr-TR"/>
          </a:p>
        </p:txBody>
      </p:sp>
      <p:sp>
        <p:nvSpPr>
          <p:cNvPr id="6" name="Alt Bilgi Yer Tutucusu 5">
            <a:extLst>
              <a:ext uri="{FF2B5EF4-FFF2-40B4-BE49-F238E27FC236}">
                <a16:creationId xmlns:a16="http://schemas.microsoft.com/office/drawing/2014/main" id="{BF453C50-37D1-49BC-BD5A-638F7BC46B1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C90204E-7CB8-498D-827A-BAE716D15A65}"/>
              </a:ext>
            </a:extLst>
          </p:cNvPr>
          <p:cNvSpPr>
            <a:spLocks noGrp="1"/>
          </p:cNvSpPr>
          <p:nvPr>
            <p:ph type="sldNum" sz="quarter" idx="12"/>
          </p:nvPr>
        </p:nvSpPr>
        <p:spPr/>
        <p:txBody>
          <a:bodyPr/>
          <a:lstStyle/>
          <a:p>
            <a:fld id="{E898E75A-0C75-460E-A23B-03C40A8ADC4E}" type="slidenum">
              <a:rPr lang="tr-TR" smtClean="0"/>
              <a:t>‹#›</a:t>
            </a:fld>
            <a:endParaRPr lang="tr-TR"/>
          </a:p>
        </p:txBody>
      </p:sp>
    </p:spTree>
    <p:extLst>
      <p:ext uri="{BB962C8B-B14F-4D97-AF65-F5344CB8AC3E}">
        <p14:creationId xmlns:p14="http://schemas.microsoft.com/office/powerpoint/2010/main" val="141514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0C097CB-76D2-4DFE-B634-FAE8B9FAA1A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6E8F14A1-AFFA-4818-BB6B-232EF75E1C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F15049B4-8AB8-4C43-9528-38E7B190AA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a:extLst>
              <a:ext uri="{FF2B5EF4-FFF2-40B4-BE49-F238E27FC236}">
                <a16:creationId xmlns:a16="http://schemas.microsoft.com/office/drawing/2014/main" id="{BE264EB1-FA22-4D60-8C4D-958644FFF43D}"/>
              </a:ext>
            </a:extLst>
          </p:cNvPr>
          <p:cNvSpPr>
            <a:spLocks noGrp="1"/>
          </p:cNvSpPr>
          <p:nvPr>
            <p:ph type="dt" sz="half" idx="10"/>
          </p:nvPr>
        </p:nvSpPr>
        <p:spPr/>
        <p:txBody>
          <a:bodyPr/>
          <a:lstStyle/>
          <a:p>
            <a:fld id="{6F1D7F5A-521A-484A-9E4F-617441CC174E}" type="datetimeFigureOut">
              <a:rPr lang="tr-TR" smtClean="0"/>
              <a:t>6.07.2018</a:t>
            </a:fld>
            <a:endParaRPr lang="tr-TR"/>
          </a:p>
        </p:txBody>
      </p:sp>
      <p:sp>
        <p:nvSpPr>
          <p:cNvPr id="6" name="Alt Bilgi Yer Tutucusu 5">
            <a:extLst>
              <a:ext uri="{FF2B5EF4-FFF2-40B4-BE49-F238E27FC236}">
                <a16:creationId xmlns:a16="http://schemas.microsoft.com/office/drawing/2014/main" id="{1A12C9F3-03EC-48B9-9254-6783B35E4CB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8A880E2-3372-4176-8478-83FF3E27E914}"/>
              </a:ext>
            </a:extLst>
          </p:cNvPr>
          <p:cNvSpPr>
            <a:spLocks noGrp="1"/>
          </p:cNvSpPr>
          <p:nvPr>
            <p:ph type="sldNum" sz="quarter" idx="12"/>
          </p:nvPr>
        </p:nvSpPr>
        <p:spPr/>
        <p:txBody>
          <a:bodyPr/>
          <a:lstStyle/>
          <a:p>
            <a:fld id="{E898E75A-0C75-460E-A23B-03C40A8ADC4E}" type="slidenum">
              <a:rPr lang="tr-TR" smtClean="0"/>
              <a:t>‹#›</a:t>
            </a:fld>
            <a:endParaRPr lang="tr-TR"/>
          </a:p>
        </p:txBody>
      </p:sp>
    </p:spTree>
    <p:extLst>
      <p:ext uri="{BB962C8B-B14F-4D97-AF65-F5344CB8AC3E}">
        <p14:creationId xmlns:p14="http://schemas.microsoft.com/office/powerpoint/2010/main" val="3029237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pic>
        <p:nvPicPr>
          <p:cNvPr id="11" name="Resim 10">
            <a:extLst>
              <a:ext uri="{FF2B5EF4-FFF2-40B4-BE49-F238E27FC236}">
                <a16:creationId xmlns:a16="http://schemas.microsoft.com/office/drawing/2014/main" id="{B37762EC-9ACD-4C96-881B-3D762F0FD82D}"/>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Başlık Yer Tutucusu 1">
            <a:extLst>
              <a:ext uri="{FF2B5EF4-FFF2-40B4-BE49-F238E27FC236}">
                <a16:creationId xmlns:a16="http://schemas.microsoft.com/office/drawing/2014/main" id="{D664EC34-C841-405E-BA27-3BB9B2B669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dirty="0"/>
              <a:t>Asıl başlık stilini düzenlemek için tıklayın</a:t>
            </a:r>
          </a:p>
        </p:txBody>
      </p:sp>
      <p:sp>
        <p:nvSpPr>
          <p:cNvPr id="3" name="Metin Yer Tutucusu 2">
            <a:extLst>
              <a:ext uri="{FF2B5EF4-FFF2-40B4-BE49-F238E27FC236}">
                <a16:creationId xmlns:a16="http://schemas.microsoft.com/office/drawing/2014/main" id="{00CB617D-9B40-4ECC-88F7-30CB4DD473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90EBE89-2F1E-4296-8DCF-D482B6177D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1D7F5A-521A-484A-9E4F-617441CC174E}" type="datetimeFigureOut">
              <a:rPr lang="tr-TR" smtClean="0"/>
              <a:t>6.07.2018</a:t>
            </a:fld>
            <a:endParaRPr lang="tr-TR"/>
          </a:p>
        </p:txBody>
      </p:sp>
      <p:sp>
        <p:nvSpPr>
          <p:cNvPr id="5" name="Alt Bilgi Yer Tutucusu 4">
            <a:extLst>
              <a:ext uri="{FF2B5EF4-FFF2-40B4-BE49-F238E27FC236}">
                <a16:creationId xmlns:a16="http://schemas.microsoft.com/office/drawing/2014/main" id="{60ABE3BB-73BE-46CF-BB7D-2F95460574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7A1CDEB1-F5B4-40F3-AA84-6B4748764E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98E75A-0C75-460E-A23B-03C40A8ADC4E}" type="slidenum">
              <a:rPr lang="tr-TR" smtClean="0"/>
              <a:t>‹#›</a:t>
            </a:fld>
            <a:endParaRPr lang="tr-TR"/>
          </a:p>
        </p:txBody>
      </p:sp>
    </p:spTree>
    <p:extLst>
      <p:ext uri="{BB962C8B-B14F-4D97-AF65-F5344CB8AC3E}">
        <p14:creationId xmlns:p14="http://schemas.microsoft.com/office/powerpoint/2010/main" val="1991019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5565364A-BBBA-43FB-9F1F-7D7401B4C27D}"/>
              </a:ext>
            </a:extLst>
          </p:cNvPr>
          <p:cNvSpPr>
            <a:spLocks noGrp="1"/>
          </p:cNvSpPr>
          <p:nvPr>
            <p:ph type="ctrTitle"/>
          </p:nvPr>
        </p:nvSpPr>
        <p:spPr/>
        <p:txBody>
          <a:bodyPr/>
          <a:lstStyle/>
          <a:p>
            <a:r>
              <a:rPr lang="tr-TR" dirty="0">
                <a:solidFill>
                  <a:schemeClr val="bg1"/>
                </a:solidFill>
              </a:rPr>
              <a:t>Algoritma Geliştirmeye Giriş</a:t>
            </a:r>
          </a:p>
        </p:txBody>
      </p:sp>
      <p:sp>
        <p:nvSpPr>
          <p:cNvPr id="3" name="Alt Başlık 2">
            <a:extLst>
              <a:ext uri="{FF2B5EF4-FFF2-40B4-BE49-F238E27FC236}">
                <a16:creationId xmlns:a16="http://schemas.microsoft.com/office/drawing/2014/main" id="{E7321A91-9197-4198-8229-9F6484DEB8FA}"/>
              </a:ext>
            </a:extLst>
          </p:cNvPr>
          <p:cNvSpPr>
            <a:spLocks noGrp="1"/>
          </p:cNvSpPr>
          <p:nvPr>
            <p:ph type="subTitle" idx="1"/>
          </p:nvPr>
        </p:nvSpPr>
        <p:spPr/>
        <p:txBody>
          <a:bodyPr/>
          <a:lstStyle/>
          <a:p>
            <a:r>
              <a:rPr lang="tr-TR" dirty="0">
                <a:solidFill>
                  <a:schemeClr val="bg1"/>
                </a:solidFill>
              </a:rPr>
              <a:t>Ömer Hamid Kamışlı</a:t>
            </a:r>
          </a:p>
        </p:txBody>
      </p:sp>
    </p:spTree>
    <p:extLst>
      <p:ext uri="{BB962C8B-B14F-4D97-AF65-F5344CB8AC3E}">
        <p14:creationId xmlns:p14="http://schemas.microsoft.com/office/powerpoint/2010/main" val="1000580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yagram 3">
            <a:extLst>
              <a:ext uri="{FF2B5EF4-FFF2-40B4-BE49-F238E27FC236}">
                <a16:creationId xmlns:a16="http://schemas.microsoft.com/office/drawing/2014/main" id="{7C65EC99-E757-4D76-AFC3-0E56D7B5A329}"/>
              </a:ext>
            </a:extLst>
          </p:cNvPr>
          <p:cNvGraphicFramePr/>
          <p:nvPr>
            <p:extLst/>
          </p:nvPr>
        </p:nvGraphicFramePr>
        <p:xfrm>
          <a:off x="1643449" y="518984"/>
          <a:ext cx="8909221" cy="5968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3277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6125A73-BE42-4CE1-BE7B-41F584552140}"/>
              </a:ext>
            </a:extLst>
          </p:cNvPr>
          <p:cNvSpPr>
            <a:spLocks noGrp="1"/>
          </p:cNvSpPr>
          <p:nvPr>
            <p:ph type="title"/>
          </p:nvPr>
        </p:nvSpPr>
        <p:spPr/>
        <p:txBody>
          <a:bodyPr/>
          <a:lstStyle/>
          <a:p>
            <a:r>
              <a:rPr lang="tr-TR" dirty="0"/>
              <a:t>Tanımlayıcılar</a:t>
            </a:r>
          </a:p>
        </p:txBody>
      </p:sp>
      <p:sp>
        <p:nvSpPr>
          <p:cNvPr id="3" name="İçerik Yer Tutucusu 2">
            <a:extLst>
              <a:ext uri="{FF2B5EF4-FFF2-40B4-BE49-F238E27FC236}">
                <a16:creationId xmlns:a16="http://schemas.microsoft.com/office/drawing/2014/main" id="{7CB00B42-115C-4AC3-9B6B-DB278D012D05}"/>
              </a:ext>
            </a:extLst>
          </p:cNvPr>
          <p:cNvSpPr>
            <a:spLocks noGrp="1"/>
          </p:cNvSpPr>
          <p:nvPr>
            <p:ph idx="1"/>
          </p:nvPr>
        </p:nvSpPr>
        <p:spPr/>
        <p:txBody>
          <a:bodyPr/>
          <a:lstStyle/>
          <a:p>
            <a:r>
              <a:rPr lang="tr-TR" dirty="0"/>
              <a:t>Programı yazan kişi tarafından oluşturulan ve programdaki değişkenleri, sabitleri, yazılar, özel verileri, fonksiyonları ve alt programları adlandırmak için kullanılan ifadelere tanımlayıcılar denir.</a:t>
            </a:r>
          </a:p>
          <a:p>
            <a:r>
              <a:rPr lang="tr-TR" dirty="0"/>
              <a:t>Oluştururken kullanılan bazı prensipleri vardır. Tanımlayıcı olarak kullanılan ifade tanımladığı şeyi yazılımcıya çağrıştırması gerekir. </a:t>
            </a:r>
          </a:p>
          <a:p>
            <a:r>
              <a:rPr lang="tr-TR" dirty="0"/>
              <a:t>Anlaşılır biçimde kurulan tanımlayıcılar diğer yazılımcılar içinde anlaşılırlık sağlar.</a:t>
            </a:r>
          </a:p>
        </p:txBody>
      </p:sp>
    </p:spTree>
    <p:extLst>
      <p:ext uri="{BB962C8B-B14F-4D97-AF65-F5344CB8AC3E}">
        <p14:creationId xmlns:p14="http://schemas.microsoft.com/office/powerpoint/2010/main" val="1106806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78FA089-FBA5-4C7F-A7D0-2617AE6C65CE}"/>
              </a:ext>
            </a:extLst>
          </p:cNvPr>
          <p:cNvSpPr>
            <a:spLocks noGrp="1"/>
          </p:cNvSpPr>
          <p:nvPr>
            <p:ph idx="1"/>
          </p:nvPr>
        </p:nvSpPr>
        <p:spPr>
          <a:xfrm>
            <a:off x="838200" y="1124465"/>
            <a:ext cx="10515600" cy="5052498"/>
          </a:xfrm>
        </p:spPr>
        <p:txBody>
          <a:bodyPr/>
          <a:lstStyle/>
          <a:p>
            <a:r>
              <a:rPr lang="tr-TR" dirty="0"/>
              <a:t>Yazılımcılar; kendi tanımlama kurallarını oluşturabilirler veya oluşmuş kurallardan faydalanabilirler. En çok kullanılan standartlar/</a:t>
            </a:r>
            <a:r>
              <a:rPr lang="tr-TR" dirty="0" err="1"/>
              <a:t>notasyonlar</a:t>
            </a:r>
            <a:r>
              <a:rPr lang="tr-TR" dirty="0"/>
              <a:t> ‘’Pascal </a:t>
            </a:r>
            <a:r>
              <a:rPr lang="tr-TR" dirty="0" err="1"/>
              <a:t>case</a:t>
            </a:r>
            <a:r>
              <a:rPr lang="tr-TR" dirty="0"/>
              <a:t>’’ ve ‘’ </a:t>
            </a:r>
            <a:r>
              <a:rPr lang="tr-TR" dirty="0" err="1"/>
              <a:t>Camel</a:t>
            </a:r>
            <a:r>
              <a:rPr lang="tr-TR" dirty="0"/>
              <a:t> Case’’</a:t>
            </a:r>
            <a:r>
              <a:rPr lang="tr-TR" dirty="0" err="1"/>
              <a:t>dir</a:t>
            </a:r>
            <a:r>
              <a:rPr lang="tr-TR" dirty="0"/>
              <a:t>.</a:t>
            </a:r>
          </a:p>
          <a:p>
            <a:pPr marL="914400" lvl="1" indent="-457200">
              <a:buFont typeface="+mj-lt"/>
              <a:buAutoNum type="arabicPeriod"/>
            </a:pPr>
            <a:r>
              <a:rPr lang="tr-TR" b="1" dirty="0" err="1"/>
              <a:t>Underscore</a:t>
            </a:r>
            <a:r>
              <a:rPr lang="tr-TR" b="1" dirty="0"/>
              <a:t> </a:t>
            </a:r>
            <a:r>
              <a:rPr lang="tr-TR" b="1" dirty="0" err="1"/>
              <a:t>case</a:t>
            </a:r>
            <a:r>
              <a:rPr lang="tr-TR" b="1" dirty="0"/>
              <a:t>/</a:t>
            </a:r>
            <a:r>
              <a:rPr lang="tr-TR" b="1" dirty="0" err="1"/>
              <a:t>notation</a:t>
            </a:r>
            <a:r>
              <a:rPr lang="tr-TR" b="1" dirty="0"/>
              <a:t>: </a:t>
            </a:r>
            <a:r>
              <a:rPr lang="tr-TR" dirty="0"/>
              <a:t>Kelimelerin arasına alt çizgi yazılır. </a:t>
            </a:r>
            <a:r>
              <a:rPr lang="tr-TR" b="1" dirty="0" err="1"/>
              <a:t>Tel_No</a:t>
            </a:r>
            <a:endParaRPr lang="tr-TR" b="1" dirty="0"/>
          </a:p>
          <a:p>
            <a:pPr marL="914400" lvl="1" indent="-457200">
              <a:buFont typeface="+mj-lt"/>
              <a:buAutoNum type="arabicPeriod"/>
            </a:pPr>
            <a:r>
              <a:rPr lang="tr-TR" b="1" dirty="0" err="1"/>
              <a:t>Upperscore</a:t>
            </a:r>
            <a:r>
              <a:rPr lang="tr-TR" b="1" dirty="0"/>
              <a:t> </a:t>
            </a:r>
            <a:r>
              <a:rPr lang="tr-TR" b="1" dirty="0" err="1"/>
              <a:t>case</a:t>
            </a:r>
            <a:r>
              <a:rPr lang="tr-TR" b="1" dirty="0"/>
              <a:t>/</a:t>
            </a:r>
            <a:r>
              <a:rPr lang="tr-TR" b="1" dirty="0" err="1"/>
              <a:t>notation</a:t>
            </a:r>
            <a:r>
              <a:rPr lang="tr-TR" b="1" dirty="0"/>
              <a:t>: </a:t>
            </a:r>
            <a:r>
              <a:rPr lang="tr-TR" dirty="0"/>
              <a:t>Kelimenin tüm harfleri büyük yazılır. </a:t>
            </a:r>
            <a:r>
              <a:rPr lang="tr-TR" b="1" dirty="0"/>
              <a:t>TELNO</a:t>
            </a:r>
          </a:p>
          <a:p>
            <a:pPr marL="914400" lvl="1" indent="-457200">
              <a:buFont typeface="+mj-lt"/>
              <a:buAutoNum type="arabicPeriod"/>
            </a:pPr>
            <a:r>
              <a:rPr lang="tr-TR" b="1" dirty="0" err="1"/>
              <a:t>Camel</a:t>
            </a:r>
            <a:r>
              <a:rPr lang="tr-TR" b="1" dirty="0"/>
              <a:t> </a:t>
            </a:r>
            <a:r>
              <a:rPr lang="tr-TR" b="1" dirty="0" err="1"/>
              <a:t>case</a:t>
            </a:r>
            <a:r>
              <a:rPr lang="tr-TR" b="1" dirty="0"/>
              <a:t>/</a:t>
            </a:r>
            <a:r>
              <a:rPr lang="tr-TR" b="1" dirty="0" err="1"/>
              <a:t>natation</a:t>
            </a:r>
            <a:r>
              <a:rPr lang="tr-TR" b="1" dirty="0"/>
              <a:t>: </a:t>
            </a:r>
            <a:r>
              <a:rPr lang="tr-TR" dirty="0"/>
              <a:t>Birinci kelimenin ilk harfi hariç diğer kelimelerin ilk harfleri büyük </a:t>
            </a:r>
            <a:r>
              <a:rPr lang="tr-TR" dirty="0" err="1"/>
              <a:t>bazılır</a:t>
            </a:r>
            <a:r>
              <a:rPr lang="tr-TR" dirty="0"/>
              <a:t>. </a:t>
            </a:r>
            <a:r>
              <a:rPr lang="tr-TR" b="1" dirty="0" err="1"/>
              <a:t>telNo</a:t>
            </a:r>
            <a:endParaRPr lang="tr-TR" b="1" dirty="0"/>
          </a:p>
          <a:p>
            <a:pPr marL="914400" lvl="1" indent="-457200">
              <a:buFont typeface="+mj-lt"/>
              <a:buAutoNum type="arabicPeriod"/>
            </a:pPr>
            <a:r>
              <a:rPr lang="tr-TR" b="1" dirty="0"/>
              <a:t>Pascal </a:t>
            </a:r>
            <a:r>
              <a:rPr lang="tr-TR" b="1" dirty="0" err="1"/>
              <a:t>case</a:t>
            </a:r>
            <a:r>
              <a:rPr lang="tr-TR" b="1" dirty="0"/>
              <a:t>/</a:t>
            </a:r>
            <a:r>
              <a:rPr lang="tr-TR" b="1" dirty="0" err="1"/>
              <a:t>notation</a:t>
            </a:r>
            <a:r>
              <a:rPr lang="tr-TR" b="1" dirty="0"/>
              <a:t>: </a:t>
            </a:r>
            <a:r>
              <a:rPr lang="tr-TR" dirty="0"/>
              <a:t>Kelimelerin ilk harfleri büyük diğerleri küçük yazılır.</a:t>
            </a:r>
            <a:r>
              <a:rPr lang="tr-TR" b="1" dirty="0"/>
              <a:t> </a:t>
            </a:r>
            <a:r>
              <a:rPr lang="tr-TR" b="1" dirty="0" err="1"/>
              <a:t>TelNo</a:t>
            </a:r>
            <a:endParaRPr lang="tr-TR" dirty="0"/>
          </a:p>
        </p:txBody>
      </p:sp>
    </p:spTree>
    <p:extLst>
      <p:ext uri="{BB962C8B-B14F-4D97-AF65-F5344CB8AC3E}">
        <p14:creationId xmlns:p14="http://schemas.microsoft.com/office/powerpoint/2010/main" val="1021615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FB7232D-3E96-4D4C-8806-EB61D5D40A49}"/>
              </a:ext>
            </a:extLst>
          </p:cNvPr>
          <p:cNvSpPr>
            <a:spLocks noGrp="1"/>
          </p:cNvSpPr>
          <p:nvPr>
            <p:ph type="title"/>
          </p:nvPr>
        </p:nvSpPr>
        <p:spPr/>
        <p:txBody>
          <a:bodyPr/>
          <a:lstStyle/>
          <a:p>
            <a:r>
              <a:rPr lang="tr-TR" dirty="0"/>
              <a:t>Değişkenler</a:t>
            </a:r>
          </a:p>
        </p:txBody>
      </p:sp>
      <p:sp>
        <p:nvSpPr>
          <p:cNvPr id="3" name="İçerik Yer Tutucusu 2">
            <a:extLst>
              <a:ext uri="{FF2B5EF4-FFF2-40B4-BE49-F238E27FC236}">
                <a16:creationId xmlns:a16="http://schemas.microsoft.com/office/drawing/2014/main" id="{1DC47A09-6590-4BAF-8476-FFCEB807575B}"/>
              </a:ext>
            </a:extLst>
          </p:cNvPr>
          <p:cNvSpPr>
            <a:spLocks noGrp="1"/>
          </p:cNvSpPr>
          <p:nvPr>
            <p:ph idx="1"/>
          </p:nvPr>
        </p:nvSpPr>
        <p:spPr/>
        <p:txBody>
          <a:bodyPr/>
          <a:lstStyle/>
          <a:p>
            <a:r>
              <a:rPr lang="tr-TR" dirty="0"/>
              <a:t>Program içerisinde farklı değerler alabilen değiştirilebilen bellek/veri/Bilgi alanlarını gösteren tanımlayıcılara değişkenler denir.</a:t>
            </a:r>
          </a:p>
          <a:p>
            <a:r>
              <a:rPr lang="tr-TR" dirty="0"/>
              <a:t>İsimlendirme kurallarına göre değişken isimleri verilir.</a:t>
            </a:r>
          </a:p>
          <a:p>
            <a:r>
              <a:rPr lang="tr-TR" dirty="0"/>
              <a:t>Çağrışım yapacak şekilde tanımlanmalıdır.</a:t>
            </a:r>
          </a:p>
          <a:p>
            <a:endParaRPr lang="tr-TR" dirty="0"/>
          </a:p>
          <a:p>
            <a:r>
              <a:rPr lang="tr-TR" dirty="0"/>
              <a:t>Ayrıca sabit olan değişkenlerde vardır. Bunlar program boyunca değişmeyecek olan ifadeleri tutar. Pi sayısı gibi</a:t>
            </a:r>
          </a:p>
          <a:p>
            <a:endParaRPr lang="tr-TR" dirty="0"/>
          </a:p>
          <a:p>
            <a:pPr marL="0" indent="0">
              <a:buNone/>
            </a:pPr>
            <a:endParaRPr lang="tr-TR" dirty="0"/>
          </a:p>
        </p:txBody>
      </p:sp>
    </p:spTree>
    <p:extLst>
      <p:ext uri="{BB962C8B-B14F-4D97-AF65-F5344CB8AC3E}">
        <p14:creationId xmlns:p14="http://schemas.microsoft.com/office/powerpoint/2010/main" val="2316458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11F9463-232C-4149-982C-D280E05C0752}"/>
              </a:ext>
            </a:extLst>
          </p:cNvPr>
          <p:cNvSpPr>
            <a:spLocks noGrp="1"/>
          </p:cNvSpPr>
          <p:nvPr>
            <p:ph type="title"/>
          </p:nvPr>
        </p:nvSpPr>
        <p:spPr/>
        <p:txBody>
          <a:bodyPr/>
          <a:lstStyle/>
          <a:p>
            <a:r>
              <a:rPr lang="tr-TR" dirty="0"/>
              <a:t>Atama/Aktarma</a:t>
            </a:r>
          </a:p>
        </p:txBody>
      </p:sp>
      <p:sp>
        <p:nvSpPr>
          <p:cNvPr id="3" name="İçerik Yer Tutucusu 2">
            <a:extLst>
              <a:ext uri="{FF2B5EF4-FFF2-40B4-BE49-F238E27FC236}">
                <a16:creationId xmlns:a16="http://schemas.microsoft.com/office/drawing/2014/main" id="{86D1BCBE-342F-4D7A-92E1-EC37A474D822}"/>
              </a:ext>
            </a:extLst>
          </p:cNvPr>
          <p:cNvSpPr>
            <a:spLocks noGrp="1"/>
          </p:cNvSpPr>
          <p:nvPr>
            <p:ph idx="1"/>
          </p:nvPr>
        </p:nvSpPr>
        <p:spPr/>
        <p:txBody>
          <a:bodyPr/>
          <a:lstStyle/>
          <a:p>
            <a:r>
              <a:rPr lang="tr-TR" dirty="0"/>
              <a:t>Herhangi bir veri alanına, herhangi bir işlemin veya ifadenin sonucunu kaydetmeye atama denir.</a:t>
            </a:r>
          </a:p>
          <a:p>
            <a:r>
              <a:rPr lang="tr-TR" dirty="0"/>
              <a:t>Atama işlemi daima soldakine sağdaki şeklindedir.</a:t>
            </a:r>
          </a:p>
          <a:p>
            <a:r>
              <a:rPr lang="tr-TR" dirty="0"/>
              <a:t>Yani tanımlayıcı = SONUÇ</a:t>
            </a:r>
          </a:p>
          <a:p>
            <a:r>
              <a:rPr lang="tr-TR" dirty="0"/>
              <a:t>Sağdaki ifadenin sonucu soldaki ifadeye atanır.</a:t>
            </a:r>
          </a:p>
        </p:txBody>
      </p:sp>
    </p:spTree>
    <p:extLst>
      <p:ext uri="{BB962C8B-B14F-4D97-AF65-F5344CB8AC3E}">
        <p14:creationId xmlns:p14="http://schemas.microsoft.com/office/powerpoint/2010/main" val="2897655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CD53811-CA04-462C-A84B-7B7A6369DD01}"/>
              </a:ext>
            </a:extLst>
          </p:cNvPr>
          <p:cNvSpPr>
            <a:spLocks noGrp="1"/>
          </p:cNvSpPr>
          <p:nvPr>
            <p:ph type="title"/>
          </p:nvPr>
        </p:nvSpPr>
        <p:spPr/>
        <p:txBody>
          <a:bodyPr/>
          <a:lstStyle/>
          <a:p>
            <a:r>
              <a:rPr lang="tr-TR" dirty="0"/>
              <a:t>Döngü ve Sayaç</a:t>
            </a:r>
          </a:p>
        </p:txBody>
      </p:sp>
      <p:sp>
        <p:nvSpPr>
          <p:cNvPr id="3" name="İçerik Yer Tutucusu 2">
            <a:extLst>
              <a:ext uri="{FF2B5EF4-FFF2-40B4-BE49-F238E27FC236}">
                <a16:creationId xmlns:a16="http://schemas.microsoft.com/office/drawing/2014/main" id="{2B73DCFA-FD30-4A29-87B3-88D8D63309D6}"/>
              </a:ext>
            </a:extLst>
          </p:cNvPr>
          <p:cNvSpPr>
            <a:spLocks noGrp="1"/>
          </p:cNvSpPr>
          <p:nvPr>
            <p:ph idx="1"/>
          </p:nvPr>
        </p:nvSpPr>
        <p:spPr/>
        <p:txBody>
          <a:bodyPr/>
          <a:lstStyle/>
          <a:p>
            <a:r>
              <a:rPr lang="tr-TR" dirty="0"/>
              <a:t>Belirli işlemlerin tekrar edileceği durumlarda döngü ve sayaçları kullanırız.</a:t>
            </a:r>
          </a:p>
          <a:p>
            <a:pPr marL="914400" lvl="1" indent="-457200">
              <a:buFont typeface="+mj-lt"/>
              <a:buAutoNum type="arabicPeriod"/>
            </a:pPr>
            <a:r>
              <a:rPr lang="tr-TR" dirty="0"/>
              <a:t>Döngü değişkenine(sayaç) ilk değer verilir.</a:t>
            </a:r>
          </a:p>
          <a:p>
            <a:pPr marL="914400" lvl="1" indent="-457200">
              <a:buFont typeface="+mj-lt"/>
              <a:buAutoNum type="arabicPeriod"/>
            </a:pPr>
            <a:r>
              <a:rPr lang="tr-TR" dirty="0"/>
              <a:t>Sayacın artma veya azalma miktarı belirlenir.</a:t>
            </a:r>
          </a:p>
          <a:p>
            <a:pPr marL="914400" lvl="1" indent="-457200">
              <a:buFont typeface="+mj-lt"/>
              <a:buAutoNum type="arabicPeriod"/>
            </a:pPr>
            <a:r>
              <a:rPr lang="tr-TR" dirty="0"/>
              <a:t>Döngünün bitiş değeri belirlenir.</a:t>
            </a:r>
          </a:p>
          <a:p>
            <a:pPr marL="914400" lvl="1" indent="-457200">
              <a:buFont typeface="+mj-lt"/>
              <a:buAutoNum type="arabicPeriod"/>
            </a:pPr>
            <a:r>
              <a:rPr lang="tr-TR" dirty="0"/>
              <a:t>Döngüye her girildiğinde sayaçtaki değer ile bitiş değeri kontrol edilir. Değerler eşlenene kadar döngü içerisindeki kod bloklarını tekrar eder.</a:t>
            </a:r>
          </a:p>
        </p:txBody>
      </p:sp>
    </p:spTree>
    <p:extLst>
      <p:ext uri="{BB962C8B-B14F-4D97-AF65-F5344CB8AC3E}">
        <p14:creationId xmlns:p14="http://schemas.microsoft.com/office/powerpoint/2010/main" val="3355945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a:extLst>
              <a:ext uri="{FF2B5EF4-FFF2-40B4-BE49-F238E27FC236}">
                <a16:creationId xmlns:a16="http://schemas.microsoft.com/office/drawing/2014/main" id="{FCA34745-6E63-49A8-8CF4-6185D7E46F58}"/>
              </a:ext>
            </a:extLst>
          </p:cNvPr>
          <p:cNvSpPr>
            <a:spLocks noGrp="1"/>
          </p:cNvSpPr>
          <p:nvPr>
            <p:ph type="title"/>
          </p:nvPr>
        </p:nvSpPr>
        <p:spPr/>
        <p:txBody>
          <a:bodyPr/>
          <a:lstStyle/>
          <a:p>
            <a:r>
              <a:rPr lang="tr-TR" dirty="0"/>
              <a:t>Operatörler</a:t>
            </a:r>
          </a:p>
        </p:txBody>
      </p:sp>
      <p:sp>
        <p:nvSpPr>
          <p:cNvPr id="5" name="Metin Yer Tutucusu 4">
            <a:extLst>
              <a:ext uri="{FF2B5EF4-FFF2-40B4-BE49-F238E27FC236}">
                <a16:creationId xmlns:a16="http://schemas.microsoft.com/office/drawing/2014/main" id="{4F27FB8E-1640-4C98-9067-EDDF2ADAC5E1}"/>
              </a:ext>
            </a:extLst>
          </p:cNvPr>
          <p:cNvSpPr>
            <a:spLocks noGrp="1"/>
          </p:cNvSpPr>
          <p:nvPr>
            <p:ph type="body" idx="1"/>
          </p:nvPr>
        </p:nvSpPr>
        <p:spPr/>
        <p:txBody>
          <a:bodyPr/>
          <a:lstStyle/>
          <a:p>
            <a:endParaRPr lang="tr-TR"/>
          </a:p>
        </p:txBody>
      </p:sp>
    </p:spTree>
    <p:extLst>
      <p:ext uri="{BB962C8B-B14F-4D97-AF65-F5344CB8AC3E}">
        <p14:creationId xmlns:p14="http://schemas.microsoft.com/office/powerpoint/2010/main" val="3594166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çerik Yer Tutucusu 3">
            <a:extLst>
              <a:ext uri="{FF2B5EF4-FFF2-40B4-BE49-F238E27FC236}">
                <a16:creationId xmlns:a16="http://schemas.microsoft.com/office/drawing/2014/main" id="{18B5E8C4-EF63-4BC2-83C4-D8C8F88490D6}"/>
              </a:ext>
            </a:extLst>
          </p:cNvPr>
          <p:cNvGraphicFramePr>
            <a:graphicFrameLocks noGrp="1"/>
          </p:cNvGraphicFramePr>
          <p:nvPr>
            <p:ph idx="1"/>
            <p:extLst/>
          </p:nvPr>
        </p:nvGraphicFramePr>
        <p:xfrm>
          <a:off x="838200" y="1825625"/>
          <a:ext cx="10515600" cy="2595880"/>
        </p:xfrm>
        <a:graphic>
          <a:graphicData uri="http://schemas.openxmlformats.org/drawingml/2006/table">
            <a:tbl>
              <a:tblPr firstRow="1" bandRow="1">
                <a:tableStyleId>{37CE84F3-28C3-443E-9E96-99CF82512B78}</a:tableStyleId>
              </a:tblPr>
              <a:tblGrid>
                <a:gridCol w="5257800">
                  <a:extLst>
                    <a:ext uri="{9D8B030D-6E8A-4147-A177-3AD203B41FA5}">
                      <a16:colId xmlns:a16="http://schemas.microsoft.com/office/drawing/2014/main" val="2630827575"/>
                    </a:ext>
                  </a:extLst>
                </a:gridCol>
                <a:gridCol w="5257800">
                  <a:extLst>
                    <a:ext uri="{9D8B030D-6E8A-4147-A177-3AD203B41FA5}">
                      <a16:colId xmlns:a16="http://schemas.microsoft.com/office/drawing/2014/main" val="3823733396"/>
                    </a:ext>
                  </a:extLst>
                </a:gridCol>
              </a:tblGrid>
              <a:tr h="370840">
                <a:tc gridSpan="2">
                  <a:txBody>
                    <a:bodyPr/>
                    <a:lstStyle/>
                    <a:p>
                      <a:pPr algn="ctr"/>
                      <a:r>
                        <a:rPr lang="tr-TR" dirty="0"/>
                        <a:t>Matematiksel Operatörler</a:t>
                      </a:r>
                    </a:p>
                  </a:txBody>
                  <a:tcPr/>
                </a:tc>
                <a:tc hMerge="1">
                  <a:txBody>
                    <a:bodyPr/>
                    <a:lstStyle/>
                    <a:p>
                      <a:endParaRPr lang="tr-TR" dirty="0"/>
                    </a:p>
                  </a:txBody>
                  <a:tcPr/>
                </a:tc>
                <a:extLst>
                  <a:ext uri="{0D108BD9-81ED-4DB2-BD59-A6C34878D82A}">
                    <a16:rowId xmlns:a16="http://schemas.microsoft.com/office/drawing/2014/main" val="3510142190"/>
                  </a:ext>
                </a:extLst>
              </a:tr>
              <a:tr h="370840">
                <a:tc>
                  <a:txBody>
                    <a:bodyPr/>
                    <a:lstStyle/>
                    <a:p>
                      <a:pPr algn="ctr"/>
                      <a:r>
                        <a:rPr lang="tr-TR" dirty="0"/>
                        <a:t>^</a:t>
                      </a:r>
                    </a:p>
                  </a:txBody>
                  <a:tcPr/>
                </a:tc>
                <a:tc>
                  <a:txBody>
                    <a:bodyPr/>
                    <a:lstStyle/>
                    <a:p>
                      <a:pPr algn="ctr"/>
                      <a:r>
                        <a:rPr lang="tr-TR" dirty="0"/>
                        <a:t>Üs Alma</a:t>
                      </a:r>
                    </a:p>
                  </a:txBody>
                  <a:tcPr/>
                </a:tc>
                <a:extLst>
                  <a:ext uri="{0D108BD9-81ED-4DB2-BD59-A6C34878D82A}">
                    <a16:rowId xmlns:a16="http://schemas.microsoft.com/office/drawing/2014/main" val="2105085797"/>
                  </a:ext>
                </a:extLst>
              </a:tr>
              <a:tr h="370840">
                <a:tc>
                  <a:txBody>
                    <a:bodyPr/>
                    <a:lstStyle/>
                    <a:p>
                      <a:pPr algn="ctr"/>
                      <a:r>
                        <a:rPr lang="tr-TR" dirty="0"/>
                        <a:t>*</a:t>
                      </a:r>
                    </a:p>
                  </a:txBody>
                  <a:tcPr/>
                </a:tc>
                <a:tc>
                  <a:txBody>
                    <a:bodyPr/>
                    <a:lstStyle/>
                    <a:p>
                      <a:pPr algn="ctr"/>
                      <a:r>
                        <a:rPr lang="tr-TR" dirty="0"/>
                        <a:t>Çarpma</a:t>
                      </a:r>
                    </a:p>
                  </a:txBody>
                  <a:tcPr/>
                </a:tc>
                <a:extLst>
                  <a:ext uri="{0D108BD9-81ED-4DB2-BD59-A6C34878D82A}">
                    <a16:rowId xmlns:a16="http://schemas.microsoft.com/office/drawing/2014/main" val="3029538401"/>
                  </a:ext>
                </a:extLst>
              </a:tr>
              <a:tr h="370840">
                <a:tc>
                  <a:txBody>
                    <a:bodyPr/>
                    <a:lstStyle/>
                    <a:p>
                      <a:pPr algn="ctr"/>
                      <a:r>
                        <a:rPr lang="tr-TR" dirty="0"/>
                        <a:t>/</a:t>
                      </a:r>
                    </a:p>
                  </a:txBody>
                  <a:tcPr/>
                </a:tc>
                <a:tc>
                  <a:txBody>
                    <a:bodyPr/>
                    <a:lstStyle/>
                    <a:p>
                      <a:pPr algn="ctr"/>
                      <a:r>
                        <a:rPr lang="tr-TR" dirty="0"/>
                        <a:t>Bölme</a:t>
                      </a:r>
                    </a:p>
                  </a:txBody>
                  <a:tcPr/>
                </a:tc>
                <a:extLst>
                  <a:ext uri="{0D108BD9-81ED-4DB2-BD59-A6C34878D82A}">
                    <a16:rowId xmlns:a16="http://schemas.microsoft.com/office/drawing/2014/main" val="2597688834"/>
                  </a:ext>
                </a:extLst>
              </a:tr>
              <a:tr h="370840">
                <a:tc>
                  <a:txBody>
                    <a:bodyPr/>
                    <a:lstStyle/>
                    <a:p>
                      <a:pPr algn="ctr"/>
                      <a:r>
                        <a:rPr lang="tr-TR" dirty="0"/>
                        <a:t>+</a:t>
                      </a:r>
                    </a:p>
                  </a:txBody>
                  <a:tcPr/>
                </a:tc>
                <a:tc>
                  <a:txBody>
                    <a:bodyPr/>
                    <a:lstStyle/>
                    <a:p>
                      <a:pPr algn="ctr"/>
                      <a:r>
                        <a:rPr lang="tr-TR" dirty="0"/>
                        <a:t>Toplama</a:t>
                      </a:r>
                    </a:p>
                  </a:txBody>
                  <a:tcPr/>
                </a:tc>
                <a:extLst>
                  <a:ext uri="{0D108BD9-81ED-4DB2-BD59-A6C34878D82A}">
                    <a16:rowId xmlns:a16="http://schemas.microsoft.com/office/drawing/2014/main" val="2798089607"/>
                  </a:ext>
                </a:extLst>
              </a:tr>
              <a:tr h="370840">
                <a:tc>
                  <a:txBody>
                    <a:bodyPr/>
                    <a:lstStyle/>
                    <a:p>
                      <a:pPr algn="ctr"/>
                      <a:r>
                        <a:rPr lang="tr-TR" dirty="0"/>
                        <a:t>-</a:t>
                      </a:r>
                    </a:p>
                  </a:txBody>
                  <a:tcPr/>
                </a:tc>
                <a:tc>
                  <a:txBody>
                    <a:bodyPr/>
                    <a:lstStyle/>
                    <a:p>
                      <a:pPr algn="ctr"/>
                      <a:r>
                        <a:rPr lang="tr-TR" dirty="0"/>
                        <a:t>Çıkarma</a:t>
                      </a:r>
                    </a:p>
                  </a:txBody>
                  <a:tcPr/>
                </a:tc>
                <a:extLst>
                  <a:ext uri="{0D108BD9-81ED-4DB2-BD59-A6C34878D82A}">
                    <a16:rowId xmlns:a16="http://schemas.microsoft.com/office/drawing/2014/main" val="303448061"/>
                  </a:ext>
                </a:extLst>
              </a:tr>
              <a:tr h="370840">
                <a:tc>
                  <a:txBody>
                    <a:bodyPr/>
                    <a:lstStyle/>
                    <a:p>
                      <a:pPr algn="ctr"/>
                      <a:r>
                        <a:rPr lang="tr-TR" dirty="0"/>
                        <a:t>.</a:t>
                      </a:r>
                    </a:p>
                  </a:txBody>
                  <a:tcPr/>
                </a:tc>
                <a:tc>
                  <a:txBody>
                    <a:bodyPr/>
                    <a:lstStyle/>
                    <a:p>
                      <a:pPr algn="ctr"/>
                      <a:r>
                        <a:rPr lang="tr-TR" dirty="0"/>
                        <a:t>Tam ve </a:t>
                      </a:r>
                      <a:r>
                        <a:rPr lang="tr-TR" dirty="0" err="1"/>
                        <a:t>ondalıklı</a:t>
                      </a:r>
                      <a:r>
                        <a:rPr lang="tr-TR" dirty="0"/>
                        <a:t> kısımları Ayırma</a:t>
                      </a:r>
                    </a:p>
                  </a:txBody>
                  <a:tcPr/>
                </a:tc>
                <a:extLst>
                  <a:ext uri="{0D108BD9-81ED-4DB2-BD59-A6C34878D82A}">
                    <a16:rowId xmlns:a16="http://schemas.microsoft.com/office/drawing/2014/main" val="3660132080"/>
                  </a:ext>
                </a:extLst>
              </a:tr>
            </a:tbl>
          </a:graphicData>
        </a:graphic>
      </p:graphicFrame>
    </p:spTree>
    <p:extLst>
      <p:ext uri="{BB962C8B-B14F-4D97-AF65-F5344CB8AC3E}">
        <p14:creationId xmlns:p14="http://schemas.microsoft.com/office/powerpoint/2010/main" val="4000510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çerik Yer Tutucusu 3">
            <a:extLst>
              <a:ext uri="{FF2B5EF4-FFF2-40B4-BE49-F238E27FC236}">
                <a16:creationId xmlns:a16="http://schemas.microsoft.com/office/drawing/2014/main" id="{EC1DE8F7-E0DE-4F4D-8FAB-F8F81DE7B1B4}"/>
              </a:ext>
            </a:extLst>
          </p:cNvPr>
          <p:cNvGraphicFramePr>
            <a:graphicFrameLocks noGrp="1"/>
          </p:cNvGraphicFramePr>
          <p:nvPr>
            <p:ph idx="1"/>
            <p:extLst/>
          </p:nvPr>
        </p:nvGraphicFramePr>
        <p:xfrm>
          <a:off x="838200" y="1825625"/>
          <a:ext cx="10515600" cy="2595880"/>
        </p:xfrm>
        <a:graphic>
          <a:graphicData uri="http://schemas.openxmlformats.org/drawingml/2006/table">
            <a:tbl>
              <a:tblPr firstRow="1" bandRow="1">
                <a:tableStyleId>{37CE84F3-28C3-443E-9E96-99CF82512B78}</a:tableStyleId>
              </a:tblPr>
              <a:tblGrid>
                <a:gridCol w="5257800">
                  <a:extLst>
                    <a:ext uri="{9D8B030D-6E8A-4147-A177-3AD203B41FA5}">
                      <a16:colId xmlns:a16="http://schemas.microsoft.com/office/drawing/2014/main" val="1094573636"/>
                    </a:ext>
                  </a:extLst>
                </a:gridCol>
                <a:gridCol w="5257800">
                  <a:extLst>
                    <a:ext uri="{9D8B030D-6E8A-4147-A177-3AD203B41FA5}">
                      <a16:colId xmlns:a16="http://schemas.microsoft.com/office/drawing/2014/main" val="595879130"/>
                    </a:ext>
                  </a:extLst>
                </a:gridCol>
              </a:tblGrid>
              <a:tr h="370840">
                <a:tc gridSpan="2">
                  <a:txBody>
                    <a:bodyPr/>
                    <a:lstStyle/>
                    <a:p>
                      <a:pPr algn="ctr"/>
                      <a:r>
                        <a:rPr lang="tr-TR" dirty="0"/>
                        <a:t>Karşılaştırma Operatörleri</a:t>
                      </a:r>
                    </a:p>
                  </a:txBody>
                  <a:tcPr/>
                </a:tc>
                <a:tc hMerge="1">
                  <a:txBody>
                    <a:bodyPr/>
                    <a:lstStyle/>
                    <a:p>
                      <a:endParaRPr lang="tr-TR" dirty="0"/>
                    </a:p>
                  </a:txBody>
                  <a:tcPr/>
                </a:tc>
                <a:extLst>
                  <a:ext uri="{0D108BD9-81ED-4DB2-BD59-A6C34878D82A}">
                    <a16:rowId xmlns:a16="http://schemas.microsoft.com/office/drawing/2014/main" val="269369289"/>
                  </a:ext>
                </a:extLst>
              </a:tr>
              <a:tr h="370840">
                <a:tc>
                  <a:txBody>
                    <a:bodyPr/>
                    <a:lstStyle/>
                    <a:p>
                      <a:pPr algn="ctr"/>
                      <a:r>
                        <a:rPr lang="tr-TR" dirty="0"/>
                        <a:t>=</a:t>
                      </a:r>
                    </a:p>
                  </a:txBody>
                  <a:tcPr/>
                </a:tc>
                <a:tc>
                  <a:txBody>
                    <a:bodyPr/>
                    <a:lstStyle/>
                    <a:p>
                      <a:pPr algn="ctr"/>
                      <a:r>
                        <a:rPr lang="tr-TR" dirty="0"/>
                        <a:t>Eşittir</a:t>
                      </a:r>
                    </a:p>
                  </a:txBody>
                  <a:tcPr/>
                </a:tc>
                <a:extLst>
                  <a:ext uri="{0D108BD9-81ED-4DB2-BD59-A6C34878D82A}">
                    <a16:rowId xmlns:a16="http://schemas.microsoft.com/office/drawing/2014/main" val="953139850"/>
                  </a:ext>
                </a:extLst>
              </a:tr>
              <a:tr h="370840">
                <a:tc>
                  <a:txBody>
                    <a:bodyPr/>
                    <a:lstStyle/>
                    <a:p>
                      <a:pPr algn="ctr"/>
                      <a:r>
                        <a:rPr lang="tr-TR" dirty="0"/>
                        <a:t>&lt;&gt; Yada =!</a:t>
                      </a:r>
                    </a:p>
                  </a:txBody>
                  <a:tcPr/>
                </a:tc>
                <a:tc>
                  <a:txBody>
                    <a:bodyPr/>
                    <a:lstStyle/>
                    <a:p>
                      <a:pPr algn="ctr"/>
                      <a:r>
                        <a:rPr lang="tr-TR" dirty="0"/>
                        <a:t>Eşit Değildir</a:t>
                      </a:r>
                    </a:p>
                  </a:txBody>
                  <a:tcPr/>
                </a:tc>
                <a:extLst>
                  <a:ext uri="{0D108BD9-81ED-4DB2-BD59-A6C34878D82A}">
                    <a16:rowId xmlns:a16="http://schemas.microsoft.com/office/drawing/2014/main" val="2787121283"/>
                  </a:ext>
                </a:extLst>
              </a:tr>
              <a:tr h="370840">
                <a:tc>
                  <a:txBody>
                    <a:bodyPr/>
                    <a:lstStyle/>
                    <a:p>
                      <a:pPr algn="ctr"/>
                      <a:r>
                        <a:rPr lang="tr-TR" dirty="0"/>
                        <a:t>&lt;</a:t>
                      </a:r>
                    </a:p>
                  </a:txBody>
                  <a:tcPr/>
                </a:tc>
                <a:tc>
                  <a:txBody>
                    <a:bodyPr/>
                    <a:lstStyle/>
                    <a:p>
                      <a:pPr algn="ctr"/>
                      <a:r>
                        <a:rPr lang="tr-TR" dirty="0"/>
                        <a:t>Küçüktür</a:t>
                      </a:r>
                    </a:p>
                  </a:txBody>
                  <a:tcPr/>
                </a:tc>
                <a:extLst>
                  <a:ext uri="{0D108BD9-81ED-4DB2-BD59-A6C34878D82A}">
                    <a16:rowId xmlns:a16="http://schemas.microsoft.com/office/drawing/2014/main" val="1866201726"/>
                  </a:ext>
                </a:extLst>
              </a:tr>
              <a:tr h="370840">
                <a:tc>
                  <a:txBody>
                    <a:bodyPr/>
                    <a:lstStyle/>
                    <a:p>
                      <a:pPr algn="ctr"/>
                      <a:r>
                        <a:rPr lang="tr-TR" dirty="0"/>
                        <a:t>&gt;</a:t>
                      </a:r>
                    </a:p>
                  </a:txBody>
                  <a:tcPr/>
                </a:tc>
                <a:tc>
                  <a:txBody>
                    <a:bodyPr/>
                    <a:lstStyle/>
                    <a:p>
                      <a:pPr algn="ctr"/>
                      <a:r>
                        <a:rPr lang="tr-TR" dirty="0"/>
                        <a:t>Büyüktür</a:t>
                      </a:r>
                    </a:p>
                  </a:txBody>
                  <a:tcPr/>
                </a:tc>
                <a:extLst>
                  <a:ext uri="{0D108BD9-81ED-4DB2-BD59-A6C34878D82A}">
                    <a16:rowId xmlns:a16="http://schemas.microsoft.com/office/drawing/2014/main" val="2772443696"/>
                  </a:ext>
                </a:extLst>
              </a:tr>
              <a:tr h="370840">
                <a:tc>
                  <a:txBody>
                    <a:bodyPr/>
                    <a:lstStyle/>
                    <a:p>
                      <a:pPr algn="ctr"/>
                      <a:r>
                        <a:rPr lang="tr-TR" dirty="0"/>
                        <a:t>=&lt;</a:t>
                      </a:r>
                    </a:p>
                  </a:txBody>
                  <a:tcPr/>
                </a:tc>
                <a:tc>
                  <a:txBody>
                    <a:bodyPr/>
                    <a:lstStyle/>
                    <a:p>
                      <a:pPr algn="ctr"/>
                      <a:r>
                        <a:rPr lang="tr-TR" dirty="0"/>
                        <a:t>Küçük eşittir</a:t>
                      </a:r>
                    </a:p>
                  </a:txBody>
                  <a:tcPr/>
                </a:tc>
                <a:extLst>
                  <a:ext uri="{0D108BD9-81ED-4DB2-BD59-A6C34878D82A}">
                    <a16:rowId xmlns:a16="http://schemas.microsoft.com/office/drawing/2014/main" val="3209944387"/>
                  </a:ext>
                </a:extLst>
              </a:tr>
              <a:tr h="370840">
                <a:tc>
                  <a:txBody>
                    <a:bodyPr/>
                    <a:lstStyle/>
                    <a:p>
                      <a:pPr algn="ctr"/>
                      <a:r>
                        <a:rPr lang="tr-TR" dirty="0"/>
                        <a:t>=&gt;</a:t>
                      </a:r>
                    </a:p>
                  </a:txBody>
                  <a:tcPr/>
                </a:tc>
                <a:tc>
                  <a:txBody>
                    <a:bodyPr/>
                    <a:lstStyle/>
                    <a:p>
                      <a:pPr algn="ctr"/>
                      <a:r>
                        <a:rPr lang="tr-TR" dirty="0"/>
                        <a:t>Büyük eşittir</a:t>
                      </a:r>
                    </a:p>
                  </a:txBody>
                  <a:tcPr/>
                </a:tc>
                <a:extLst>
                  <a:ext uri="{0D108BD9-81ED-4DB2-BD59-A6C34878D82A}">
                    <a16:rowId xmlns:a16="http://schemas.microsoft.com/office/drawing/2014/main" val="2662607376"/>
                  </a:ext>
                </a:extLst>
              </a:tr>
            </a:tbl>
          </a:graphicData>
        </a:graphic>
      </p:graphicFrame>
    </p:spTree>
    <p:extLst>
      <p:ext uri="{BB962C8B-B14F-4D97-AF65-F5344CB8AC3E}">
        <p14:creationId xmlns:p14="http://schemas.microsoft.com/office/powerpoint/2010/main" val="923000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A7AAB0F-F685-48D1-AF75-AF07DE0CA8F2}"/>
              </a:ext>
            </a:extLst>
          </p:cNvPr>
          <p:cNvSpPr>
            <a:spLocks noGrp="1"/>
          </p:cNvSpPr>
          <p:nvPr>
            <p:ph type="title"/>
          </p:nvPr>
        </p:nvSpPr>
        <p:spPr/>
        <p:txBody>
          <a:bodyPr/>
          <a:lstStyle/>
          <a:p>
            <a:endParaRPr lang="tr-TR"/>
          </a:p>
        </p:txBody>
      </p:sp>
      <p:graphicFrame>
        <p:nvGraphicFramePr>
          <p:cNvPr id="5" name="İçerik Yer Tutucusu 4">
            <a:extLst>
              <a:ext uri="{FF2B5EF4-FFF2-40B4-BE49-F238E27FC236}">
                <a16:creationId xmlns:a16="http://schemas.microsoft.com/office/drawing/2014/main" id="{7083210E-92EE-4780-9448-E77D15E21CBC}"/>
              </a:ext>
            </a:extLst>
          </p:cNvPr>
          <p:cNvGraphicFramePr>
            <a:graphicFrameLocks noGrp="1"/>
          </p:cNvGraphicFramePr>
          <p:nvPr>
            <p:ph idx="1"/>
            <p:extLst/>
          </p:nvPr>
        </p:nvGraphicFramePr>
        <p:xfrm>
          <a:off x="838200" y="1825625"/>
          <a:ext cx="10515600" cy="1112520"/>
        </p:xfrm>
        <a:graphic>
          <a:graphicData uri="http://schemas.openxmlformats.org/drawingml/2006/table">
            <a:tbl>
              <a:tblPr firstRow="1" bandRow="1">
                <a:tableStyleId>{AF606853-7671-496A-8E4F-DF71F8EC918B}</a:tableStyleId>
              </a:tblPr>
              <a:tblGrid>
                <a:gridCol w="5257800">
                  <a:extLst>
                    <a:ext uri="{9D8B030D-6E8A-4147-A177-3AD203B41FA5}">
                      <a16:colId xmlns:a16="http://schemas.microsoft.com/office/drawing/2014/main" val="3659841223"/>
                    </a:ext>
                  </a:extLst>
                </a:gridCol>
                <a:gridCol w="5257800">
                  <a:extLst>
                    <a:ext uri="{9D8B030D-6E8A-4147-A177-3AD203B41FA5}">
                      <a16:colId xmlns:a16="http://schemas.microsoft.com/office/drawing/2014/main" val="4022737214"/>
                    </a:ext>
                  </a:extLst>
                </a:gridCol>
              </a:tblGrid>
              <a:tr h="370840">
                <a:tc gridSpan="2">
                  <a:txBody>
                    <a:bodyPr/>
                    <a:lstStyle/>
                    <a:p>
                      <a:pPr algn="ctr"/>
                      <a:r>
                        <a:rPr lang="tr-TR" dirty="0"/>
                        <a:t>Diğer Operatörler</a:t>
                      </a:r>
                    </a:p>
                  </a:txBody>
                  <a:tcPr/>
                </a:tc>
                <a:tc hMerge="1">
                  <a:txBody>
                    <a:bodyPr/>
                    <a:lstStyle/>
                    <a:p>
                      <a:endParaRPr lang="tr-TR" dirty="0"/>
                    </a:p>
                  </a:txBody>
                  <a:tcPr/>
                </a:tc>
                <a:extLst>
                  <a:ext uri="{0D108BD9-81ED-4DB2-BD59-A6C34878D82A}">
                    <a16:rowId xmlns:a16="http://schemas.microsoft.com/office/drawing/2014/main" val="360140194"/>
                  </a:ext>
                </a:extLst>
              </a:tr>
              <a:tr h="370840">
                <a:tc>
                  <a:txBody>
                    <a:bodyPr/>
                    <a:lstStyle/>
                    <a:p>
                      <a:pPr algn="ctr"/>
                      <a:r>
                        <a:rPr lang="tr-TR" dirty="0"/>
                        <a:t>+(Alfa Sayısal)</a:t>
                      </a:r>
                    </a:p>
                  </a:txBody>
                  <a:tcPr/>
                </a:tc>
                <a:tc>
                  <a:txBody>
                    <a:bodyPr/>
                    <a:lstStyle/>
                    <a:p>
                      <a:pPr algn="ctr"/>
                      <a:r>
                        <a:rPr lang="tr-TR" dirty="0"/>
                        <a:t>Birleştirme</a:t>
                      </a:r>
                    </a:p>
                  </a:txBody>
                  <a:tcPr/>
                </a:tc>
                <a:extLst>
                  <a:ext uri="{0D108BD9-81ED-4DB2-BD59-A6C34878D82A}">
                    <a16:rowId xmlns:a16="http://schemas.microsoft.com/office/drawing/2014/main" val="1703218727"/>
                  </a:ext>
                </a:extLst>
              </a:tr>
              <a:tr h="370840">
                <a:tc>
                  <a:txBody>
                    <a:bodyPr/>
                    <a:lstStyle/>
                    <a:p>
                      <a:pPr algn="ctr"/>
                      <a:r>
                        <a:rPr lang="tr-TR" dirty="0"/>
                        <a:t>=</a:t>
                      </a:r>
                    </a:p>
                  </a:txBody>
                  <a:tcPr/>
                </a:tc>
                <a:tc>
                  <a:txBody>
                    <a:bodyPr/>
                    <a:lstStyle/>
                    <a:p>
                      <a:pPr algn="ctr"/>
                      <a:r>
                        <a:rPr lang="tr-TR" dirty="0"/>
                        <a:t>Değer atama</a:t>
                      </a:r>
                    </a:p>
                  </a:txBody>
                  <a:tcPr/>
                </a:tc>
                <a:extLst>
                  <a:ext uri="{0D108BD9-81ED-4DB2-BD59-A6C34878D82A}">
                    <a16:rowId xmlns:a16="http://schemas.microsoft.com/office/drawing/2014/main" val="1468734009"/>
                  </a:ext>
                </a:extLst>
              </a:tr>
            </a:tbl>
          </a:graphicData>
        </a:graphic>
      </p:graphicFrame>
    </p:spTree>
    <p:extLst>
      <p:ext uri="{BB962C8B-B14F-4D97-AF65-F5344CB8AC3E}">
        <p14:creationId xmlns:p14="http://schemas.microsoft.com/office/powerpoint/2010/main" val="2844720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a:extLst>
              <a:ext uri="{FF2B5EF4-FFF2-40B4-BE49-F238E27FC236}">
                <a16:creationId xmlns:a16="http://schemas.microsoft.com/office/drawing/2014/main" id="{E610A5BB-CCBF-4DA0-BD93-C33FDD597448}"/>
              </a:ext>
            </a:extLst>
          </p:cNvPr>
          <p:cNvSpPr>
            <a:spLocks noGrp="1"/>
          </p:cNvSpPr>
          <p:nvPr>
            <p:ph type="ctrTitle"/>
          </p:nvPr>
        </p:nvSpPr>
        <p:spPr/>
        <p:txBody>
          <a:bodyPr/>
          <a:lstStyle/>
          <a:p>
            <a:r>
              <a:rPr lang="tr-TR" dirty="0"/>
              <a:t>Algoritma Nedir?</a:t>
            </a:r>
          </a:p>
        </p:txBody>
      </p:sp>
      <p:sp>
        <p:nvSpPr>
          <p:cNvPr id="6" name="Alt Başlık 5">
            <a:extLst>
              <a:ext uri="{FF2B5EF4-FFF2-40B4-BE49-F238E27FC236}">
                <a16:creationId xmlns:a16="http://schemas.microsoft.com/office/drawing/2014/main" id="{0CD24B38-8B48-4C4C-BC80-E92966544674}"/>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722229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57FD8EF4-27B7-49A7-AFCC-02D1FC09B775}"/>
              </a:ext>
            </a:extLst>
          </p:cNvPr>
          <p:cNvSpPr>
            <a:spLocks noGrp="1"/>
          </p:cNvSpPr>
          <p:nvPr>
            <p:ph type="ctrTitle"/>
          </p:nvPr>
        </p:nvSpPr>
        <p:spPr/>
        <p:txBody>
          <a:bodyPr/>
          <a:lstStyle/>
          <a:p>
            <a:r>
              <a:rPr lang="tr-TR" dirty="0"/>
              <a:t>Algoritma Nasıl Geliştirilir?</a:t>
            </a:r>
          </a:p>
        </p:txBody>
      </p:sp>
      <p:sp>
        <p:nvSpPr>
          <p:cNvPr id="3" name="Alt Başlık 2">
            <a:extLst>
              <a:ext uri="{FF2B5EF4-FFF2-40B4-BE49-F238E27FC236}">
                <a16:creationId xmlns:a16="http://schemas.microsoft.com/office/drawing/2014/main" id="{FC219E3B-65EA-49AA-801E-F06704D1D07E}"/>
              </a:ext>
            </a:extLst>
          </p:cNvPr>
          <p:cNvSpPr>
            <a:spLocks noGrp="1"/>
          </p:cNvSpPr>
          <p:nvPr>
            <p:ph type="subTitle" idx="1"/>
          </p:nvPr>
        </p:nvSpPr>
        <p:spPr/>
        <p:txBody>
          <a:bodyPr/>
          <a:lstStyle/>
          <a:p>
            <a:r>
              <a:rPr lang="tr-TR" dirty="0"/>
              <a:t>Ömer Hamid Kamışlı</a:t>
            </a:r>
          </a:p>
        </p:txBody>
      </p:sp>
    </p:spTree>
    <p:extLst>
      <p:ext uri="{BB962C8B-B14F-4D97-AF65-F5344CB8AC3E}">
        <p14:creationId xmlns:p14="http://schemas.microsoft.com/office/powerpoint/2010/main" val="1920957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çerik Yer Tutucusu 6">
            <a:extLst>
              <a:ext uri="{FF2B5EF4-FFF2-40B4-BE49-F238E27FC236}">
                <a16:creationId xmlns:a16="http://schemas.microsoft.com/office/drawing/2014/main" id="{2865E9FA-AEAB-4FAC-8AE0-013C742651F6}"/>
              </a:ext>
            </a:extLst>
          </p:cNvPr>
          <p:cNvSpPr>
            <a:spLocks noGrp="1"/>
          </p:cNvSpPr>
          <p:nvPr>
            <p:ph idx="1"/>
          </p:nvPr>
        </p:nvSpPr>
        <p:spPr>
          <a:xfrm>
            <a:off x="974124" y="1569309"/>
            <a:ext cx="10515600" cy="5460271"/>
          </a:xfrm>
        </p:spPr>
        <p:txBody>
          <a:bodyPr>
            <a:normAutofit/>
          </a:bodyPr>
          <a:lstStyle/>
          <a:p>
            <a:r>
              <a:rPr lang="tr-TR" sz="3600" dirty="0"/>
              <a:t>Herhangi bir problem veya çözüm için bir algoritma oluştururken, kullandığımız birkaç önemli adım vardı.</a:t>
            </a:r>
          </a:p>
          <a:p>
            <a:r>
              <a:rPr lang="tr-TR" sz="3600" dirty="0"/>
              <a:t>Bunlar öncelikle </a:t>
            </a:r>
            <a:r>
              <a:rPr lang="tr-TR" sz="3600" dirty="0">
                <a:solidFill>
                  <a:srgbClr val="FF0000"/>
                </a:solidFill>
              </a:rPr>
              <a:t>problemin sınırının belirlenmesi</a:t>
            </a:r>
            <a:r>
              <a:rPr lang="tr-TR" sz="3600" dirty="0"/>
              <a:t>, </a:t>
            </a:r>
            <a:r>
              <a:rPr lang="tr-TR" sz="3600" dirty="0">
                <a:solidFill>
                  <a:srgbClr val="0070C0"/>
                </a:solidFill>
              </a:rPr>
              <a:t>sonlu olması </a:t>
            </a:r>
            <a:r>
              <a:rPr lang="tr-TR" sz="3600" dirty="0"/>
              <a:t>ve </a:t>
            </a:r>
            <a:r>
              <a:rPr lang="tr-TR" sz="3600" dirty="0">
                <a:solidFill>
                  <a:srgbClr val="7030A0"/>
                </a:solidFill>
              </a:rPr>
              <a:t>çözümün net olmasıydı</a:t>
            </a:r>
            <a:r>
              <a:rPr lang="tr-TR" sz="3600" dirty="0"/>
              <a:t>.</a:t>
            </a:r>
          </a:p>
          <a:p>
            <a:r>
              <a:rPr lang="tr-TR" sz="3600" dirty="0"/>
              <a:t>Şimdi bu işi bir adım daha ileriye taşıyıp bir algoritmanın nasıl geliştirildiğini inceleyelim.</a:t>
            </a:r>
          </a:p>
        </p:txBody>
      </p:sp>
    </p:spTree>
    <p:extLst>
      <p:ext uri="{BB962C8B-B14F-4D97-AF65-F5344CB8AC3E}">
        <p14:creationId xmlns:p14="http://schemas.microsoft.com/office/powerpoint/2010/main" val="1730610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225C157-FDF4-4E4C-AF2A-35C3C7F52D0C}"/>
              </a:ext>
            </a:extLst>
          </p:cNvPr>
          <p:cNvSpPr>
            <a:spLocks noGrp="1"/>
          </p:cNvSpPr>
          <p:nvPr>
            <p:ph type="title"/>
          </p:nvPr>
        </p:nvSpPr>
        <p:spPr/>
        <p:txBody>
          <a:bodyPr/>
          <a:lstStyle/>
          <a:p>
            <a:r>
              <a:rPr lang="tr-TR" dirty="0"/>
              <a:t>Gereklilikler</a:t>
            </a:r>
          </a:p>
        </p:txBody>
      </p:sp>
      <p:sp>
        <p:nvSpPr>
          <p:cNvPr id="5" name="Metin Yer Tutucusu 4">
            <a:extLst>
              <a:ext uri="{FF2B5EF4-FFF2-40B4-BE49-F238E27FC236}">
                <a16:creationId xmlns:a16="http://schemas.microsoft.com/office/drawing/2014/main" id="{EC0F3308-A0D6-4D77-87BD-77F4BE46EA52}"/>
              </a:ext>
            </a:extLst>
          </p:cNvPr>
          <p:cNvSpPr>
            <a:spLocks noGrp="1"/>
          </p:cNvSpPr>
          <p:nvPr>
            <p:ph type="body" idx="1"/>
          </p:nvPr>
        </p:nvSpPr>
        <p:spPr/>
        <p:txBody>
          <a:bodyPr/>
          <a:lstStyle/>
          <a:p>
            <a:endParaRPr lang="tr-TR"/>
          </a:p>
        </p:txBody>
      </p:sp>
    </p:spTree>
    <p:extLst>
      <p:ext uri="{BB962C8B-B14F-4D97-AF65-F5344CB8AC3E}">
        <p14:creationId xmlns:p14="http://schemas.microsoft.com/office/powerpoint/2010/main" val="1477796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çerik Yer Tutucusu 4">
            <a:extLst>
              <a:ext uri="{FF2B5EF4-FFF2-40B4-BE49-F238E27FC236}">
                <a16:creationId xmlns:a16="http://schemas.microsoft.com/office/drawing/2014/main" id="{1C1635DC-9A5B-4B21-97D9-90EE8674FFD5}"/>
              </a:ext>
            </a:extLst>
          </p:cNvPr>
          <p:cNvSpPr>
            <a:spLocks noGrp="1"/>
          </p:cNvSpPr>
          <p:nvPr>
            <p:ph idx="1"/>
          </p:nvPr>
        </p:nvSpPr>
        <p:spPr>
          <a:xfrm>
            <a:off x="838200" y="1825625"/>
            <a:ext cx="10515600" cy="4351338"/>
          </a:xfrm>
        </p:spPr>
        <p:txBody>
          <a:bodyPr/>
          <a:lstStyle/>
          <a:p>
            <a:r>
              <a:rPr lang="tr-TR" dirty="0"/>
              <a:t>Problemin açıkça belirlenmesi gerekmektedir.</a:t>
            </a:r>
          </a:p>
          <a:p>
            <a:r>
              <a:rPr lang="tr-TR" dirty="0"/>
              <a:t>Mesela alışveriş merkezine gidilecek net değildir. Alışveriş merkezine ne için gidilecek? Hangi ihtiyaçlar giderilecek? Bir şey mi alınacak yoksa bir şeyler mi yenilecek? </a:t>
            </a:r>
          </a:p>
          <a:p>
            <a:r>
              <a:rPr lang="tr-TR" dirty="0"/>
              <a:t>Bu gibi soruların cevabı net değildir. Bu yüzden nerede nasıl bir adım uygulayamayacağımızı bilemeyiz. </a:t>
            </a:r>
          </a:p>
          <a:p>
            <a:r>
              <a:rPr lang="tr-TR" dirty="0"/>
              <a:t>İyi bir algoritma yazabilmek için problemin net olarak belirlenmesi gerekmektedir.</a:t>
            </a:r>
          </a:p>
        </p:txBody>
      </p:sp>
      <p:sp>
        <p:nvSpPr>
          <p:cNvPr id="7" name="Unvan 6">
            <a:extLst>
              <a:ext uri="{FF2B5EF4-FFF2-40B4-BE49-F238E27FC236}">
                <a16:creationId xmlns:a16="http://schemas.microsoft.com/office/drawing/2014/main" id="{323C5D6D-AC05-4B56-B310-E91909FEC61C}"/>
              </a:ext>
            </a:extLst>
          </p:cNvPr>
          <p:cNvSpPr>
            <a:spLocks noGrp="1"/>
          </p:cNvSpPr>
          <p:nvPr>
            <p:ph type="title"/>
          </p:nvPr>
        </p:nvSpPr>
        <p:spPr/>
        <p:txBody>
          <a:bodyPr/>
          <a:lstStyle/>
          <a:p>
            <a:r>
              <a:rPr lang="tr-TR" dirty="0"/>
              <a:t>Problemin Belirlenmesi</a:t>
            </a:r>
          </a:p>
        </p:txBody>
      </p:sp>
    </p:spTree>
    <p:extLst>
      <p:ext uri="{BB962C8B-B14F-4D97-AF65-F5344CB8AC3E}">
        <p14:creationId xmlns:p14="http://schemas.microsoft.com/office/powerpoint/2010/main" val="1084758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31F3178-8730-4E6E-9AC1-CB3AC5119DC6}"/>
              </a:ext>
            </a:extLst>
          </p:cNvPr>
          <p:cNvSpPr>
            <a:spLocks noGrp="1"/>
          </p:cNvSpPr>
          <p:nvPr>
            <p:ph type="title"/>
          </p:nvPr>
        </p:nvSpPr>
        <p:spPr/>
        <p:txBody>
          <a:bodyPr/>
          <a:lstStyle/>
          <a:p>
            <a:r>
              <a:rPr lang="tr-TR" dirty="0"/>
              <a:t>Tüm Olasılıkların Düşünülmesi</a:t>
            </a:r>
          </a:p>
        </p:txBody>
      </p:sp>
      <p:sp>
        <p:nvSpPr>
          <p:cNvPr id="3" name="İçerik Yer Tutucusu 2">
            <a:extLst>
              <a:ext uri="{FF2B5EF4-FFF2-40B4-BE49-F238E27FC236}">
                <a16:creationId xmlns:a16="http://schemas.microsoft.com/office/drawing/2014/main" id="{D88A9F0E-EDDB-4F4C-AA0A-57CA252BA48B}"/>
              </a:ext>
            </a:extLst>
          </p:cNvPr>
          <p:cNvSpPr>
            <a:spLocks noGrp="1"/>
          </p:cNvSpPr>
          <p:nvPr>
            <p:ph idx="1"/>
          </p:nvPr>
        </p:nvSpPr>
        <p:spPr/>
        <p:txBody>
          <a:bodyPr>
            <a:normAutofit lnSpcReduction="10000"/>
          </a:bodyPr>
          <a:lstStyle/>
          <a:p>
            <a:r>
              <a:rPr lang="tr-TR" dirty="0"/>
              <a:t>Oluşabilecek tüm durumların belirlenmesi ve ihtimallerin tamamının düşünülmesi gerekmektedir.</a:t>
            </a:r>
          </a:p>
          <a:p>
            <a:r>
              <a:rPr lang="tr-TR" dirty="0"/>
              <a:t>Az önce verdiğimiz örnekten devam edelim. Alışveriş merkezine gideceksiniz. Hangi ulaşım araçlarını kullanacaksınız? Metro, otobüs, minibüs yada kendi aracınız hangisini kullanacaksınız? Metro seferleri iptal olursa yada yol trafiğe kapalı olursa ne yapacaksınız? Hangi yolu hangi şekilde tercih edeceksiniz?</a:t>
            </a:r>
          </a:p>
          <a:p>
            <a:r>
              <a:rPr lang="tr-TR" dirty="0"/>
              <a:t>Yada ödeme yöntemleriyle alakalı bir sıkıntı çıkarsa kartınızda limit yetersiz gelirse ödemeyi nasıl yapacaksınız? Yada ürünleri alacak mısınız?</a:t>
            </a:r>
          </a:p>
          <a:p>
            <a:r>
              <a:rPr lang="tr-TR" dirty="0"/>
              <a:t>Tüm ihtimaller detaylarıyla düşünülmesi gerekmektedir.</a:t>
            </a:r>
          </a:p>
        </p:txBody>
      </p:sp>
    </p:spTree>
    <p:extLst>
      <p:ext uri="{BB962C8B-B14F-4D97-AF65-F5344CB8AC3E}">
        <p14:creationId xmlns:p14="http://schemas.microsoft.com/office/powerpoint/2010/main" val="3511669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D97E4FB-FB57-4506-B3F7-A14024C3E734}"/>
              </a:ext>
            </a:extLst>
          </p:cNvPr>
          <p:cNvSpPr>
            <a:spLocks noGrp="1"/>
          </p:cNvSpPr>
          <p:nvPr>
            <p:ph type="title"/>
          </p:nvPr>
        </p:nvSpPr>
        <p:spPr/>
        <p:txBody>
          <a:bodyPr/>
          <a:lstStyle/>
          <a:p>
            <a:r>
              <a:rPr lang="tr-TR" dirty="0"/>
              <a:t>Çözüm Yollarının belirlenmesi</a:t>
            </a:r>
          </a:p>
        </p:txBody>
      </p:sp>
      <p:sp>
        <p:nvSpPr>
          <p:cNvPr id="3" name="İçerik Yer Tutucusu 2">
            <a:extLst>
              <a:ext uri="{FF2B5EF4-FFF2-40B4-BE49-F238E27FC236}">
                <a16:creationId xmlns:a16="http://schemas.microsoft.com/office/drawing/2014/main" id="{49B0E0CA-B53C-4EA7-83E2-DD1A84C788BA}"/>
              </a:ext>
            </a:extLst>
          </p:cNvPr>
          <p:cNvSpPr>
            <a:spLocks noGrp="1"/>
          </p:cNvSpPr>
          <p:nvPr>
            <p:ph idx="1"/>
          </p:nvPr>
        </p:nvSpPr>
        <p:spPr/>
        <p:txBody>
          <a:bodyPr/>
          <a:lstStyle/>
          <a:p>
            <a:r>
              <a:rPr lang="tr-TR" dirty="0"/>
              <a:t>Belirlediğimiz tüm olasılıklara göre sıra geldi çözümler üretmeye.</a:t>
            </a:r>
          </a:p>
          <a:p>
            <a:r>
              <a:rPr lang="tr-TR" dirty="0"/>
              <a:t>Bu aslında tüm olasılıkların belirlenmesi kısmında çok azda olsa değindik. Ama detaya inecek olursak belirlenen tüm olasılıklara göre çözümlerin üretilmesi gerekmektedir.</a:t>
            </a:r>
          </a:p>
          <a:p>
            <a:r>
              <a:rPr lang="tr-TR" dirty="0"/>
              <a:t>Mesela Ödeme kısmında bir sorun yaşadık. Kart limitimiz yetersiz kaldı. Çözüm yollarımız neler</a:t>
            </a:r>
          </a:p>
          <a:p>
            <a:pPr lvl="1"/>
            <a:r>
              <a:rPr lang="tr-TR" dirty="0"/>
              <a:t>A – Nakit Ödeme Yapmak</a:t>
            </a:r>
          </a:p>
          <a:p>
            <a:pPr lvl="1"/>
            <a:r>
              <a:rPr lang="tr-TR" dirty="0"/>
              <a:t>B – Birinden Borç İstemek</a:t>
            </a:r>
          </a:p>
          <a:p>
            <a:pPr lvl="1"/>
            <a:r>
              <a:rPr lang="tr-TR" dirty="0"/>
              <a:t>C – Ürünleri Almadan Çıkmak</a:t>
            </a:r>
          </a:p>
          <a:p>
            <a:pPr marL="457200" lvl="1" indent="0">
              <a:buNone/>
            </a:pPr>
            <a:endParaRPr lang="tr-TR" dirty="0"/>
          </a:p>
        </p:txBody>
      </p:sp>
    </p:spTree>
    <p:extLst>
      <p:ext uri="{BB962C8B-B14F-4D97-AF65-F5344CB8AC3E}">
        <p14:creationId xmlns:p14="http://schemas.microsoft.com/office/powerpoint/2010/main" val="4157994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a:extLst>
              <a:ext uri="{FF2B5EF4-FFF2-40B4-BE49-F238E27FC236}">
                <a16:creationId xmlns:a16="http://schemas.microsoft.com/office/drawing/2014/main" id="{C1F9F6B5-A053-4E7B-93F3-87C4E6D047B7}"/>
              </a:ext>
            </a:extLst>
          </p:cNvPr>
          <p:cNvSpPr>
            <a:spLocks noGrp="1"/>
          </p:cNvSpPr>
          <p:nvPr>
            <p:ph type="title"/>
          </p:nvPr>
        </p:nvSpPr>
        <p:spPr/>
        <p:txBody>
          <a:bodyPr/>
          <a:lstStyle/>
          <a:p>
            <a:r>
              <a:rPr lang="tr-TR" dirty="0"/>
              <a:t>Algoritma Hazırlandıktan Sonraki Süreçler</a:t>
            </a:r>
          </a:p>
        </p:txBody>
      </p:sp>
      <p:sp>
        <p:nvSpPr>
          <p:cNvPr id="5" name="Metin Yer Tutucusu 4">
            <a:extLst>
              <a:ext uri="{FF2B5EF4-FFF2-40B4-BE49-F238E27FC236}">
                <a16:creationId xmlns:a16="http://schemas.microsoft.com/office/drawing/2014/main" id="{CFBF9306-0F94-4A55-8E5F-D0F325107850}"/>
              </a:ext>
            </a:extLst>
          </p:cNvPr>
          <p:cNvSpPr>
            <a:spLocks noGrp="1"/>
          </p:cNvSpPr>
          <p:nvPr>
            <p:ph type="body" idx="1"/>
          </p:nvPr>
        </p:nvSpPr>
        <p:spPr/>
        <p:txBody>
          <a:bodyPr/>
          <a:lstStyle/>
          <a:p>
            <a:endParaRPr lang="tr-TR"/>
          </a:p>
        </p:txBody>
      </p:sp>
    </p:spTree>
    <p:extLst>
      <p:ext uri="{BB962C8B-B14F-4D97-AF65-F5344CB8AC3E}">
        <p14:creationId xmlns:p14="http://schemas.microsoft.com/office/powerpoint/2010/main" val="3010526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CB07042-8D85-4E86-98BC-4F541FAFF056}"/>
              </a:ext>
            </a:extLst>
          </p:cNvPr>
          <p:cNvSpPr>
            <a:spLocks noGrp="1"/>
          </p:cNvSpPr>
          <p:nvPr>
            <p:ph type="title"/>
          </p:nvPr>
        </p:nvSpPr>
        <p:spPr/>
        <p:txBody>
          <a:bodyPr/>
          <a:lstStyle/>
          <a:p>
            <a:r>
              <a:rPr lang="tr-TR" dirty="0"/>
              <a:t>Algoritma Analizi</a:t>
            </a:r>
          </a:p>
        </p:txBody>
      </p:sp>
      <p:sp>
        <p:nvSpPr>
          <p:cNvPr id="3" name="İçerik Yer Tutucusu 2">
            <a:extLst>
              <a:ext uri="{FF2B5EF4-FFF2-40B4-BE49-F238E27FC236}">
                <a16:creationId xmlns:a16="http://schemas.microsoft.com/office/drawing/2014/main" id="{30CF7F29-4DB2-4902-8C3F-9BC41E1B6F1F}"/>
              </a:ext>
            </a:extLst>
          </p:cNvPr>
          <p:cNvSpPr>
            <a:spLocks noGrp="1"/>
          </p:cNvSpPr>
          <p:nvPr>
            <p:ph idx="1"/>
          </p:nvPr>
        </p:nvSpPr>
        <p:spPr/>
        <p:txBody>
          <a:bodyPr/>
          <a:lstStyle/>
          <a:p>
            <a:r>
              <a:rPr lang="tr-TR" dirty="0"/>
              <a:t>Algoritmanın taslağı bittikten sonra algoritmanın analizinin yapılması gerekmektedir.</a:t>
            </a:r>
          </a:p>
          <a:p>
            <a:r>
              <a:rPr lang="tr-TR" dirty="0"/>
              <a:t>Algoritmanın her adımda neler yaptığını hangi aşamada değerlerin karşılığının ne olduğunu anlamak için algoritma analizi yapılır.</a:t>
            </a:r>
          </a:p>
          <a:p>
            <a:r>
              <a:rPr lang="tr-TR" dirty="0"/>
              <a:t>Bu algoritma analizi sırasında geliştirmekte olduğumuz algoritmanın varsa hatalarını tespit etmeyi ve düzeltmeyi amaçlamaktayız.</a:t>
            </a:r>
          </a:p>
          <a:p>
            <a:r>
              <a:rPr lang="tr-TR" dirty="0"/>
              <a:t>Her adım dikkatle incelenmeli ve kod yazma safhasına geçmeden algoritmadaki tüm hatalar belirlenmeli.</a:t>
            </a:r>
          </a:p>
        </p:txBody>
      </p:sp>
    </p:spTree>
    <p:extLst>
      <p:ext uri="{BB962C8B-B14F-4D97-AF65-F5344CB8AC3E}">
        <p14:creationId xmlns:p14="http://schemas.microsoft.com/office/powerpoint/2010/main" val="2540253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13B93750-658B-4C76-8FFD-9C603F6570B9}"/>
              </a:ext>
            </a:extLst>
          </p:cNvPr>
          <p:cNvSpPr>
            <a:spLocks noGrp="1"/>
          </p:cNvSpPr>
          <p:nvPr>
            <p:ph type="title"/>
          </p:nvPr>
        </p:nvSpPr>
        <p:spPr/>
        <p:txBody>
          <a:bodyPr/>
          <a:lstStyle/>
          <a:p>
            <a:r>
              <a:rPr lang="tr-TR" dirty="0"/>
              <a:t>Aktarım</a:t>
            </a:r>
          </a:p>
        </p:txBody>
      </p:sp>
      <p:sp>
        <p:nvSpPr>
          <p:cNvPr id="3" name="İçerik Yer Tutucusu 2">
            <a:extLst>
              <a:ext uri="{FF2B5EF4-FFF2-40B4-BE49-F238E27FC236}">
                <a16:creationId xmlns:a16="http://schemas.microsoft.com/office/drawing/2014/main" id="{EF5860AE-CA44-4ABC-B4F6-F651A752A85A}"/>
              </a:ext>
            </a:extLst>
          </p:cNvPr>
          <p:cNvSpPr>
            <a:spLocks noGrp="1"/>
          </p:cNvSpPr>
          <p:nvPr>
            <p:ph idx="1"/>
          </p:nvPr>
        </p:nvSpPr>
        <p:spPr/>
        <p:txBody>
          <a:bodyPr/>
          <a:lstStyle/>
          <a:p>
            <a:r>
              <a:rPr lang="tr-TR" dirty="0"/>
              <a:t>Bu kısımda belirlediğimiz sorunlar, ihtimaller ve çözümlerin tamamını algoritmanın herhangi bir dilde kodlamasını yapacak kişi veya kişilere aktarmak için Akış Diyagramı veya Sözde Kod kullanırız.</a:t>
            </a:r>
          </a:p>
          <a:p>
            <a:r>
              <a:rPr lang="tr-TR" dirty="0"/>
              <a:t>Bir önceki derste akış diyagramı ve sözde kod kısmında hafif bir bilgi vermiştik. Detaylarını ilerleyen derslerde öğreneceğiniz.</a:t>
            </a:r>
          </a:p>
        </p:txBody>
      </p:sp>
    </p:spTree>
    <p:extLst>
      <p:ext uri="{BB962C8B-B14F-4D97-AF65-F5344CB8AC3E}">
        <p14:creationId xmlns:p14="http://schemas.microsoft.com/office/powerpoint/2010/main" val="361975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65AB3F5B-2ACC-4F90-B18A-BFA6EAAAEB37}"/>
              </a:ext>
            </a:extLst>
          </p:cNvPr>
          <p:cNvSpPr>
            <a:spLocks noGrp="1"/>
          </p:cNvSpPr>
          <p:nvPr>
            <p:ph type="title"/>
          </p:nvPr>
        </p:nvSpPr>
        <p:spPr/>
        <p:txBody>
          <a:bodyPr/>
          <a:lstStyle/>
          <a:p>
            <a:r>
              <a:rPr lang="tr-TR" dirty="0"/>
              <a:t>Kodlama</a:t>
            </a:r>
          </a:p>
        </p:txBody>
      </p:sp>
      <p:sp>
        <p:nvSpPr>
          <p:cNvPr id="3" name="İçerik Yer Tutucusu 2">
            <a:extLst>
              <a:ext uri="{FF2B5EF4-FFF2-40B4-BE49-F238E27FC236}">
                <a16:creationId xmlns:a16="http://schemas.microsoft.com/office/drawing/2014/main" id="{8C845565-0B38-4C3F-9785-D324B99BE437}"/>
              </a:ext>
            </a:extLst>
          </p:cNvPr>
          <p:cNvSpPr>
            <a:spLocks noGrp="1"/>
          </p:cNvSpPr>
          <p:nvPr>
            <p:ph idx="1"/>
          </p:nvPr>
        </p:nvSpPr>
        <p:spPr/>
        <p:txBody>
          <a:bodyPr/>
          <a:lstStyle/>
          <a:p>
            <a:r>
              <a:rPr lang="tr-TR" dirty="0"/>
              <a:t>Akış diyagramında veya sözde kod ile anlatılan çözümün yazılımcılar tarafında belirlen dilde ve editörde kodlaması yapılır ve test süreci kısmi olarak başlar.</a:t>
            </a:r>
          </a:p>
          <a:p>
            <a:r>
              <a:rPr lang="tr-TR" dirty="0"/>
              <a:t>Programcı kodlama yaptığı sürede yazdığı kodların ve algoritmanın doğruluğunu test eder.</a:t>
            </a:r>
          </a:p>
          <a:p>
            <a:r>
              <a:rPr lang="tr-TR" dirty="0"/>
              <a:t>Bulunan hatalar kritik hatalarsa veya çözüm üretilemeyecek şeylerse algoritma baştan hazırlanır , değilse kodlama sırasında bu hatalar düzeltilir.</a:t>
            </a:r>
          </a:p>
        </p:txBody>
      </p:sp>
    </p:spTree>
    <p:extLst>
      <p:ext uri="{BB962C8B-B14F-4D97-AF65-F5344CB8AC3E}">
        <p14:creationId xmlns:p14="http://schemas.microsoft.com/office/powerpoint/2010/main" val="3391851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Unvan 1">
            <a:extLst>
              <a:ext uri="{FF2B5EF4-FFF2-40B4-BE49-F238E27FC236}">
                <a16:creationId xmlns:a16="http://schemas.microsoft.com/office/drawing/2014/main" id="{FAE61267-B068-41C2-BA3C-10CDE8F530A0}"/>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tr-TR"/>
              <a:t>Algoritma Nedir?</a:t>
            </a:r>
            <a:endParaRPr lang="tr-TR" dirty="0"/>
          </a:p>
        </p:txBody>
      </p:sp>
      <p:sp>
        <p:nvSpPr>
          <p:cNvPr id="10" name="İçerik Yer Tutucusu 2">
            <a:extLst>
              <a:ext uri="{FF2B5EF4-FFF2-40B4-BE49-F238E27FC236}">
                <a16:creationId xmlns:a16="http://schemas.microsoft.com/office/drawing/2014/main" id="{AAD98D2D-BD7C-419E-8F8D-A66C5BD2233E}"/>
              </a:ext>
            </a:extLst>
          </p:cNvPr>
          <p:cNvSpPr txBox="1">
            <a:spLocks/>
          </p:cNvSpPr>
          <p:nvPr/>
        </p:nvSpPr>
        <p:spPr>
          <a:xfrm>
            <a:off x="838200" y="1454922"/>
            <a:ext cx="10515600" cy="435133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dirty="0"/>
              <a:t>Algoritma bir sorunu çözmek için veya bir amaca ulaşmak için çizilen yol haritasıdır.</a:t>
            </a:r>
          </a:p>
          <a:p>
            <a:r>
              <a:rPr lang="tr-TR" dirty="0"/>
              <a:t>Her algoritmanın bir başlangıcı ve bir sonu olmak zorundadır.</a:t>
            </a:r>
          </a:p>
          <a:p>
            <a:r>
              <a:rPr lang="tr-TR" dirty="0"/>
              <a:t>Bu başlangıç ve son arasında amaca ulaşmak için sırasıyla işlenecek </a:t>
            </a:r>
            <a:r>
              <a:rPr lang="tr-TR" dirty="0">
                <a:solidFill>
                  <a:srgbClr val="EE8B08"/>
                </a:solidFill>
              </a:rPr>
              <a:t>tüm çözüm yolları ve sıralamaları </a:t>
            </a:r>
            <a:r>
              <a:rPr lang="tr-TR" dirty="0"/>
              <a:t>açıkça anlatılmak zorundadır.</a:t>
            </a:r>
          </a:p>
          <a:p>
            <a:r>
              <a:rPr lang="tr-TR" dirty="0"/>
              <a:t>Algoritma bu sırası belli olan adımları takip ederek bizi sonuca ulaştırır.</a:t>
            </a:r>
          </a:p>
          <a:p>
            <a:r>
              <a:rPr lang="tr-TR" dirty="0">
                <a:solidFill>
                  <a:srgbClr val="1ED000"/>
                </a:solidFill>
              </a:rPr>
              <a:t>İlk algoritma, El-Harezmi’nin ‘</a:t>
            </a:r>
            <a:r>
              <a:rPr lang="tr-TR" dirty="0" err="1">
                <a:solidFill>
                  <a:srgbClr val="1ED000"/>
                </a:solidFill>
              </a:rPr>
              <a:t>Hisab</a:t>
            </a:r>
            <a:r>
              <a:rPr lang="tr-TR" dirty="0">
                <a:solidFill>
                  <a:srgbClr val="1ED000"/>
                </a:solidFill>
              </a:rPr>
              <a:t>-el Cebir ve El </a:t>
            </a:r>
            <a:r>
              <a:rPr lang="tr-TR" dirty="0" err="1">
                <a:solidFill>
                  <a:srgbClr val="1ED000"/>
                </a:solidFill>
              </a:rPr>
              <a:t>Mukabala</a:t>
            </a:r>
            <a:r>
              <a:rPr lang="tr-TR" dirty="0">
                <a:solidFill>
                  <a:srgbClr val="1ED000"/>
                </a:solidFill>
              </a:rPr>
              <a:t>’ kitabında sunulmuştur ve algoritma kelimesi de El-Harezmi’nin isminden gelmiştir. </a:t>
            </a:r>
          </a:p>
          <a:p>
            <a:r>
              <a:rPr lang="tr-TR" dirty="0"/>
              <a:t>Algoritma terimi genellikle matematikte ve bilgisayar bilimlerinde karşımıza çıkmaktadır.</a:t>
            </a:r>
          </a:p>
          <a:p>
            <a:endParaRPr lang="tr-TR" dirty="0"/>
          </a:p>
        </p:txBody>
      </p:sp>
    </p:spTree>
    <p:extLst>
      <p:ext uri="{BB962C8B-B14F-4D97-AF65-F5344CB8AC3E}">
        <p14:creationId xmlns:p14="http://schemas.microsoft.com/office/powerpoint/2010/main" val="1615515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54FB7651-2BBC-4F39-9D69-2D97595EA7A8}"/>
              </a:ext>
            </a:extLst>
          </p:cNvPr>
          <p:cNvSpPr>
            <a:spLocks noGrp="1"/>
          </p:cNvSpPr>
          <p:nvPr>
            <p:ph type="title"/>
          </p:nvPr>
        </p:nvSpPr>
        <p:spPr/>
        <p:txBody>
          <a:bodyPr/>
          <a:lstStyle/>
          <a:p>
            <a:r>
              <a:rPr lang="tr-TR" dirty="0"/>
              <a:t>Test Süreci</a:t>
            </a:r>
          </a:p>
        </p:txBody>
      </p:sp>
      <p:sp>
        <p:nvSpPr>
          <p:cNvPr id="3" name="İçerik Yer Tutucusu 2">
            <a:extLst>
              <a:ext uri="{FF2B5EF4-FFF2-40B4-BE49-F238E27FC236}">
                <a16:creationId xmlns:a16="http://schemas.microsoft.com/office/drawing/2014/main" id="{8FF18F38-921E-498C-B06D-E923F553572B}"/>
              </a:ext>
            </a:extLst>
          </p:cNvPr>
          <p:cNvSpPr>
            <a:spLocks noGrp="1"/>
          </p:cNvSpPr>
          <p:nvPr>
            <p:ph idx="1"/>
          </p:nvPr>
        </p:nvSpPr>
        <p:spPr/>
        <p:txBody>
          <a:bodyPr/>
          <a:lstStyle/>
          <a:p>
            <a:r>
              <a:rPr lang="tr-TR" dirty="0"/>
              <a:t>Kodlama bittikten sonra algoritmanın doğru çalışıp çalışmadığı test edilir ve bulunan hatalar not edilir.</a:t>
            </a:r>
          </a:p>
          <a:p>
            <a:r>
              <a:rPr lang="tr-TR" dirty="0"/>
              <a:t>Hataları çözmek için algoritma kurulurken mi yoksa kodlama yapılırken mi hata yapıldığı tespit edilir. Ona göre çözüm yolu üretilir.</a:t>
            </a:r>
          </a:p>
          <a:p>
            <a:r>
              <a:rPr lang="tr-TR" dirty="0"/>
              <a:t>Algoritma ve Kodda herhangi bir hata olmadığı tespit edilince müşteriye veya yöneticiye yazılım teslim edilir.</a:t>
            </a:r>
          </a:p>
        </p:txBody>
      </p:sp>
    </p:spTree>
    <p:extLst>
      <p:ext uri="{BB962C8B-B14F-4D97-AF65-F5344CB8AC3E}">
        <p14:creationId xmlns:p14="http://schemas.microsoft.com/office/powerpoint/2010/main" val="7563826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BAEE9BE-1DA8-437E-B386-0BB249E8D236}"/>
              </a:ext>
            </a:extLst>
          </p:cNvPr>
          <p:cNvSpPr>
            <a:spLocks noGrp="1"/>
          </p:cNvSpPr>
          <p:nvPr>
            <p:ph type="title"/>
          </p:nvPr>
        </p:nvSpPr>
        <p:spPr/>
        <p:txBody>
          <a:bodyPr/>
          <a:lstStyle/>
          <a:p>
            <a:r>
              <a:rPr lang="tr-TR" dirty="0"/>
              <a:t>Özet</a:t>
            </a:r>
          </a:p>
        </p:txBody>
      </p:sp>
      <p:graphicFrame>
        <p:nvGraphicFramePr>
          <p:cNvPr id="4" name="İçerik Yer Tutucusu 3">
            <a:extLst>
              <a:ext uri="{FF2B5EF4-FFF2-40B4-BE49-F238E27FC236}">
                <a16:creationId xmlns:a16="http://schemas.microsoft.com/office/drawing/2014/main" id="{802547F1-5BF7-4E07-98C2-4B682B89A958}"/>
              </a:ext>
            </a:extLst>
          </p:cNvPr>
          <p:cNvGraphicFramePr>
            <a:graphicFrameLocks noGrp="1"/>
          </p:cNvGraphicFramePr>
          <p:nvPr>
            <p:ph idx="1"/>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66216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39738BA7-1E1C-4E29-BEF1-14E424BD57FE}"/>
              </a:ext>
            </a:extLst>
          </p:cNvPr>
          <p:cNvSpPr>
            <a:spLocks noGrp="1"/>
          </p:cNvSpPr>
          <p:nvPr>
            <p:ph type="ctrTitle"/>
          </p:nvPr>
        </p:nvSpPr>
        <p:spPr/>
        <p:txBody>
          <a:bodyPr>
            <a:normAutofit fontScale="90000"/>
          </a:bodyPr>
          <a:lstStyle/>
          <a:p>
            <a:r>
              <a:rPr lang="tr-TR" dirty="0"/>
              <a:t>Algoritmanın Kullanım Alanları ve Gerçek Hayat Örnekleri</a:t>
            </a:r>
          </a:p>
        </p:txBody>
      </p:sp>
      <p:sp>
        <p:nvSpPr>
          <p:cNvPr id="3" name="Alt Başlık 2">
            <a:extLst>
              <a:ext uri="{FF2B5EF4-FFF2-40B4-BE49-F238E27FC236}">
                <a16:creationId xmlns:a16="http://schemas.microsoft.com/office/drawing/2014/main" id="{D53D0D9A-6FC3-4C4C-B2D6-E49400578A2A}"/>
              </a:ext>
            </a:extLst>
          </p:cNvPr>
          <p:cNvSpPr>
            <a:spLocks noGrp="1"/>
          </p:cNvSpPr>
          <p:nvPr>
            <p:ph type="subTitle" idx="1"/>
          </p:nvPr>
        </p:nvSpPr>
        <p:spPr/>
        <p:txBody>
          <a:bodyPr/>
          <a:lstStyle/>
          <a:p>
            <a:r>
              <a:rPr lang="tr-TR" dirty="0"/>
              <a:t>Ömer Hamid Kamışlı</a:t>
            </a:r>
          </a:p>
        </p:txBody>
      </p:sp>
    </p:spTree>
    <p:extLst>
      <p:ext uri="{BB962C8B-B14F-4D97-AF65-F5344CB8AC3E}">
        <p14:creationId xmlns:p14="http://schemas.microsoft.com/office/powerpoint/2010/main" val="41481840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çerik Yer Tutucusu 4">
            <a:extLst>
              <a:ext uri="{FF2B5EF4-FFF2-40B4-BE49-F238E27FC236}">
                <a16:creationId xmlns:a16="http://schemas.microsoft.com/office/drawing/2014/main" id="{1C56F67E-A558-4F27-AC0A-B30479B8A1ED}"/>
              </a:ext>
            </a:extLst>
          </p:cNvPr>
          <p:cNvSpPr>
            <a:spLocks noGrp="1"/>
          </p:cNvSpPr>
          <p:nvPr>
            <p:ph idx="1"/>
          </p:nvPr>
        </p:nvSpPr>
        <p:spPr>
          <a:xfrm>
            <a:off x="838200" y="1581665"/>
            <a:ext cx="10515600" cy="4595298"/>
          </a:xfrm>
        </p:spPr>
        <p:txBody>
          <a:bodyPr/>
          <a:lstStyle/>
          <a:p>
            <a:r>
              <a:rPr lang="tr-TR" dirty="0"/>
              <a:t>Algoritmalar genellikle sadece bilgisayarlar için olduğu düşünülür ama aslında gerçek hayat problemlerinin çözülmesi için kullanılır.</a:t>
            </a:r>
          </a:p>
          <a:p>
            <a:r>
              <a:rPr lang="tr-TR" dirty="0"/>
              <a:t>Bilgisayarlar, aslında teknik olarak bilgi sayma işlemi yaparlar. Elde bulunan verileri sayarak analiz ederler. Eşleşme durumlarına göre kararlar verirler. Yada alternatif sonuçlar üretirler.</a:t>
            </a:r>
          </a:p>
          <a:p>
            <a:r>
              <a:rPr lang="tr-TR" dirty="0"/>
              <a:t>Bilgisayarların haricinde günlük yaşantımızda da pek çok yerde algoritmalar kullanılmaktadır.</a:t>
            </a:r>
          </a:p>
        </p:txBody>
      </p:sp>
    </p:spTree>
    <p:extLst>
      <p:ext uri="{BB962C8B-B14F-4D97-AF65-F5344CB8AC3E}">
        <p14:creationId xmlns:p14="http://schemas.microsoft.com/office/powerpoint/2010/main" val="3654362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7FE7DE3-66BB-4071-B1A1-B1C95DA6973A}"/>
              </a:ext>
            </a:extLst>
          </p:cNvPr>
          <p:cNvSpPr>
            <a:spLocks noGrp="1"/>
          </p:cNvSpPr>
          <p:nvPr>
            <p:ph idx="1"/>
          </p:nvPr>
        </p:nvSpPr>
        <p:spPr>
          <a:xfrm>
            <a:off x="801130" y="902043"/>
            <a:ext cx="10515600" cy="5522055"/>
          </a:xfrm>
        </p:spPr>
        <p:txBody>
          <a:bodyPr>
            <a:normAutofit/>
          </a:bodyPr>
          <a:lstStyle/>
          <a:p>
            <a:r>
              <a:rPr lang="tr-TR" sz="3600" dirty="0"/>
              <a:t>Mesela bir restorana gittiniz ve yemek yiyeceksiniz. </a:t>
            </a:r>
          </a:p>
          <a:p>
            <a:pPr marL="914400" lvl="1" indent="-457200">
              <a:buFont typeface="+mj-lt"/>
              <a:buAutoNum type="arabicPeriod"/>
            </a:pPr>
            <a:r>
              <a:rPr lang="tr-TR" sz="3200" dirty="0"/>
              <a:t>Önce garson gelir siparişinizi alır.</a:t>
            </a:r>
          </a:p>
          <a:p>
            <a:pPr marL="914400" lvl="1" indent="-457200">
              <a:buFont typeface="+mj-lt"/>
              <a:buAutoNum type="arabicPeriod"/>
            </a:pPr>
            <a:r>
              <a:rPr lang="tr-TR" sz="3200" dirty="0"/>
              <a:t>Ardından siparişinizi şefe iletir.</a:t>
            </a:r>
          </a:p>
          <a:p>
            <a:pPr marL="914400" lvl="1" indent="-457200">
              <a:buFont typeface="+mj-lt"/>
              <a:buAutoNum type="arabicPeriod"/>
            </a:pPr>
            <a:r>
              <a:rPr lang="tr-TR" sz="3200" dirty="0"/>
              <a:t>Şef sizin istediklerinizi değerlendirir ve gereken malzemeleri belirler.</a:t>
            </a:r>
          </a:p>
          <a:p>
            <a:pPr marL="914400" lvl="1" indent="-457200">
              <a:buFont typeface="+mj-lt"/>
              <a:buAutoNum type="arabicPeriod"/>
            </a:pPr>
            <a:r>
              <a:rPr lang="tr-TR" sz="3200" dirty="0"/>
              <a:t>Belirli sıralarla malzemeleri karıştırarak sizin yemeğinizi hazırlar.</a:t>
            </a:r>
          </a:p>
          <a:p>
            <a:pPr marL="914400" lvl="1" indent="-457200">
              <a:buFont typeface="+mj-lt"/>
              <a:buAutoNum type="arabicPeriod"/>
            </a:pPr>
            <a:r>
              <a:rPr lang="tr-TR" sz="3200" dirty="0"/>
              <a:t>Yemekleri tabaklara yerleştirir ve garsona teslim eder.</a:t>
            </a:r>
          </a:p>
          <a:p>
            <a:pPr marL="914400" lvl="1" indent="-457200">
              <a:buFont typeface="+mj-lt"/>
              <a:buAutoNum type="arabicPeriod"/>
            </a:pPr>
            <a:r>
              <a:rPr lang="tr-TR" sz="3200" dirty="0"/>
              <a:t>Garson yemeği getirir ve masanıza bırakır.</a:t>
            </a:r>
          </a:p>
        </p:txBody>
      </p:sp>
    </p:spTree>
    <p:extLst>
      <p:ext uri="{BB962C8B-B14F-4D97-AF65-F5344CB8AC3E}">
        <p14:creationId xmlns:p14="http://schemas.microsoft.com/office/powerpoint/2010/main" val="6138750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çerik Yer Tutucusu 6">
            <a:extLst>
              <a:ext uri="{FF2B5EF4-FFF2-40B4-BE49-F238E27FC236}">
                <a16:creationId xmlns:a16="http://schemas.microsoft.com/office/drawing/2014/main" id="{9FA67B7A-44F7-4CB5-811B-A54F0FF9723C}"/>
              </a:ext>
            </a:extLst>
          </p:cNvPr>
          <p:cNvSpPr>
            <a:spLocks noGrp="1"/>
          </p:cNvSpPr>
          <p:nvPr>
            <p:ph idx="1"/>
          </p:nvPr>
        </p:nvSpPr>
        <p:spPr>
          <a:xfrm>
            <a:off x="838200" y="1013253"/>
            <a:ext cx="10515600" cy="5163709"/>
          </a:xfrm>
        </p:spPr>
        <p:txBody>
          <a:bodyPr/>
          <a:lstStyle/>
          <a:p>
            <a:r>
              <a:rPr lang="tr-TR" dirty="0"/>
              <a:t>Yada </a:t>
            </a:r>
            <a:r>
              <a:rPr lang="tr-TR" dirty="0" err="1"/>
              <a:t>uber</a:t>
            </a:r>
            <a:r>
              <a:rPr lang="tr-TR" dirty="0"/>
              <a:t> ile yolculuk yapacaksınız.</a:t>
            </a:r>
          </a:p>
          <a:p>
            <a:pPr marL="914400" lvl="1" indent="-457200">
              <a:buFont typeface="+mj-lt"/>
              <a:buAutoNum type="arabicPeriod"/>
            </a:pPr>
            <a:r>
              <a:rPr lang="tr-TR" dirty="0"/>
              <a:t>Önce uygulamaya girip gideceğiniz rotayı belirleyip, araç istersiniz. Bu sırada cihazınızın konum bilgisi sisteme iletilir.</a:t>
            </a:r>
          </a:p>
          <a:p>
            <a:pPr marL="914400" lvl="1" indent="-457200">
              <a:buFont typeface="+mj-lt"/>
              <a:buAutoNum type="arabicPeriod"/>
            </a:pPr>
            <a:r>
              <a:rPr lang="tr-TR" dirty="0"/>
              <a:t>Sistem sizden aldığı konum bilgisi ile araçlarından aldığı konum bilgilerini karşılaştırır.</a:t>
            </a:r>
          </a:p>
          <a:p>
            <a:pPr marL="914400" lvl="1" indent="-457200">
              <a:buFont typeface="+mj-lt"/>
              <a:buAutoNum type="arabicPeriod"/>
            </a:pPr>
            <a:r>
              <a:rPr lang="tr-TR" dirty="0"/>
              <a:t>Size en yakın noktada olan araca gitmesi gereken konumun bilgilerini gösterir.</a:t>
            </a:r>
          </a:p>
          <a:p>
            <a:pPr marL="914400" lvl="1" indent="-457200">
              <a:buFont typeface="+mj-lt"/>
              <a:buAutoNum type="arabicPeriod"/>
            </a:pPr>
            <a:r>
              <a:rPr lang="tr-TR" dirty="0"/>
              <a:t>Araç gelip sizi alır ve gideceğiniz yere götürür.</a:t>
            </a:r>
          </a:p>
        </p:txBody>
      </p:sp>
    </p:spTree>
    <p:extLst>
      <p:ext uri="{BB962C8B-B14F-4D97-AF65-F5344CB8AC3E}">
        <p14:creationId xmlns:p14="http://schemas.microsoft.com/office/powerpoint/2010/main" val="39734049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EB8480B-C8A4-499B-AF8A-F6C71CBED7A5}"/>
              </a:ext>
            </a:extLst>
          </p:cNvPr>
          <p:cNvSpPr>
            <a:spLocks noGrp="1"/>
          </p:cNvSpPr>
          <p:nvPr>
            <p:ph idx="1"/>
          </p:nvPr>
        </p:nvSpPr>
        <p:spPr/>
        <p:txBody>
          <a:bodyPr/>
          <a:lstStyle/>
          <a:p>
            <a:r>
              <a:rPr lang="tr-TR" dirty="0" err="1"/>
              <a:t>Uber</a:t>
            </a:r>
            <a:r>
              <a:rPr lang="tr-TR" dirty="0"/>
              <a:t> örneğine benzer olarak; polis, itfaiye, ambulansın gelme durumları da benzerdir.</a:t>
            </a:r>
          </a:p>
          <a:p>
            <a:r>
              <a:rPr lang="tr-TR" dirty="0"/>
              <a:t>Sizin verdiğiniz bilgilere göre veya cihazınızdan aldığı konum bilgilerine göre size en hızlı şekilde ulaşacak araç belirlenir ve iletilir.</a:t>
            </a:r>
          </a:p>
          <a:p>
            <a:r>
              <a:rPr lang="tr-TR" dirty="0"/>
              <a:t>Tabi bu algoritmalarda öncelikli bir konu vardır. Durum </a:t>
            </a:r>
            <a:r>
              <a:rPr lang="tr-TR" dirty="0" err="1"/>
              <a:t>aciliyeti</a:t>
            </a:r>
            <a:r>
              <a:rPr lang="tr-TR" dirty="0"/>
              <a:t> var mı? Ve görev alanında mı gibi soruların cevabına göre diğer adımlara geçilir.</a:t>
            </a:r>
          </a:p>
        </p:txBody>
      </p:sp>
    </p:spTree>
    <p:extLst>
      <p:ext uri="{BB962C8B-B14F-4D97-AF65-F5344CB8AC3E}">
        <p14:creationId xmlns:p14="http://schemas.microsoft.com/office/powerpoint/2010/main" val="40635976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2D5845F-1D5C-499E-938B-F58D5E8554D9}"/>
              </a:ext>
            </a:extLst>
          </p:cNvPr>
          <p:cNvSpPr>
            <a:spLocks noGrp="1"/>
          </p:cNvSpPr>
          <p:nvPr>
            <p:ph idx="1"/>
          </p:nvPr>
        </p:nvSpPr>
        <p:spPr>
          <a:xfrm>
            <a:off x="838200" y="1112108"/>
            <a:ext cx="10515600" cy="5064855"/>
          </a:xfrm>
        </p:spPr>
        <p:txBody>
          <a:bodyPr/>
          <a:lstStyle/>
          <a:p>
            <a:r>
              <a:rPr lang="tr-TR" dirty="0"/>
              <a:t>İşi biraz büyütelim. Mesela askeriyede veya havalimanında veya deniz limanlarında kullanılan radarlar.</a:t>
            </a:r>
          </a:p>
          <a:p>
            <a:pPr marL="914400" lvl="1" indent="-457200">
              <a:buFont typeface="+mj-lt"/>
              <a:buAutoNum type="arabicPeriod"/>
            </a:pPr>
            <a:r>
              <a:rPr lang="tr-TR" dirty="0"/>
              <a:t>Radardan tanımlama yapabilmek için sinyaller gönderilir.</a:t>
            </a:r>
          </a:p>
          <a:p>
            <a:pPr marL="914400" lvl="1" indent="-457200">
              <a:buFont typeface="+mj-lt"/>
              <a:buAutoNum type="arabicPeriod"/>
            </a:pPr>
            <a:r>
              <a:rPr lang="tr-TR" dirty="0"/>
              <a:t>Giden sinyaller araçlara ve sinyal yansıtıcılarına çarpar.</a:t>
            </a:r>
          </a:p>
          <a:p>
            <a:pPr marL="914400" lvl="1" indent="-457200">
              <a:buFont typeface="+mj-lt"/>
              <a:buAutoNum type="arabicPeriod"/>
            </a:pPr>
            <a:r>
              <a:rPr lang="tr-TR" dirty="0"/>
              <a:t>Yansıyan sinyaller radar tarafından değerlendirilir.</a:t>
            </a:r>
          </a:p>
          <a:p>
            <a:pPr marL="914400" lvl="1" indent="-457200">
              <a:buFont typeface="+mj-lt"/>
              <a:buAutoNum type="arabicPeriod"/>
            </a:pPr>
            <a:r>
              <a:rPr lang="tr-TR" dirty="0"/>
              <a:t>Gelen sinyallerden aracın konumunu belirler.</a:t>
            </a:r>
          </a:p>
          <a:p>
            <a:pPr marL="914400" lvl="1" indent="-457200">
              <a:buFont typeface="+mj-lt"/>
              <a:buAutoNum type="arabicPeriod"/>
            </a:pPr>
            <a:r>
              <a:rPr lang="tr-TR" dirty="0"/>
              <a:t>Konum bilgileri belirlenen aracın kime ait olduğunu tespit eder.</a:t>
            </a:r>
          </a:p>
          <a:p>
            <a:pPr marL="914400" lvl="1" indent="-457200">
              <a:buFont typeface="+mj-lt"/>
              <a:buAutoNum type="arabicPeriod"/>
            </a:pPr>
            <a:r>
              <a:rPr lang="tr-TR" dirty="0"/>
              <a:t>Bu araç güvenlik tehdidi mi yoksa herhangi bir durum yok mu onun analizini yapar ve kullanıcıya gösterir.</a:t>
            </a:r>
          </a:p>
        </p:txBody>
      </p:sp>
    </p:spTree>
    <p:extLst>
      <p:ext uri="{BB962C8B-B14F-4D97-AF65-F5344CB8AC3E}">
        <p14:creationId xmlns:p14="http://schemas.microsoft.com/office/powerpoint/2010/main" val="13228501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6858C5A-6EAB-4244-BC76-249BBC00CA3E}"/>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4AA0187C-B0E0-4851-AE3B-A381B9D23110}"/>
              </a:ext>
            </a:extLst>
          </p:cNvPr>
          <p:cNvSpPr>
            <a:spLocks noGrp="1"/>
          </p:cNvSpPr>
          <p:nvPr>
            <p:ph idx="1"/>
          </p:nvPr>
        </p:nvSpPr>
        <p:spPr/>
        <p:txBody>
          <a:bodyPr/>
          <a:lstStyle/>
          <a:p>
            <a:r>
              <a:rPr lang="tr-TR" dirty="0"/>
              <a:t>İşleri bir üst noktaya çıkaralım. Daha net ve daha büyük bir algoritmayı öğrenelim.</a:t>
            </a:r>
          </a:p>
          <a:p>
            <a:r>
              <a:rPr lang="tr-TR" dirty="0"/>
              <a:t>Eğer ilik veya organ bağışı yaptıysanız sizden bir tüp kan almışlardır. Bu kan bağışı ile sizin DNA yapınız öğrenilir ve nakil bekleyen kişilerle eşleştirmeye çalışır.</a:t>
            </a:r>
          </a:p>
          <a:p>
            <a:r>
              <a:rPr lang="tr-TR" dirty="0"/>
              <a:t>Eşleşme oranı belirli bir noktaya gelirse </a:t>
            </a:r>
            <a:r>
              <a:rPr lang="tr-TR" dirty="0" err="1"/>
              <a:t>donör</a:t>
            </a:r>
            <a:r>
              <a:rPr lang="tr-TR" dirty="0"/>
              <a:t> ve nakil hastası eşleşir. Doktorlara bilgi gider ve ameliyat yapılır.</a:t>
            </a:r>
          </a:p>
        </p:txBody>
      </p:sp>
    </p:spTree>
    <p:extLst>
      <p:ext uri="{BB962C8B-B14F-4D97-AF65-F5344CB8AC3E}">
        <p14:creationId xmlns:p14="http://schemas.microsoft.com/office/powerpoint/2010/main" val="31326383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a:extLst>
              <a:ext uri="{FF2B5EF4-FFF2-40B4-BE49-F238E27FC236}">
                <a16:creationId xmlns:a16="http://schemas.microsoft.com/office/drawing/2014/main" id="{1B6695BA-00C8-4925-B32B-5A2391A6130F}"/>
              </a:ext>
            </a:extLst>
          </p:cNvPr>
          <p:cNvSpPr>
            <a:spLocks noGrp="1"/>
          </p:cNvSpPr>
          <p:nvPr>
            <p:ph type="ctrTitle"/>
          </p:nvPr>
        </p:nvSpPr>
        <p:spPr/>
        <p:txBody>
          <a:bodyPr/>
          <a:lstStyle/>
          <a:p>
            <a:r>
              <a:rPr lang="tr-TR" dirty="0"/>
              <a:t>Akış Diyagramı(</a:t>
            </a:r>
            <a:r>
              <a:rPr lang="tr-TR" dirty="0" err="1"/>
              <a:t>Flowchart</a:t>
            </a:r>
            <a:r>
              <a:rPr lang="tr-TR" dirty="0"/>
              <a:t>) ve Sözde Kod(</a:t>
            </a:r>
            <a:r>
              <a:rPr lang="tr-TR" dirty="0" err="1"/>
              <a:t>Pseudo</a:t>
            </a:r>
            <a:r>
              <a:rPr lang="tr-TR" dirty="0"/>
              <a:t> </a:t>
            </a:r>
            <a:r>
              <a:rPr lang="tr-TR" dirty="0" err="1"/>
              <a:t>Code</a:t>
            </a:r>
            <a:r>
              <a:rPr lang="tr-TR" dirty="0"/>
              <a:t>)</a:t>
            </a:r>
          </a:p>
        </p:txBody>
      </p:sp>
      <p:sp>
        <p:nvSpPr>
          <p:cNvPr id="5" name="Alt Başlık 4">
            <a:extLst>
              <a:ext uri="{FF2B5EF4-FFF2-40B4-BE49-F238E27FC236}">
                <a16:creationId xmlns:a16="http://schemas.microsoft.com/office/drawing/2014/main" id="{34B1D1A5-EEF0-40BF-8C82-32EE4A674487}"/>
              </a:ext>
            </a:extLst>
          </p:cNvPr>
          <p:cNvSpPr>
            <a:spLocks noGrp="1"/>
          </p:cNvSpPr>
          <p:nvPr>
            <p:ph type="subTitle" idx="1"/>
          </p:nvPr>
        </p:nvSpPr>
        <p:spPr/>
        <p:txBody>
          <a:bodyPr/>
          <a:lstStyle/>
          <a:p>
            <a:r>
              <a:rPr lang="tr-TR" dirty="0"/>
              <a:t>Ömer Hamid Kamışlı</a:t>
            </a:r>
          </a:p>
        </p:txBody>
      </p:sp>
    </p:spTree>
    <p:extLst>
      <p:ext uri="{BB962C8B-B14F-4D97-AF65-F5344CB8AC3E}">
        <p14:creationId xmlns:p14="http://schemas.microsoft.com/office/powerpoint/2010/main" val="2073916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5AB4355-0899-4FC1-8E21-2AE05A595777}"/>
              </a:ext>
            </a:extLst>
          </p:cNvPr>
          <p:cNvSpPr>
            <a:spLocks noGrp="1"/>
          </p:cNvSpPr>
          <p:nvPr>
            <p:ph type="title"/>
          </p:nvPr>
        </p:nvSpPr>
        <p:spPr/>
        <p:txBody>
          <a:bodyPr/>
          <a:lstStyle/>
          <a:p>
            <a:r>
              <a:rPr lang="tr-TR" dirty="0"/>
              <a:t>Algoritma Neden Gereklidir?</a:t>
            </a:r>
          </a:p>
        </p:txBody>
      </p:sp>
      <p:sp>
        <p:nvSpPr>
          <p:cNvPr id="3" name="İçerik Yer Tutucusu 2">
            <a:extLst>
              <a:ext uri="{FF2B5EF4-FFF2-40B4-BE49-F238E27FC236}">
                <a16:creationId xmlns:a16="http://schemas.microsoft.com/office/drawing/2014/main" id="{CC64F004-EEA3-4F24-949A-06B565052AD7}"/>
              </a:ext>
            </a:extLst>
          </p:cNvPr>
          <p:cNvSpPr>
            <a:spLocks noGrp="1"/>
          </p:cNvSpPr>
          <p:nvPr>
            <p:ph idx="1"/>
          </p:nvPr>
        </p:nvSpPr>
        <p:spPr>
          <a:xfrm>
            <a:off x="838200" y="1614360"/>
            <a:ext cx="10515600" cy="4351338"/>
          </a:xfrm>
        </p:spPr>
        <p:txBody>
          <a:bodyPr>
            <a:normAutofit fontScale="92500" lnSpcReduction="20000"/>
          </a:bodyPr>
          <a:lstStyle/>
          <a:p>
            <a:r>
              <a:rPr lang="tr-TR" dirty="0"/>
              <a:t>Algoritma herhangi bir işin nasıl yapılacağını gösterir ve belirli adımları takip ederek yapılmasını, kontrol edilmesini sağlar. Plana uygun şekilde hareket edilmesini sağlamak için gereklidir.</a:t>
            </a:r>
          </a:p>
          <a:p>
            <a:r>
              <a:rPr lang="tr-TR" dirty="0">
                <a:solidFill>
                  <a:srgbClr val="FF0000"/>
                </a:solidFill>
              </a:rPr>
              <a:t>Mesela acil durumdaki bir hastanın ambulans ile hastaneye taşınması sırasında yapılması gereken adımların bütünü bir algoritmadır.</a:t>
            </a:r>
          </a:p>
          <a:p>
            <a:r>
              <a:rPr lang="tr-TR" dirty="0">
                <a:solidFill>
                  <a:srgbClr val="EE8B08"/>
                </a:solidFill>
              </a:rPr>
              <a:t>Ya da başka bir örnek olarak gidip evinizde kahvaltı hazırlamanız sırasında yapacağınız işlemlerde yine bir algoritmadır.</a:t>
            </a:r>
          </a:p>
          <a:p>
            <a:r>
              <a:rPr lang="tr-TR" dirty="0">
                <a:solidFill>
                  <a:srgbClr val="1ED000"/>
                </a:solidFill>
              </a:rPr>
              <a:t>Ve bizim için önemli olan tarafına gelecek olursak, herhangi bir isteğin nasıl cevaplandırılacağını bilgisayara söylemek için yine algoritmaları kullanıyoruz.</a:t>
            </a:r>
          </a:p>
          <a:p>
            <a:r>
              <a:rPr lang="tr-TR" dirty="0"/>
              <a:t>Bu ve benzeri işleri kolaylaştırmak, hızlandırmak ve başkalarına aktarılışını kolaylaştırmak için algoritmaları kullanırız.</a:t>
            </a:r>
          </a:p>
          <a:p>
            <a:endParaRPr lang="tr-TR" dirty="0"/>
          </a:p>
        </p:txBody>
      </p:sp>
    </p:spTree>
    <p:extLst>
      <p:ext uri="{BB962C8B-B14F-4D97-AF65-F5344CB8AC3E}">
        <p14:creationId xmlns:p14="http://schemas.microsoft.com/office/powerpoint/2010/main" val="35647245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54800C24-C0F9-4A04-B341-3CA998104F68}"/>
              </a:ext>
            </a:extLst>
          </p:cNvPr>
          <p:cNvSpPr>
            <a:spLocks noGrp="1"/>
          </p:cNvSpPr>
          <p:nvPr>
            <p:ph type="title"/>
          </p:nvPr>
        </p:nvSpPr>
        <p:spPr/>
        <p:txBody>
          <a:bodyPr/>
          <a:lstStyle/>
          <a:p>
            <a:r>
              <a:rPr lang="tr-TR" dirty="0"/>
              <a:t>Sözde Kod</a:t>
            </a:r>
          </a:p>
        </p:txBody>
      </p:sp>
      <p:sp>
        <p:nvSpPr>
          <p:cNvPr id="3" name="İçerik Yer Tutucusu 2">
            <a:extLst>
              <a:ext uri="{FF2B5EF4-FFF2-40B4-BE49-F238E27FC236}">
                <a16:creationId xmlns:a16="http://schemas.microsoft.com/office/drawing/2014/main" id="{8F22FB15-F258-453D-972C-7F8114F84181}"/>
              </a:ext>
            </a:extLst>
          </p:cNvPr>
          <p:cNvSpPr>
            <a:spLocks noGrp="1"/>
          </p:cNvSpPr>
          <p:nvPr>
            <p:ph idx="1"/>
          </p:nvPr>
        </p:nvSpPr>
        <p:spPr/>
        <p:txBody>
          <a:bodyPr/>
          <a:lstStyle/>
          <a:p>
            <a:r>
              <a:rPr lang="tr-TR" dirty="0"/>
              <a:t>Yazılımımızı yazarken veya diğer yazılımcılara aktarırken, günlük dile yakın bir dil kullanarak algoritmanın yazılmasıdır.</a:t>
            </a:r>
          </a:p>
          <a:p>
            <a:r>
              <a:rPr lang="tr-TR" dirty="0"/>
              <a:t>Çok tercih edilen bir yöntem değildir çünkü Akış Diyagramında daha fazla görsellik olduğu için anlaşılırlığı daha fazladır.</a:t>
            </a:r>
          </a:p>
          <a:p>
            <a:endParaRPr lang="tr-TR" dirty="0"/>
          </a:p>
        </p:txBody>
      </p:sp>
    </p:spTree>
    <p:extLst>
      <p:ext uri="{BB962C8B-B14F-4D97-AF65-F5344CB8AC3E}">
        <p14:creationId xmlns:p14="http://schemas.microsoft.com/office/powerpoint/2010/main" val="38586397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D3E5FD4-5558-4027-95A3-CE6A2B0E6F49}"/>
              </a:ext>
            </a:extLst>
          </p:cNvPr>
          <p:cNvSpPr>
            <a:spLocks noGrp="1"/>
          </p:cNvSpPr>
          <p:nvPr>
            <p:ph type="title"/>
          </p:nvPr>
        </p:nvSpPr>
        <p:spPr/>
        <p:txBody>
          <a:bodyPr/>
          <a:lstStyle/>
          <a:p>
            <a:r>
              <a:rPr lang="tr-TR" dirty="0"/>
              <a:t>Sözde Kod Örnek</a:t>
            </a:r>
          </a:p>
        </p:txBody>
      </p:sp>
      <p:sp>
        <p:nvSpPr>
          <p:cNvPr id="3" name="İçerik Yer Tutucusu 2">
            <a:extLst>
              <a:ext uri="{FF2B5EF4-FFF2-40B4-BE49-F238E27FC236}">
                <a16:creationId xmlns:a16="http://schemas.microsoft.com/office/drawing/2014/main" id="{3EF378B8-9AE0-44F8-8518-03C8AC448CE7}"/>
              </a:ext>
            </a:extLst>
          </p:cNvPr>
          <p:cNvSpPr>
            <a:spLocks noGrp="1"/>
          </p:cNvSpPr>
          <p:nvPr>
            <p:ph idx="1"/>
          </p:nvPr>
        </p:nvSpPr>
        <p:spPr/>
        <p:txBody>
          <a:bodyPr/>
          <a:lstStyle/>
          <a:p>
            <a:r>
              <a:rPr lang="tr-TR" dirty="0"/>
              <a:t>Daha önce </a:t>
            </a:r>
            <a:r>
              <a:rPr lang="tr-TR" dirty="0" err="1"/>
              <a:t>uber</a:t>
            </a:r>
            <a:r>
              <a:rPr lang="tr-TR" dirty="0"/>
              <a:t>, itfaiye ve radarla ilgili verdiğimiz örnekler birer sözde kod örneğidir. Tekrar etmek adına </a:t>
            </a:r>
            <a:r>
              <a:rPr lang="tr-TR" dirty="0" err="1"/>
              <a:t>uber</a:t>
            </a:r>
            <a:r>
              <a:rPr lang="tr-TR" dirty="0"/>
              <a:t> örneğini bir kez daha verelim.</a:t>
            </a:r>
          </a:p>
          <a:p>
            <a:pPr marL="914400" lvl="1" indent="-457200">
              <a:buFont typeface="+mj-lt"/>
              <a:buAutoNum type="arabicPeriod"/>
            </a:pPr>
            <a:r>
              <a:rPr lang="tr-TR" dirty="0"/>
              <a:t>Önce uygulamaya girip gideceğiniz rotayı belirleyip, araç istersiniz. Bu sırada cihazınızın konum bilgisi sisteme iletilir.</a:t>
            </a:r>
          </a:p>
          <a:p>
            <a:pPr marL="914400" lvl="1" indent="-457200">
              <a:buFont typeface="+mj-lt"/>
              <a:buAutoNum type="arabicPeriod"/>
            </a:pPr>
            <a:r>
              <a:rPr lang="tr-TR" dirty="0"/>
              <a:t>Sistem sizden aldığı konum bilgisi ile araçlarından aldığı konum bilgilerini karşılaştırır.</a:t>
            </a:r>
          </a:p>
          <a:p>
            <a:pPr marL="914400" lvl="1" indent="-457200">
              <a:buFont typeface="+mj-lt"/>
              <a:buAutoNum type="arabicPeriod"/>
            </a:pPr>
            <a:r>
              <a:rPr lang="tr-TR" dirty="0"/>
              <a:t>Size en yakın noktada olan araca gitmesi gereken konumun bilgilerini gösterir.</a:t>
            </a:r>
          </a:p>
          <a:p>
            <a:pPr marL="914400" lvl="1" indent="-457200">
              <a:buFont typeface="+mj-lt"/>
              <a:buAutoNum type="arabicPeriod"/>
            </a:pPr>
            <a:r>
              <a:rPr lang="tr-TR" dirty="0"/>
              <a:t>Araç gelip sizi alır ve gideceğiniz yere götürür.</a:t>
            </a:r>
          </a:p>
          <a:p>
            <a:endParaRPr lang="tr-TR" dirty="0"/>
          </a:p>
        </p:txBody>
      </p:sp>
    </p:spTree>
    <p:extLst>
      <p:ext uri="{BB962C8B-B14F-4D97-AF65-F5344CB8AC3E}">
        <p14:creationId xmlns:p14="http://schemas.microsoft.com/office/powerpoint/2010/main" val="14928018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C3B94B7-FA53-4B3A-A8FC-52FCBBB248E5}"/>
              </a:ext>
            </a:extLst>
          </p:cNvPr>
          <p:cNvSpPr>
            <a:spLocks noGrp="1"/>
          </p:cNvSpPr>
          <p:nvPr>
            <p:ph type="title"/>
          </p:nvPr>
        </p:nvSpPr>
        <p:spPr/>
        <p:txBody>
          <a:bodyPr/>
          <a:lstStyle/>
          <a:p>
            <a:r>
              <a:rPr lang="tr-TR" dirty="0"/>
              <a:t>Akış Diyagramı</a:t>
            </a:r>
          </a:p>
        </p:txBody>
      </p:sp>
      <p:sp>
        <p:nvSpPr>
          <p:cNvPr id="3" name="İçerik Yer Tutucusu 2">
            <a:extLst>
              <a:ext uri="{FF2B5EF4-FFF2-40B4-BE49-F238E27FC236}">
                <a16:creationId xmlns:a16="http://schemas.microsoft.com/office/drawing/2014/main" id="{4B97AEE0-A253-42AF-9E87-1E1632046497}"/>
              </a:ext>
            </a:extLst>
          </p:cNvPr>
          <p:cNvSpPr>
            <a:spLocks noGrp="1"/>
          </p:cNvSpPr>
          <p:nvPr>
            <p:ph idx="1"/>
          </p:nvPr>
        </p:nvSpPr>
        <p:spPr/>
        <p:txBody>
          <a:bodyPr/>
          <a:lstStyle/>
          <a:p>
            <a:r>
              <a:rPr lang="tr-TR" dirty="0"/>
              <a:t>Belirli sembol ve işaretleri kullanarak algoritmadaki adımları gösterdiğimiz, gösterim biçimidir.</a:t>
            </a:r>
          </a:p>
          <a:p>
            <a:r>
              <a:rPr lang="tr-TR" dirty="0"/>
              <a:t>Şekiller üzerine kuruludur.</a:t>
            </a:r>
          </a:p>
          <a:p>
            <a:r>
              <a:rPr lang="tr-TR" dirty="0"/>
              <a:t>Anlaşılırlığı artırır.</a:t>
            </a:r>
          </a:p>
          <a:p>
            <a:endParaRPr lang="tr-TR" dirty="0"/>
          </a:p>
          <a:p>
            <a:pPr marL="0" indent="0">
              <a:buNone/>
            </a:pPr>
            <a:endParaRPr lang="tr-TR" dirty="0"/>
          </a:p>
        </p:txBody>
      </p:sp>
    </p:spTree>
    <p:extLst>
      <p:ext uri="{BB962C8B-B14F-4D97-AF65-F5344CB8AC3E}">
        <p14:creationId xmlns:p14="http://schemas.microsoft.com/office/powerpoint/2010/main" val="2222284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FE581F1-C972-4DD7-A48B-269B2433DC57}"/>
              </a:ext>
            </a:extLst>
          </p:cNvPr>
          <p:cNvSpPr>
            <a:spLocks noGrp="1"/>
          </p:cNvSpPr>
          <p:nvPr>
            <p:ph type="title"/>
          </p:nvPr>
        </p:nvSpPr>
        <p:spPr/>
        <p:txBody>
          <a:bodyPr/>
          <a:lstStyle/>
          <a:p>
            <a:r>
              <a:rPr lang="tr-TR" dirty="0"/>
              <a:t>A)Başla/Dur (Start/Stop)</a:t>
            </a:r>
          </a:p>
        </p:txBody>
      </p:sp>
      <p:sp>
        <p:nvSpPr>
          <p:cNvPr id="3" name="İçerik Yer Tutucusu 2">
            <a:extLst>
              <a:ext uri="{FF2B5EF4-FFF2-40B4-BE49-F238E27FC236}">
                <a16:creationId xmlns:a16="http://schemas.microsoft.com/office/drawing/2014/main" id="{D7316AB7-EC63-405D-BF25-375D6EACCEFF}"/>
              </a:ext>
            </a:extLst>
          </p:cNvPr>
          <p:cNvSpPr>
            <a:spLocks noGrp="1"/>
          </p:cNvSpPr>
          <p:nvPr>
            <p:ph idx="1"/>
          </p:nvPr>
        </p:nvSpPr>
        <p:spPr/>
        <p:txBody>
          <a:bodyPr/>
          <a:lstStyle/>
          <a:p>
            <a:r>
              <a:rPr lang="tr-TR" dirty="0"/>
              <a:t>Algoritmanın başlangıç ve bitiş noktasını gösteren semboldür.</a:t>
            </a:r>
          </a:p>
          <a:p>
            <a:r>
              <a:rPr lang="tr-TR" dirty="0"/>
              <a:t>Start ve stop ifadeleri standarttır. </a:t>
            </a:r>
          </a:p>
          <a:p>
            <a:r>
              <a:rPr lang="tr-TR" dirty="0"/>
              <a:t>Her algoritma START ile başlamak zorunda STOP ile bitmek zorundadır.</a:t>
            </a:r>
          </a:p>
          <a:p>
            <a:r>
              <a:rPr lang="tr-TR" dirty="0"/>
              <a:t>Gösterimi:</a:t>
            </a:r>
          </a:p>
        </p:txBody>
      </p:sp>
      <p:sp>
        <p:nvSpPr>
          <p:cNvPr id="4" name="Akış Çizelgesi: Sonlandırıcı 3">
            <a:extLst>
              <a:ext uri="{FF2B5EF4-FFF2-40B4-BE49-F238E27FC236}">
                <a16:creationId xmlns:a16="http://schemas.microsoft.com/office/drawing/2014/main" id="{890E6AAE-90BD-4E78-8F0C-6D2239B77B9E}"/>
              </a:ext>
            </a:extLst>
          </p:cNvPr>
          <p:cNvSpPr/>
          <p:nvPr/>
        </p:nvSpPr>
        <p:spPr>
          <a:xfrm>
            <a:off x="1841157" y="4423719"/>
            <a:ext cx="2631989" cy="868556"/>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a:t>START</a:t>
            </a:r>
          </a:p>
        </p:txBody>
      </p:sp>
      <p:sp>
        <p:nvSpPr>
          <p:cNvPr id="5" name="Akış Çizelgesi: Sonlandırıcı 4">
            <a:extLst>
              <a:ext uri="{FF2B5EF4-FFF2-40B4-BE49-F238E27FC236}">
                <a16:creationId xmlns:a16="http://schemas.microsoft.com/office/drawing/2014/main" id="{BAA4DD95-FBB4-4E1D-82EF-1525CE9253C1}"/>
              </a:ext>
            </a:extLst>
          </p:cNvPr>
          <p:cNvSpPr/>
          <p:nvPr/>
        </p:nvSpPr>
        <p:spPr>
          <a:xfrm>
            <a:off x="6960972" y="4423719"/>
            <a:ext cx="2631989" cy="868556"/>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a:t>STOP</a:t>
            </a:r>
          </a:p>
        </p:txBody>
      </p:sp>
    </p:spTree>
    <p:extLst>
      <p:ext uri="{BB962C8B-B14F-4D97-AF65-F5344CB8AC3E}">
        <p14:creationId xmlns:p14="http://schemas.microsoft.com/office/powerpoint/2010/main" val="17806198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AC66EB3-CBA9-4336-B332-E70E9D0A2D50}"/>
              </a:ext>
            </a:extLst>
          </p:cNvPr>
          <p:cNvSpPr>
            <a:spLocks noGrp="1"/>
          </p:cNvSpPr>
          <p:nvPr>
            <p:ph type="title"/>
          </p:nvPr>
        </p:nvSpPr>
        <p:spPr/>
        <p:txBody>
          <a:bodyPr/>
          <a:lstStyle/>
          <a:p>
            <a:r>
              <a:rPr lang="tr-TR" dirty="0"/>
              <a:t>B) Veri Girişi</a:t>
            </a:r>
          </a:p>
        </p:txBody>
      </p:sp>
      <p:sp>
        <p:nvSpPr>
          <p:cNvPr id="3" name="İçerik Yer Tutucusu 2">
            <a:extLst>
              <a:ext uri="{FF2B5EF4-FFF2-40B4-BE49-F238E27FC236}">
                <a16:creationId xmlns:a16="http://schemas.microsoft.com/office/drawing/2014/main" id="{A1BF5A7E-CE20-4118-AB48-ABDFF4F4B8B3}"/>
              </a:ext>
            </a:extLst>
          </p:cNvPr>
          <p:cNvSpPr>
            <a:spLocks noGrp="1"/>
          </p:cNvSpPr>
          <p:nvPr>
            <p:ph idx="1"/>
          </p:nvPr>
        </p:nvSpPr>
        <p:spPr/>
        <p:txBody>
          <a:bodyPr/>
          <a:lstStyle/>
          <a:p>
            <a:r>
              <a:rPr lang="tr-TR" dirty="0"/>
              <a:t>Dışarıdan alınan verileri göstermek için kullanılan semboldür.</a:t>
            </a:r>
          </a:p>
          <a:p>
            <a:r>
              <a:rPr lang="tr-TR" dirty="0"/>
              <a:t>Dışarıdan alınan veriler belirtilen değişken isimleriyle bu sembolün içine yazılır.</a:t>
            </a:r>
          </a:p>
          <a:p>
            <a:r>
              <a:rPr lang="tr-TR" dirty="0"/>
              <a:t>Birden fazla değişken burada yazılabilir.</a:t>
            </a:r>
          </a:p>
          <a:p>
            <a:r>
              <a:rPr lang="tr-TR" dirty="0"/>
              <a:t>Gösterimi:  </a:t>
            </a:r>
          </a:p>
        </p:txBody>
      </p:sp>
      <p:sp>
        <p:nvSpPr>
          <p:cNvPr id="4" name="Akış Çizelgesi: Veri 3">
            <a:extLst>
              <a:ext uri="{FF2B5EF4-FFF2-40B4-BE49-F238E27FC236}">
                <a16:creationId xmlns:a16="http://schemas.microsoft.com/office/drawing/2014/main" id="{818B5607-AA69-416E-A012-8DE6DF488137}"/>
              </a:ext>
            </a:extLst>
          </p:cNvPr>
          <p:cNvSpPr/>
          <p:nvPr/>
        </p:nvSpPr>
        <p:spPr>
          <a:xfrm>
            <a:off x="1841157" y="4831492"/>
            <a:ext cx="2891481" cy="926757"/>
          </a:xfrm>
          <a:prstGeom prst="flowChartInputOutp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a:t>A,B,C,R</a:t>
            </a:r>
          </a:p>
        </p:txBody>
      </p:sp>
    </p:spTree>
    <p:extLst>
      <p:ext uri="{BB962C8B-B14F-4D97-AF65-F5344CB8AC3E}">
        <p14:creationId xmlns:p14="http://schemas.microsoft.com/office/powerpoint/2010/main" val="26067553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50AF897C-25C8-4526-B88B-4426F513B8F4}"/>
              </a:ext>
            </a:extLst>
          </p:cNvPr>
          <p:cNvSpPr>
            <a:spLocks noGrp="1"/>
          </p:cNvSpPr>
          <p:nvPr>
            <p:ph type="title"/>
          </p:nvPr>
        </p:nvSpPr>
        <p:spPr/>
        <p:txBody>
          <a:bodyPr/>
          <a:lstStyle/>
          <a:p>
            <a:r>
              <a:rPr lang="tr-TR" dirty="0"/>
              <a:t>C) İşlem</a:t>
            </a:r>
          </a:p>
        </p:txBody>
      </p:sp>
      <p:sp>
        <p:nvSpPr>
          <p:cNvPr id="3" name="İçerik Yer Tutucusu 2">
            <a:extLst>
              <a:ext uri="{FF2B5EF4-FFF2-40B4-BE49-F238E27FC236}">
                <a16:creationId xmlns:a16="http://schemas.microsoft.com/office/drawing/2014/main" id="{5A4DBCD0-3B6E-4EA6-B9C5-0917505DA458}"/>
              </a:ext>
            </a:extLst>
          </p:cNvPr>
          <p:cNvSpPr>
            <a:spLocks noGrp="1"/>
          </p:cNvSpPr>
          <p:nvPr>
            <p:ph idx="1"/>
          </p:nvPr>
        </p:nvSpPr>
        <p:spPr/>
        <p:txBody>
          <a:bodyPr/>
          <a:lstStyle/>
          <a:p>
            <a:r>
              <a:rPr lang="tr-TR" dirty="0"/>
              <a:t>Program çalışırken yapılacak işlemleri gösteren semboldür.</a:t>
            </a:r>
          </a:p>
          <a:p>
            <a:r>
              <a:rPr lang="tr-TR" dirty="0"/>
              <a:t>Mutlaka çalışması beklenmez.(KOŞUL durumlarında)</a:t>
            </a:r>
          </a:p>
          <a:p>
            <a:r>
              <a:rPr lang="tr-TR" dirty="0"/>
              <a:t>Burada yapılan işlemler bilgisayar mantığına göre yazılması gerekir.</a:t>
            </a:r>
          </a:p>
          <a:p>
            <a:r>
              <a:rPr lang="tr-TR" dirty="0"/>
              <a:t>Birden fazla işlem alt alta yazılarak gösterilir.</a:t>
            </a:r>
          </a:p>
        </p:txBody>
      </p:sp>
      <p:sp>
        <p:nvSpPr>
          <p:cNvPr id="4" name="Akış Çizelgesi: İşlem 3">
            <a:extLst>
              <a:ext uri="{FF2B5EF4-FFF2-40B4-BE49-F238E27FC236}">
                <a16:creationId xmlns:a16="http://schemas.microsoft.com/office/drawing/2014/main" id="{FE7B5272-325B-4872-B489-E00982750566}"/>
              </a:ext>
            </a:extLst>
          </p:cNvPr>
          <p:cNvSpPr/>
          <p:nvPr/>
        </p:nvSpPr>
        <p:spPr>
          <a:xfrm>
            <a:off x="1532238" y="4213654"/>
            <a:ext cx="4856205" cy="1878227"/>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err="1"/>
              <a:t>cemberAlan</a:t>
            </a:r>
            <a:r>
              <a:rPr lang="tr-TR" dirty="0"/>
              <a:t>=3.14 * R^2</a:t>
            </a:r>
          </a:p>
          <a:p>
            <a:pPr algn="ctr"/>
            <a:r>
              <a:rPr lang="tr-TR" dirty="0" err="1"/>
              <a:t>kareAlan</a:t>
            </a:r>
            <a:r>
              <a:rPr lang="tr-TR" dirty="0"/>
              <a:t>= A*B</a:t>
            </a:r>
          </a:p>
          <a:p>
            <a:pPr algn="ctr"/>
            <a:r>
              <a:rPr lang="tr-TR" dirty="0" err="1"/>
              <a:t>kareHacim</a:t>
            </a:r>
            <a:r>
              <a:rPr lang="tr-TR" dirty="0"/>
              <a:t> = </a:t>
            </a:r>
            <a:r>
              <a:rPr lang="tr-TR" dirty="0" err="1"/>
              <a:t>kareAlan</a:t>
            </a:r>
            <a:r>
              <a:rPr lang="tr-TR" dirty="0"/>
              <a:t>*C</a:t>
            </a:r>
          </a:p>
        </p:txBody>
      </p:sp>
    </p:spTree>
    <p:extLst>
      <p:ext uri="{BB962C8B-B14F-4D97-AF65-F5344CB8AC3E}">
        <p14:creationId xmlns:p14="http://schemas.microsoft.com/office/powerpoint/2010/main" val="34031985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5">
            <a:extLst>
              <a:ext uri="{FF2B5EF4-FFF2-40B4-BE49-F238E27FC236}">
                <a16:creationId xmlns:a16="http://schemas.microsoft.com/office/drawing/2014/main" id="{9479F0CE-E2C8-43D7-8B1A-827B44CE66DD}"/>
              </a:ext>
            </a:extLst>
          </p:cNvPr>
          <p:cNvSpPr>
            <a:spLocks noGrp="1"/>
          </p:cNvSpPr>
          <p:nvPr>
            <p:ph type="title"/>
          </p:nvPr>
        </p:nvSpPr>
        <p:spPr/>
        <p:txBody>
          <a:bodyPr/>
          <a:lstStyle/>
          <a:p>
            <a:r>
              <a:rPr lang="tr-TR" dirty="0"/>
              <a:t>D) Koşul/Karar</a:t>
            </a:r>
          </a:p>
        </p:txBody>
      </p:sp>
      <p:sp>
        <p:nvSpPr>
          <p:cNvPr id="7" name="İçerik Yer Tutucusu 6">
            <a:extLst>
              <a:ext uri="{FF2B5EF4-FFF2-40B4-BE49-F238E27FC236}">
                <a16:creationId xmlns:a16="http://schemas.microsoft.com/office/drawing/2014/main" id="{0A2F2FE6-1522-493A-8F08-6AF718DD42D3}"/>
              </a:ext>
            </a:extLst>
          </p:cNvPr>
          <p:cNvSpPr>
            <a:spLocks noGrp="1"/>
          </p:cNvSpPr>
          <p:nvPr>
            <p:ph idx="1"/>
          </p:nvPr>
        </p:nvSpPr>
        <p:spPr>
          <a:xfrm>
            <a:off x="838200" y="1354334"/>
            <a:ext cx="10515600" cy="2635164"/>
          </a:xfrm>
        </p:spPr>
        <p:txBody>
          <a:bodyPr>
            <a:normAutofit lnSpcReduction="10000"/>
          </a:bodyPr>
          <a:lstStyle/>
          <a:p>
            <a:r>
              <a:rPr lang="tr-TR" dirty="0"/>
              <a:t>İşleme girmeden önce koşulun sağlanıp </a:t>
            </a:r>
            <a:r>
              <a:rPr lang="tr-TR" dirty="0" err="1"/>
              <a:t>sağlanılmadığını</a:t>
            </a:r>
            <a:r>
              <a:rPr lang="tr-TR" dirty="0"/>
              <a:t> kontrol eder, eğer koşul sağlanıyor ise içindeki işlemleri yapar ve çıkar. </a:t>
            </a:r>
          </a:p>
          <a:p>
            <a:r>
              <a:rPr lang="tr-TR" dirty="0"/>
              <a:t>Tek seferliktir.</a:t>
            </a:r>
          </a:p>
          <a:p>
            <a:r>
              <a:rPr lang="tr-TR" dirty="0"/>
              <a:t>Evet(True) yada Hayır(</a:t>
            </a:r>
            <a:r>
              <a:rPr lang="tr-TR" dirty="0" err="1"/>
              <a:t>False</a:t>
            </a:r>
            <a:r>
              <a:rPr lang="tr-TR" dirty="0"/>
              <a:t>) diye 2 kol üzerinden ilerler. Her kol için ayrı işlemler tanımlanabilir. True kolu mutlaka dolu olmak zorundadır. </a:t>
            </a:r>
            <a:r>
              <a:rPr lang="tr-TR" dirty="0" err="1"/>
              <a:t>False</a:t>
            </a:r>
            <a:r>
              <a:rPr lang="tr-TR" dirty="0"/>
              <a:t> kolu boş geçilebilir. </a:t>
            </a:r>
          </a:p>
        </p:txBody>
      </p:sp>
      <p:sp>
        <p:nvSpPr>
          <p:cNvPr id="8" name="Akış Çizelgesi: Karar 7">
            <a:extLst>
              <a:ext uri="{FF2B5EF4-FFF2-40B4-BE49-F238E27FC236}">
                <a16:creationId xmlns:a16="http://schemas.microsoft.com/office/drawing/2014/main" id="{C37527E6-02D2-4A02-BEA8-CEA7CAB6B725}"/>
              </a:ext>
            </a:extLst>
          </p:cNvPr>
          <p:cNvSpPr/>
          <p:nvPr/>
        </p:nvSpPr>
        <p:spPr>
          <a:xfrm>
            <a:off x="1680519" y="4201297"/>
            <a:ext cx="2409567" cy="1133353"/>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a:t>Koşul(a&lt;b)</a:t>
            </a:r>
          </a:p>
        </p:txBody>
      </p:sp>
      <p:cxnSp>
        <p:nvCxnSpPr>
          <p:cNvPr id="10" name="Düz Ok Bağlayıcısı 9">
            <a:extLst>
              <a:ext uri="{FF2B5EF4-FFF2-40B4-BE49-F238E27FC236}">
                <a16:creationId xmlns:a16="http://schemas.microsoft.com/office/drawing/2014/main" id="{9E59109E-45CB-4259-A316-CC6F417EA908}"/>
              </a:ext>
            </a:extLst>
          </p:cNvPr>
          <p:cNvCxnSpPr>
            <a:stCxn id="8" idx="3"/>
          </p:cNvCxnSpPr>
          <p:nvPr/>
        </p:nvCxnSpPr>
        <p:spPr>
          <a:xfrm>
            <a:off x="4090086" y="4767974"/>
            <a:ext cx="667265" cy="1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Dikdörtgen 13">
            <a:extLst>
              <a:ext uri="{FF2B5EF4-FFF2-40B4-BE49-F238E27FC236}">
                <a16:creationId xmlns:a16="http://schemas.microsoft.com/office/drawing/2014/main" id="{B4551CF2-6086-4439-B557-DE0AA9F10854}"/>
              </a:ext>
            </a:extLst>
          </p:cNvPr>
          <p:cNvSpPr/>
          <p:nvPr/>
        </p:nvSpPr>
        <p:spPr>
          <a:xfrm>
            <a:off x="4794422" y="4385276"/>
            <a:ext cx="1643449" cy="7784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a:t>İşlem 2</a:t>
            </a:r>
          </a:p>
        </p:txBody>
      </p:sp>
      <p:sp>
        <p:nvSpPr>
          <p:cNvPr id="15" name="Dikdörtgen 14">
            <a:extLst>
              <a:ext uri="{FF2B5EF4-FFF2-40B4-BE49-F238E27FC236}">
                <a16:creationId xmlns:a16="http://schemas.microsoft.com/office/drawing/2014/main" id="{FD5DC637-324E-4C1B-B134-9613D7A571C2}"/>
              </a:ext>
            </a:extLst>
          </p:cNvPr>
          <p:cNvSpPr/>
          <p:nvPr/>
        </p:nvSpPr>
        <p:spPr>
          <a:xfrm>
            <a:off x="2063577" y="5608233"/>
            <a:ext cx="1643449" cy="7784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a:t>İşlem 1</a:t>
            </a:r>
          </a:p>
        </p:txBody>
      </p:sp>
      <p:cxnSp>
        <p:nvCxnSpPr>
          <p:cNvPr id="18" name="Düz Ok Bağlayıcısı 17">
            <a:extLst>
              <a:ext uri="{FF2B5EF4-FFF2-40B4-BE49-F238E27FC236}">
                <a16:creationId xmlns:a16="http://schemas.microsoft.com/office/drawing/2014/main" id="{E3508494-B689-4380-94B6-7CAE29D46A33}"/>
              </a:ext>
            </a:extLst>
          </p:cNvPr>
          <p:cNvCxnSpPr>
            <a:stCxn id="8" idx="2"/>
            <a:endCxn id="15" idx="0"/>
          </p:cNvCxnSpPr>
          <p:nvPr/>
        </p:nvCxnSpPr>
        <p:spPr>
          <a:xfrm flipH="1">
            <a:off x="2885302" y="5334650"/>
            <a:ext cx="1" cy="273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Düz Ok Bağlayıcısı 19">
            <a:extLst>
              <a:ext uri="{FF2B5EF4-FFF2-40B4-BE49-F238E27FC236}">
                <a16:creationId xmlns:a16="http://schemas.microsoft.com/office/drawing/2014/main" id="{41E27642-4C3A-4FA7-AF66-4F88987F3B2F}"/>
              </a:ext>
            </a:extLst>
          </p:cNvPr>
          <p:cNvCxnSpPr>
            <a:cxnSpLocks/>
            <a:stCxn id="15" idx="3"/>
            <a:endCxn id="23" idx="2"/>
          </p:cNvCxnSpPr>
          <p:nvPr/>
        </p:nvCxnSpPr>
        <p:spPr>
          <a:xfrm>
            <a:off x="3707026" y="5997471"/>
            <a:ext cx="17793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Düz Ok Bağlayıcısı 21">
            <a:extLst>
              <a:ext uri="{FF2B5EF4-FFF2-40B4-BE49-F238E27FC236}">
                <a16:creationId xmlns:a16="http://schemas.microsoft.com/office/drawing/2014/main" id="{3261450C-6FF9-4845-812B-FF031330E461}"/>
              </a:ext>
            </a:extLst>
          </p:cNvPr>
          <p:cNvCxnSpPr>
            <a:cxnSpLocks/>
            <a:stCxn id="14" idx="2"/>
            <a:endCxn id="23" idx="0"/>
          </p:cNvCxnSpPr>
          <p:nvPr/>
        </p:nvCxnSpPr>
        <p:spPr>
          <a:xfrm flipH="1">
            <a:off x="5616146" y="5163752"/>
            <a:ext cx="1" cy="703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786D7E23-7E3F-429D-85F4-AD453911D903}"/>
              </a:ext>
            </a:extLst>
          </p:cNvPr>
          <p:cNvSpPr/>
          <p:nvPr/>
        </p:nvSpPr>
        <p:spPr>
          <a:xfrm>
            <a:off x="5486400" y="5867725"/>
            <a:ext cx="259492" cy="25949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tr-TR"/>
          </a:p>
        </p:txBody>
      </p:sp>
      <p:cxnSp>
        <p:nvCxnSpPr>
          <p:cNvPr id="27" name="Düz Ok Bağlayıcısı 26">
            <a:extLst>
              <a:ext uri="{FF2B5EF4-FFF2-40B4-BE49-F238E27FC236}">
                <a16:creationId xmlns:a16="http://schemas.microsoft.com/office/drawing/2014/main" id="{1B3C3D4E-5140-4B4C-8782-F132772604E4}"/>
              </a:ext>
            </a:extLst>
          </p:cNvPr>
          <p:cNvCxnSpPr>
            <a:stCxn id="23" idx="4"/>
          </p:cNvCxnSpPr>
          <p:nvPr/>
        </p:nvCxnSpPr>
        <p:spPr>
          <a:xfrm>
            <a:off x="5616146" y="6127217"/>
            <a:ext cx="0" cy="259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Dikdörtgen 28">
            <a:extLst>
              <a:ext uri="{FF2B5EF4-FFF2-40B4-BE49-F238E27FC236}">
                <a16:creationId xmlns:a16="http://schemas.microsoft.com/office/drawing/2014/main" id="{AB56DFF0-EAD2-4C1E-A81C-58039A48212D}"/>
              </a:ext>
            </a:extLst>
          </p:cNvPr>
          <p:cNvSpPr/>
          <p:nvPr/>
        </p:nvSpPr>
        <p:spPr>
          <a:xfrm>
            <a:off x="4219832" y="4308551"/>
            <a:ext cx="370703" cy="370703"/>
          </a:xfrm>
          <a:prstGeom prst="rect">
            <a:avLst/>
          </a:prstGeom>
          <a:solidFill>
            <a:srgbClr val="FF00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tr-TR" dirty="0"/>
              <a:t>F</a:t>
            </a:r>
          </a:p>
        </p:txBody>
      </p:sp>
      <p:sp>
        <p:nvSpPr>
          <p:cNvPr id="30" name="Dikdörtgen 29">
            <a:extLst>
              <a:ext uri="{FF2B5EF4-FFF2-40B4-BE49-F238E27FC236}">
                <a16:creationId xmlns:a16="http://schemas.microsoft.com/office/drawing/2014/main" id="{B5ABB521-0EE4-4828-9794-1B05FBE0AC52}"/>
              </a:ext>
            </a:extLst>
          </p:cNvPr>
          <p:cNvSpPr/>
          <p:nvPr/>
        </p:nvSpPr>
        <p:spPr>
          <a:xfrm>
            <a:off x="3116991" y="5197404"/>
            <a:ext cx="370703" cy="370703"/>
          </a:xfrm>
          <a:prstGeom prst="rect">
            <a:avLst/>
          </a:prstGeom>
          <a:solidFill>
            <a:srgbClr val="00B05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tr-TR" dirty="0"/>
              <a:t>T</a:t>
            </a:r>
          </a:p>
        </p:txBody>
      </p:sp>
    </p:spTree>
    <p:extLst>
      <p:ext uri="{BB962C8B-B14F-4D97-AF65-F5344CB8AC3E}">
        <p14:creationId xmlns:p14="http://schemas.microsoft.com/office/powerpoint/2010/main" val="11768703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18663442-814B-4624-B00C-4B8A9062C81F}"/>
              </a:ext>
            </a:extLst>
          </p:cNvPr>
          <p:cNvSpPr>
            <a:spLocks noGrp="1"/>
          </p:cNvSpPr>
          <p:nvPr>
            <p:ph type="title"/>
          </p:nvPr>
        </p:nvSpPr>
        <p:spPr/>
        <p:txBody>
          <a:bodyPr/>
          <a:lstStyle/>
          <a:p>
            <a:r>
              <a:rPr lang="tr-TR" dirty="0"/>
              <a:t>E) Döngü</a:t>
            </a:r>
          </a:p>
        </p:txBody>
      </p:sp>
      <p:sp>
        <p:nvSpPr>
          <p:cNvPr id="3" name="İçerik Yer Tutucusu 2">
            <a:extLst>
              <a:ext uri="{FF2B5EF4-FFF2-40B4-BE49-F238E27FC236}">
                <a16:creationId xmlns:a16="http://schemas.microsoft.com/office/drawing/2014/main" id="{7BC856B9-8958-406C-AD5E-7DEAB8ABAE8A}"/>
              </a:ext>
            </a:extLst>
          </p:cNvPr>
          <p:cNvSpPr>
            <a:spLocks noGrp="1"/>
          </p:cNvSpPr>
          <p:nvPr>
            <p:ph idx="1"/>
          </p:nvPr>
        </p:nvSpPr>
        <p:spPr/>
        <p:txBody>
          <a:bodyPr>
            <a:normAutofit lnSpcReduction="10000"/>
          </a:bodyPr>
          <a:lstStyle/>
          <a:p>
            <a:r>
              <a:rPr lang="tr-TR" dirty="0"/>
              <a:t>Belirli koşullar gerçekleşinceye kadara içerisindeki işlemleri tekrar etmesini sağlayan yapılardır.</a:t>
            </a:r>
          </a:p>
          <a:p>
            <a:r>
              <a:rPr lang="tr-TR" dirty="0"/>
              <a:t>Artan, azalan ve koşullu olmak üzere 3 çeşittir.</a:t>
            </a:r>
          </a:p>
          <a:p>
            <a:r>
              <a:rPr lang="tr-TR" dirty="0"/>
              <a:t>Artan döngü: Başlangıç değeri, bitiş değerine ulaşana kadar pozitif adımlarla artan döngülerdir.</a:t>
            </a:r>
          </a:p>
          <a:p>
            <a:r>
              <a:rPr lang="tr-TR" dirty="0"/>
              <a:t>Azalan döngü: Başlangıç değeri, bitiş değerine ulaşana kadar negatif adımlarla artan döngüdür.(Yani yüksekten başlayıp alçağa doğru hareket eder)</a:t>
            </a:r>
          </a:p>
          <a:p>
            <a:r>
              <a:rPr lang="tr-TR" dirty="0"/>
              <a:t>Koşullu döngü: Belirli koşullar sağlandığı süre boyunca devam eden döngü çeşitleridir.</a:t>
            </a:r>
          </a:p>
        </p:txBody>
      </p:sp>
    </p:spTree>
    <p:extLst>
      <p:ext uri="{BB962C8B-B14F-4D97-AF65-F5344CB8AC3E}">
        <p14:creationId xmlns:p14="http://schemas.microsoft.com/office/powerpoint/2010/main" val="22283902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0DB3D52-BD1C-4594-B7CA-4008310EF8E4}"/>
              </a:ext>
            </a:extLst>
          </p:cNvPr>
          <p:cNvSpPr>
            <a:spLocks noGrp="1"/>
          </p:cNvSpPr>
          <p:nvPr>
            <p:ph idx="1"/>
          </p:nvPr>
        </p:nvSpPr>
        <p:spPr>
          <a:xfrm>
            <a:off x="838200" y="3534033"/>
            <a:ext cx="10515600" cy="556054"/>
          </a:xfrm>
        </p:spPr>
        <p:txBody>
          <a:bodyPr/>
          <a:lstStyle/>
          <a:p>
            <a:pPr marL="0" indent="0">
              <a:buNone/>
            </a:pPr>
            <a:r>
              <a:rPr lang="tr-TR" dirty="0"/>
              <a:t>      Artan Döngü                    Azalan Döngü                    Koşullu Döngü</a:t>
            </a:r>
          </a:p>
        </p:txBody>
      </p:sp>
      <p:sp>
        <p:nvSpPr>
          <p:cNvPr id="4" name="Akış Çizelgesi: Hazırlık 3">
            <a:extLst>
              <a:ext uri="{FF2B5EF4-FFF2-40B4-BE49-F238E27FC236}">
                <a16:creationId xmlns:a16="http://schemas.microsoft.com/office/drawing/2014/main" id="{0EF9B40C-0830-41D0-94BC-B139AF9E2DF7}"/>
              </a:ext>
            </a:extLst>
          </p:cNvPr>
          <p:cNvSpPr/>
          <p:nvPr/>
        </p:nvSpPr>
        <p:spPr>
          <a:xfrm>
            <a:off x="1161535" y="2421924"/>
            <a:ext cx="2335427" cy="951470"/>
          </a:xfrm>
          <a:prstGeom prst="flowChartPreparat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a:t>i=1,25,2</a:t>
            </a:r>
          </a:p>
        </p:txBody>
      </p:sp>
      <p:sp>
        <p:nvSpPr>
          <p:cNvPr id="5" name="Akış Çizelgesi: Hazırlık 4">
            <a:extLst>
              <a:ext uri="{FF2B5EF4-FFF2-40B4-BE49-F238E27FC236}">
                <a16:creationId xmlns:a16="http://schemas.microsoft.com/office/drawing/2014/main" id="{B8D65912-C2D5-454C-B785-CC9DDE930910}"/>
              </a:ext>
            </a:extLst>
          </p:cNvPr>
          <p:cNvSpPr/>
          <p:nvPr/>
        </p:nvSpPr>
        <p:spPr>
          <a:xfrm>
            <a:off x="4662616" y="2421924"/>
            <a:ext cx="2335427" cy="951470"/>
          </a:xfrm>
          <a:prstGeom prst="flowChartPreparat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a:t>i=37,10,-3</a:t>
            </a:r>
          </a:p>
        </p:txBody>
      </p:sp>
      <p:sp>
        <p:nvSpPr>
          <p:cNvPr id="6" name="Akış Çizelgesi: Hazırlık 5">
            <a:extLst>
              <a:ext uri="{FF2B5EF4-FFF2-40B4-BE49-F238E27FC236}">
                <a16:creationId xmlns:a16="http://schemas.microsoft.com/office/drawing/2014/main" id="{0CFBBA36-2DC0-4812-896E-4FAD0A0B4C9B}"/>
              </a:ext>
            </a:extLst>
          </p:cNvPr>
          <p:cNvSpPr/>
          <p:nvPr/>
        </p:nvSpPr>
        <p:spPr>
          <a:xfrm>
            <a:off x="8349049" y="2421924"/>
            <a:ext cx="2335427" cy="951470"/>
          </a:xfrm>
          <a:prstGeom prst="flowChartPreparat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a:t>a&lt;b</a:t>
            </a:r>
          </a:p>
        </p:txBody>
      </p:sp>
    </p:spTree>
    <p:extLst>
      <p:ext uri="{BB962C8B-B14F-4D97-AF65-F5344CB8AC3E}">
        <p14:creationId xmlns:p14="http://schemas.microsoft.com/office/powerpoint/2010/main" val="40924527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kış Çizelgesi: Hazırlık 3">
            <a:extLst>
              <a:ext uri="{FF2B5EF4-FFF2-40B4-BE49-F238E27FC236}">
                <a16:creationId xmlns:a16="http://schemas.microsoft.com/office/drawing/2014/main" id="{663295CA-49B9-42C6-B876-098F264BC643}"/>
              </a:ext>
            </a:extLst>
          </p:cNvPr>
          <p:cNvSpPr/>
          <p:nvPr/>
        </p:nvSpPr>
        <p:spPr>
          <a:xfrm>
            <a:off x="506626" y="2030627"/>
            <a:ext cx="2335427" cy="951470"/>
          </a:xfrm>
          <a:prstGeom prst="flowChartPreparat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a:t>i=</a:t>
            </a:r>
            <a:r>
              <a:rPr lang="tr-TR" dirty="0" err="1"/>
              <a:t>a,b,c</a:t>
            </a:r>
            <a:endParaRPr lang="tr-TR" dirty="0"/>
          </a:p>
        </p:txBody>
      </p:sp>
      <p:cxnSp>
        <p:nvCxnSpPr>
          <p:cNvPr id="5" name="Bağlayıcı: Dirsek 4">
            <a:extLst>
              <a:ext uri="{FF2B5EF4-FFF2-40B4-BE49-F238E27FC236}">
                <a16:creationId xmlns:a16="http://schemas.microsoft.com/office/drawing/2014/main" id="{5A4BE9D8-4F1A-4734-A7AC-9EBB6CE51BF4}"/>
              </a:ext>
            </a:extLst>
          </p:cNvPr>
          <p:cNvCxnSpPr>
            <a:stCxn id="4" idx="3"/>
          </p:cNvCxnSpPr>
          <p:nvPr/>
        </p:nvCxnSpPr>
        <p:spPr>
          <a:xfrm>
            <a:off x="2842053" y="2506362"/>
            <a:ext cx="988542" cy="475735"/>
          </a:xfrm>
          <a:prstGeom prst="bentConnector3">
            <a:avLst>
              <a:gd name="adj1" fmla="val 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Akış Çizelgesi: İşlem 5">
            <a:extLst>
              <a:ext uri="{FF2B5EF4-FFF2-40B4-BE49-F238E27FC236}">
                <a16:creationId xmlns:a16="http://schemas.microsoft.com/office/drawing/2014/main" id="{DB723EC1-BFEC-4795-AD77-4ED3C7734A9E}"/>
              </a:ext>
            </a:extLst>
          </p:cNvPr>
          <p:cNvSpPr/>
          <p:nvPr/>
        </p:nvSpPr>
        <p:spPr>
          <a:xfrm>
            <a:off x="3064476" y="3022390"/>
            <a:ext cx="2248929" cy="870884"/>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a:t>İşlemler</a:t>
            </a:r>
          </a:p>
        </p:txBody>
      </p:sp>
      <p:cxnSp>
        <p:nvCxnSpPr>
          <p:cNvPr id="7" name="Bağlayıcı: Dirsek 6">
            <a:extLst>
              <a:ext uri="{FF2B5EF4-FFF2-40B4-BE49-F238E27FC236}">
                <a16:creationId xmlns:a16="http://schemas.microsoft.com/office/drawing/2014/main" id="{28D334E8-D1F8-4D3E-9BC6-73F6EB896D64}"/>
              </a:ext>
            </a:extLst>
          </p:cNvPr>
          <p:cNvCxnSpPr>
            <a:cxnSpLocks/>
            <a:stCxn id="6" idx="3"/>
          </p:cNvCxnSpPr>
          <p:nvPr/>
        </p:nvCxnSpPr>
        <p:spPr>
          <a:xfrm flipH="1" flipV="1">
            <a:off x="2582562" y="2162432"/>
            <a:ext cx="2730843" cy="1295400"/>
          </a:xfrm>
          <a:prstGeom prst="bentConnector3">
            <a:avLst>
              <a:gd name="adj1" fmla="val -837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Dikdörtgen 7">
            <a:extLst>
              <a:ext uri="{FF2B5EF4-FFF2-40B4-BE49-F238E27FC236}">
                <a16:creationId xmlns:a16="http://schemas.microsoft.com/office/drawing/2014/main" id="{5418E69F-529D-4029-AF0A-92F42771A24E}"/>
              </a:ext>
            </a:extLst>
          </p:cNvPr>
          <p:cNvSpPr/>
          <p:nvPr/>
        </p:nvSpPr>
        <p:spPr>
          <a:xfrm>
            <a:off x="1000897" y="1556951"/>
            <a:ext cx="370703" cy="37070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tr-TR" dirty="0"/>
              <a:t>1</a:t>
            </a:r>
          </a:p>
        </p:txBody>
      </p:sp>
      <p:sp>
        <p:nvSpPr>
          <p:cNvPr id="9" name="Dikdörtgen 8">
            <a:extLst>
              <a:ext uri="{FF2B5EF4-FFF2-40B4-BE49-F238E27FC236}">
                <a16:creationId xmlns:a16="http://schemas.microsoft.com/office/drawing/2014/main" id="{CB387409-816F-474A-8218-97181D738B63}"/>
              </a:ext>
            </a:extLst>
          </p:cNvPr>
          <p:cNvSpPr/>
          <p:nvPr/>
        </p:nvSpPr>
        <p:spPr>
          <a:xfrm>
            <a:off x="2842053" y="1556951"/>
            <a:ext cx="370703" cy="37070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tr-TR" dirty="0"/>
              <a:t>4</a:t>
            </a:r>
          </a:p>
        </p:txBody>
      </p:sp>
      <p:sp>
        <p:nvSpPr>
          <p:cNvPr id="10" name="Dikdörtgen 9">
            <a:extLst>
              <a:ext uri="{FF2B5EF4-FFF2-40B4-BE49-F238E27FC236}">
                <a16:creationId xmlns:a16="http://schemas.microsoft.com/office/drawing/2014/main" id="{E35EF086-8584-48CB-B0D0-BBADC3F92DA8}"/>
              </a:ext>
            </a:extLst>
          </p:cNvPr>
          <p:cNvSpPr/>
          <p:nvPr/>
        </p:nvSpPr>
        <p:spPr>
          <a:xfrm>
            <a:off x="5684108" y="2585784"/>
            <a:ext cx="370703" cy="370703"/>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tr-TR" dirty="0"/>
              <a:t>3</a:t>
            </a:r>
          </a:p>
        </p:txBody>
      </p:sp>
      <p:sp>
        <p:nvSpPr>
          <p:cNvPr id="11" name="Dikdörtgen 10">
            <a:extLst>
              <a:ext uri="{FF2B5EF4-FFF2-40B4-BE49-F238E27FC236}">
                <a16:creationId xmlns:a16="http://schemas.microsoft.com/office/drawing/2014/main" id="{1DBD73EF-ACED-421A-B93C-951EFCAAA2F4}"/>
              </a:ext>
            </a:extLst>
          </p:cNvPr>
          <p:cNvSpPr/>
          <p:nvPr/>
        </p:nvSpPr>
        <p:spPr>
          <a:xfrm>
            <a:off x="3212756" y="2585784"/>
            <a:ext cx="370703" cy="370703"/>
          </a:xfrm>
          <a:prstGeom prst="rect">
            <a:avLst/>
          </a:prstGeom>
          <a:solidFill>
            <a:srgbClr val="FF00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tr-TR" dirty="0"/>
              <a:t>2</a:t>
            </a:r>
          </a:p>
        </p:txBody>
      </p:sp>
      <p:sp>
        <p:nvSpPr>
          <p:cNvPr id="12" name="Metin kutusu 11">
            <a:extLst>
              <a:ext uri="{FF2B5EF4-FFF2-40B4-BE49-F238E27FC236}">
                <a16:creationId xmlns:a16="http://schemas.microsoft.com/office/drawing/2014/main" id="{4F41D996-DBC6-4CE8-8E19-6E05CB05C010}"/>
              </a:ext>
            </a:extLst>
          </p:cNvPr>
          <p:cNvSpPr txBox="1"/>
          <p:nvPr/>
        </p:nvSpPr>
        <p:spPr>
          <a:xfrm>
            <a:off x="6783859" y="1210962"/>
            <a:ext cx="4992130" cy="3416320"/>
          </a:xfrm>
          <a:prstGeom prst="rect">
            <a:avLst/>
          </a:prstGeom>
          <a:noFill/>
        </p:spPr>
        <p:txBody>
          <a:bodyPr wrap="square" rtlCol="0">
            <a:spAutoFit/>
          </a:bodyPr>
          <a:lstStyle/>
          <a:p>
            <a:r>
              <a:rPr lang="tr-TR" dirty="0">
                <a:solidFill>
                  <a:srgbClr val="ED7D31"/>
                </a:solidFill>
              </a:rPr>
              <a:t>1- Döngüye giriş yapılır. Döngünün başlangıç değeri(i) a’ya eşittir. i=a değeriyle döngüye başlanır.</a:t>
            </a:r>
          </a:p>
          <a:p>
            <a:endParaRPr lang="tr-TR" dirty="0">
              <a:solidFill>
                <a:schemeClr val="bg1"/>
              </a:solidFill>
            </a:endParaRPr>
          </a:p>
          <a:p>
            <a:r>
              <a:rPr lang="tr-TR" dirty="0">
                <a:solidFill>
                  <a:srgbClr val="FF0000"/>
                </a:solidFill>
              </a:rPr>
              <a:t>2- i’nin o anki değeri ile işlemleri gerçekleştirir. İçerideki işlemler i’nin o anki değerinin durumuna göre farklılık gösterebilir.</a:t>
            </a:r>
          </a:p>
          <a:p>
            <a:endParaRPr lang="tr-TR" dirty="0">
              <a:solidFill>
                <a:schemeClr val="bg1"/>
              </a:solidFill>
            </a:endParaRPr>
          </a:p>
          <a:p>
            <a:r>
              <a:rPr lang="tr-TR" dirty="0">
                <a:solidFill>
                  <a:srgbClr val="FFC000"/>
                </a:solidFill>
              </a:rPr>
              <a:t>3- i’nin değerini c kadar artır.</a:t>
            </a:r>
          </a:p>
          <a:p>
            <a:endParaRPr lang="tr-TR" dirty="0">
              <a:solidFill>
                <a:srgbClr val="70AD47"/>
              </a:solidFill>
            </a:endParaRPr>
          </a:p>
          <a:p>
            <a:r>
              <a:rPr lang="tr-TR" dirty="0">
                <a:solidFill>
                  <a:srgbClr val="70AD47"/>
                </a:solidFill>
              </a:rPr>
              <a:t>4- i’nin b değerinden küçük veya eşit olup olmadığını kontrol eder. Eğer küçük ise döngüye tekrar girer ve 2. adıma geçer.</a:t>
            </a:r>
          </a:p>
        </p:txBody>
      </p:sp>
    </p:spTree>
    <p:extLst>
      <p:ext uri="{BB962C8B-B14F-4D97-AF65-F5344CB8AC3E}">
        <p14:creationId xmlns:p14="http://schemas.microsoft.com/office/powerpoint/2010/main" val="4121470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E72AEDA-56DF-4E16-98D2-F22461FBEAD9}"/>
              </a:ext>
            </a:extLst>
          </p:cNvPr>
          <p:cNvSpPr>
            <a:spLocks noGrp="1"/>
          </p:cNvSpPr>
          <p:nvPr>
            <p:ph type="title"/>
          </p:nvPr>
        </p:nvSpPr>
        <p:spPr/>
        <p:txBody>
          <a:bodyPr/>
          <a:lstStyle/>
          <a:p>
            <a:r>
              <a:rPr lang="tr-TR" dirty="0"/>
              <a:t>Algoritmadaki Temel Bileşenler</a:t>
            </a:r>
          </a:p>
        </p:txBody>
      </p:sp>
      <p:sp>
        <p:nvSpPr>
          <p:cNvPr id="3" name="İçerik Yer Tutucusu 2">
            <a:extLst>
              <a:ext uri="{FF2B5EF4-FFF2-40B4-BE49-F238E27FC236}">
                <a16:creationId xmlns:a16="http://schemas.microsoft.com/office/drawing/2014/main" id="{85DE18D3-F612-4B93-8B65-33A3F241B1B2}"/>
              </a:ext>
            </a:extLst>
          </p:cNvPr>
          <p:cNvSpPr>
            <a:spLocks noGrp="1"/>
          </p:cNvSpPr>
          <p:nvPr>
            <p:ph idx="1"/>
          </p:nvPr>
        </p:nvSpPr>
        <p:spPr/>
        <p:txBody>
          <a:bodyPr/>
          <a:lstStyle/>
          <a:p>
            <a:r>
              <a:rPr lang="tr-TR" dirty="0">
                <a:solidFill>
                  <a:srgbClr val="FF0000"/>
                </a:solidFill>
              </a:rPr>
              <a:t>1. Değişkenler: </a:t>
            </a:r>
            <a:r>
              <a:rPr lang="tr-TR" dirty="0"/>
              <a:t>Dışarıdan girilen ve bizim oluşturduğumuz değerleri tutan elemanlardır.</a:t>
            </a:r>
          </a:p>
          <a:p>
            <a:r>
              <a:rPr lang="tr-TR" dirty="0">
                <a:solidFill>
                  <a:srgbClr val="0070C0"/>
                </a:solidFill>
              </a:rPr>
              <a:t>2. Algoritma:  </a:t>
            </a:r>
            <a:r>
              <a:rPr lang="tr-TR" dirty="0"/>
              <a:t>Kısaca gerekli adımların mantıksal bir sıra ile yazılmasıdır.</a:t>
            </a:r>
          </a:p>
          <a:p>
            <a:r>
              <a:rPr lang="tr-TR" dirty="0">
                <a:solidFill>
                  <a:srgbClr val="EE8B08"/>
                </a:solidFill>
              </a:rPr>
              <a:t>Gösterim: </a:t>
            </a:r>
          </a:p>
          <a:p>
            <a:pPr lvl="1"/>
            <a:r>
              <a:rPr lang="tr-TR" dirty="0">
                <a:solidFill>
                  <a:srgbClr val="EE8B08"/>
                </a:solidFill>
              </a:rPr>
              <a:t>3. Akış Diyagramı: </a:t>
            </a:r>
            <a:r>
              <a:rPr lang="tr-TR" dirty="0"/>
              <a:t>Birbirine oklar gösterilerek algoritmaları ve şemaları birbirine bağlayan kutulara denir.</a:t>
            </a:r>
          </a:p>
          <a:p>
            <a:pPr lvl="1"/>
            <a:r>
              <a:rPr lang="tr-TR" dirty="0">
                <a:solidFill>
                  <a:srgbClr val="EE8B08"/>
                </a:solidFill>
              </a:rPr>
              <a:t>3. Sözde Kod: </a:t>
            </a:r>
            <a:r>
              <a:rPr lang="tr-TR" dirty="0"/>
              <a:t>Akış diyagramının sözel olarak ifade edildiği algoritma gösterim biçimidir.</a:t>
            </a:r>
          </a:p>
          <a:p>
            <a:endParaRPr lang="tr-TR" dirty="0"/>
          </a:p>
        </p:txBody>
      </p:sp>
    </p:spTree>
    <p:extLst>
      <p:ext uri="{BB962C8B-B14F-4D97-AF65-F5344CB8AC3E}">
        <p14:creationId xmlns:p14="http://schemas.microsoft.com/office/powerpoint/2010/main" val="24012702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416A2547-1B3C-42C5-AD32-3D2F16BE401F}"/>
              </a:ext>
            </a:extLst>
          </p:cNvPr>
          <p:cNvSpPr>
            <a:spLocks noGrp="1"/>
          </p:cNvSpPr>
          <p:nvPr>
            <p:ph type="title"/>
          </p:nvPr>
        </p:nvSpPr>
        <p:spPr/>
        <p:txBody>
          <a:bodyPr/>
          <a:lstStyle/>
          <a:p>
            <a:r>
              <a:rPr lang="tr-TR" dirty="0"/>
              <a:t>F) Fonksiyonlar/Modüller</a:t>
            </a:r>
          </a:p>
        </p:txBody>
      </p:sp>
      <p:sp>
        <p:nvSpPr>
          <p:cNvPr id="3" name="İçerik Yer Tutucusu 2">
            <a:extLst>
              <a:ext uri="{FF2B5EF4-FFF2-40B4-BE49-F238E27FC236}">
                <a16:creationId xmlns:a16="http://schemas.microsoft.com/office/drawing/2014/main" id="{0B3CDB1E-B1F9-4DC6-B062-BEBEF433ECB3}"/>
              </a:ext>
            </a:extLst>
          </p:cNvPr>
          <p:cNvSpPr>
            <a:spLocks noGrp="1"/>
          </p:cNvSpPr>
          <p:nvPr>
            <p:ph idx="1"/>
          </p:nvPr>
        </p:nvSpPr>
        <p:spPr>
          <a:xfrm>
            <a:off x="838200" y="1469856"/>
            <a:ext cx="10515600" cy="4351338"/>
          </a:xfrm>
        </p:spPr>
        <p:txBody>
          <a:bodyPr/>
          <a:lstStyle/>
          <a:p>
            <a:r>
              <a:rPr lang="tr-TR" dirty="0"/>
              <a:t>Her biri küçük bir program olan kod parçacıklarıdır. </a:t>
            </a:r>
          </a:p>
          <a:p>
            <a:r>
              <a:rPr lang="tr-TR" dirty="0"/>
              <a:t>Tekrar edecek işlemlerin tekrar tekrar kodlanmasın, algoritmaları hazırlanmasın diye oluşturulurlar. </a:t>
            </a:r>
          </a:p>
          <a:p>
            <a:endParaRPr lang="tr-TR" dirty="0"/>
          </a:p>
        </p:txBody>
      </p:sp>
      <p:sp>
        <p:nvSpPr>
          <p:cNvPr id="4" name="Akış Çizelgesi: Önceden Tanımlı İşlem 3">
            <a:extLst>
              <a:ext uri="{FF2B5EF4-FFF2-40B4-BE49-F238E27FC236}">
                <a16:creationId xmlns:a16="http://schemas.microsoft.com/office/drawing/2014/main" id="{F6F325FA-0E36-4FEA-A633-2952B63E6AEA}"/>
              </a:ext>
            </a:extLst>
          </p:cNvPr>
          <p:cNvSpPr/>
          <p:nvPr/>
        </p:nvSpPr>
        <p:spPr>
          <a:xfrm>
            <a:off x="8365524" y="3866575"/>
            <a:ext cx="2631990" cy="1088484"/>
          </a:xfrm>
          <a:prstGeom prst="flowChartPredefined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a:t>B=</a:t>
            </a:r>
            <a:r>
              <a:rPr lang="tr-TR" dirty="0" err="1"/>
              <a:t>fonk</a:t>
            </a:r>
            <a:r>
              <a:rPr lang="tr-TR" dirty="0"/>
              <a:t>(x)</a:t>
            </a:r>
          </a:p>
        </p:txBody>
      </p:sp>
      <p:sp>
        <p:nvSpPr>
          <p:cNvPr id="5" name="Dikdörtgen 4">
            <a:extLst>
              <a:ext uri="{FF2B5EF4-FFF2-40B4-BE49-F238E27FC236}">
                <a16:creationId xmlns:a16="http://schemas.microsoft.com/office/drawing/2014/main" id="{D6D452AB-70D1-43DD-BCA1-DCD18BEA1A0C}"/>
              </a:ext>
            </a:extLst>
          </p:cNvPr>
          <p:cNvSpPr/>
          <p:nvPr/>
        </p:nvSpPr>
        <p:spPr>
          <a:xfrm>
            <a:off x="838200" y="2941557"/>
            <a:ext cx="6796217" cy="35828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tr-TR"/>
          </a:p>
        </p:txBody>
      </p:sp>
      <p:sp>
        <p:nvSpPr>
          <p:cNvPr id="17" name="Akış Çizelgesi: Karar 16">
            <a:extLst>
              <a:ext uri="{FF2B5EF4-FFF2-40B4-BE49-F238E27FC236}">
                <a16:creationId xmlns:a16="http://schemas.microsoft.com/office/drawing/2014/main" id="{05A46264-30CB-4405-820C-2EB83F3AC9B9}"/>
              </a:ext>
            </a:extLst>
          </p:cNvPr>
          <p:cNvSpPr/>
          <p:nvPr/>
        </p:nvSpPr>
        <p:spPr>
          <a:xfrm>
            <a:off x="1498256" y="3770182"/>
            <a:ext cx="2409567" cy="1133353"/>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a:t>Koşul(a&lt;b)</a:t>
            </a:r>
          </a:p>
        </p:txBody>
      </p:sp>
      <p:cxnSp>
        <p:nvCxnSpPr>
          <p:cNvPr id="18" name="Düz Ok Bağlayıcısı 17">
            <a:extLst>
              <a:ext uri="{FF2B5EF4-FFF2-40B4-BE49-F238E27FC236}">
                <a16:creationId xmlns:a16="http://schemas.microsoft.com/office/drawing/2014/main" id="{66C8B822-A924-42BF-BC8B-1B0400475D14}"/>
              </a:ext>
            </a:extLst>
          </p:cNvPr>
          <p:cNvCxnSpPr>
            <a:stCxn id="17" idx="3"/>
          </p:cNvCxnSpPr>
          <p:nvPr/>
        </p:nvCxnSpPr>
        <p:spPr>
          <a:xfrm>
            <a:off x="3907823" y="4336859"/>
            <a:ext cx="667265" cy="1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Dikdörtgen 18">
            <a:extLst>
              <a:ext uri="{FF2B5EF4-FFF2-40B4-BE49-F238E27FC236}">
                <a16:creationId xmlns:a16="http://schemas.microsoft.com/office/drawing/2014/main" id="{5C24C4C3-61AD-4C8B-A5F4-4F690CBF3795}"/>
              </a:ext>
            </a:extLst>
          </p:cNvPr>
          <p:cNvSpPr/>
          <p:nvPr/>
        </p:nvSpPr>
        <p:spPr>
          <a:xfrm>
            <a:off x="4612159" y="3954161"/>
            <a:ext cx="1643449" cy="7784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a:t>İşlem 2</a:t>
            </a:r>
          </a:p>
        </p:txBody>
      </p:sp>
      <p:sp>
        <p:nvSpPr>
          <p:cNvPr id="20" name="Dikdörtgen 19">
            <a:extLst>
              <a:ext uri="{FF2B5EF4-FFF2-40B4-BE49-F238E27FC236}">
                <a16:creationId xmlns:a16="http://schemas.microsoft.com/office/drawing/2014/main" id="{0C9694CF-2B82-416A-B68D-2AC8B21EC043}"/>
              </a:ext>
            </a:extLst>
          </p:cNvPr>
          <p:cNvSpPr/>
          <p:nvPr/>
        </p:nvSpPr>
        <p:spPr>
          <a:xfrm>
            <a:off x="1881314" y="5177118"/>
            <a:ext cx="1643449" cy="7784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a:t>İşlem 1</a:t>
            </a:r>
          </a:p>
        </p:txBody>
      </p:sp>
      <p:cxnSp>
        <p:nvCxnSpPr>
          <p:cNvPr id="21" name="Düz Ok Bağlayıcısı 20">
            <a:extLst>
              <a:ext uri="{FF2B5EF4-FFF2-40B4-BE49-F238E27FC236}">
                <a16:creationId xmlns:a16="http://schemas.microsoft.com/office/drawing/2014/main" id="{63968DF7-42BB-45B0-8DE8-B4B06667C3C5}"/>
              </a:ext>
            </a:extLst>
          </p:cNvPr>
          <p:cNvCxnSpPr>
            <a:stCxn id="17" idx="2"/>
            <a:endCxn id="20" idx="0"/>
          </p:cNvCxnSpPr>
          <p:nvPr/>
        </p:nvCxnSpPr>
        <p:spPr>
          <a:xfrm flipH="1">
            <a:off x="2703039" y="4903535"/>
            <a:ext cx="1" cy="273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Düz Ok Bağlayıcısı 21">
            <a:extLst>
              <a:ext uri="{FF2B5EF4-FFF2-40B4-BE49-F238E27FC236}">
                <a16:creationId xmlns:a16="http://schemas.microsoft.com/office/drawing/2014/main" id="{80275D22-8DEC-4F51-A20F-71CBE1983255}"/>
              </a:ext>
            </a:extLst>
          </p:cNvPr>
          <p:cNvCxnSpPr>
            <a:cxnSpLocks/>
            <a:stCxn id="20" idx="3"/>
            <a:endCxn id="24" idx="2"/>
          </p:cNvCxnSpPr>
          <p:nvPr/>
        </p:nvCxnSpPr>
        <p:spPr>
          <a:xfrm>
            <a:off x="3524763" y="5566356"/>
            <a:ext cx="17793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Düz Ok Bağlayıcısı 22">
            <a:extLst>
              <a:ext uri="{FF2B5EF4-FFF2-40B4-BE49-F238E27FC236}">
                <a16:creationId xmlns:a16="http://schemas.microsoft.com/office/drawing/2014/main" id="{3AF6A7E2-43FE-43E7-8AB0-4A2FF3F563D2}"/>
              </a:ext>
            </a:extLst>
          </p:cNvPr>
          <p:cNvCxnSpPr>
            <a:cxnSpLocks/>
            <a:stCxn id="19" idx="2"/>
            <a:endCxn id="24" idx="0"/>
          </p:cNvCxnSpPr>
          <p:nvPr/>
        </p:nvCxnSpPr>
        <p:spPr>
          <a:xfrm flipH="1">
            <a:off x="5433883" y="4732637"/>
            <a:ext cx="1" cy="703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CE3267F0-5E94-46DE-AAA6-1072B644AF98}"/>
              </a:ext>
            </a:extLst>
          </p:cNvPr>
          <p:cNvSpPr/>
          <p:nvPr/>
        </p:nvSpPr>
        <p:spPr>
          <a:xfrm>
            <a:off x="5304137" y="5436610"/>
            <a:ext cx="259492" cy="25949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tr-TR"/>
          </a:p>
        </p:txBody>
      </p:sp>
      <p:cxnSp>
        <p:nvCxnSpPr>
          <p:cNvPr id="25" name="Düz Ok Bağlayıcısı 24">
            <a:extLst>
              <a:ext uri="{FF2B5EF4-FFF2-40B4-BE49-F238E27FC236}">
                <a16:creationId xmlns:a16="http://schemas.microsoft.com/office/drawing/2014/main" id="{C4669C97-2BCD-414B-A7ED-1C4077BE11CC}"/>
              </a:ext>
            </a:extLst>
          </p:cNvPr>
          <p:cNvCxnSpPr>
            <a:stCxn id="24" idx="4"/>
          </p:cNvCxnSpPr>
          <p:nvPr/>
        </p:nvCxnSpPr>
        <p:spPr>
          <a:xfrm>
            <a:off x="5433883" y="5696102"/>
            <a:ext cx="0" cy="259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Dikdörtgen 25">
            <a:extLst>
              <a:ext uri="{FF2B5EF4-FFF2-40B4-BE49-F238E27FC236}">
                <a16:creationId xmlns:a16="http://schemas.microsoft.com/office/drawing/2014/main" id="{40C54A00-7D7F-4FC8-BC9F-C702494B8D30}"/>
              </a:ext>
            </a:extLst>
          </p:cNvPr>
          <p:cNvSpPr/>
          <p:nvPr/>
        </p:nvSpPr>
        <p:spPr>
          <a:xfrm>
            <a:off x="4037569" y="3877436"/>
            <a:ext cx="370703" cy="370703"/>
          </a:xfrm>
          <a:prstGeom prst="rect">
            <a:avLst/>
          </a:prstGeom>
          <a:solidFill>
            <a:srgbClr val="FF00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tr-TR" dirty="0"/>
              <a:t>F</a:t>
            </a:r>
          </a:p>
        </p:txBody>
      </p:sp>
      <p:sp>
        <p:nvSpPr>
          <p:cNvPr id="27" name="Dikdörtgen 26">
            <a:extLst>
              <a:ext uri="{FF2B5EF4-FFF2-40B4-BE49-F238E27FC236}">
                <a16:creationId xmlns:a16="http://schemas.microsoft.com/office/drawing/2014/main" id="{16138039-5DBE-443B-9FCB-2C4C04C8B7E1}"/>
              </a:ext>
            </a:extLst>
          </p:cNvPr>
          <p:cNvSpPr/>
          <p:nvPr/>
        </p:nvSpPr>
        <p:spPr>
          <a:xfrm>
            <a:off x="2934728" y="4766289"/>
            <a:ext cx="370703" cy="370703"/>
          </a:xfrm>
          <a:prstGeom prst="rect">
            <a:avLst/>
          </a:prstGeom>
          <a:solidFill>
            <a:srgbClr val="00B05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tr-TR" dirty="0"/>
              <a:t>T</a:t>
            </a:r>
          </a:p>
        </p:txBody>
      </p:sp>
      <p:cxnSp>
        <p:nvCxnSpPr>
          <p:cNvPr id="29" name="Düz Ok Bağlayıcısı 28">
            <a:extLst>
              <a:ext uri="{FF2B5EF4-FFF2-40B4-BE49-F238E27FC236}">
                <a16:creationId xmlns:a16="http://schemas.microsoft.com/office/drawing/2014/main" id="{2BCF1B04-905D-48F5-B7D9-1B451E034108}"/>
              </a:ext>
            </a:extLst>
          </p:cNvPr>
          <p:cNvCxnSpPr>
            <a:cxnSpLocks/>
          </p:cNvCxnSpPr>
          <p:nvPr/>
        </p:nvCxnSpPr>
        <p:spPr>
          <a:xfrm>
            <a:off x="2703039" y="3423103"/>
            <a:ext cx="0" cy="30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Akış Çizelgesi: Sonlandırıcı 30">
            <a:extLst>
              <a:ext uri="{FF2B5EF4-FFF2-40B4-BE49-F238E27FC236}">
                <a16:creationId xmlns:a16="http://schemas.microsoft.com/office/drawing/2014/main" id="{1C45B386-07BF-459B-97FA-63E79B68C9A2}"/>
              </a:ext>
            </a:extLst>
          </p:cNvPr>
          <p:cNvSpPr/>
          <p:nvPr/>
        </p:nvSpPr>
        <p:spPr>
          <a:xfrm>
            <a:off x="2031138" y="3107361"/>
            <a:ext cx="1343799" cy="443453"/>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a:t>START</a:t>
            </a:r>
          </a:p>
        </p:txBody>
      </p:sp>
      <p:sp>
        <p:nvSpPr>
          <p:cNvPr id="32" name="Akış Çizelgesi: Sonlandırıcı 31">
            <a:extLst>
              <a:ext uri="{FF2B5EF4-FFF2-40B4-BE49-F238E27FC236}">
                <a16:creationId xmlns:a16="http://schemas.microsoft.com/office/drawing/2014/main" id="{59248C1B-840B-41CE-980C-868325821F9D}"/>
              </a:ext>
            </a:extLst>
          </p:cNvPr>
          <p:cNvSpPr/>
          <p:nvPr/>
        </p:nvSpPr>
        <p:spPr>
          <a:xfrm>
            <a:off x="4612159" y="5967950"/>
            <a:ext cx="1583723" cy="522628"/>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a:t>STOP</a:t>
            </a:r>
          </a:p>
        </p:txBody>
      </p:sp>
      <p:sp>
        <p:nvSpPr>
          <p:cNvPr id="33" name="Akış Çizelgesi: İşlem 32">
            <a:extLst>
              <a:ext uri="{FF2B5EF4-FFF2-40B4-BE49-F238E27FC236}">
                <a16:creationId xmlns:a16="http://schemas.microsoft.com/office/drawing/2014/main" id="{DF9FA339-757A-4657-A5A4-D440C08B8C85}"/>
              </a:ext>
            </a:extLst>
          </p:cNvPr>
          <p:cNvSpPr/>
          <p:nvPr/>
        </p:nvSpPr>
        <p:spPr>
          <a:xfrm>
            <a:off x="6573795" y="6128950"/>
            <a:ext cx="1060622" cy="39541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err="1"/>
              <a:t>fonk</a:t>
            </a:r>
            <a:r>
              <a:rPr lang="tr-TR" dirty="0"/>
              <a:t>(x)</a:t>
            </a:r>
          </a:p>
        </p:txBody>
      </p:sp>
    </p:spTree>
    <p:extLst>
      <p:ext uri="{BB962C8B-B14F-4D97-AF65-F5344CB8AC3E}">
        <p14:creationId xmlns:p14="http://schemas.microsoft.com/office/powerpoint/2010/main" val="10803472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31042CD5-FA5F-4105-90FA-CC4CB359DDF3}"/>
              </a:ext>
            </a:extLst>
          </p:cNvPr>
          <p:cNvSpPr>
            <a:spLocks noGrp="1"/>
          </p:cNvSpPr>
          <p:nvPr>
            <p:ph type="title"/>
          </p:nvPr>
        </p:nvSpPr>
        <p:spPr/>
        <p:txBody>
          <a:bodyPr/>
          <a:lstStyle/>
          <a:p>
            <a:r>
              <a:rPr lang="tr-TR" dirty="0"/>
              <a:t>F) Çıktı</a:t>
            </a:r>
          </a:p>
        </p:txBody>
      </p:sp>
      <p:sp>
        <p:nvSpPr>
          <p:cNvPr id="3" name="İçerik Yer Tutucusu 2">
            <a:extLst>
              <a:ext uri="{FF2B5EF4-FFF2-40B4-BE49-F238E27FC236}">
                <a16:creationId xmlns:a16="http://schemas.microsoft.com/office/drawing/2014/main" id="{DAAA6F3B-0384-4DFF-867D-9D513A0C9695}"/>
              </a:ext>
            </a:extLst>
          </p:cNvPr>
          <p:cNvSpPr>
            <a:spLocks noGrp="1"/>
          </p:cNvSpPr>
          <p:nvPr>
            <p:ph idx="1"/>
          </p:nvPr>
        </p:nvSpPr>
        <p:spPr>
          <a:xfrm>
            <a:off x="838200" y="1825625"/>
            <a:ext cx="10515600" cy="991716"/>
          </a:xfrm>
        </p:spPr>
        <p:txBody>
          <a:bodyPr/>
          <a:lstStyle/>
          <a:p>
            <a:r>
              <a:rPr lang="tr-TR" dirty="0"/>
              <a:t>Yapılan işlemlerin sonucunu göstermek için kullanılan semboldür.</a:t>
            </a:r>
          </a:p>
        </p:txBody>
      </p:sp>
      <p:sp>
        <p:nvSpPr>
          <p:cNvPr id="4" name="Akış Çizelgesi: Belge 3">
            <a:extLst>
              <a:ext uri="{FF2B5EF4-FFF2-40B4-BE49-F238E27FC236}">
                <a16:creationId xmlns:a16="http://schemas.microsoft.com/office/drawing/2014/main" id="{C3753914-DC9F-4D80-9DB5-B25AAB39286D}"/>
              </a:ext>
            </a:extLst>
          </p:cNvPr>
          <p:cNvSpPr/>
          <p:nvPr/>
        </p:nvSpPr>
        <p:spPr>
          <a:xfrm>
            <a:off x="1087395" y="2952278"/>
            <a:ext cx="1816444" cy="1076025"/>
          </a:xfrm>
          <a:prstGeom prst="flowChart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tr-TR"/>
          </a:p>
        </p:txBody>
      </p:sp>
    </p:spTree>
    <p:extLst>
      <p:ext uri="{BB962C8B-B14F-4D97-AF65-F5344CB8AC3E}">
        <p14:creationId xmlns:p14="http://schemas.microsoft.com/office/powerpoint/2010/main" val="612167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5F878DC-3F7F-4F37-85A9-3B76A2753289}"/>
              </a:ext>
            </a:extLst>
          </p:cNvPr>
          <p:cNvSpPr>
            <a:spLocks noGrp="1"/>
          </p:cNvSpPr>
          <p:nvPr>
            <p:ph type="title"/>
          </p:nvPr>
        </p:nvSpPr>
        <p:spPr/>
        <p:txBody>
          <a:bodyPr/>
          <a:lstStyle/>
          <a:p>
            <a:r>
              <a:rPr lang="tr-TR" dirty="0"/>
              <a:t>Algoritmadaki Kritik Parçalar</a:t>
            </a:r>
          </a:p>
        </p:txBody>
      </p:sp>
      <p:sp>
        <p:nvSpPr>
          <p:cNvPr id="3" name="İçerik Yer Tutucusu 2">
            <a:extLst>
              <a:ext uri="{FF2B5EF4-FFF2-40B4-BE49-F238E27FC236}">
                <a16:creationId xmlns:a16="http://schemas.microsoft.com/office/drawing/2014/main" id="{95D7D160-7340-4171-AFE9-5402F2FFDDED}"/>
              </a:ext>
            </a:extLst>
          </p:cNvPr>
          <p:cNvSpPr>
            <a:spLocks noGrp="1"/>
          </p:cNvSpPr>
          <p:nvPr>
            <p:ph idx="1"/>
          </p:nvPr>
        </p:nvSpPr>
        <p:spPr/>
        <p:txBody>
          <a:bodyPr>
            <a:normAutofit/>
          </a:bodyPr>
          <a:lstStyle/>
          <a:p>
            <a:r>
              <a:rPr lang="tr-TR" dirty="0">
                <a:solidFill>
                  <a:srgbClr val="FF0000"/>
                </a:solidFill>
              </a:rPr>
              <a:t>Girdi: </a:t>
            </a:r>
            <a:r>
              <a:rPr lang="tr-TR" dirty="0"/>
              <a:t>Sıfır veya daha fazla değer dışarıdan verilmeli.</a:t>
            </a:r>
          </a:p>
          <a:p>
            <a:r>
              <a:rPr lang="tr-TR" dirty="0">
                <a:solidFill>
                  <a:srgbClr val="1ED000"/>
                </a:solidFill>
              </a:rPr>
              <a:t>Çıktı: </a:t>
            </a:r>
            <a:r>
              <a:rPr lang="tr-TR" dirty="0"/>
              <a:t>En azından bir değer üretilmeli.</a:t>
            </a:r>
          </a:p>
          <a:p>
            <a:r>
              <a:rPr lang="tr-TR" dirty="0">
                <a:solidFill>
                  <a:srgbClr val="EE8B08"/>
                </a:solidFill>
              </a:rPr>
              <a:t>Açıklık: </a:t>
            </a:r>
            <a:r>
              <a:rPr lang="tr-TR" dirty="0"/>
              <a:t>Her işlem (komut) açık olmalı ve farklı anlamlar içermemeli.</a:t>
            </a:r>
          </a:p>
          <a:p>
            <a:r>
              <a:rPr lang="tr-TR" dirty="0">
                <a:solidFill>
                  <a:srgbClr val="FF0000"/>
                </a:solidFill>
              </a:rPr>
              <a:t>***Sonluluk***: </a:t>
            </a:r>
            <a:r>
              <a:rPr lang="tr-TR" dirty="0"/>
              <a:t>Her türlü olasılık için algoritma sonlu adımda bitmeli.</a:t>
            </a:r>
          </a:p>
          <a:p>
            <a:r>
              <a:rPr lang="tr-TR" dirty="0">
                <a:solidFill>
                  <a:srgbClr val="1ED000"/>
                </a:solidFill>
              </a:rPr>
              <a:t>Etkinlik: </a:t>
            </a:r>
            <a:r>
              <a:rPr lang="tr-TR" dirty="0"/>
              <a:t>Her komut kişinin kalem ve kağıt ile yürütebileceği kadar basit olmalıdır.</a:t>
            </a:r>
          </a:p>
          <a:p>
            <a:endParaRPr lang="tr-TR" dirty="0"/>
          </a:p>
        </p:txBody>
      </p:sp>
    </p:spTree>
    <p:extLst>
      <p:ext uri="{BB962C8B-B14F-4D97-AF65-F5344CB8AC3E}">
        <p14:creationId xmlns:p14="http://schemas.microsoft.com/office/powerpoint/2010/main" val="2131192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660A454-1DB7-407F-9A21-046650C639C7}"/>
              </a:ext>
            </a:extLst>
          </p:cNvPr>
          <p:cNvSpPr>
            <a:spLocks noGrp="1"/>
          </p:cNvSpPr>
          <p:nvPr>
            <p:ph type="ctrTitle"/>
          </p:nvPr>
        </p:nvSpPr>
        <p:spPr/>
        <p:txBody>
          <a:bodyPr/>
          <a:lstStyle/>
          <a:p>
            <a:r>
              <a:rPr lang="tr-TR" dirty="0"/>
              <a:t>Algoritmada Kullanılan Terimler ve Operatörler</a:t>
            </a:r>
          </a:p>
        </p:txBody>
      </p:sp>
      <p:sp>
        <p:nvSpPr>
          <p:cNvPr id="3" name="Alt Başlık 2">
            <a:extLst>
              <a:ext uri="{FF2B5EF4-FFF2-40B4-BE49-F238E27FC236}">
                <a16:creationId xmlns:a16="http://schemas.microsoft.com/office/drawing/2014/main" id="{3E57959D-144E-42D2-9019-32EC8A178C6D}"/>
              </a:ext>
            </a:extLst>
          </p:cNvPr>
          <p:cNvSpPr>
            <a:spLocks noGrp="1"/>
          </p:cNvSpPr>
          <p:nvPr>
            <p:ph type="subTitle" idx="1"/>
          </p:nvPr>
        </p:nvSpPr>
        <p:spPr/>
        <p:txBody>
          <a:bodyPr/>
          <a:lstStyle/>
          <a:p>
            <a:r>
              <a:rPr lang="tr-TR" dirty="0"/>
              <a:t>Ömer Hamid Kamışlı</a:t>
            </a:r>
          </a:p>
        </p:txBody>
      </p:sp>
    </p:spTree>
    <p:extLst>
      <p:ext uri="{BB962C8B-B14F-4D97-AF65-F5344CB8AC3E}">
        <p14:creationId xmlns:p14="http://schemas.microsoft.com/office/powerpoint/2010/main" val="39446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a:extLst>
              <a:ext uri="{FF2B5EF4-FFF2-40B4-BE49-F238E27FC236}">
                <a16:creationId xmlns:a16="http://schemas.microsoft.com/office/drawing/2014/main" id="{35779A10-F2CB-43D9-A245-D39325D10259}"/>
              </a:ext>
            </a:extLst>
          </p:cNvPr>
          <p:cNvSpPr>
            <a:spLocks noGrp="1"/>
          </p:cNvSpPr>
          <p:nvPr>
            <p:ph type="title"/>
          </p:nvPr>
        </p:nvSpPr>
        <p:spPr/>
        <p:txBody>
          <a:bodyPr/>
          <a:lstStyle/>
          <a:p>
            <a:r>
              <a:rPr lang="tr-TR" dirty="0"/>
              <a:t>Terimler</a:t>
            </a:r>
          </a:p>
        </p:txBody>
      </p:sp>
      <p:sp>
        <p:nvSpPr>
          <p:cNvPr id="5" name="Metin Yer Tutucusu 4">
            <a:extLst>
              <a:ext uri="{FF2B5EF4-FFF2-40B4-BE49-F238E27FC236}">
                <a16:creationId xmlns:a16="http://schemas.microsoft.com/office/drawing/2014/main" id="{9215F7F7-8055-4D40-8D22-D0FE6AC669E6}"/>
              </a:ext>
            </a:extLst>
          </p:cNvPr>
          <p:cNvSpPr>
            <a:spLocks noGrp="1"/>
          </p:cNvSpPr>
          <p:nvPr>
            <p:ph type="body" idx="1"/>
          </p:nvPr>
        </p:nvSpPr>
        <p:spPr/>
        <p:txBody>
          <a:bodyPr/>
          <a:lstStyle/>
          <a:p>
            <a:endParaRPr lang="tr-TR"/>
          </a:p>
        </p:txBody>
      </p:sp>
    </p:spTree>
    <p:extLst>
      <p:ext uri="{BB962C8B-B14F-4D97-AF65-F5344CB8AC3E}">
        <p14:creationId xmlns:p14="http://schemas.microsoft.com/office/powerpoint/2010/main" val="1403443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a:extLst>
              <a:ext uri="{FF2B5EF4-FFF2-40B4-BE49-F238E27FC236}">
                <a16:creationId xmlns:a16="http://schemas.microsoft.com/office/drawing/2014/main" id="{3E0020AC-14E3-4B06-AD7F-1752027252F7}"/>
              </a:ext>
            </a:extLst>
          </p:cNvPr>
          <p:cNvSpPr>
            <a:spLocks noGrp="1"/>
          </p:cNvSpPr>
          <p:nvPr>
            <p:ph type="title"/>
          </p:nvPr>
        </p:nvSpPr>
        <p:spPr/>
        <p:txBody>
          <a:bodyPr/>
          <a:lstStyle/>
          <a:p>
            <a:r>
              <a:rPr lang="tr-TR" dirty="0"/>
              <a:t>Veri	</a:t>
            </a:r>
          </a:p>
        </p:txBody>
      </p:sp>
      <p:sp>
        <p:nvSpPr>
          <p:cNvPr id="5" name="İçerik Yer Tutucusu 4">
            <a:extLst>
              <a:ext uri="{FF2B5EF4-FFF2-40B4-BE49-F238E27FC236}">
                <a16:creationId xmlns:a16="http://schemas.microsoft.com/office/drawing/2014/main" id="{0CC2D855-89F7-4AC8-8A91-9EC08ACC7ECB}"/>
              </a:ext>
            </a:extLst>
          </p:cNvPr>
          <p:cNvSpPr>
            <a:spLocks noGrp="1"/>
          </p:cNvSpPr>
          <p:nvPr>
            <p:ph idx="1"/>
          </p:nvPr>
        </p:nvSpPr>
        <p:spPr>
          <a:xfrm>
            <a:off x="838200" y="1825624"/>
            <a:ext cx="10515600" cy="3796699"/>
          </a:xfrm>
        </p:spPr>
        <p:txBody>
          <a:bodyPr>
            <a:normAutofit/>
          </a:bodyPr>
          <a:lstStyle/>
          <a:p>
            <a:r>
              <a:rPr lang="tr-TR" dirty="0"/>
              <a:t>İşlenen tüm bilgiler veri olarak adlandırılır. Ve 2 türü vardır.</a:t>
            </a:r>
          </a:p>
          <a:p>
            <a:pPr lvl="1"/>
            <a:r>
              <a:rPr lang="tr-TR" b="1" dirty="0"/>
              <a:t>Sayısal Veriler: </a:t>
            </a:r>
            <a:r>
              <a:rPr lang="tr-TR" dirty="0"/>
              <a:t>Sayısal olarak karşılığı bulunan verilerdir. Üzerinde matematiksel işlemler yapılabilir. Sayısal veriler, bilgisayara herhangi bir tabanda veya üstel biçimde aktarılabilir.</a:t>
            </a:r>
          </a:p>
          <a:p>
            <a:pPr lvl="1"/>
            <a:r>
              <a:rPr lang="tr-TR" b="1" dirty="0" err="1"/>
              <a:t>Alfasayısal</a:t>
            </a:r>
            <a:r>
              <a:rPr lang="tr-TR" b="1" dirty="0"/>
              <a:t> Veriler: </a:t>
            </a:r>
            <a:r>
              <a:rPr lang="tr-TR" dirty="0"/>
              <a:t>Herhangi bir sayısal değeri olmayan verilerdir. Harfler, simgeler, rakamlar, kelimeler, cümleler bu grupta yer alır. </a:t>
            </a:r>
            <a:r>
              <a:rPr lang="tr-TR" dirty="0" err="1"/>
              <a:t>Alfasayısal</a:t>
            </a:r>
            <a:r>
              <a:rPr lang="tr-TR" dirty="0"/>
              <a:t> veriler programlarda veya algoritmada tek/çift tırnak içinde gösterilir.</a:t>
            </a:r>
          </a:p>
          <a:p>
            <a:pPr lvl="1"/>
            <a:r>
              <a:rPr lang="tr-TR" dirty="0"/>
              <a:t>Bu verilere ek olarak zaman, multimedya ve doğru/yanlış şeklinde ifadelerde vardır</a:t>
            </a:r>
          </a:p>
          <a:p>
            <a:pPr lvl="1"/>
            <a:endParaRPr lang="tr-TR" b="1" dirty="0"/>
          </a:p>
        </p:txBody>
      </p:sp>
    </p:spTree>
    <p:extLst>
      <p:ext uri="{BB962C8B-B14F-4D97-AF65-F5344CB8AC3E}">
        <p14:creationId xmlns:p14="http://schemas.microsoft.com/office/powerpoint/2010/main" val="3050619879"/>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unu1" id="{F05EFB1C-63AC-4B6A-A8FE-B89B56D69CA3}" vid="{91FA91ED-AB4C-4895-A696-BD7F5BC937A0}"/>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1634</TotalTime>
  <Words>2232</Words>
  <Application>Microsoft Office PowerPoint</Application>
  <PresentationFormat>Geniş ekran</PresentationFormat>
  <Paragraphs>264</Paragraphs>
  <Slides>51</Slides>
  <Notes>1</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51</vt:i4>
      </vt:variant>
    </vt:vector>
  </HeadingPairs>
  <TitlesOfParts>
    <vt:vector size="55" baseType="lpstr">
      <vt:lpstr>Arial</vt:lpstr>
      <vt:lpstr>Calibri</vt:lpstr>
      <vt:lpstr>Calibri Light</vt:lpstr>
      <vt:lpstr>Office Teması</vt:lpstr>
      <vt:lpstr>Algoritma Geliştirmeye Giriş</vt:lpstr>
      <vt:lpstr>Algoritma Nedir?</vt:lpstr>
      <vt:lpstr>PowerPoint Sunusu</vt:lpstr>
      <vt:lpstr>Algoritma Neden Gereklidir?</vt:lpstr>
      <vt:lpstr>Algoritmadaki Temel Bileşenler</vt:lpstr>
      <vt:lpstr>Algoritmadaki Kritik Parçalar</vt:lpstr>
      <vt:lpstr>Algoritmada Kullanılan Terimler ve Operatörler</vt:lpstr>
      <vt:lpstr>Terimler</vt:lpstr>
      <vt:lpstr>Veri </vt:lpstr>
      <vt:lpstr>PowerPoint Sunusu</vt:lpstr>
      <vt:lpstr>Tanımlayıcılar</vt:lpstr>
      <vt:lpstr>PowerPoint Sunusu</vt:lpstr>
      <vt:lpstr>Değişkenler</vt:lpstr>
      <vt:lpstr>Atama/Aktarma</vt:lpstr>
      <vt:lpstr>Döngü ve Sayaç</vt:lpstr>
      <vt:lpstr>Operatörler</vt:lpstr>
      <vt:lpstr>PowerPoint Sunusu</vt:lpstr>
      <vt:lpstr>PowerPoint Sunusu</vt:lpstr>
      <vt:lpstr>PowerPoint Sunusu</vt:lpstr>
      <vt:lpstr>Algoritma Nasıl Geliştirilir?</vt:lpstr>
      <vt:lpstr>PowerPoint Sunusu</vt:lpstr>
      <vt:lpstr>Gereklilikler</vt:lpstr>
      <vt:lpstr>Problemin Belirlenmesi</vt:lpstr>
      <vt:lpstr>Tüm Olasılıkların Düşünülmesi</vt:lpstr>
      <vt:lpstr>Çözüm Yollarının belirlenmesi</vt:lpstr>
      <vt:lpstr>Algoritma Hazırlandıktan Sonraki Süreçler</vt:lpstr>
      <vt:lpstr>Algoritma Analizi</vt:lpstr>
      <vt:lpstr>Aktarım</vt:lpstr>
      <vt:lpstr>Kodlama</vt:lpstr>
      <vt:lpstr>Test Süreci</vt:lpstr>
      <vt:lpstr>Özet</vt:lpstr>
      <vt:lpstr>Algoritmanın Kullanım Alanları ve Gerçek Hayat Örnekleri</vt:lpstr>
      <vt:lpstr>PowerPoint Sunusu</vt:lpstr>
      <vt:lpstr>PowerPoint Sunusu</vt:lpstr>
      <vt:lpstr>PowerPoint Sunusu</vt:lpstr>
      <vt:lpstr>PowerPoint Sunusu</vt:lpstr>
      <vt:lpstr>PowerPoint Sunusu</vt:lpstr>
      <vt:lpstr>PowerPoint Sunusu</vt:lpstr>
      <vt:lpstr>Akış Diyagramı(Flowchart) ve Sözde Kod(Pseudo Code)</vt:lpstr>
      <vt:lpstr>Sözde Kod</vt:lpstr>
      <vt:lpstr>Sözde Kod Örnek</vt:lpstr>
      <vt:lpstr>Akış Diyagramı</vt:lpstr>
      <vt:lpstr>A)Başla/Dur (Start/Stop)</vt:lpstr>
      <vt:lpstr>B) Veri Girişi</vt:lpstr>
      <vt:lpstr>C) İşlem</vt:lpstr>
      <vt:lpstr>D) Koşul/Karar</vt:lpstr>
      <vt:lpstr>E) Döngü</vt:lpstr>
      <vt:lpstr>PowerPoint Sunusu</vt:lpstr>
      <vt:lpstr>PowerPoint Sunusu</vt:lpstr>
      <vt:lpstr>F) Fonksiyonlar/Modüller</vt:lpstr>
      <vt:lpstr>F) Çıktı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 Geliştirmeye Giriş</dc:title>
  <dc:creator>Ömer Hamid Kamışlı</dc:creator>
  <cp:lastModifiedBy>Ömer Hamid Kamışlı</cp:lastModifiedBy>
  <cp:revision>27</cp:revision>
  <dcterms:created xsi:type="dcterms:W3CDTF">2018-06-06T17:12:12Z</dcterms:created>
  <dcterms:modified xsi:type="dcterms:W3CDTF">2018-07-06T12:39:06Z</dcterms:modified>
</cp:coreProperties>
</file>