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03. HTML </a:t>
            </a:r>
            <a:r>
              <a:rPr lang="ko-KR" altLang="en-US"/>
              <a:t>기본 문서 만들기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</a:t>
              </a:r>
              <a:r>
                <a:rPr lang="ko-KR" altLang="en-US" b="1"/>
                <a:t>과 첫 만남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57DC6C-17DE-489D-ACC1-CB6F7C192746}"/>
              </a:ext>
            </a:extLst>
          </p:cNvPr>
          <p:cNvGrpSpPr/>
          <p:nvPr/>
        </p:nvGrpSpPr>
        <p:grpSpPr>
          <a:xfrm>
            <a:off x="2308161" y="2964849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10C51F-0A8F-4309-8769-5F2B6EFEE17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03E381-E8E4-4FDA-9382-3BBD2CD73128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구조 파악하기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916464-585F-464D-B901-1C17C4F2E8A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92139E-C550-459E-92E8-DA04406505B0}"/>
              </a:ext>
            </a:extLst>
          </p:cNvPr>
          <p:cNvGrpSpPr/>
          <p:nvPr/>
        </p:nvGrpSpPr>
        <p:grpSpPr>
          <a:xfrm>
            <a:off x="2308161" y="3780278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2106DA-FE1D-4F83-AC13-84E7984D671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659211-CE58-41FE-A5BE-B0F25F571B6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파일 만들기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FEE2DFD-4BE1-48CD-86B7-660FE9B6D1A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22529B-2C32-448B-940F-EEBAE79463DF}"/>
              </a:ext>
            </a:extLst>
          </p:cNvPr>
          <p:cNvGrpSpPr/>
          <p:nvPr/>
        </p:nvGrpSpPr>
        <p:grpSpPr>
          <a:xfrm>
            <a:off x="2308161" y="4595706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8D07AA-C60E-46C6-AF56-89D8478DC14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C75719-6A5F-4CDE-A82A-13E150E0C9D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구조를 만드는 시맨틱 태그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64D798C-E591-4020-B60A-BE5ACE647C0A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8" y="1304697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사이드 바 영역을 나타내는 </a:t>
            </a:r>
            <a:r>
              <a:rPr lang="en-US" altLang="ko-KR" sz="1600" b="1"/>
              <a:t>&lt;aside&gt;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본문 내용 외에 왼쪽이나 오른쪽</a:t>
            </a:r>
            <a:r>
              <a:rPr lang="en-US" altLang="ko-KR" sz="1400">
                <a:latin typeface="Courier"/>
              </a:rPr>
              <a:t>, </a:t>
            </a:r>
            <a:br>
              <a:rPr lang="en-US" altLang="ko-KR" sz="1400">
                <a:latin typeface="Courier"/>
              </a:rPr>
            </a:br>
            <a:r>
              <a:rPr lang="en-US" altLang="ko-KR" sz="1400">
                <a:latin typeface="Courier"/>
              </a:rPr>
              <a:t>    </a:t>
            </a:r>
            <a:r>
              <a:rPr lang="ko-KR" altLang="en-US" sz="1400">
                <a:latin typeface="Courier"/>
              </a:rPr>
              <a:t>혹은 아래쪽에 사이드 바 표시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필수 요소가 아니므로 필요할 경우에만</a:t>
            </a:r>
            <a:r>
              <a:rPr lang="en-US" altLang="ko-KR" sz="1400">
                <a:latin typeface="Courier"/>
              </a:rPr>
              <a:t> </a:t>
            </a:r>
            <a:r>
              <a:rPr lang="ko-KR" altLang="en-US" sz="1400">
                <a:latin typeface="Courier"/>
              </a:rPr>
              <a:t>사용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8" y="3164085"/>
            <a:ext cx="4485455" cy="12030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푸터 영역을 나타내는 </a:t>
            </a:r>
            <a:r>
              <a:rPr lang="en-US" altLang="ko-KR" sz="1600" b="1"/>
              <a:t>&lt;footer&gt;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사이트 제작 정보나 저작권 정보</a:t>
            </a:r>
            <a:r>
              <a:rPr lang="en-US" altLang="ko-KR" sz="1400">
                <a:latin typeface="Courier"/>
              </a:rPr>
              <a:t>, </a:t>
            </a:r>
            <a:r>
              <a:rPr lang="ko-KR" altLang="en-US" sz="1400">
                <a:latin typeface="Courier"/>
              </a:rPr>
              <a:t>연락처 등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다른 시맨틱 태그 사용해 다양한 정보 포함</a:t>
            </a:r>
            <a:r>
              <a:rPr lang="en-US" altLang="ko-KR" sz="1400">
                <a:latin typeface="Courier"/>
              </a:rPr>
              <a:t>  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7594C-77F5-454C-8744-7A727B38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1" y="1726071"/>
            <a:ext cx="2764996" cy="1656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89C52-A6EE-4354-BECD-230BB359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90" y="3650902"/>
            <a:ext cx="5884434" cy="565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BE5AB-C058-4F21-AA7E-C8E00120123B}"/>
              </a:ext>
            </a:extLst>
          </p:cNvPr>
          <p:cNvSpPr txBox="1"/>
          <p:nvPr/>
        </p:nvSpPr>
        <p:spPr>
          <a:xfrm>
            <a:off x="396938" y="5074944"/>
            <a:ext cx="4485455" cy="12030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여러 소스를 묶는 </a:t>
            </a:r>
            <a:r>
              <a:rPr lang="en-US" altLang="ko-KR" sz="1600" b="1"/>
              <a:t>&lt;div&gt;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소스를 묶는 용도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영역을 구별하거나 스타일 적용하기 위해</a:t>
            </a:r>
            <a:r>
              <a:rPr lang="en-US" altLang="ko-KR" sz="1400">
                <a:latin typeface="Courier"/>
              </a:rPr>
              <a:t>    </a:t>
            </a:r>
            <a:endParaRPr lang="ko-KR" altLang="en-US" sz="16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B68937-889E-4B83-8C85-3585CDCE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262" y="5019189"/>
            <a:ext cx="2155788" cy="16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9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이란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F4392-3007-4BB9-883E-3F2844C3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85" y="2277923"/>
            <a:ext cx="4276725" cy="1724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970CE0-6650-4395-A779-5268BE646E16}"/>
              </a:ext>
            </a:extLst>
          </p:cNvPr>
          <p:cNvSpPr/>
          <p:nvPr/>
        </p:nvSpPr>
        <p:spPr>
          <a:xfrm>
            <a:off x="1224985" y="2277923"/>
            <a:ext cx="1987998" cy="17240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28FB9-D9C9-4C27-B90F-C234E4EA0C24}"/>
              </a:ext>
            </a:extLst>
          </p:cNvPr>
          <p:cNvSpPr txBox="1"/>
          <p:nvPr/>
        </p:nvSpPr>
        <p:spPr>
          <a:xfrm>
            <a:off x="352586" y="1206570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웹에서 자유롭게 오갈 수 있는 링크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A4AA0D-EF87-4498-BEE9-F6E7CA231822}"/>
              </a:ext>
            </a:extLst>
          </p:cNvPr>
          <p:cNvSpPr/>
          <p:nvPr/>
        </p:nvSpPr>
        <p:spPr>
          <a:xfrm>
            <a:off x="3280095" y="2277923"/>
            <a:ext cx="1191237" cy="172402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EB84E-616A-494C-A581-C818E7B421DF}"/>
              </a:ext>
            </a:extLst>
          </p:cNvPr>
          <p:cNvSpPr txBox="1"/>
          <p:nvPr/>
        </p:nvSpPr>
        <p:spPr>
          <a:xfrm>
            <a:off x="5139597" y="1047345"/>
            <a:ext cx="448048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텍스트뿐만 아니라 이미지</a:t>
            </a:r>
            <a:r>
              <a:rPr lang="en-US" altLang="ko-KR" sz="1400"/>
              <a:t>, </a:t>
            </a:r>
            <a:r>
              <a:rPr lang="ko-KR" altLang="en-US" sz="1400"/>
              <a:t>영상 등을 표시함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마크업에 사용하는 꼬리표를 </a:t>
            </a:r>
            <a:r>
              <a:rPr lang="en-US" altLang="ko-KR" sz="1400"/>
              <a:t>‘</a:t>
            </a:r>
            <a:r>
              <a:rPr lang="ko-KR" altLang="en-US" sz="1400"/>
              <a:t>태그</a:t>
            </a:r>
            <a:r>
              <a:rPr lang="en-US" altLang="ko-KR" sz="1400"/>
              <a:t>(tag)’</a:t>
            </a:r>
            <a:r>
              <a:rPr lang="ko-KR" altLang="en-US" sz="1400"/>
              <a:t>라고</a:t>
            </a:r>
            <a:r>
              <a:rPr lang="en-US" altLang="ko-KR" sz="1400"/>
              <a:t> </a:t>
            </a:r>
            <a:r>
              <a:rPr lang="ko-KR" altLang="en-US" sz="1400"/>
              <a:t>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0CC8D-FB32-4961-AC3B-7BC9129F06B6}"/>
              </a:ext>
            </a:extLst>
          </p:cNvPr>
          <p:cNvSpPr txBox="1"/>
          <p:nvPr/>
        </p:nvSpPr>
        <p:spPr>
          <a:xfrm>
            <a:off x="2059593" y="4884001"/>
            <a:ext cx="616000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C00000"/>
                </a:solidFill>
              </a:rPr>
              <a:t>HTML</a:t>
            </a:r>
            <a:r>
              <a:rPr lang="ko-KR" altLang="en-US" sz="1600" b="1"/>
              <a:t>은 웹에서 자유롭게 오갈 수 있는 웹 문서를 만드는 언어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4757DBE-2E40-474F-95FC-4750A68038AB}"/>
              </a:ext>
            </a:extLst>
          </p:cNvPr>
          <p:cNvSpPr/>
          <p:nvPr/>
        </p:nvSpPr>
        <p:spPr>
          <a:xfrm>
            <a:off x="1131812" y="4796621"/>
            <a:ext cx="827712" cy="58878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59F8437-F905-471E-A801-3DE4CFFAF685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4066629" y="1204956"/>
            <a:ext cx="882053" cy="12638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56CB789-9AA8-47F0-8CB8-7DFDCA6D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418" y="2001743"/>
            <a:ext cx="3037455" cy="191839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31CC800-70F7-42C1-B41A-8E90069B0C3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1340198" y="1399136"/>
            <a:ext cx="763575" cy="9939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D8C59-2984-4373-9D35-A85222CE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08" y="1117396"/>
            <a:ext cx="4391025" cy="443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5C6C7-3CCF-49BF-889A-68EF49D3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48" y="990600"/>
            <a:ext cx="3714750" cy="3905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680AC5-B79A-4D11-9650-DE8172985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28" y="1054130"/>
            <a:ext cx="2181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4EA68-545F-467D-9A58-52C167155874}"/>
              </a:ext>
            </a:extLst>
          </p:cNvPr>
          <p:cNvSpPr txBox="1"/>
          <p:nvPr/>
        </p:nvSpPr>
        <p:spPr>
          <a:xfrm>
            <a:off x="533075" y="889980"/>
            <a:ext cx="5071021" cy="42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  <a:latin typeface="Courier"/>
              </a:rPr>
              <a:t>&lt;!DOCTYPE html&gt; </a:t>
            </a:r>
            <a:r>
              <a:rPr lang="ko-KR" altLang="en-US" sz="1600" b="1">
                <a:highlight>
                  <a:srgbClr val="C0C0C0"/>
                </a:highlight>
                <a:latin typeface="YoonV YoonGothic100Std_OTF"/>
              </a:rPr>
              <a:t>또는 </a:t>
            </a:r>
            <a:r>
              <a:rPr lang="en-US" altLang="ko-KR" sz="1600" b="1">
                <a:highlight>
                  <a:srgbClr val="C0C0C0"/>
                </a:highlight>
                <a:latin typeface="Courier"/>
              </a:rPr>
              <a:t>&lt;!doctype html&gt;</a:t>
            </a:r>
            <a:endParaRPr lang="ko-KR" altLang="en-US" sz="1600" b="1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633743" y="1502919"/>
            <a:ext cx="9030553" cy="387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Courier"/>
              </a:rPr>
              <a:t>웹 브라우저에게 ‘이제부터 처리할 문서는 </a:t>
            </a:r>
            <a:r>
              <a:rPr lang="en-US" altLang="ko-KR" sz="1400">
                <a:latin typeface="Courier"/>
              </a:rPr>
              <a:t>HTML </a:t>
            </a:r>
            <a:r>
              <a:rPr lang="ko-KR" altLang="en-US" sz="1400">
                <a:latin typeface="Courier"/>
              </a:rPr>
              <a:t>문서라고 알려주는 것</a:t>
            </a:r>
            <a:endParaRPr lang="en-US" altLang="ko-KR" sz="1400">
              <a:latin typeface="Couri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A3539-9322-4B43-950E-B218F11993C6}"/>
              </a:ext>
            </a:extLst>
          </p:cNvPr>
          <p:cNvSpPr txBox="1"/>
          <p:nvPr/>
        </p:nvSpPr>
        <p:spPr>
          <a:xfrm>
            <a:off x="533075" y="2255955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웹 문서 시작을 알리는 </a:t>
            </a:r>
            <a:r>
              <a:rPr lang="en-US" altLang="ko-KR" sz="1600" b="1">
                <a:highlight>
                  <a:srgbClr val="C0C0C0"/>
                </a:highlight>
              </a:rPr>
              <a:t>&lt;html&gt; </a:t>
            </a:r>
            <a:r>
              <a:rPr lang="ko-KR" altLang="en-US" sz="1600" b="1">
                <a:highlight>
                  <a:srgbClr val="C0C0C0"/>
                </a:highlight>
              </a:rPr>
              <a:t>태그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82F07-B119-406F-A785-88CDC88C96DB}"/>
              </a:ext>
            </a:extLst>
          </p:cNvPr>
          <p:cNvSpPr txBox="1"/>
          <p:nvPr/>
        </p:nvSpPr>
        <p:spPr>
          <a:xfrm>
            <a:off x="472439" y="2826767"/>
            <a:ext cx="8654783" cy="103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Courier"/>
              </a:rPr>
              <a:t>lang </a:t>
            </a:r>
            <a:r>
              <a:rPr lang="ko-KR" altLang="en-US" sz="1400">
                <a:latin typeface="Courier"/>
              </a:rPr>
              <a:t>속성을 사용해 문서에서 사용할 언어 지정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문서 정보를 지정하는 </a:t>
            </a:r>
            <a:r>
              <a:rPr lang="en-US" altLang="ko-KR" sz="1400">
                <a:latin typeface="Courier"/>
              </a:rPr>
              <a:t>&lt;head&gt; </a:t>
            </a:r>
            <a:r>
              <a:rPr lang="ko-KR" altLang="en-US" sz="1400">
                <a:latin typeface="Courier"/>
              </a:rPr>
              <a:t>부분과 문서 내용을 입력하는 </a:t>
            </a:r>
            <a:r>
              <a:rPr lang="en-US" altLang="ko-KR" sz="1400">
                <a:latin typeface="Courier"/>
              </a:rPr>
              <a:t>&lt;body&gt; </a:t>
            </a:r>
            <a:r>
              <a:rPr lang="ko-KR" altLang="en-US" sz="1400">
                <a:latin typeface="Courier"/>
              </a:rPr>
              <a:t>부분 포함</a:t>
            </a:r>
            <a:endParaRPr lang="en-US" altLang="ko-KR" sz="140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90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DD3F-775C-4199-B99F-732D503D37C0}"/>
              </a:ext>
            </a:extLst>
          </p:cNvPr>
          <p:cNvSpPr txBox="1"/>
          <p:nvPr/>
        </p:nvSpPr>
        <p:spPr>
          <a:xfrm>
            <a:off x="682304" y="1221056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브라우저에게 정보를 주는 </a:t>
            </a:r>
            <a:r>
              <a:rPr lang="en-US" altLang="ko-KR" sz="1600" b="1">
                <a:highlight>
                  <a:srgbClr val="C0C0C0"/>
                </a:highlight>
              </a:rPr>
              <a:t>&lt;head&gt; </a:t>
            </a:r>
            <a:r>
              <a:rPr lang="ko-KR" altLang="en-US" sz="1600" b="1">
                <a:highlight>
                  <a:srgbClr val="C0C0C0"/>
                </a:highlight>
              </a:rPr>
              <a:t>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22FF8-265A-48F7-B770-FCBAD65556B7}"/>
              </a:ext>
            </a:extLst>
          </p:cNvPr>
          <p:cNvSpPr txBox="1"/>
          <p:nvPr/>
        </p:nvSpPr>
        <p:spPr>
          <a:xfrm>
            <a:off x="682304" y="1649734"/>
            <a:ext cx="556292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 관련 정보 입력</a:t>
            </a:r>
            <a:r>
              <a:rPr lang="en-US" altLang="ko-KR" sz="1400"/>
              <a:t>, </a:t>
            </a:r>
            <a:r>
              <a:rPr lang="ko-KR" altLang="en-US" sz="1400"/>
              <a:t>웹 브라우저 화면에는 보이지 않음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사용할 외부 파일 링크</a:t>
            </a:r>
            <a:endParaRPr lang="en-US" altLang="ko-KR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D5722-EEBC-43C7-8264-CADB7623EFF5}"/>
              </a:ext>
            </a:extLst>
          </p:cNvPr>
          <p:cNvSpPr txBox="1"/>
          <p:nvPr/>
        </p:nvSpPr>
        <p:spPr>
          <a:xfrm>
            <a:off x="7040908" y="2865586"/>
            <a:ext cx="394867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ko-KR" altLang="en-US" sz="1400" b="1"/>
              <a:t>문서 제목을 나타내는 </a:t>
            </a:r>
            <a:r>
              <a:rPr lang="en-US" altLang="ko-KR" sz="1400" b="1"/>
              <a:t>&lt;title&gt; </a:t>
            </a:r>
            <a:r>
              <a:rPr lang="ko-KR" altLang="en-US" sz="1400"/>
              <a:t>태그 </a:t>
            </a:r>
            <a:endParaRPr lang="en-US" altLang="ko-KR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8DD3E-224E-4A7B-899B-3A2DBEF7EE7A}"/>
              </a:ext>
            </a:extLst>
          </p:cNvPr>
          <p:cNvSpPr txBox="1"/>
          <p:nvPr/>
        </p:nvSpPr>
        <p:spPr>
          <a:xfrm>
            <a:off x="841445" y="2865586"/>
            <a:ext cx="54037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문자 세트 등 문서 정보가 들어 있는 </a:t>
            </a:r>
            <a:r>
              <a:rPr lang="en-US" altLang="ko-KR" sz="1400" b="1"/>
              <a:t>&lt;meta&gt; </a:t>
            </a:r>
            <a:r>
              <a:rPr lang="ko-KR" altLang="en-US" sz="1400" b="1"/>
              <a:t>태그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한글로 된 내용을 표시하기 위해서 </a:t>
            </a:r>
            <a:r>
              <a:rPr lang="en-US" altLang="ko-KR" sz="1400"/>
              <a:t>UTF-8 </a:t>
            </a:r>
            <a:r>
              <a:rPr lang="ko-KR" altLang="en-US" sz="1400"/>
              <a:t>문자 세트를 사용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이외에도 다양한 문서 정보를 지정</a:t>
            </a:r>
            <a:endParaRPr lang="en-US" altLang="ko-KR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37B65C-C2A5-4A0A-ABEC-E7D66250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2" y="3665805"/>
            <a:ext cx="1528020" cy="2696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5778E91-E95F-4956-8309-53EDD285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32" y="4532389"/>
            <a:ext cx="4917173" cy="681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E4D9FC9-CBE3-4770-A4A5-1BD5A4D5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025" y="3441594"/>
            <a:ext cx="2107866" cy="25705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568500-E5BD-4425-82D1-60375C06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025" y="3935456"/>
            <a:ext cx="3374779" cy="183867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8BACE8-AFDE-41E7-BA51-584ACBEC6DED}"/>
              </a:ext>
            </a:extLst>
          </p:cNvPr>
          <p:cNvCxnSpPr/>
          <p:nvPr/>
        </p:nvCxnSpPr>
        <p:spPr>
          <a:xfrm>
            <a:off x="6425967" y="2768367"/>
            <a:ext cx="0" cy="33472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5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DD3F-775C-4199-B99F-732D503D37C0}"/>
              </a:ext>
            </a:extLst>
          </p:cNvPr>
          <p:cNvSpPr txBox="1"/>
          <p:nvPr/>
        </p:nvSpPr>
        <p:spPr>
          <a:xfrm>
            <a:off x="841444" y="978915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웹 브라우저에 내용을 표시하는 </a:t>
            </a:r>
            <a:r>
              <a:rPr lang="en-US" altLang="ko-KR" sz="1600" b="1">
                <a:highlight>
                  <a:srgbClr val="C0C0C0"/>
                </a:highlight>
              </a:rPr>
              <a:t>&lt;body&gt; </a:t>
            </a:r>
            <a:r>
              <a:rPr lang="ko-KR" altLang="en-US" sz="1600" b="1">
                <a:highlight>
                  <a:srgbClr val="C0C0C0"/>
                </a:highlight>
              </a:rPr>
              <a:t>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22FF8-265A-48F7-B770-FCBAD65556B7}"/>
              </a:ext>
            </a:extLst>
          </p:cNvPr>
          <p:cNvSpPr txBox="1"/>
          <p:nvPr/>
        </p:nvSpPr>
        <p:spPr>
          <a:xfrm>
            <a:off x="623581" y="1403265"/>
            <a:ext cx="809258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실제 브라우저에 표시될 내용 입력 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대부분의 태그가 </a:t>
            </a:r>
            <a:r>
              <a:rPr lang="en-US" altLang="ko-KR" sz="1400"/>
              <a:t>&lt;body&gt; </a:t>
            </a:r>
            <a:r>
              <a:rPr lang="ko-KR" altLang="en-US" sz="1400"/>
              <a:t>태그와 </a:t>
            </a:r>
            <a:r>
              <a:rPr lang="en-US" altLang="ko-KR" sz="1400"/>
              <a:t>&lt;/body&gt; </a:t>
            </a:r>
            <a:r>
              <a:rPr lang="ko-KR" altLang="en-US" sz="1400"/>
              <a:t>태그 사이에서 사용하는 태그들</a:t>
            </a:r>
            <a:r>
              <a:rPr lang="en-US" altLang="ko-KR" sz="1400" b="1"/>
              <a:t> </a:t>
            </a:r>
            <a:endParaRPr lang="ko-KR" altLang="en-US" sz="1400" i="1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0A136-91A8-49C1-9042-9BA355A9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41" y="2733369"/>
            <a:ext cx="2229011" cy="1391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F511EC-5DB2-42BF-B7BF-FAADF464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31" y="2354390"/>
            <a:ext cx="4414061" cy="21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5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193C9-6CE0-47D8-BBCA-2800E041E56B}"/>
              </a:ext>
            </a:extLst>
          </p:cNvPr>
          <p:cNvSpPr txBox="1"/>
          <p:nvPr/>
        </p:nvSpPr>
        <p:spPr>
          <a:xfrm>
            <a:off x="625355" y="1601835"/>
            <a:ext cx="5540554" cy="327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70C0"/>
                </a:solidFill>
                <a:latin typeface="Courier"/>
              </a:rPr>
              <a:t>시맨틱</a:t>
            </a:r>
            <a:r>
              <a:rPr lang="en-US" altLang="ko-KR" sz="1100">
                <a:solidFill>
                  <a:srgbClr val="0070C0"/>
                </a:solidFill>
                <a:latin typeface="Courier"/>
              </a:rPr>
              <a:t>(semantic) : </a:t>
            </a:r>
            <a:r>
              <a:rPr lang="ko-KR" altLang="en-US" sz="1100">
                <a:solidFill>
                  <a:srgbClr val="0070C0"/>
                </a:solidFill>
                <a:latin typeface="Courier"/>
              </a:rPr>
              <a:t>의미론적인</a:t>
            </a:r>
            <a:r>
              <a:rPr lang="en-US" altLang="ko-KR" sz="1100">
                <a:solidFill>
                  <a:srgbClr val="0070C0"/>
                </a:solidFill>
                <a:latin typeface="Courier"/>
              </a:rPr>
              <a:t>, </a:t>
            </a:r>
            <a:r>
              <a:rPr lang="ko-KR" altLang="en-US" sz="1100">
                <a:solidFill>
                  <a:srgbClr val="0070C0"/>
                </a:solidFill>
                <a:latin typeface="Courier"/>
              </a:rPr>
              <a:t>의미가 통하는 </a:t>
            </a:r>
            <a:endParaRPr lang="en-US" altLang="ko-KR" sz="1100">
              <a:solidFill>
                <a:srgbClr val="0070C0"/>
              </a:solidFill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Courier"/>
              </a:rPr>
              <a:t>이름만 봐도 의미를 알 수 있는 </a:t>
            </a:r>
            <a:r>
              <a:rPr lang="en-US" altLang="ko-KR" sz="1400">
                <a:latin typeface="Courier"/>
              </a:rPr>
              <a:t>HTML </a:t>
            </a:r>
            <a:r>
              <a:rPr lang="ko-KR" altLang="en-US" sz="1400">
                <a:latin typeface="Courier"/>
              </a:rPr>
              <a:t>태그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Courier"/>
              </a:rPr>
              <a:t>왜 사용할까</a:t>
            </a:r>
            <a:r>
              <a:rPr lang="en-US" altLang="ko-KR" sz="1600" b="1">
                <a:latin typeface="Courier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  <a:sym typeface="Wingdings" panose="05000000000000000000" pitchFamily="2" charset="2"/>
              </a:rPr>
              <a:t>화면 낭독기 같은 보조 기기에서 사이트의 구조를 이해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  <a:sym typeface="Wingdings" panose="05000000000000000000" pitchFamily="2" charset="2"/>
              </a:rPr>
              <a:t>할 수 있다</a:t>
            </a:r>
            <a:endParaRPr lang="en-US" altLang="ko-KR" sz="1400">
              <a:latin typeface="Courier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문서 구조가 정확히 나눠지므로 </a:t>
            </a:r>
            <a:r>
              <a:rPr lang="en-US" altLang="ko-KR" sz="1400">
                <a:latin typeface="Courier"/>
              </a:rPr>
              <a:t>PC</a:t>
            </a:r>
            <a:r>
              <a:rPr lang="ko-KR" altLang="en-US" sz="1400">
                <a:latin typeface="Courier"/>
              </a:rPr>
              <a:t>나 모바일 등 </a:t>
            </a:r>
            <a:br>
              <a:rPr lang="en-US" altLang="ko-KR" sz="1400">
                <a:latin typeface="Courier"/>
              </a:rPr>
            </a:br>
            <a:r>
              <a:rPr lang="ko-KR" altLang="en-US" sz="1400">
                <a:latin typeface="Courier"/>
              </a:rPr>
              <a:t>다양한 화면에서 웹 문서를 표현하기가 쉽다</a:t>
            </a:r>
            <a:endParaRPr lang="en-US" altLang="ko-KR" sz="1400">
              <a:latin typeface="Courier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웹 사이트를 검색할 때 필요한 내용을 정확히 찾을 수 있다</a:t>
            </a:r>
            <a:endParaRPr lang="en-US" altLang="ko-KR" sz="1400">
              <a:latin typeface="Couri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E7E3B-0EBB-471C-BFED-C363125E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16" y="934830"/>
            <a:ext cx="4161868" cy="5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8" y="1304697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헤더 영역을 나타내는 </a:t>
            </a:r>
            <a:r>
              <a:rPr lang="en-US" altLang="ko-KR" sz="1600" b="1"/>
              <a:t>&lt;header&gt;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헤더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사이트 전체의 헤더</a:t>
            </a:r>
            <a:r>
              <a:rPr lang="en-US" altLang="ko-KR" sz="1400">
                <a:latin typeface="Courier"/>
              </a:rPr>
              <a:t> or </a:t>
            </a:r>
            <a:r>
              <a:rPr lang="ko-KR" altLang="en-US" sz="1400">
                <a:latin typeface="Courier"/>
              </a:rPr>
              <a:t>특정 영역의 헤더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검색 창이나 사이트 메뉴 삽입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8" y="3429000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내비게이션 영역을 나타내는 </a:t>
            </a:r>
            <a:r>
              <a:rPr lang="en-US" altLang="ko-KR" sz="1600" b="1"/>
              <a:t>&lt;nav&gt;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내비게이션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 위치에 영향을 받지 않음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문서 안에 여러 개 만들 수 있음</a:t>
            </a:r>
            <a:r>
              <a:rPr lang="en-US" altLang="ko-KR" sz="1400">
                <a:latin typeface="Courier"/>
              </a:rPr>
              <a:t>(id</a:t>
            </a:r>
            <a:r>
              <a:rPr lang="ko-KR" altLang="en-US" sz="1400">
                <a:latin typeface="Courier"/>
              </a:rPr>
              <a:t>로 구분</a:t>
            </a:r>
            <a:r>
              <a:rPr lang="en-US" altLang="ko-KR" sz="1400">
                <a:latin typeface="Courier"/>
              </a:rPr>
              <a:t>)</a:t>
            </a:r>
            <a:endParaRPr lang="ko-KR" altLang="en-US" sz="16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C77EE-0324-4AD9-851B-A32D0DEB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33" y="1204432"/>
            <a:ext cx="4248150" cy="2838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9E4B68-E3D4-4B48-9D89-0A9DF594A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5"/>
          <a:stretch/>
        </p:blipFill>
        <p:spPr>
          <a:xfrm>
            <a:off x="5217341" y="4404220"/>
            <a:ext cx="6153150" cy="18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5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7" y="1029213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핵심 콘텐츠를 담는 </a:t>
            </a:r>
            <a:r>
              <a:rPr lang="en-US" altLang="ko-KR" sz="1600" b="1"/>
              <a:t>&lt;main&gt;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문서에서 핵심이 되는 내용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문서마다 다르게 보여주는 내용으로 구성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문서에서 한 번만 사용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7" y="2878033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독립적인 콘텐츠를 담는 </a:t>
            </a:r>
            <a:r>
              <a:rPr lang="en-US" altLang="ko-KR" sz="1600" b="1"/>
              <a:t>&lt;article&gt;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독립된 웹 콘텐츠 항목</a:t>
            </a:r>
            <a:br>
              <a:rPr lang="en-US" altLang="ko-KR" sz="1400">
                <a:latin typeface="Courier"/>
              </a:rPr>
            </a:br>
            <a:r>
              <a:rPr lang="en-US" altLang="ko-KR" sz="1400">
                <a:latin typeface="Courier"/>
              </a:rPr>
              <a:t>    (</a:t>
            </a:r>
            <a:r>
              <a:rPr lang="ko-KR" altLang="en-US" sz="1400">
                <a:latin typeface="Courier"/>
              </a:rPr>
              <a:t>따로 떼어도 콘텐츠가 되는 내용</a:t>
            </a:r>
            <a:r>
              <a:rPr lang="en-US" altLang="ko-KR" sz="1400">
                <a:latin typeface="Courie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&lt;section&gt;</a:t>
            </a:r>
            <a:r>
              <a:rPr lang="ko-KR" altLang="en-US" sz="1400">
                <a:latin typeface="Courier"/>
              </a:rPr>
              <a:t> 태그를 포함할 수 있음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6EA7E-92C5-4C9A-933D-08773E7D0D1D}"/>
              </a:ext>
            </a:extLst>
          </p:cNvPr>
          <p:cNvSpPr txBox="1"/>
          <p:nvPr/>
        </p:nvSpPr>
        <p:spPr>
          <a:xfrm>
            <a:off x="396937" y="4731142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콘텐츠 영역을 나타내는 </a:t>
            </a:r>
            <a:r>
              <a:rPr lang="en-US" altLang="ko-KR" sz="1600" b="1"/>
              <a:t>&lt;section&gt;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콘텐츠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몇 개의 콘텐츠를 묶는 용도로 사용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Courier"/>
              </a:rPr>
              <a:t>  - css </a:t>
            </a:r>
            <a:r>
              <a:rPr lang="ko-KR" altLang="en-US" sz="1400" b="1">
                <a:latin typeface="Courier"/>
              </a:rPr>
              <a:t>적용을 위해 묶는 용도로 쓰지 말 것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DC1E8-1B5E-4239-AFEA-DCB05828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41" y="921200"/>
            <a:ext cx="4110867" cy="19568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593CD4-6720-4C7B-B484-A457EE5E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96" y="3041898"/>
            <a:ext cx="6045338" cy="321543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EBA050-BCDC-4103-BAC7-04952F7077F5}"/>
              </a:ext>
            </a:extLst>
          </p:cNvPr>
          <p:cNvSpPr/>
          <p:nvPr/>
        </p:nvSpPr>
        <p:spPr>
          <a:xfrm>
            <a:off x="897623" y="5929995"/>
            <a:ext cx="2357306" cy="2769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B4723-DCC0-4CF9-A806-FA9BC35547BC}"/>
              </a:ext>
            </a:extLst>
          </p:cNvPr>
          <p:cNvSpPr txBox="1"/>
          <p:nvPr/>
        </p:nvSpPr>
        <p:spPr>
          <a:xfrm>
            <a:off x="2761078" y="6329412"/>
            <a:ext cx="96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&lt;div&gt; </a:t>
            </a:r>
            <a:r>
              <a:rPr lang="ko-KR" altLang="en-US" sz="1200">
                <a:solidFill>
                  <a:srgbClr val="C00000"/>
                </a:solidFill>
              </a:rPr>
              <a:t>태그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A23BD6B-E572-43C4-A1EC-03B06FDCFA4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2347538" y="5935732"/>
            <a:ext cx="210582" cy="7531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85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5630</TotalTime>
  <Words>524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Courier</vt:lpstr>
      <vt:lpstr>YoonV YoonGothic100Std_OTF</vt:lpstr>
      <vt:lpstr>맑은 고딕</vt:lpstr>
      <vt:lpstr>Arial</vt:lpstr>
      <vt:lpstr>1_Office 테마</vt:lpstr>
      <vt:lpstr>03. HTML 기본 문서 만들기</vt:lpstr>
      <vt:lpstr>HTML이란</vt:lpstr>
      <vt:lpstr>HTML 문서의 기본 구조</vt:lpstr>
      <vt:lpstr>HTML 문서의 기본 구조</vt:lpstr>
      <vt:lpstr>HTML 문서의 기본 구조</vt:lpstr>
      <vt:lpstr>HTML 문서의 기본 구조</vt:lpstr>
      <vt:lpstr>웹 문서 구조를 만드는 시맨틱 태그</vt:lpstr>
      <vt:lpstr>웹 문서 구조를 만드는 시맨틱 태그</vt:lpstr>
      <vt:lpstr>웹 문서 구조를 만드는 시맨틱 태그</vt:lpstr>
      <vt:lpstr>웹 문서 구조를 만드는 시맨틱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Ko Kyunghee</cp:lastModifiedBy>
  <cp:revision>17</cp:revision>
  <dcterms:created xsi:type="dcterms:W3CDTF">2020-12-26T07:35:32Z</dcterms:created>
  <dcterms:modified xsi:type="dcterms:W3CDTF">2021-02-06T11:43:09Z</dcterms:modified>
</cp:coreProperties>
</file>