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1" r:id="rId2"/>
    <p:sldId id="272" r:id="rId3"/>
    <p:sldId id="258" r:id="rId4"/>
    <p:sldId id="261" r:id="rId5"/>
    <p:sldId id="259" r:id="rId6"/>
    <p:sldId id="262" r:id="rId7"/>
    <p:sldId id="260"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7EE33B-7AA7-4CE9-A296-EBFDF6C9A3D2}" type="datetimeFigureOut">
              <a:rPr lang="en-US" smtClean="0"/>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DA5E5-8B9C-4EDF-95AA-AC31A304B0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5B78CC-09BB-4C15-87C3-D39551240BC6}"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B78CC-09BB-4C15-87C3-D39551240BC6}"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B78CC-09BB-4C15-87C3-D39551240BC6}"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B78CC-09BB-4C15-87C3-D39551240BC6}"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5B78CC-09BB-4C15-87C3-D39551240BC6}"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5B78CC-09BB-4C15-87C3-D39551240BC6}"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5B78CC-09BB-4C15-87C3-D39551240BC6}"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5B78CC-09BB-4C15-87C3-D39551240BC6}"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B78CC-09BB-4C15-87C3-D39551240BC6}"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B78CC-09BB-4C15-87C3-D39551240BC6}"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B78CC-09BB-4C15-87C3-D39551240BC6}"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B78CC-09BB-4C15-87C3-D39551240BC6}" type="datetimeFigureOut">
              <a:rPr lang="en-US" smtClean="0"/>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B7BFA-635A-46FE-BEAB-9DB2102B20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3067050"/>
          </a:xfrm>
        </p:spPr>
        <p:txBody>
          <a:bodyPr/>
          <a:lstStyle/>
          <a:p>
            <a:r>
              <a:rPr lang="en-IN" dirty="0" smtClean="0"/>
              <a:t>Project</a:t>
            </a:r>
            <a:br>
              <a:rPr lang="en-IN" dirty="0" smtClean="0"/>
            </a:br>
            <a:r>
              <a:rPr lang="en-IN" dirty="0" smtClean="0"/>
              <a:t>Flight Price Prediction</a:t>
            </a:r>
            <a:endParaRPr lang="en-IN" dirty="0"/>
          </a:p>
        </p:txBody>
      </p:sp>
      <p:sp>
        <p:nvSpPr>
          <p:cNvPr id="3" name="Subtitle 2"/>
          <p:cNvSpPr>
            <a:spLocks noGrp="1"/>
          </p:cNvSpPr>
          <p:nvPr>
            <p:ph type="subTitle" idx="1"/>
          </p:nvPr>
        </p:nvSpPr>
        <p:spPr>
          <a:xfrm>
            <a:off x="5334000" y="4419600"/>
            <a:ext cx="3810000" cy="2057400"/>
          </a:xfrm>
        </p:spPr>
        <p:txBody>
          <a:bodyPr/>
          <a:lstStyle/>
          <a:p>
            <a:r>
              <a:rPr lang="en-IN" sz="2800" dirty="0" smtClean="0"/>
              <a:t>Submitted By:</a:t>
            </a:r>
          </a:p>
          <a:p>
            <a:r>
              <a:rPr lang="en-IN" sz="2800" dirty="0" smtClean="0"/>
              <a:t>Kirti Ohlan</a:t>
            </a:r>
            <a:endParaRPr lang="en-IN" sz="2800" dirty="0"/>
          </a:p>
        </p:txBody>
      </p:sp>
    </p:spTree>
    <p:extLst>
      <p:ext uri="{BB962C8B-B14F-4D97-AF65-F5344CB8AC3E}">
        <p14:creationId xmlns:p14="http://schemas.microsoft.com/office/powerpoint/2010/main" val="47737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Visualize the Destination</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600" y="1782762"/>
            <a:ext cx="8001000" cy="4237038"/>
          </a:xfrm>
          <a:prstGeom prst="rect">
            <a:avLst/>
          </a:prstGeom>
        </p:spPr>
      </p:pic>
    </p:spTree>
    <p:extLst>
      <p:ext uri="{BB962C8B-B14F-4D97-AF65-F5344CB8AC3E}">
        <p14:creationId xmlns:p14="http://schemas.microsoft.com/office/powerpoint/2010/main" val="321518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plot</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6010" y="1600200"/>
            <a:ext cx="6911980" cy="4525963"/>
          </a:xfrm>
          <a:prstGeom prst="rect">
            <a:avLst/>
          </a:prstGeom>
        </p:spPr>
      </p:pic>
    </p:spTree>
    <p:extLst>
      <p:ext uri="{BB962C8B-B14F-4D97-AF65-F5344CB8AC3E}">
        <p14:creationId xmlns:p14="http://schemas.microsoft.com/office/powerpoint/2010/main" val="188779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52400" y="110837"/>
            <a:ext cx="8915400" cy="6518563"/>
          </a:xfrm>
          <a:prstGeom prst="rect">
            <a:avLst/>
          </a:prstGeom>
        </p:spPr>
      </p:pic>
    </p:spTree>
    <p:extLst>
      <p:ext uri="{BB962C8B-B14F-4D97-AF65-F5344CB8AC3E}">
        <p14:creationId xmlns:p14="http://schemas.microsoft.com/office/powerpoint/2010/main" val="287475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49476" y="1600200"/>
            <a:ext cx="7245048" cy="4525963"/>
          </a:xfrm>
          <a:prstGeom prst="rect">
            <a:avLst/>
          </a:prstGeom>
        </p:spPr>
      </p:pic>
    </p:spTree>
    <p:extLst>
      <p:ext uri="{BB962C8B-B14F-4D97-AF65-F5344CB8AC3E}">
        <p14:creationId xmlns:p14="http://schemas.microsoft.com/office/powerpoint/2010/main" val="140695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Heatmap</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03280" y="1752600"/>
            <a:ext cx="6802520" cy="5105400"/>
          </a:xfrm>
          <a:prstGeom prst="rect">
            <a:avLst/>
          </a:prstGeom>
        </p:spPr>
      </p:pic>
    </p:spTree>
    <p:extLst>
      <p:ext uri="{BB962C8B-B14F-4D97-AF65-F5344CB8AC3E}">
        <p14:creationId xmlns:p14="http://schemas.microsoft.com/office/powerpoint/2010/main" val="2290837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a:xfrm>
            <a:off x="457200" y="1600200"/>
            <a:ext cx="8229600" cy="5181600"/>
          </a:xfrm>
        </p:spPr>
        <p:txBody>
          <a:bodyPr>
            <a:noAutofit/>
          </a:bodyPr>
          <a:lstStyle/>
          <a:p>
            <a:r>
              <a:rPr lang="en-IN" sz="1600" dirty="0"/>
              <a:t>Five machine learning models were examined in this case study to forecast the average flight price at the business segment level. We used training data to train the training data and test data to test it. These records were used to extract a number of characteristics. Our suggested model can estimate the quarterly average flight price using attribute selection strategies. To the highest possible standard, much prior studies into flight price prediction using the large dataset depended on standard statistical approaches, which have their own limitations in terms of underlying issue estimates and hypotheses. To our knowledge, no other research have included statistics from holidays, celebrations, stock market price fluctuations, depression, fuel price, and socioeconomic information to estimate the air transport market sector; nonetheless, there are numerous restrictions. As example, neither of the databases provide precise information about ticket revenue, including such departing and arrival times and days of the week. This framework may be expanded in the future to also include airline tickets payment details, that can offer more detail about each area, such as timestamp of entry and exit, seat placement, covered auxiliary items, and so on. By merging such data, it is feasible to create a more robust and complete daily and even daily flight price forecast model. Furthermore, a huge surge of big commuters triggered by some unique events might alter flight costs in a market sector. Thus, incident data will be gathered from a variety of sources, including social media sites and media organizations, to supplement our forecasting models. We will also examine specific technological Models, such as Deeper Learning methods, meanwhile striving to enhance existing models by modifying their hyper-parameters to get the optimum design for airline price prediction.</a:t>
            </a:r>
          </a:p>
        </p:txBody>
      </p:sp>
    </p:spTree>
    <p:extLst>
      <p:ext uri="{BB962C8B-B14F-4D97-AF65-F5344CB8AC3E}">
        <p14:creationId xmlns:p14="http://schemas.microsoft.com/office/powerpoint/2010/main" val="249052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Business Problem Framing</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 Airline companies use complex algorithms to calculate flight prices given various conditions present at that particular time. These methods take financial, marketing, and various social factors into account to predict flight prices. </a:t>
            </a:r>
          </a:p>
          <a:p>
            <a:r>
              <a:rPr lang="en-IN" dirty="0"/>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p>
          <a:p>
            <a:endParaRPr lang="en-IN" dirty="0"/>
          </a:p>
        </p:txBody>
      </p:sp>
    </p:spTree>
    <p:extLst>
      <p:ext uri="{BB962C8B-B14F-4D97-AF65-F5344CB8AC3E}">
        <p14:creationId xmlns:p14="http://schemas.microsoft.com/office/powerpoint/2010/main" val="153943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dirty="0"/>
              <a:t>Proposed Framework</a:t>
            </a:r>
            <a:r>
              <a:rPr lang="en-IN" dirty="0"/>
              <a:t/>
            </a:r>
            <a:br>
              <a:rPr lang="en-IN" dirty="0"/>
            </a:br>
            <a:endParaRPr lang="en-US" dirty="0"/>
          </a:p>
        </p:txBody>
      </p:sp>
      <p:sp>
        <p:nvSpPr>
          <p:cNvPr id="6" name="Content Placeholder 5"/>
          <p:cNvSpPr>
            <a:spLocks noGrp="1"/>
          </p:cNvSpPr>
          <p:nvPr>
            <p:ph idx="1"/>
          </p:nvPr>
        </p:nvSpPr>
        <p:spPr/>
        <p:txBody>
          <a:bodyPr>
            <a:normAutofit fontScale="77500" lnSpcReduction="20000"/>
          </a:bodyPr>
          <a:lstStyle/>
          <a:p>
            <a:r>
              <a:rPr lang="en-IN" dirty="0"/>
              <a:t>Our suggested approach makes use of datasets to forecast airfare at the business segment levels. Fig 2 depicts a high-level view of the project framework's primary components. During the data pre-treatment stage, all databases are cleaned to remove any potentially erroneous examples, then converted and integrated depending on market group. The feature extractor extracts and generates handmade attributes that are intended to describe the segment of the market. The goal of adaptive filtering modules is to improve accurate channels by assessing the utility of the characteristics and removing any unnecessary characteristics. Finally, we use the selected criteria to build our forecasting techniques, that result in the finished product of the projected airline cost of the ticket.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www.ijraset.com/images/text_version_uploads/imag%201_11541.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077200" cy="6019800"/>
          </a:xfrm>
          <a:prstGeom prst="rect">
            <a:avLst/>
          </a:prstGeom>
          <a:noFill/>
          <a:ln>
            <a:noFill/>
          </a:ln>
        </p:spPr>
      </p:pic>
    </p:spTree>
    <p:extLst>
      <p:ext uri="{BB962C8B-B14F-4D97-AF65-F5344CB8AC3E}">
        <p14:creationId xmlns:p14="http://schemas.microsoft.com/office/powerpoint/2010/main" val="397719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Data Preprocessing </a:t>
            </a:r>
            <a:endParaRPr lang="en-US" dirty="0"/>
          </a:p>
        </p:txBody>
      </p:sp>
      <p:sp>
        <p:nvSpPr>
          <p:cNvPr id="3" name="Content Placeholder 2"/>
          <p:cNvSpPr>
            <a:spLocks noGrp="1"/>
          </p:cNvSpPr>
          <p:nvPr>
            <p:ph idx="1"/>
          </p:nvPr>
        </p:nvSpPr>
        <p:spPr/>
        <p:txBody>
          <a:bodyPr>
            <a:normAutofit fontScale="77500" lnSpcReduction="20000"/>
          </a:bodyPr>
          <a:lstStyle/>
          <a:p>
            <a:r>
              <a:rPr lang="en-IN" dirty="0"/>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Therefore, it is the first and crucial step while creating a machine learning model. I have used some following pre-processing steps: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763000" cy="6122189"/>
          </a:xfrm>
          <a:prstGeom prst="rect">
            <a:avLst/>
          </a:prstGeom>
        </p:spPr>
        <p:txBody>
          <a:bodyPr wrap="square">
            <a:spAutoFit/>
          </a:bodyPr>
          <a:lstStyle/>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Creating the dataset as a DataFrame.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Used pandas to set display I ensuring we do not see any truncated information.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Checked the number of rows and columns present in our training dataset.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Checked for missing data and the number of rows with null values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Duplicate values are also present in our dataset.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Checked the unique values information in each column to get a list for categorical data</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Used Pandas Profiling during the visualization phase along with violin plot, count plot, cat plot and the others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With the help of ordinal encoding technique converted all object datatype columns to numeric datatype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Thoroughly checked for outliers and skewness information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With the help of </a:t>
            </a:r>
            <a:r>
              <a:rPr lang="en-IN" dirty="0" err="1">
                <a:latin typeface="Calibri" panose="020F0502020204030204" pitchFamily="34" charset="0"/>
                <a:ea typeface="Calibri" panose="020F0502020204030204" pitchFamily="34" charset="0"/>
                <a:cs typeface="Times New Roman" panose="02020603050405020304" pitchFamily="18" charset="0"/>
              </a:rPr>
              <a:t>heatmap</a:t>
            </a: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correlation bar graph was able to understand the Feature vs Label relativity and insights on </a:t>
            </a:r>
            <a:r>
              <a:rPr lang="en-IN" dirty="0" err="1">
                <a:latin typeface="Calibri" panose="020F0502020204030204" pitchFamily="34" charset="0"/>
                <a:ea typeface="Calibri" panose="020F0502020204030204" pitchFamily="34" charset="0"/>
                <a:cs typeface="Times New Roman" panose="02020603050405020304" pitchFamily="18" charset="0"/>
              </a:rPr>
              <a:t>multicollinearity</a:t>
            </a:r>
            <a:r>
              <a:rPr lang="en-IN" dirty="0">
                <a:latin typeface="Calibri" panose="020F0502020204030204" pitchFamily="34" charset="0"/>
                <a:ea typeface="Calibri" panose="020F0502020204030204" pitchFamily="34" charset="0"/>
                <a:cs typeface="Times New Roman" panose="02020603050405020304" pitchFamily="18" charset="0"/>
              </a:rPr>
              <a:t> amongst the feature columns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Separate feature and label data to ensure feature scaling is performed avoiding any kind of biasness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Checked for the best random state to be used for our Regression Machine Learning model pertaining to the feature importance details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pPr>
            <a:r>
              <a:rPr lang="en-IN" dirty="0">
                <a:latin typeface="Calibri" panose="020F0502020204030204" pitchFamily="34" charset="0"/>
                <a:ea typeface="Calibri" panose="020F0502020204030204" pitchFamily="34" charset="0"/>
                <a:cs typeface="Times New Roman" panose="02020603050405020304" pitchFamily="18" charset="0"/>
              </a:rPr>
              <a:t>Finally created a regression model function along with evaluation metrics to pass through various model formats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869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Algorithms</a:t>
            </a:r>
            <a:r>
              <a:rPr lang="en-IN" dirty="0"/>
              <a:t/>
            </a:r>
            <a:br>
              <a:rPr lang="en-IN" dirty="0"/>
            </a:br>
            <a:endParaRPr lang="en-US" dirty="0"/>
          </a:p>
        </p:txBody>
      </p:sp>
      <p:sp>
        <p:nvSpPr>
          <p:cNvPr id="3" name="Content Placeholder 2"/>
          <p:cNvSpPr>
            <a:spLocks noGrp="1"/>
          </p:cNvSpPr>
          <p:nvPr>
            <p:ph idx="1"/>
          </p:nvPr>
        </p:nvSpPr>
        <p:spPr/>
        <p:txBody>
          <a:bodyPr/>
          <a:lstStyle/>
          <a:p>
            <a:pPr lvl="0"/>
            <a:r>
              <a:rPr lang="en-IN" dirty="0"/>
              <a:t>Linear Regression Model</a:t>
            </a:r>
          </a:p>
          <a:p>
            <a:pPr lvl="0"/>
            <a:r>
              <a:rPr lang="en-IN" dirty="0"/>
              <a:t>Ridge Regularization Regression Model</a:t>
            </a:r>
          </a:p>
          <a:p>
            <a:pPr lvl="0"/>
            <a:r>
              <a:rPr lang="en-IN" dirty="0"/>
              <a:t>Support Vector Regression Model</a:t>
            </a:r>
          </a:p>
          <a:p>
            <a:pPr lvl="0"/>
            <a:r>
              <a:rPr lang="en-IN" dirty="0"/>
              <a:t>Decision Tree Regression Model</a:t>
            </a:r>
          </a:p>
          <a:p>
            <a:pPr lvl="0"/>
            <a:r>
              <a:rPr lang="en-IN" dirty="0"/>
              <a:t>Random Forest Regression Model</a:t>
            </a:r>
          </a:p>
          <a:p>
            <a:pPr lvl="0"/>
            <a:r>
              <a:rPr lang="en-IN" dirty="0"/>
              <a:t>K Nearest Neighbours Regression Model</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Visualize the airline</a:t>
            </a:r>
            <a:endParaRPr lang="en-IN" dirty="0"/>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90601" y="1925782"/>
            <a:ext cx="7848600" cy="5029200"/>
          </a:xfrm>
          <a:prstGeom prst="rect">
            <a:avLst/>
          </a:prstGeom>
        </p:spPr>
      </p:pic>
    </p:spTree>
    <p:extLst>
      <p:ext uri="{BB962C8B-B14F-4D97-AF65-F5344CB8AC3E}">
        <p14:creationId xmlns:p14="http://schemas.microsoft.com/office/powerpoint/2010/main" val="83400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Visualize the source</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03978" y="1655618"/>
            <a:ext cx="7736043" cy="5029200"/>
          </a:xfrm>
          <a:prstGeom prst="rect">
            <a:avLst/>
          </a:prstGeom>
        </p:spPr>
      </p:pic>
    </p:spTree>
    <p:extLst>
      <p:ext uri="{BB962C8B-B14F-4D97-AF65-F5344CB8AC3E}">
        <p14:creationId xmlns:p14="http://schemas.microsoft.com/office/powerpoint/2010/main" val="4145329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863</Words>
  <Application>Microsoft Office PowerPoint</Application>
  <PresentationFormat>On-screen Show (4:3)</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Project Flight Price Prediction</vt:lpstr>
      <vt:lpstr>Business Problem Framing </vt:lpstr>
      <vt:lpstr>Proposed Framework </vt:lpstr>
      <vt:lpstr>PowerPoint Presentation</vt:lpstr>
      <vt:lpstr>Data Preprocessing </vt:lpstr>
      <vt:lpstr>PowerPoint Presentation</vt:lpstr>
      <vt:lpstr>Algorithms </vt:lpstr>
      <vt:lpstr>Visualize the airline</vt:lpstr>
      <vt:lpstr>Visualize the source</vt:lpstr>
      <vt:lpstr>Visualize the Destination</vt:lpstr>
      <vt:lpstr>Distribution plot</vt:lpstr>
      <vt:lpstr>PowerPoint Presentation</vt:lpstr>
      <vt:lpstr>Correlation</vt:lpstr>
      <vt:lpstr>Heatmap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EXPERT SOLUTION</cp:lastModifiedBy>
  <cp:revision>6</cp:revision>
  <dcterms:created xsi:type="dcterms:W3CDTF">2022-12-17T15:23:13Z</dcterms:created>
  <dcterms:modified xsi:type="dcterms:W3CDTF">2023-01-12T17:17:19Z</dcterms:modified>
</cp:coreProperties>
</file>