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86451" autoAdjust="0"/>
  </p:normalViewPr>
  <p:slideViewPr>
    <p:cSldViewPr snapToGrid="0" showGuides="1">
      <p:cViewPr varScale="1">
        <p:scale>
          <a:sx n="123" d="100"/>
          <a:sy n="123" d="100"/>
        </p:scale>
        <p:origin x="114" y="168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C0066-ADC0-4361-874C-E3F869598306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194EE-8D60-477B-B229-A79384CEE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9325" y="1206500"/>
            <a:ext cx="7740650" cy="2251693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0" y="3674093"/>
            <a:ext cx="4622800" cy="50870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add subtitle</a:t>
            </a:r>
            <a:endParaRPr lang="en-US"/>
          </a:p>
        </p:txBody>
      </p:sp>
      <p:sp>
        <p:nvSpPr>
          <p:cNvPr id="6" name="Text Placeholder 4294967294"/>
          <p:cNvSpPr>
            <a:spLocks noGrp="1"/>
          </p:cNvSpPr>
          <p:nvPr>
            <p:ph type="body" sz="quarter" idx="13" hasCustomPrompt="1"/>
          </p:nvPr>
        </p:nvSpPr>
        <p:spPr>
          <a:xfrm>
            <a:off x="7001013" y="5859780"/>
            <a:ext cx="4517887" cy="27432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398" y="5859780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Click to add text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zh-CN"/>
              <a:t>Click to add text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Freeform: Shape 8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8675" y="2441601"/>
            <a:ext cx="5435600" cy="987399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75025" y="3429000"/>
            <a:ext cx="5435600" cy="27051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add text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3200" y="2247900"/>
            <a:ext cx="9232900" cy="2095500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01013" y="5859780"/>
            <a:ext cx="4517887" cy="274320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buNone/>
              <a:defRPr lang="en-US"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44540"/>
            <a:ext cx="4517887" cy="27432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lang="en-US"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add text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5592-9C3F-48AB-9A3F-F2A64B129A6F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75073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8168" y="6409690"/>
            <a:ext cx="375073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ransition/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“智眸音领”——基于视觉、听觉转化的智能导盲系统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r>
              <a:rPr lang="zh-CN" altLang="en-US" dirty="0"/>
              <a:t>创新视觉与AI融合，引领智能导盲新时代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r>
              <a:rPr lang="zh-CN" altLang="en-US" dirty="0"/>
              <a:t>报告人：李佳睿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多模式反馈</a:t>
            </a:r>
            <a:endParaRPr lang="en-US" dirty="0"/>
          </a:p>
        </p:txBody>
      </p:sp>
      <p:grpSp>
        <p:nvGrpSpPr>
          <p:cNvPr id="10" name="22e9aa73-c4e9-4d3c-bcd1-ad2c2d70e10e.source.5.zh-Hans.pptx">
            <a:extLst>
              <a:ext uri="{FF2B5EF4-FFF2-40B4-BE49-F238E27FC236}">
                <a16:creationId xmlns:a16="http://schemas.microsoft.com/office/drawing/2014/main" id="{E49FC7BB-05BD-8D88-9FF3-3D46915793B2}"/>
              </a:ext>
            </a:extLst>
          </p:cNvPr>
          <p:cNvGrpSpPr/>
          <p:nvPr/>
        </p:nvGrpSpPr>
        <p:grpSpPr>
          <a:xfrm>
            <a:off x="660400" y="1124196"/>
            <a:ext cx="10858500" cy="5009904"/>
            <a:chOff x="660400" y="1124196"/>
            <a:chExt cx="10858500" cy="5009904"/>
          </a:xfrm>
        </p:grpSpPr>
        <p:sp>
          <p:nvSpPr>
            <p:cNvPr id="3" name="Title">
              <a:extLst>
                <a:ext uri="{FF2B5EF4-FFF2-40B4-BE49-F238E27FC236}">
                  <a16:creationId xmlns:a16="http://schemas.microsoft.com/office/drawing/2014/main" id="{9E0964F3-72EA-19EC-C374-467B3BF72141}"/>
                </a:ext>
              </a:extLst>
            </p:cNvPr>
            <p:cNvSpPr txBox="1"/>
            <p:nvPr/>
          </p:nvSpPr>
          <p:spPr>
            <a:xfrm>
              <a:off x="660400" y="1124196"/>
              <a:ext cx="10858500" cy="6709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/>
                <a:t>多种反馈方式，增强导航可靠性</a:t>
              </a:r>
              <a:endParaRPr 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204B9DB-45EE-A3FD-2B86-B940C9C80977}"/>
                </a:ext>
              </a:extLst>
            </p:cNvPr>
            <p:cNvGrpSpPr/>
            <p:nvPr/>
          </p:nvGrpSpPr>
          <p:grpSpPr>
            <a:xfrm>
              <a:off x="1121440" y="1818744"/>
              <a:ext cx="1926665" cy="3649417"/>
              <a:chOff x="1121440" y="1818744"/>
              <a:chExt cx="1926665" cy="3649417"/>
            </a:xfrm>
          </p:grpSpPr>
          <p:sp>
            <p:nvSpPr>
              <p:cNvPr id="29" name="ComponentBackground1">
                <a:extLst>
                  <a:ext uri="{FF2B5EF4-FFF2-40B4-BE49-F238E27FC236}">
                    <a16:creationId xmlns:a16="http://schemas.microsoft.com/office/drawing/2014/main" id="{C72CFC9E-3824-DD6D-C0FD-A6539D242658}"/>
                  </a:ext>
                </a:extLst>
              </p:cNvPr>
              <p:cNvSpPr/>
              <p:nvPr/>
            </p:nvSpPr>
            <p:spPr>
              <a:xfrm>
                <a:off x="1134480" y="2047751"/>
                <a:ext cx="1900584" cy="342041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10000"/>
                </a:schemeClr>
              </a:solidFill>
              <a:ln w="381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Shape1">
                <a:extLst>
                  <a:ext uri="{FF2B5EF4-FFF2-40B4-BE49-F238E27FC236}">
                    <a16:creationId xmlns:a16="http://schemas.microsoft.com/office/drawing/2014/main" id="{33E65F3C-5776-3721-04B1-D6B3C59DD9E3}"/>
                  </a:ext>
                </a:extLst>
              </p:cNvPr>
              <p:cNvSpPr/>
              <p:nvPr/>
            </p:nvSpPr>
            <p:spPr>
              <a:xfrm rot="10800000" flipV="1">
                <a:off x="1121440" y="1818744"/>
                <a:ext cx="1926665" cy="959868"/>
              </a:xfrm>
              <a:custGeom>
                <a:avLst/>
                <a:gdLst>
                  <a:gd name="connsiteX0" fmla="*/ 1403227 w 2806455"/>
                  <a:gd name="connsiteY0" fmla="*/ 0 h 1398182"/>
                  <a:gd name="connsiteX1" fmla="*/ 2799477 w 2806455"/>
                  <a:gd name="connsiteY1" fmla="*/ 1259997 h 1398182"/>
                  <a:gd name="connsiteX2" fmla="*/ 2806455 w 2806455"/>
                  <a:gd name="connsiteY2" fmla="*/ 1398182 h 1398182"/>
                  <a:gd name="connsiteX3" fmla="*/ 0 w 2806455"/>
                  <a:gd name="connsiteY3" fmla="*/ 1398182 h 1398182"/>
                  <a:gd name="connsiteX4" fmla="*/ 6977 w 2806455"/>
                  <a:gd name="connsiteY4" fmla="*/ 1259997 h 1398182"/>
                  <a:gd name="connsiteX5" fmla="*/ 1403227 w 2806455"/>
                  <a:gd name="connsiteY5" fmla="*/ 0 h 139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6455" h="1398182">
                    <a:moveTo>
                      <a:pt x="1403227" y="0"/>
                    </a:moveTo>
                    <a:cubicBezTo>
                      <a:pt x="2129911" y="0"/>
                      <a:pt x="2727604" y="552276"/>
                      <a:pt x="2799477" y="1259997"/>
                    </a:cubicBezTo>
                    <a:lnTo>
                      <a:pt x="2806455" y="1398182"/>
                    </a:lnTo>
                    <a:lnTo>
                      <a:pt x="0" y="1398182"/>
                    </a:lnTo>
                    <a:lnTo>
                      <a:pt x="6977" y="1259997"/>
                    </a:lnTo>
                    <a:cubicBezTo>
                      <a:pt x="78850" y="552276"/>
                      <a:pt x="676544" y="0"/>
                      <a:pt x="1403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4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1">
                <a:extLst>
                  <a:ext uri="{FF2B5EF4-FFF2-40B4-BE49-F238E27FC236}">
                    <a16:creationId xmlns:a16="http://schemas.microsoft.com/office/drawing/2014/main" id="{8F66743E-5397-A939-5C86-32A3FC1E76C4}"/>
                  </a:ext>
                </a:extLst>
              </p:cNvPr>
              <p:cNvSpPr txBox="1"/>
              <p:nvPr/>
            </p:nvSpPr>
            <p:spPr>
              <a:xfrm>
                <a:off x="1250719" y="3767140"/>
                <a:ext cx="1668108" cy="84296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buSzPct val="25000"/>
                  <a:defRPr/>
                </a:pPr>
                <a:r>
                  <a:rPr lang="zh-CN" altLang="en-US" dirty="0" err="1">
                    <a:solidFill>
                      <a:schemeClr val="tx1"/>
                    </a:solidFill>
                  </a:rPr>
                  <a:t>通过不同频率振动提示障碍物远近。</a:t>
                </a:r>
                <a:endParaRPr lang="en-US" dirty="0"/>
              </a:p>
            </p:txBody>
          </p:sp>
          <p:sp>
            <p:nvSpPr>
              <p:cNvPr id="31" name="Bullet1">
                <a:extLst>
                  <a:ext uri="{FF2B5EF4-FFF2-40B4-BE49-F238E27FC236}">
                    <a16:creationId xmlns:a16="http://schemas.microsoft.com/office/drawing/2014/main" id="{48AD4826-DC31-7735-6153-D5330C4E2CBC}"/>
                  </a:ext>
                </a:extLst>
              </p:cNvPr>
              <p:cNvSpPr txBox="1"/>
              <p:nvPr/>
            </p:nvSpPr>
            <p:spPr>
              <a:xfrm>
                <a:off x="1336443" y="2825946"/>
                <a:ext cx="1496656" cy="842962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sz="1800" dirty="0">
                    <a:solidFill>
                      <a:schemeClr val="tx1"/>
                    </a:solidFill>
                  </a:rPr>
                  <a:t>振动反馈</a:t>
                </a:r>
                <a:endParaRPr lang="en-US" dirty="0"/>
              </a:p>
            </p:txBody>
          </p:sp>
          <p:sp>
            <p:nvSpPr>
              <p:cNvPr id="32" name="Icon1">
                <a:extLst>
                  <a:ext uri="{FF2B5EF4-FFF2-40B4-BE49-F238E27FC236}">
                    <a16:creationId xmlns:a16="http://schemas.microsoft.com/office/drawing/2014/main" id="{A0185765-6CCD-FEF8-508D-26EC92368E21}"/>
                  </a:ext>
                </a:extLst>
              </p:cNvPr>
              <p:cNvSpPr/>
              <p:nvPr/>
            </p:nvSpPr>
            <p:spPr>
              <a:xfrm>
                <a:off x="1838550" y="4791989"/>
                <a:ext cx="492444" cy="497813"/>
              </a:xfrm>
              <a:custGeom>
                <a:avLst/>
                <a:gdLst>
                  <a:gd name="T0" fmla="*/ 11509 w 12800"/>
                  <a:gd name="T1" fmla="*/ 4148 h 12940"/>
                  <a:gd name="T2" fmla="*/ 11420 w 12800"/>
                  <a:gd name="T3" fmla="*/ 2849 h 12940"/>
                  <a:gd name="T4" fmla="*/ 9143 w 12800"/>
                  <a:gd name="T5" fmla="*/ 569 h 12940"/>
                  <a:gd name="T6" fmla="*/ 7802 w 12800"/>
                  <a:gd name="T7" fmla="*/ 515 h 12940"/>
                  <a:gd name="T8" fmla="*/ 7440 w 12800"/>
                  <a:gd name="T9" fmla="*/ 289 h 12940"/>
                  <a:gd name="T10" fmla="*/ 6070 w 12800"/>
                  <a:gd name="T11" fmla="*/ 610 h 12940"/>
                  <a:gd name="T12" fmla="*/ 3888 w 12800"/>
                  <a:gd name="T13" fmla="*/ 4129 h 12940"/>
                  <a:gd name="T14" fmla="*/ 1477 w 12800"/>
                  <a:gd name="T15" fmla="*/ 4129 h 12940"/>
                  <a:gd name="T16" fmla="*/ 0 w 12800"/>
                  <a:gd name="T17" fmla="*/ 5608 h 12940"/>
                  <a:gd name="T18" fmla="*/ 0 w 12800"/>
                  <a:gd name="T19" fmla="*/ 11461 h 12940"/>
                  <a:gd name="T20" fmla="*/ 1477 w 12800"/>
                  <a:gd name="T21" fmla="*/ 12940 h 12940"/>
                  <a:gd name="T22" fmla="*/ 11323 w 12800"/>
                  <a:gd name="T23" fmla="*/ 12940 h 12940"/>
                  <a:gd name="T24" fmla="*/ 12800 w 12800"/>
                  <a:gd name="T25" fmla="*/ 11461 h 12940"/>
                  <a:gd name="T26" fmla="*/ 12800 w 12800"/>
                  <a:gd name="T27" fmla="*/ 5608 h 12940"/>
                  <a:gd name="T28" fmla="*/ 11509 w 12800"/>
                  <a:gd name="T29" fmla="*/ 4148 h 12940"/>
                  <a:gd name="T30" fmla="*/ 8795 w 12800"/>
                  <a:gd name="T31" fmla="*/ 918 h 12940"/>
                  <a:gd name="T32" fmla="*/ 11072 w 12800"/>
                  <a:gd name="T33" fmla="*/ 3197 h 12940"/>
                  <a:gd name="T34" fmla="*/ 11072 w 12800"/>
                  <a:gd name="T35" fmla="*/ 3909 h 12940"/>
                  <a:gd name="T36" fmla="*/ 10852 w 12800"/>
                  <a:gd name="T37" fmla="*/ 4129 h 12940"/>
                  <a:gd name="T38" fmla="*/ 4877 w 12800"/>
                  <a:gd name="T39" fmla="*/ 4129 h 12940"/>
                  <a:gd name="T40" fmla="*/ 8083 w 12800"/>
                  <a:gd name="T41" fmla="*/ 918 h 12940"/>
                  <a:gd name="T42" fmla="*/ 8795 w 12800"/>
                  <a:gd name="T43" fmla="*/ 918 h 12940"/>
                  <a:gd name="T44" fmla="*/ 6488 w 12800"/>
                  <a:gd name="T45" fmla="*/ 870 h 12940"/>
                  <a:gd name="T46" fmla="*/ 7180 w 12800"/>
                  <a:gd name="T47" fmla="*/ 708 h 12940"/>
                  <a:gd name="T48" fmla="*/ 7437 w 12800"/>
                  <a:gd name="T49" fmla="*/ 868 h 12940"/>
                  <a:gd name="T50" fmla="*/ 4937 w 12800"/>
                  <a:gd name="T51" fmla="*/ 3372 h 12940"/>
                  <a:gd name="T52" fmla="*/ 6488 w 12800"/>
                  <a:gd name="T53" fmla="*/ 870 h 12940"/>
                  <a:gd name="T54" fmla="*/ 11323 w 12800"/>
                  <a:gd name="T55" fmla="*/ 12447 h 12940"/>
                  <a:gd name="T56" fmla="*/ 1477 w 12800"/>
                  <a:gd name="T57" fmla="*/ 12447 h 12940"/>
                  <a:gd name="T58" fmla="*/ 492 w 12800"/>
                  <a:gd name="T59" fmla="*/ 11461 h 12940"/>
                  <a:gd name="T60" fmla="*/ 492 w 12800"/>
                  <a:gd name="T61" fmla="*/ 5608 h 12940"/>
                  <a:gd name="T62" fmla="*/ 1477 w 12800"/>
                  <a:gd name="T63" fmla="*/ 4622 h 12940"/>
                  <a:gd name="T64" fmla="*/ 11323 w 12800"/>
                  <a:gd name="T65" fmla="*/ 4622 h 12940"/>
                  <a:gd name="T66" fmla="*/ 12308 w 12800"/>
                  <a:gd name="T67" fmla="*/ 5608 h 12940"/>
                  <a:gd name="T68" fmla="*/ 12308 w 12800"/>
                  <a:gd name="T69" fmla="*/ 6961 h 12940"/>
                  <a:gd name="T70" fmla="*/ 8308 w 12800"/>
                  <a:gd name="T71" fmla="*/ 6961 h 12940"/>
                  <a:gd name="T72" fmla="*/ 7816 w 12800"/>
                  <a:gd name="T73" fmla="*/ 7454 h 12940"/>
                  <a:gd name="T74" fmla="*/ 7816 w 12800"/>
                  <a:gd name="T75" fmla="*/ 9672 h 12940"/>
                  <a:gd name="T76" fmla="*/ 8308 w 12800"/>
                  <a:gd name="T77" fmla="*/ 10165 h 12940"/>
                  <a:gd name="T78" fmla="*/ 12308 w 12800"/>
                  <a:gd name="T79" fmla="*/ 10165 h 12940"/>
                  <a:gd name="T80" fmla="*/ 12308 w 12800"/>
                  <a:gd name="T81" fmla="*/ 11461 h 12940"/>
                  <a:gd name="T82" fmla="*/ 11323 w 12800"/>
                  <a:gd name="T83" fmla="*/ 12447 h 12940"/>
                  <a:gd name="T84" fmla="*/ 12308 w 12800"/>
                  <a:gd name="T85" fmla="*/ 7454 h 12940"/>
                  <a:gd name="T86" fmla="*/ 12308 w 12800"/>
                  <a:gd name="T87" fmla="*/ 9672 h 12940"/>
                  <a:gd name="T88" fmla="*/ 8308 w 12800"/>
                  <a:gd name="T89" fmla="*/ 9672 h 12940"/>
                  <a:gd name="T90" fmla="*/ 8308 w 12800"/>
                  <a:gd name="T91" fmla="*/ 7454 h 12940"/>
                  <a:gd name="T92" fmla="*/ 12308 w 12800"/>
                  <a:gd name="T93" fmla="*/ 7454 h 12940"/>
                  <a:gd name="T94" fmla="*/ 9477 w 12800"/>
                  <a:gd name="T95" fmla="*/ 8563 h 12940"/>
                  <a:gd name="T96" fmla="*/ 9104 w 12800"/>
                  <a:gd name="T97" fmla="*/ 8563 h 12940"/>
                  <a:gd name="T98" fmla="*/ 9477 w 12800"/>
                  <a:gd name="T99" fmla="*/ 8936 h 12940"/>
                  <a:gd name="T100" fmla="*/ 9850 w 12800"/>
                  <a:gd name="T101" fmla="*/ 8563 h 12940"/>
                  <a:gd name="T102" fmla="*/ 9477 w 12800"/>
                  <a:gd name="T103" fmla="*/ 8190 h 12940"/>
                  <a:gd name="T104" fmla="*/ 9104 w 12800"/>
                  <a:gd name="T105" fmla="*/ 8563 h 12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00" h="12940">
                    <a:moveTo>
                      <a:pt x="11509" y="4148"/>
                    </a:moveTo>
                    <a:cubicBezTo>
                      <a:pt x="11800" y="3758"/>
                      <a:pt x="11773" y="3203"/>
                      <a:pt x="11420" y="2849"/>
                    </a:cubicBezTo>
                    <a:lnTo>
                      <a:pt x="9143" y="569"/>
                    </a:lnTo>
                    <a:cubicBezTo>
                      <a:pt x="8776" y="201"/>
                      <a:pt x="8192" y="186"/>
                      <a:pt x="7802" y="515"/>
                    </a:cubicBezTo>
                    <a:lnTo>
                      <a:pt x="7440" y="289"/>
                    </a:lnTo>
                    <a:cubicBezTo>
                      <a:pt x="6974" y="0"/>
                      <a:pt x="6359" y="144"/>
                      <a:pt x="6070" y="610"/>
                    </a:cubicBezTo>
                    <a:lnTo>
                      <a:pt x="3888" y="4129"/>
                    </a:lnTo>
                    <a:lnTo>
                      <a:pt x="1477" y="4129"/>
                    </a:lnTo>
                    <a:cubicBezTo>
                      <a:pt x="663" y="4129"/>
                      <a:pt x="0" y="4793"/>
                      <a:pt x="0" y="5608"/>
                    </a:cubicBezTo>
                    <a:lnTo>
                      <a:pt x="0" y="11461"/>
                    </a:lnTo>
                    <a:cubicBezTo>
                      <a:pt x="0" y="12277"/>
                      <a:pt x="663" y="12940"/>
                      <a:pt x="1477" y="12940"/>
                    </a:cubicBezTo>
                    <a:lnTo>
                      <a:pt x="11323" y="12940"/>
                    </a:lnTo>
                    <a:cubicBezTo>
                      <a:pt x="12137" y="12940"/>
                      <a:pt x="12800" y="12277"/>
                      <a:pt x="12800" y="11461"/>
                    </a:cubicBezTo>
                    <a:lnTo>
                      <a:pt x="12800" y="5608"/>
                    </a:lnTo>
                    <a:cubicBezTo>
                      <a:pt x="12800" y="4857"/>
                      <a:pt x="12235" y="4241"/>
                      <a:pt x="11509" y="4148"/>
                    </a:cubicBezTo>
                    <a:close/>
                    <a:moveTo>
                      <a:pt x="8795" y="918"/>
                    </a:moveTo>
                    <a:lnTo>
                      <a:pt x="11072" y="3197"/>
                    </a:lnTo>
                    <a:cubicBezTo>
                      <a:pt x="11267" y="3394"/>
                      <a:pt x="11267" y="3713"/>
                      <a:pt x="11072" y="3909"/>
                    </a:cubicBezTo>
                    <a:lnTo>
                      <a:pt x="10852" y="4129"/>
                    </a:lnTo>
                    <a:lnTo>
                      <a:pt x="4877" y="4129"/>
                    </a:lnTo>
                    <a:lnTo>
                      <a:pt x="8083" y="918"/>
                    </a:lnTo>
                    <a:cubicBezTo>
                      <a:pt x="8273" y="727"/>
                      <a:pt x="8605" y="728"/>
                      <a:pt x="8795" y="918"/>
                    </a:cubicBezTo>
                    <a:close/>
                    <a:moveTo>
                      <a:pt x="6488" y="870"/>
                    </a:moveTo>
                    <a:cubicBezTo>
                      <a:pt x="6634" y="634"/>
                      <a:pt x="6945" y="561"/>
                      <a:pt x="7180" y="708"/>
                    </a:cubicBezTo>
                    <a:lnTo>
                      <a:pt x="7437" y="868"/>
                    </a:lnTo>
                    <a:lnTo>
                      <a:pt x="4937" y="3372"/>
                    </a:lnTo>
                    <a:lnTo>
                      <a:pt x="6488" y="870"/>
                    </a:lnTo>
                    <a:close/>
                    <a:moveTo>
                      <a:pt x="11323" y="12447"/>
                    </a:moveTo>
                    <a:lnTo>
                      <a:pt x="1477" y="12447"/>
                    </a:lnTo>
                    <a:cubicBezTo>
                      <a:pt x="934" y="12447"/>
                      <a:pt x="492" y="12005"/>
                      <a:pt x="492" y="11461"/>
                    </a:cubicBezTo>
                    <a:lnTo>
                      <a:pt x="492" y="5608"/>
                    </a:lnTo>
                    <a:cubicBezTo>
                      <a:pt x="492" y="5064"/>
                      <a:pt x="934" y="4622"/>
                      <a:pt x="1477" y="4622"/>
                    </a:cubicBezTo>
                    <a:lnTo>
                      <a:pt x="11323" y="4622"/>
                    </a:lnTo>
                    <a:cubicBezTo>
                      <a:pt x="11866" y="4622"/>
                      <a:pt x="12308" y="5064"/>
                      <a:pt x="12308" y="5608"/>
                    </a:cubicBezTo>
                    <a:lnTo>
                      <a:pt x="12308" y="6961"/>
                    </a:lnTo>
                    <a:lnTo>
                      <a:pt x="8308" y="6961"/>
                    </a:lnTo>
                    <a:cubicBezTo>
                      <a:pt x="8036" y="6961"/>
                      <a:pt x="7816" y="7182"/>
                      <a:pt x="7816" y="7454"/>
                    </a:cubicBezTo>
                    <a:lnTo>
                      <a:pt x="7816" y="9672"/>
                    </a:lnTo>
                    <a:cubicBezTo>
                      <a:pt x="7816" y="9944"/>
                      <a:pt x="8036" y="10165"/>
                      <a:pt x="8308" y="10165"/>
                    </a:cubicBezTo>
                    <a:lnTo>
                      <a:pt x="12308" y="10165"/>
                    </a:lnTo>
                    <a:lnTo>
                      <a:pt x="12308" y="11461"/>
                    </a:lnTo>
                    <a:cubicBezTo>
                      <a:pt x="12308" y="12005"/>
                      <a:pt x="11866" y="12447"/>
                      <a:pt x="11323" y="12447"/>
                    </a:cubicBezTo>
                    <a:close/>
                    <a:moveTo>
                      <a:pt x="12308" y="7454"/>
                    </a:moveTo>
                    <a:lnTo>
                      <a:pt x="12308" y="9672"/>
                    </a:lnTo>
                    <a:lnTo>
                      <a:pt x="8308" y="9672"/>
                    </a:lnTo>
                    <a:lnTo>
                      <a:pt x="8308" y="7454"/>
                    </a:lnTo>
                    <a:lnTo>
                      <a:pt x="12308" y="7454"/>
                    </a:lnTo>
                    <a:close/>
                    <a:moveTo>
                      <a:pt x="9477" y="8563"/>
                    </a:moveTo>
                    <a:close/>
                    <a:moveTo>
                      <a:pt x="9104" y="8563"/>
                    </a:moveTo>
                    <a:cubicBezTo>
                      <a:pt x="9104" y="8769"/>
                      <a:pt x="9271" y="8936"/>
                      <a:pt x="9477" y="8936"/>
                    </a:cubicBezTo>
                    <a:cubicBezTo>
                      <a:pt x="9683" y="8936"/>
                      <a:pt x="9850" y="8769"/>
                      <a:pt x="9850" y="8563"/>
                    </a:cubicBezTo>
                    <a:cubicBezTo>
                      <a:pt x="9850" y="8357"/>
                      <a:pt x="9683" y="8190"/>
                      <a:pt x="9477" y="8190"/>
                    </a:cubicBezTo>
                    <a:cubicBezTo>
                      <a:pt x="9271" y="8190"/>
                      <a:pt x="9104" y="8357"/>
                      <a:pt x="9104" y="856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36000" rIns="180000" bIns="3600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en-US" altLang="zh-CN" b="1" dirty="0">
                    <a:noFill/>
                  </a:rPr>
                  <a:t>Text here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23C50FC-822C-75F6-6856-BD7E94D75C8E}"/>
                </a:ext>
              </a:extLst>
            </p:cNvPr>
            <p:cNvGrpSpPr/>
            <p:nvPr/>
          </p:nvGrpSpPr>
          <p:grpSpPr>
            <a:xfrm>
              <a:off x="3171537" y="2484683"/>
              <a:ext cx="1926665" cy="3649417"/>
              <a:chOff x="3171537" y="2484683"/>
              <a:chExt cx="1926665" cy="3649417"/>
            </a:xfrm>
          </p:grpSpPr>
          <p:sp>
            <p:nvSpPr>
              <p:cNvPr id="76" name="ComponentBackground2">
                <a:extLst>
                  <a:ext uri="{FF2B5EF4-FFF2-40B4-BE49-F238E27FC236}">
                    <a16:creationId xmlns:a16="http://schemas.microsoft.com/office/drawing/2014/main" id="{6868D3B5-5667-FA45-45F8-462295C9F0D4}"/>
                  </a:ext>
                </a:extLst>
              </p:cNvPr>
              <p:cNvSpPr/>
              <p:nvPr/>
            </p:nvSpPr>
            <p:spPr>
              <a:xfrm>
                <a:off x="3184577" y="2713690"/>
                <a:ext cx="1900584" cy="342041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10000"/>
                </a:schemeClr>
              </a:solidFill>
              <a:ln w="381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Shape2">
                <a:extLst>
                  <a:ext uri="{FF2B5EF4-FFF2-40B4-BE49-F238E27FC236}">
                    <a16:creationId xmlns:a16="http://schemas.microsoft.com/office/drawing/2014/main" id="{22E61C45-BD81-C7DA-14AE-C053DD4E3432}"/>
                  </a:ext>
                </a:extLst>
              </p:cNvPr>
              <p:cNvSpPr/>
              <p:nvPr/>
            </p:nvSpPr>
            <p:spPr>
              <a:xfrm rot="10800000" flipV="1">
                <a:off x="3171537" y="2484683"/>
                <a:ext cx="1926665" cy="959868"/>
              </a:xfrm>
              <a:custGeom>
                <a:avLst/>
                <a:gdLst>
                  <a:gd name="connsiteX0" fmla="*/ 1403227 w 2806455"/>
                  <a:gd name="connsiteY0" fmla="*/ 0 h 1398182"/>
                  <a:gd name="connsiteX1" fmla="*/ 2799477 w 2806455"/>
                  <a:gd name="connsiteY1" fmla="*/ 1259997 h 1398182"/>
                  <a:gd name="connsiteX2" fmla="*/ 2806455 w 2806455"/>
                  <a:gd name="connsiteY2" fmla="*/ 1398182 h 1398182"/>
                  <a:gd name="connsiteX3" fmla="*/ 0 w 2806455"/>
                  <a:gd name="connsiteY3" fmla="*/ 1398182 h 1398182"/>
                  <a:gd name="connsiteX4" fmla="*/ 6977 w 2806455"/>
                  <a:gd name="connsiteY4" fmla="*/ 1259997 h 1398182"/>
                  <a:gd name="connsiteX5" fmla="*/ 1403227 w 2806455"/>
                  <a:gd name="connsiteY5" fmla="*/ 0 h 139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6455" h="1398182">
                    <a:moveTo>
                      <a:pt x="1403227" y="0"/>
                    </a:moveTo>
                    <a:cubicBezTo>
                      <a:pt x="2129911" y="0"/>
                      <a:pt x="2727604" y="552276"/>
                      <a:pt x="2799477" y="1259997"/>
                    </a:cubicBezTo>
                    <a:lnTo>
                      <a:pt x="2806455" y="1398182"/>
                    </a:lnTo>
                    <a:lnTo>
                      <a:pt x="0" y="1398182"/>
                    </a:lnTo>
                    <a:lnTo>
                      <a:pt x="6977" y="1259997"/>
                    </a:lnTo>
                    <a:cubicBezTo>
                      <a:pt x="78850" y="552276"/>
                      <a:pt x="676544" y="0"/>
                      <a:pt x="1403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2">
                <a:extLst>
                  <a:ext uri="{FF2B5EF4-FFF2-40B4-BE49-F238E27FC236}">
                    <a16:creationId xmlns:a16="http://schemas.microsoft.com/office/drawing/2014/main" id="{A4A1796C-65E1-45D1-2284-1560A595F093}"/>
                  </a:ext>
                </a:extLst>
              </p:cNvPr>
              <p:cNvSpPr txBox="1"/>
              <p:nvPr/>
            </p:nvSpPr>
            <p:spPr>
              <a:xfrm>
                <a:off x="3300816" y="4433079"/>
                <a:ext cx="1668108" cy="84296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buSzPct val="25000"/>
                  <a:defRPr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结合智能手环或手杖提供触摸式导航信息。</a:t>
                </a:r>
                <a:endParaRPr lang="en-US" dirty="0"/>
              </a:p>
            </p:txBody>
          </p:sp>
          <p:sp>
            <p:nvSpPr>
              <p:cNvPr id="78" name="Bullet2">
                <a:extLst>
                  <a:ext uri="{FF2B5EF4-FFF2-40B4-BE49-F238E27FC236}">
                    <a16:creationId xmlns:a16="http://schemas.microsoft.com/office/drawing/2014/main" id="{1C45040C-830F-F1C3-31F6-8D4A501334C8}"/>
                  </a:ext>
                </a:extLst>
              </p:cNvPr>
              <p:cNvSpPr txBox="1"/>
              <p:nvPr/>
            </p:nvSpPr>
            <p:spPr>
              <a:xfrm>
                <a:off x="3386540" y="3491885"/>
                <a:ext cx="1496656" cy="842962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sz="1800" dirty="0">
                    <a:solidFill>
                      <a:schemeClr val="tx1"/>
                    </a:solidFill>
                  </a:rPr>
                  <a:t>触摸反馈</a:t>
                </a:r>
                <a:endParaRPr lang="en-US" dirty="0"/>
              </a:p>
            </p:txBody>
          </p:sp>
          <p:sp>
            <p:nvSpPr>
              <p:cNvPr id="46" name="Icon2">
                <a:extLst>
                  <a:ext uri="{FF2B5EF4-FFF2-40B4-BE49-F238E27FC236}">
                    <a16:creationId xmlns:a16="http://schemas.microsoft.com/office/drawing/2014/main" id="{22A35336-4D58-7DE4-0907-E95055874948}"/>
                  </a:ext>
                </a:extLst>
              </p:cNvPr>
              <p:cNvSpPr/>
              <p:nvPr/>
            </p:nvSpPr>
            <p:spPr>
              <a:xfrm>
                <a:off x="3901640" y="5465962"/>
                <a:ext cx="497812" cy="497813"/>
              </a:xfrm>
              <a:custGeom>
                <a:avLst/>
                <a:gdLst>
                  <a:gd name="T0" fmla="*/ 6400 w 12800"/>
                  <a:gd name="T1" fmla="*/ 12800 h 12800"/>
                  <a:gd name="T2" fmla="*/ 0 w 12800"/>
                  <a:gd name="T3" fmla="*/ 6400 h 12800"/>
                  <a:gd name="T4" fmla="*/ 6400 w 12800"/>
                  <a:gd name="T5" fmla="*/ 0 h 12800"/>
                  <a:gd name="T6" fmla="*/ 12800 w 12800"/>
                  <a:gd name="T7" fmla="*/ 6400 h 12800"/>
                  <a:gd name="T8" fmla="*/ 6400 w 12800"/>
                  <a:gd name="T9" fmla="*/ 12800 h 12800"/>
                  <a:gd name="T10" fmla="*/ 6400 w 12800"/>
                  <a:gd name="T11" fmla="*/ 12160 h 12800"/>
                  <a:gd name="T12" fmla="*/ 12161 w 12800"/>
                  <a:gd name="T13" fmla="*/ 6400 h 12800"/>
                  <a:gd name="T14" fmla="*/ 6400 w 12800"/>
                  <a:gd name="T15" fmla="*/ 640 h 12800"/>
                  <a:gd name="T16" fmla="*/ 639 w 12800"/>
                  <a:gd name="T17" fmla="*/ 6400 h 12800"/>
                  <a:gd name="T18" fmla="*/ 6400 w 12800"/>
                  <a:gd name="T19" fmla="*/ 12160 h 12800"/>
                  <a:gd name="T20" fmla="*/ 8618 w 12800"/>
                  <a:gd name="T21" fmla="*/ 6925 h 12800"/>
                  <a:gd name="T22" fmla="*/ 8948 w 12800"/>
                  <a:gd name="T23" fmla="*/ 7254 h 12800"/>
                  <a:gd name="T24" fmla="*/ 8618 w 12800"/>
                  <a:gd name="T25" fmla="*/ 7582 h 12800"/>
                  <a:gd name="T26" fmla="*/ 6734 w 12800"/>
                  <a:gd name="T27" fmla="*/ 7582 h 12800"/>
                  <a:gd name="T28" fmla="*/ 6734 w 12800"/>
                  <a:gd name="T29" fmla="*/ 9107 h 12800"/>
                  <a:gd name="T30" fmla="*/ 6404 w 12800"/>
                  <a:gd name="T31" fmla="*/ 9435 h 12800"/>
                  <a:gd name="T32" fmla="*/ 6075 w 12800"/>
                  <a:gd name="T33" fmla="*/ 9107 h 12800"/>
                  <a:gd name="T34" fmla="*/ 6075 w 12800"/>
                  <a:gd name="T35" fmla="*/ 7582 h 12800"/>
                  <a:gd name="T36" fmla="*/ 4164 w 12800"/>
                  <a:gd name="T37" fmla="*/ 7582 h 12800"/>
                  <a:gd name="T38" fmla="*/ 3835 w 12800"/>
                  <a:gd name="T39" fmla="*/ 7254 h 12800"/>
                  <a:gd name="T40" fmla="*/ 4164 w 12800"/>
                  <a:gd name="T41" fmla="*/ 6925 h 12800"/>
                  <a:gd name="T42" fmla="*/ 6075 w 12800"/>
                  <a:gd name="T43" fmla="*/ 6925 h 12800"/>
                  <a:gd name="T44" fmla="*/ 6075 w 12800"/>
                  <a:gd name="T45" fmla="*/ 6082 h 12800"/>
                  <a:gd name="T46" fmla="*/ 4164 w 12800"/>
                  <a:gd name="T47" fmla="*/ 6082 h 12800"/>
                  <a:gd name="T48" fmla="*/ 3835 w 12800"/>
                  <a:gd name="T49" fmla="*/ 5754 h 12800"/>
                  <a:gd name="T50" fmla="*/ 4164 w 12800"/>
                  <a:gd name="T51" fmla="*/ 5425 h 12800"/>
                  <a:gd name="T52" fmla="*/ 5291 w 12800"/>
                  <a:gd name="T53" fmla="*/ 5425 h 12800"/>
                  <a:gd name="T54" fmla="*/ 4459 w 12800"/>
                  <a:gd name="T55" fmla="*/ 4426 h 12800"/>
                  <a:gd name="T56" fmla="*/ 4392 w 12800"/>
                  <a:gd name="T57" fmla="*/ 4104 h 12800"/>
                  <a:gd name="T58" fmla="*/ 4495 w 12800"/>
                  <a:gd name="T59" fmla="*/ 3932 h 12800"/>
                  <a:gd name="T60" fmla="*/ 4962 w 12800"/>
                  <a:gd name="T61" fmla="*/ 3954 h 12800"/>
                  <a:gd name="T62" fmla="*/ 6188 w 12800"/>
                  <a:gd name="T63" fmla="*/ 5425 h 12800"/>
                  <a:gd name="T64" fmla="*/ 6634 w 12800"/>
                  <a:gd name="T65" fmla="*/ 5425 h 12800"/>
                  <a:gd name="T66" fmla="*/ 7860 w 12800"/>
                  <a:gd name="T67" fmla="*/ 3954 h 12800"/>
                  <a:gd name="T68" fmla="*/ 8327 w 12800"/>
                  <a:gd name="T69" fmla="*/ 3932 h 12800"/>
                  <a:gd name="T70" fmla="*/ 8430 w 12800"/>
                  <a:gd name="T71" fmla="*/ 4104 h 12800"/>
                  <a:gd name="T72" fmla="*/ 8363 w 12800"/>
                  <a:gd name="T73" fmla="*/ 4426 h 12800"/>
                  <a:gd name="T74" fmla="*/ 7531 w 12800"/>
                  <a:gd name="T75" fmla="*/ 5425 h 12800"/>
                  <a:gd name="T76" fmla="*/ 8618 w 12800"/>
                  <a:gd name="T77" fmla="*/ 5425 h 12800"/>
                  <a:gd name="T78" fmla="*/ 8948 w 12800"/>
                  <a:gd name="T79" fmla="*/ 5754 h 12800"/>
                  <a:gd name="T80" fmla="*/ 8618 w 12800"/>
                  <a:gd name="T81" fmla="*/ 6082 h 12800"/>
                  <a:gd name="T82" fmla="*/ 6734 w 12800"/>
                  <a:gd name="T83" fmla="*/ 6082 h 12800"/>
                  <a:gd name="T84" fmla="*/ 6734 w 12800"/>
                  <a:gd name="T85" fmla="*/ 6925 h 12800"/>
                  <a:gd name="T86" fmla="*/ 8618 w 12800"/>
                  <a:gd name="T87" fmla="*/ 6925 h 1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800" h="12800">
                    <a:moveTo>
                      <a:pt x="6400" y="12800"/>
                    </a:moveTo>
                    <a:cubicBezTo>
                      <a:pt x="2865" y="12800"/>
                      <a:pt x="0" y="9935"/>
                      <a:pt x="0" y="6400"/>
                    </a:cubicBezTo>
                    <a:cubicBezTo>
                      <a:pt x="0" y="2865"/>
                      <a:pt x="2865" y="0"/>
                      <a:pt x="6400" y="0"/>
                    </a:cubicBezTo>
                    <a:cubicBezTo>
                      <a:pt x="9935" y="0"/>
                      <a:pt x="12800" y="2865"/>
                      <a:pt x="12800" y="6400"/>
                    </a:cubicBezTo>
                    <a:cubicBezTo>
                      <a:pt x="12800" y="9935"/>
                      <a:pt x="9935" y="12800"/>
                      <a:pt x="6400" y="12800"/>
                    </a:cubicBezTo>
                    <a:close/>
                    <a:moveTo>
                      <a:pt x="6400" y="12160"/>
                    </a:moveTo>
                    <a:cubicBezTo>
                      <a:pt x="9582" y="12160"/>
                      <a:pt x="12161" y="9581"/>
                      <a:pt x="12161" y="6400"/>
                    </a:cubicBezTo>
                    <a:cubicBezTo>
                      <a:pt x="12161" y="3219"/>
                      <a:pt x="9582" y="640"/>
                      <a:pt x="6400" y="640"/>
                    </a:cubicBezTo>
                    <a:cubicBezTo>
                      <a:pt x="3218" y="640"/>
                      <a:pt x="639" y="3219"/>
                      <a:pt x="639" y="6400"/>
                    </a:cubicBezTo>
                    <a:cubicBezTo>
                      <a:pt x="639" y="9581"/>
                      <a:pt x="3218" y="12160"/>
                      <a:pt x="6400" y="12160"/>
                    </a:cubicBezTo>
                    <a:close/>
                    <a:moveTo>
                      <a:pt x="8618" y="6925"/>
                    </a:moveTo>
                    <a:cubicBezTo>
                      <a:pt x="8800" y="6925"/>
                      <a:pt x="8948" y="7072"/>
                      <a:pt x="8948" y="7254"/>
                    </a:cubicBezTo>
                    <a:cubicBezTo>
                      <a:pt x="8948" y="7435"/>
                      <a:pt x="8800" y="7582"/>
                      <a:pt x="8618" y="7582"/>
                    </a:cubicBezTo>
                    <a:lnTo>
                      <a:pt x="6734" y="7582"/>
                    </a:lnTo>
                    <a:lnTo>
                      <a:pt x="6734" y="9107"/>
                    </a:lnTo>
                    <a:cubicBezTo>
                      <a:pt x="6734" y="9288"/>
                      <a:pt x="6586" y="9435"/>
                      <a:pt x="6404" y="9435"/>
                    </a:cubicBezTo>
                    <a:cubicBezTo>
                      <a:pt x="6222" y="9435"/>
                      <a:pt x="6075" y="9288"/>
                      <a:pt x="6075" y="9107"/>
                    </a:cubicBezTo>
                    <a:lnTo>
                      <a:pt x="6075" y="7582"/>
                    </a:lnTo>
                    <a:lnTo>
                      <a:pt x="4164" y="7582"/>
                    </a:lnTo>
                    <a:cubicBezTo>
                      <a:pt x="3982" y="7582"/>
                      <a:pt x="3835" y="7435"/>
                      <a:pt x="3835" y="7254"/>
                    </a:cubicBezTo>
                    <a:cubicBezTo>
                      <a:pt x="3835" y="7072"/>
                      <a:pt x="3982" y="6925"/>
                      <a:pt x="4164" y="6925"/>
                    </a:cubicBezTo>
                    <a:lnTo>
                      <a:pt x="6075" y="6925"/>
                    </a:lnTo>
                    <a:lnTo>
                      <a:pt x="6075" y="6082"/>
                    </a:lnTo>
                    <a:lnTo>
                      <a:pt x="4164" y="6082"/>
                    </a:lnTo>
                    <a:cubicBezTo>
                      <a:pt x="3982" y="6082"/>
                      <a:pt x="3835" y="5935"/>
                      <a:pt x="3835" y="5754"/>
                    </a:cubicBezTo>
                    <a:cubicBezTo>
                      <a:pt x="3835" y="5572"/>
                      <a:pt x="3982" y="5425"/>
                      <a:pt x="4164" y="5425"/>
                    </a:cubicBezTo>
                    <a:lnTo>
                      <a:pt x="5291" y="5425"/>
                    </a:lnTo>
                    <a:lnTo>
                      <a:pt x="4459" y="4426"/>
                    </a:lnTo>
                    <a:cubicBezTo>
                      <a:pt x="4384" y="4336"/>
                      <a:pt x="4363" y="4214"/>
                      <a:pt x="4392" y="4104"/>
                    </a:cubicBezTo>
                    <a:cubicBezTo>
                      <a:pt x="4409" y="4040"/>
                      <a:pt x="4444" y="3980"/>
                      <a:pt x="4495" y="3932"/>
                    </a:cubicBezTo>
                    <a:cubicBezTo>
                      <a:pt x="4634" y="3801"/>
                      <a:pt x="4843" y="3811"/>
                      <a:pt x="4962" y="3954"/>
                    </a:cubicBezTo>
                    <a:lnTo>
                      <a:pt x="6188" y="5425"/>
                    </a:lnTo>
                    <a:lnTo>
                      <a:pt x="6634" y="5425"/>
                    </a:lnTo>
                    <a:lnTo>
                      <a:pt x="7860" y="3954"/>
                    </a:lnTo>
                    <a:cubicBezTo>
                      <a:pt x="7979" y="3811"/>
                      <a:pt x="8188" y="3801"/>
                      <a:pt x="8327" y="3932"/>
                    </a:cubicBezTo>
                    <a:cubicBezTo>
                      <a:pt x="8378" y="3980"/>
                      <a:pt x="8412" y="4040"/>
                      <a:pt x="8430" y="4104"/>
                    </a:cubicBezTo>
                    <a:cubicBezTo>
                      <a:pt x="8459" y="4214"/>
                      <a:pt x="8438" y="4336"/>
                      <a:pt x="8363" y="4426"/>
                    </a:cubicBezTo>
                    <a:lnTo>
                      <a:pt x="7531" y="5425"/>
                    </a:lnTo>
                    <a:lnTo>
                      <a:pt x="8618" y="5425"/>
                    </a:lnTo>
                    <a:cubicBezTo>
                      <a:pt x="8800" y="5425"/>
                      <a:pt x="8948" y="5572"/>
                      <a:pt x="8948" y="5754"/>
                    </a:cubicBezTo>
                    <a:cubicBezTo>
                      <a:pt x="8948" y="5935"/>
                      <a:pt x="8800" y="6082"/>
                      <a:pt x="8618" y="6082"/>
                    </a:cubicBezTo>
                    <a:lnTo>
                      <a:pt x="6734" y="6082"/>
                    </a:lnTo>
                    <a:lnTo>
                      <a:pt x="6734" y="6925"/>
                    </a:lnTo>
                    <a:lnTo>
                      <a:pt x="8618" y="6925"/>
                    </a:lnTo>
                    <a:close/>
                  </a:path>
                </a:pathLst>
              </a:custGeom>
              <a:solidFill>
                <a:schemeClr val="accent3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36000" rIns="180000" bIns="3600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en-US" altLang="zh-CN" b="1" dirty="0">
                    <a:noFill/>
                  </a:rPr>
                  <a:t>ere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88BA796-84B2-475C-BA68-49A8C52D16E4}"/>
                </a:ext>
              </a:extLst>
            </p:cNvPr>
            <p:cNvGrpSpPr/>
            <p:nvPr/>
          </p:nvGrpSpPr>
          <p:grpSpPr>
            <a:xfrm>
              <a:off x="5221634" y="1818742"/>
              <a:ext cx="1926665" cy="3649417"/>
              <a:chOff x="5221634" y="1818742"/>
              <a:chExt cx="1926665" cy="3649417"/>
            </a:xfrm>
          </p:grpSpPr>
          <p:sp>
            <p:nvSpPr>
              <p:cNvPr id="81" name="ComponentBackground3">
                <a:extLst>
                  <a:ext uri="{FF2B5EF4-FFF2-40B4-BE49-F238E27FC236}">
                    <a16:creationId xmlns:a16="http://schemas.microsoft.com/office/drawing/2014/main" id="{16BF11B6-F578-3136-99F6-EB6C461FD0F4}"/>
                  </a:ext>
                </a:extLst>
              </p:cNvPr>
              <p:cNvSpPr/>
              <p:nvPr/>
            </p:nvSpPr>
            <p:spPr>
              <a:xfrm>
                <a:off x="5234674" y="2047749"/>
                <a:ext cx="1900584" cy="342041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10000"/>
                </a:schemeClr>
              </a:solidFill>
              <a:ln w="381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Shape3">
                <a:extLst>
                  <a:ext uri="{FF2B5EF4-FFF2-40B4-BE49-F238E27FC236}">
                    <a16:creationId xmlns:a16="http://schemas.microsoft.com/office/drawing/2014/main" id="{2B024AC8-6887-8CCD-B6BD-364ABB6989C2}"/>
                  </a:ext>
                </a:extLst>
              </p:cNvPr>
              <p:cNvSpPr/>
              <p:nvPr/>
            </p:nvSpPr>
            <p:spPr>
              <a:xfrm rot="10800000" flipV="1">
                <a:off x="5221634" y="1818742"/>
                <a:ext cx="1926665" cy="959868"/>
              </a:xfrm>
              <a:custGeom>
                <a:avLst/>
                <a:gdLst>
                  <a:gd name="connsiteX0" fmla="*/ 1403227 w 2806455"/>
                  <a:gd name="connsiteY0" fmla="*/ 0 h 1398182"/>
                  <a:gd name="connsiteX1" fmla="*/ 2799477 w 2806455"/>
                  <a:gd name="connsiteY1" fmla="*/ 1259997 h 1398182"/>
                  <a:gd name="connsiteX2" fmla="*/ 2806455 w 2806455"/>
                  <a:gd name="connsiteY2" fmla="*/ 1398182 h 1398182"/>
                  <a:gd name="connsiteX3" fmla="*/ 0 w 2806455"/>
                  <a:gd name="connsiteY3" fmla="*/ 1398182 h 1398182"/>
                  <a:gd name="connsiteX4" fmla="*/ 6977 w 2806455"/>
                  <a:gd name="connsiteY4" fmla="*/ 1259997 h 1398182"/>
                  <a:gd name="connsiteX5" fmla="*/ 1403227 w 2806455"/>
                  <a:gd name="connsiteY5" fmla="*/ 0 h 139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6455" h="1398182">
                    <a:moveTo>
                      <a:pt x="1403227" y="0"/>
                    </a:moveTo>
                    <a:cubicBezTo>
                      <a:pt x="2129911" y="0"/>
                      <a:pt x="2727604" y="552276"/>
                      <a:pt x="2799477" y="1259997"/>
                    </a:cubicBezTo>
                    <a:lnTo>
                      <a:pt x="2806455" y="1398182"/>
                    </a:lnTo>
                    <a:lnTo>
                      <a:pt x="0" y="1398182"/>
                    </a:lnTo>
                    <a:lnTo>
                      <a:pt x="6977" y="1259997"/>
                    </a:lnTo>
                    <a:cubicBezTo>
                      <a:pt x="78850" y="552276"/>
                      <a:pt x="676544" y="0"/>
                      <a:pt x="1403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5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3">
                <a:extLst>
                  <a:ext uri="{FF2B5EF4-FFF2-40B4-BE49-F238E27FC236}">
                    <a16:creationId xmlns:a16="http://schemas.microsoft.com/office/drawing/2014/main" id="{96B4816B-F034-F02F-D21C-B716A05604FA}"/>
                  </a:ext>
                </a:extLst>
              </p:cNvPr>
              <p:cNvSpPr txBox="1"/>
              <p:nvPr/>
            </p:nvSpPr>
            <p:spPr>
              <a:xfrm>
                <a:off x="5350913" y="3767138"/>
                <a:ext cx="1668108" cy="84296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buSzPct val="25000"/>
                  <a:defRPr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为低视力用户提供简单视觉辅助功能。</a:t>
                </a:r>
                <a:endParaRPr lang="en-US" dirty="0"/>
              </a:p>
            </p:txBody>
          </p:sp>
          <p:sp>
            <p:nvSpPr>
              <p:cNvPr id="83" name="Bullet3">
                <a:extLst>
                  <a:ext uri="{FF2B5EF4-FFF2-40B4-BE49-F238E27FC236}">
                    <a16:creationId xmlns:a16="http://schemas.microsoft.com/office/drawing/2014/main" id="{11BDF52E-7E3C-6E97-106E-396D756DE578}"/>
                  </a:ext>
                </a:extLst>
              </p:cNvPr>
              <p:cNvSpPr txBox="1"/>
              <p:nvPr/>
            </p:nvSpPr>
            <p:spPr>
              <a:xfrm>
                <a:off x="5436637" y="2825944"/>
                <a:ext cx="1496656" cy="842962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sz="1800" dirty="0">
                    <a:solidFill>
                      <a:schemeClr val="tx1"/>
                    </a:solidFill>
                  </a:rPr>
                  <a:t>视觉辅助</a:t>
                </a:r>
                <a:endParaRPr lang="en-US" dirty="0"/>
              </a:p>
            </p:txBody>
          </p:sp>
          <p:sp>
            <p:nvSpPr>
              <p:cNvPr id="48" name="Icon3">
                <a:extLst>
                  <a:ext uri="{FF2B5EF4-FFF2-40B4-BE49-F238E27FC236}">
                    <a16:creationId xmlns:a16="http://schemas.microsoft.com/office/drawing/2014/main" id="{51E62E02-73C2-2AE8-CFBA-0BDF8FE870D4}"/>
                  </a:ext>
                </a:extLst>
              </p:cNvPr>
              <p:cNvSpPr/>
              <p:nvPr/>
            </p:nvSpPr>
            <p:spPr>
              <a:xfrm>
                <a:off x="5958867" y="4800023"/>
                <a:ext cx="497812" cy="429945"/>
              </a:xfrm>
              <a:custGeom>
                <a:avLst/>
                <a:gdLst>
                  <a:gd name="T0" fmla="*/ 0 w 14821"/>
                  <a:gd name="T1" fmla="*/ 12052 h 12800"/>
                  <a:gd name="T2" fmla="*/ 741 w 14821"/>
                  <a:gd name="T3" fmla="*/ 12800 h 12800"/>
                  <a:gd name="T4" fmla="*/ 14080 w 14821"/>
                  <a:gd name="T5" fmla="*/ 12800 h 12800"/>
                  <a:gd name="T6" fmla="*/ 14821 w 14821"/>
                  <a:gd name="T7" fmla="*/ 12052 h 12800"/>
                  <a:gd name="T8" fmla="*/ 14821 w 14821"/>
                  <a:gd name="T9" fmla="*/ 6063 h 12800"/>
                  <a:gd name="T10" fmla="*/ 9449 w 14821"/>
                  <a:gd name="T11" fmla="*/ 6063 h 12800"/>
                  <a:gd name="T12" fmla="*/ 9449 w 14821"/>
                  <a:gd name="T13" fmla="*/ 6727 h 12800"/>
                  <a:gd name="T14" fmla="*/ 14185 w 14821"/>
                  <a:gd name="T15" fmla="*/ 6727 h 12800"/>
                  <a:gd name="T16" fmla="*/ 14185 w 14821"/>
                  <a:gd name="T17" fmla="*/ 12172 h 12800"/>
                  <a:gd name="T18" fmla="*/ 653 w 14821"/>
                  <a:gd name="T19" fmla="*/ 12172 h 12800"/>
                  <a:gd name="T20" fmla="*/ 653 w 14821"/>
                  <a:gd name="T21" fmla="*/ 6727 h 12800"/>
                  <a:gd name="T22" fmla="*/ 5394 w 14821"/>
                  <a:gd name="T23" fmla="*/ 6727 h 12800"/>
                  <a:gd name="T24" fmla="*/ 5394 w 14821"/>
                  <a:gd name="T25" fmla="*/ 6063 h 12800"/>
                  <a:gd name="T26" fmla="*/ 0 w 14821"/>
                  <a:gd name="T27" fmla="*/ 6063 h 12800"/>
                  <a:gd name="T28" fmla="*/ 0 w 14821"/>
                  <a:gd name="T29" fmla="*/ 12052 h 12800"/>
                  <a:gd name="T30" fmla="*/ 8654 w 14821"/>
                  <a:gd name="T31" fmla="*/ 0 h 12800"/>
                  <a:gd name="T32" fmla="*/ 6167 w 14821"/>
                  <a:gd name="T33" fmla="*/ 0 h 12800"/>
                  <a:gd name="T34" fmla="*/ 5389 w 14821"/>
                  <a:gd name="T35" fmla="*/ 842 h 12800"/>
                  <a:gd name="T36" fmla="*/ 5389 w 14821"/>
                  <a:gd name="T37" fmla="*/ 2021 h 12800"/>
                  <a:gd name="T38" fmla="*/ 741 w 14821"/>
                  <a:gd name="T39" fmla="*/ 2021 h 12800"/>
                  <a:gd name="T40" fmla="*/ 0 w 14821"/>
                  <a:gd name="T41" fmla="*/ 2786 h 12800"/>
                  <a:gd name="T42" fmla="*/ 0 w 14821"/>
                  <a:gd name="T43" fmla="*/ 5389 h 12800"/>
                  <a:gd name="T44" fmla="*/ 674 w 14821"/>
                  <a:gd name="T45" fmla="*/ 5389 h 12800"/>
                  <a:gd name="T46" fmla="*/ 674 w 14821"/>
                  <a:gd name="T47" fmla="*/ 2695 h 12800"/>
                  <a:gd name="T48" fmla="*/ 14147 w 14821"/>
                  <a:gd name="T49" fmla="*/ 2695 h 12800"/>
                  <a:gd name="T50" fmla="*/ 14147 w 14821"/>
                  <a:gd name="T51" fmla="*/ 5389 h 12800"/>
                  <a:gd name="T52" fmla="*/ 14821 w 14821"/>
                  <a:gd name="T53" fmla="*/ 5389 h 12800"/>
                  <a:gd name="T54" fmla="*/ 14821 w 14821"/>
                  <a:gd name="T55" fmla="*/ 2786 h 12800"/>
                  <a:gd name="T56" fmla="*/ 14080 w 14821"/>
                  <a:gd name="T57" fmla="*/ 2021 h 12800"/>
                  <a:gd name="T58" fmla="*/ 9432 w 14821"/>
                  <a:gd name="T59" fmla="*/ 2021 h 12800"/>
                  <a:gd name="T60" fmla="*/ 9432 w 14821"/>
                  <a:gd name="T61" fmla="*/ 842 h 12800"/>
                  <a:gd name="T62" fmla="*/ 8654 w 14821"/>
                  <a:gd name="T63" fmla="*/ 0 h 12800"/>
                  <a:gd name="T64" fmla="*/ 8794 w 14821"/>
                  <a:gd name="T65" fmla="*/ 2021 h 12800"/>
                  <a:gd name="T66" fmla="*/ 6071 w 14821"/>
                  <a:gd name="T67" fmla="*/ 2021 h 12800"/>
                  <a:gd name="T68" fmla="*/ 6071 w 14821"/>
                  <a:gd name="T69" fmla="*/ 660 h 12800"/>
                  <a:gd name="T70" fmla="*/ 8795 w 14821"/>
                  <a:gd name="T71" fmla="*/ 660 h 12800"/>
                  <a:gd name="T72" fmla="*/ 8795 w 14821"/>
                  <a:gd name="T73" fmla="*/ 2021 h 12800"/>
                  <a:gd name="T74" fmla="*/ 8794 w 14821"/>
                  <a:gd name="T75" fmla="*/ 2021 h 12800"/>
                  <a:gd name="T76" fmla="*/ 6743 w 14821"/>
                  <a:gd name="T77" fmla="*/ 4716 h 12800"/>
                  <a:gd name="T78" fmla="*/ 6063 w 14821"/>
                  <a:gd name="T79" fmla="*/ 5396 h 12800"/>
                  <a:gd name="T80" fmla="*/ 6063 w 14821"/>
                  <a:gd name="T81" fmla="*/ 6730 h 12800"/>
                  <a:gd name="T82" fmla="*/ 6743 w 14821"/>
                  <a:gd name="T83" fmla="*/ 7411 h 12800"/>
                  <a:gd name="T84" fmla="*/ 8077 w 14821"/>
                  <a:gd name="T85" fmla="*/ 7411 h 12800"/>
                  <a:gd name="T86" fmla="*/ 8758 w 14821"/>
                  <a:gd name="T87" fmla="*/ 6731 h 12800"/>
                  <a:gd name="T88" fmla="*/ 8758 w 14821"/>
                  <a:gd name="T89" fmla="*/ 5396 h 12800"/>
                  <a:gd name="T90" fmla="*/ 8078 w 14821"/>
                  <a:gd name="T91" fmla="*/ 4716 h 12800"/>
                  <a:gd name="T92" fmla="*/ 6743 w 14821"/>
                  <a:gd name="T93" fmla="*/ 4716 h 12800"/>
                  <a:gd name="T94" fmla="*/ 8084 w 14821"/>
                  <a:gd name="T95" fmla="*/ 6737 h 12800"/>
                  <a:gd name="T96" fmla="*/ 6737 w 14821"/>
                  <a:gd name="T97" fmla="*/ 6737 h 12800"/>
                  <a:gd name="T98" fmla="*/ 6737 w 14821"/>
                  <a:gd name="T99" fmla="*/ 5389 h 12800"/>
                  <a:gd name="T100" fmla="*/ 8084 w 14821"/>
                  <a:gd name="T101" fmla="*/ 5389 h 12800"/>
                  <a:gd name="T102" fmla="*/ 8084 w 14821"/>
                  <a:gd name="T103" fmla="*/ 6737 h 1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21" h="12800">
                    <a:moveTo>
                      <a:pt x="0" y="12052"/>
                    </a:moveTo>
                    <a:cubicBezTo>
                      <a:pt x="0" y="12800"/>
                      <a:pt x="741" y="12800"/>
                      <a:pt x="741" y="12800"/>
                    </a:cubicBezTo>
                    <a:lnTo>
                      <a:pt x="14080" y="12800"/>
                    </a:lnTo>
                    <a:cubicBezTo>
                      <a:pt x="14080" y="12800"/>
                      <a:pt x="14821" y="12800"/>
                      <a:pt x="14821" y="12052"/>
                    </a:cubicBezTo>
                    <a:lnTo>
                      <a:pt x="14821" y="6063"/>
                    </a:lnTo>
                    <a:lnTo>
                      <a:pt x="9449" y="6063"/>
                    </a:lnTo>
                    <a:lnTo>
                      <a:pt x="9449" y="6727"/>
                    </a:lnTo>
                    <a:lnTo>
                      <a:pt x="14185" y="6727"/>
                    </a:lnTo>
                    <a:lnTo>
                      <a:pt x="14185" y="12172"/>
                    </a:lnTo>
                    <a:lnTo>
                      <a:pt x="653" y="12172"/>
                    </a:lnTo>
                    <a:lnTo>
                      <a:pt x="653" y="6727"/>
                    </a:lnTo>
                    <a:lnTo>
                      <a:pt x="5394" y="6727"/>
                    </a:lnTo>
                    <a:lnTo>
                      <a:pt x="5394" y="6063"/>
                    </a:lnTo>
                    <a:lnTo>
                      <a:pt x="0" y="6063"/>
                    </a:lnTo>
                    <a:lnTo>
                      <a:pt x="0" y="12052"/>
                    </a:lnTo>
                    <a:close/>
                    <a:moveTo>
                      <a:pt x="8654" y="0"/>
                    </a:moveTo>
                    <a:lnTo>
                      <a:pt x="6167" y="0"/>
                    </a:lnTo>
                    <a:cubicBezTo>
                      <a:pt x="6167" y="0"/>
                      <a:pt x="5389" y="0"/>
                      <a:pt x="5389" y="842"/>
                    </a:cubicBezTo>
                    <a:lnTo>
                      <a:pt x="5389" y="2021"/>
                    </a:lnTo>
                    <a:lnTo>
                      <a:pt x="741" y="2021"/>
                    </a:lnTo>
                    <a:cubicBezTo>
                      <a:pt x="741" y="2021"/>
                      <a:pt x="0" y="2021"/>
                      <a:pt x="0" y="2786"/>
                    </a:cubicBezTo>
                    <a:lnTo>
                      <a:pt x="0" y="5389"/>
                    </a:lnTo>
                    <a:lnTo>
                      <a:pt x="674" y="5389"/>
                    </a:lnTo>
                    <a:lnTo>
                      <a:pt x="674" y="2695"/>
                    </a:lnTo>
                    <a:lnTo>
                      <a:pt x="14147" y="2695"/>
                    </a:lnTo>
                    <a:lnTo>
                      <a:pt x="14147" y="5389"/>
                    </a:lnTo>
                    <a:lnTo>
                      <a:pt x="14821" y="5389"/>
                    </a:lnTo>
                    <a:lnTo>
                      <a:pt x="14821" y="2786"/>
                    </a:lnTo>
                    <a:cubicBezTo>
                      <a:pt x="14821" y="2021"/>
                      <a:pt x="14080" y="2021"/>
                      <a:pt x="14080" y="2021"/>
                    </a:cubicBezTo>
                    <a:lnTo>
                      <a:pt x="9432" y="2021"/>
                    </a:lnTo>
                    <a:lnTo>
                      <a:pt x="9432" y="842"/>
                    </a:lnTo>
                    <a:cubicBezTo>
                      <a:pt x="9432" y="0"/>
                      <a:pt x="8654" y="0"/>
                      <a:pt x="8654" y="0"/>
                    </a:cubicBezTo>
                    <a:close/>
                    <a:moveTo>
                      <a:pt x="8794" y="2021"/>
                    </a:moveTo>
                    <a:lnTo>
                      <a:pt x="6071" y="2021"/>
                    </a:lnTo>
                    <a:lnTo>
                      <a:pt x="6071" y="660"/>
                    </a:lnTo>
                    <a:lnTo>
                      <a:pt x="8795" y="660"/>
                    </a:lnTo>
                    <a:lnTo>
                      <a:pt x="8795" y="2021"/>
                    </a:lnTo>
                    <a:lnTo>
                      <a:pt x="8794" y="2021"/>
                    </a:lnTo>
                    <a:close/>
                    <a:moveTo>
                      <a:pt x="6743" y="4716"/>
                    </a:moveTo>
                    <a:cubicBezTo>
                      <a:pt x="6368" y="4716"/>
                      <a:pt x="6063" y="5014"/>
                      <a:pt x="6063" y="5396"/>
                    </a:cubicBezTo>
                    <a:lnTo>
                      <a:pt x="6063" y="6730"/>
                    </a:lnTo>
                    <a:cubicBezTo>
                      <a:pt x="6063" y="7106"/>
                      <a:pt x="6362" y="7411"/>
                      <a:pt x="6743" y="7411"/>
                    </a:cubicBezTo>
                    <a:lnTo>
                      <a:pt x="8077" y="7411"/>
                    </a:lnTo>
                    <a:cubicBezTo>
                      <a:pt x="8453" y="7411"/>
                      <a:pt x="8758" y="7112"/>
                      <a:pt x="8758" y="6731"/>
                    </a:cubicBezTo>
                    <a:lnTo>
                      <a:pt x="8758" y="5396"/>
                    </a:lnTo>
                    <a:cubicBezTo>
                      <a:pt x="8758" y="5020"/>
                      <a:pt x="8459" y="4716"/>
                      <a:pt x="8078" y="4716"/>
                    </a:cubicBezTo>
                    <a:lnTo>
                      <a:pt x="6743" y="4716"/>
                    </a:lnTo>
                    <a:close/>
                    <a:moveTo>
                      <a:pt x="8084" y="6737"/>
                    </a:moveTo>
                    <a:lnTo>
                      <a:pt x="6737" y="6737"/>
                    </a:lnTo>
                    <a:lnTo>
                      <a:pt x="6737" y="5389"/>
                    </a:lnTo>
                    <a:lnTo>
                      <a:pt x="8084" y="5389"/>
                    </a:lnTo>
                    <a:lnTo>
                      <a:pt x="8084" y="6737"/>
                    </a:lnTo>
                    <a:close/>
                  </a:path>
                </a:pathLst>
              </a:custGeom>
              <a:solidFill>
                <a:schemeClr val="accent5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36000" rIns="180000" bIns="3600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en-US" altLang="zh-CN" b="1" dirty="0">
                    <a:noFill/>
                  </a:rPr>
                  <a:t>ere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3729E33-C02B-798C-61C5-89A185065E7A}"/>
                </a:ext>
              </a:extLst>
            </p:cNvPr>
            <p:cNvGrpSpPr/>
            <p:nvPr/>
          </p:nvGrpSpPr>
          <p:grpSpPr>
            <a:xfrm>
              <a:off x="7271731" y="2484681"/>
              <a:ext cx="1926665" cy="3649417"/>
              <a:chOff x="7271731" y="2484681"/>
              <a:chExt cx="1926665" cy="3649417"/>
            </a:xfrm>
          </p:grpSpPr>
          <p:sp>
            <p:nvSpPr>
              <p:cNvPr id="86" name="ComponentBackground4">
                <a:extLst>
                  <a:ext uri="{FF2B5EF4-FFF2-40B4-BE49-F238E27FC236}">
                    <a16:creationId xmlns:a16="http://schemas.microsoft.com/office/drawing/2014/main" id="{B3942D45-A3FA-B75E-59D6-2767E38F2B34}"/>
                  </a:ext>
                </a:extLst>
              </p:cNvPr>
              <p:cNvSpPr/>
              <p:nvPr/>
            </p:nvSpPr>
            <p:spPr>
              <a:xfrm>
                <a:off x="7284771" y="2713688"/>
                <a:ext cx="1900584" cy="342041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10000"/>
                </a:schemeClr>
              </a:solidFill>
              <a:ln w="381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Shape4">
                <a:extLst>
                  <a:ext uri="{FF2B5EF4-FFF2-40B4-BE49-F238E27FC236}">
                    <a16:creationId xmlns:a16="http://schemas.microsoft.com/office/drawing/2014/main" id="{7AE21EE0-ABF3-C291-0706-A301345A33B9}"/>
                  </a:ext>
                </a:extLst>
              </p:cNvPr>
              <p:cNvSpPr/>
              <p:nvPr/>
            </p:nvSpPr>
            <p:spPr>
              <a:xfrm rot="10800000" flipV="1">
                <a:off x="7271731" y="2484681"/>
                <a:ext cx="1926665" cy="959868"/>
              </a:xfrm>
              <a:custGeom>
                <a:avLst/>
                <a:gdLst>
                  <a:gd name="connsiteX0" fmla="*/ 1403227 w 2806455"/>
                  <a:gd name="connsiteY0" fmla="*/ 0 h 1398182"/>
                  <a:gd name="connsiteX1" fmla="*/ 2799477 w 2806455"/>
                  <a:gd name="connsiteY1" fmla="*/ 1259997 h 1398182"/>
                  <a:gd name="connsiteX2" fmla="*/ 2806455 w 2806455"/>
                  <a:gd name="connsiteY2" fmla="*/ 1398182 h 1398182"/>
                  <a:gd name="connsiteX3" fmla="*/ 0 w 2806455"/>
                  <a:gd name="connsiteY3" fmla="*/ 1398182 h 1398182"/>
                  <a:gd name="connsiteX4" fmla="*/ 6977 w 2806455"/>
                  <a:gd name="connsiteY4" fmla="*/ 1259997 h 1398182"/>
                  <a:gd name="connsiteX5" fmla="*/ 1403227 w 2806455"/>
                  <a:gd name="connsiteY5" fmla="*/ 0 h 139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6455" h="1398182">
                    <a:moveTo>
                      <a:pt x="1403227" y="0"/>
                    </a:moveTo>
                    <a:cubicBezTo>
                      <a:pt x="2129911" y="0"/>
                      <a:pt x="2727604" y="552276"/>
                      <a:pt x="2799477" y="1259997"/>
                    </a:cubicBezTo>
                    <a:lnTo>
                      <a:pt x="2806455" y="1398182"/>
                    </a:lnTo>
                    <a:lnTo>
                      <a:pt x="0" y="1398182"/>
                    </a:lnTo>
                    <a:lnTo>
                      <a:pt x="6977" y="1259997"/>
                    </a:lnTo>
                    <a:cubicBezTo>
                      <a:pt x="78850" y="552276"/>
                      <a:pt x="676544" y="0"/>
                      <a:pt x="14032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6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Text4">
                <a:extLst>
                  <a:ext uri="{FF2B5EF4-FFF2-40B4-BE49-F238E27FC236}">
                    <a16:creationId xmlns:a16="http://schemas.microsoft.com/office/drawing/2014/main" id="{43FEE7FF-204B-DD4A-0586-FA8121FA0EC1}"/>
                  </a:ext>
                </a:extLst>
              </p:cNvPr>
              <p:cNvSpPr txBox="1"/>
              <p:nvPr/>
            </p:nvSpPr>
            <p:spPr>
              <a:xfrm>
                <a:off x="7401010" y="4433077"/>
                <a:ext cx="1668108" cy="84296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buSzPct val="25000"/>
                  <a:defRPr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综合运用多种反馈方式，提高导航准确性。</a:t>
                </a:r>
                <a:endParaRPr lang="en-US" dirty="0"/>
              </a:p>
            </p:txBody>
          </p:sp>
          <p:sp>
            <p:nvSpPr>
              <p:cNvPr id="88" name="Bullet4">
                <a:extLst>
                  <a:ext uri="{FF2B5EF4-FFF2-40B4-BE49-F238E27FC236}">
                    <a16:creationId xmlns:a16="http://schemas.microsoft.com/office/drawing/2014/main" id="{0A990B42-D333-2BDF-DB2D-C5F3DF544641}"/>
                  </a:ext>
                </a:extLst>
              </p:cNvPr>
              <p:cNvSpPr txBox="1"/>
              <p:nvPr/>
            </p:nvSpPr>
            <p:spPr>
              <a:xfrm>
                <a:off x="7486734" y="3491883"/>
                <a:ext cx="1496656" cy="842962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sz="1800" dirty="0">
                    <a:solidFill>
                      <a:schemeClr val="tx1"/>
                    </a:solidFill>
                  </a:rPr>
                  <a:t>多种交互方式结合</a:t>
                </a:r>
                <a:endParaRPr lang="en-US" dirty="0"/>
              </a:p>
            </p:txBody>
          </p:sp>
          <p:sp>
            <p:nvSpPr>
              <p:cNvPr id="47" name="Icon4">
                <a:extLst>
                  <a:ext uri="{FF2B5EF4-FFF2-40B4-BE49-F238E27FC236}">
                    <a16:creationId xmlns:a16="http://schemas.microsoft.com/office/drawing/2014/main" id="{654E62BC-C899-29F0-6EAD-A40DF9993724}"/>
                  </a:ext>
                </a:extLst>
              </p:cNvPr>
              <p:cNvSpPr/>
              <p:nvPr/>
            </p:nvSpPr>
            <p:spPr>
              <a:xfrm>
                <a:off x="8018470" y="5465962"/>
                <a:ext cx="433185" cy="497813"/>
              </a:xfrm>
              <a:custGeom>
                <a:avLst/>
                <a:gdLst>
                  <a:gd name="T0" fmla="*/ 2263 w 6954"/>
                  <a:gd name="T1" fmla="*/ 6289 h 7989"/>
                  <a:gd name="T2" fmla="*/ 4893 w 6954"/>
                  <a:gd name="T3" fmla="*/ 5775 h 7989"/>
                  <a:gd name="T4" fmla="*/ 4096 w 6954"/>
                  <a:gd name="T5" fmla="*/ 6523 h 7989"/>
                  <a:gd name="T6" fmla="*/ 5467 w 6954"/>
                  <a:gd name="T7" fmla="*/ 6720 h 7989"/>
                  <a:gd name="T8" fmla="*/ 6914 w 6954"/>
                  <a:gd name="T9" fmla="*/ 6032 h 7989"/>
                  <a:gd name="T10" fmla="*/ 6675 w 6954"/>
                  <a:gd name="T11" fmla="*/ 6579 h 7989"/>
                  <a:gd name="T12" fmla="*/ 2748 w 6954"/>
                  <a:gd name="T13" fmla="*/ 7534 h 7989"/>
                  <a:gd name="T14" fmla="*/ 1824 w 6954"/>
                  <a:gd name="T15" fmla="*/ 7774 h 7989"/>
                  <a:gd name="T16" fmla="*/ 1542 w 6954"/>
                  <a:gd name="T17" fmla="*/ 6388 h 7989"/>
                  <a:gd name="T18" fmla="*/ 1600 w 6954"/>
                  <a:gd name="T19" fmla="*/ 4602 h 7989"/>
                  <a:gd name="T20" fmla="*/ 1173 w 6954"/>
                  <a:gd name="T21" fmla="*/ 4602 h 7989"/>
                  <a:gd name="T22" fmla="*/ 1600 w 6954"/>
                  <a:gd name="T23" fmla="*/ 6049 h 7989"/>
                  <a:gd name="T24" fmla="*/ 2880 w 6954"/>
                  <a:gd name="T25" fmla="*/ 4175 h 7989"/>
                  <a:gd name="T26" fmla="*/ 2453 w 6954"/>
                  <a:gd name="T27" fmla="*/ 4175 h 7989"/>
                  <a:gd name="T28" fmla="*/ 2880 w 6954"/>
                  <a:gd name="T29" fmla="*/ 5336 h 7989"/>
                  <a:gd name="T30" fmla="*/ 4160 w 6954"/>
                  <a:gd name="T31" fmla="*/ 3749 h 7989"/>
                  <a:gd name="T32" fmla="*/ 3733 w 6954"/>
                  <a:gd name="T33" fmla="*/ 3749 h 7989"/>
                  <a:gd name="T34" fmla="*/ 4160 w 6954"/>
                  <a:gd name="T35" fmla="*/ 5257 h 7989"/>
                  <a:gd name="T36" fmla="*/ 5440 w 6954"/>
                  <a:gd name="T37" fmla="*/ 2895 h 7989"/>
                  <a:gd name="T38" fmla="*/ 5013 w 6954"/>
                  <a:gd name="T39" fmla="*/ 2895 h 7989"/>
                  <a:gd name="T40" fmla="*/ 5237 w 6954"/>
                  <a:gd name="T41" fmla="*/ 5368 h 7989"/>
                  <a:gd name="T42" fmla="*/ 6720 w 6954"/>
                  <a:gd name="T43" fmla="*/ 5398 h 7989"/>
                  <a:gd name="T44" fmla="*/ 6507 w 6954"/>
                  <a:gd name="T45" fmla="*/ 1829 h 7989"/>
                  <a:gd name="T46" fmla="*/ 6293 w 6954"/>
                  <a:gd name="T47" fmla="*/ 5689 h 7989"/>
                  <a:gd name="T48" fmla="*/ 6720 w 6954"/>
                  <a:gd name="T49" fmla="*/ 5398 h 7989"/>
                  <a:gd name="T50" fmla="*/ 213 w 6954"/>
                  <a:gd name="T51" fmla="*/ 3962 h 7989"/>
                  <a:gd name="T52" fmla="*/ 213 w 6954"/>
                  <a:gd name="T53" fmla="*/ 3535 h 7989"/>
                  <a:gd name="T54" fmla="*/ 5415 w 6954"/>
                  <a:gd name="T55" fmla="*/ 720 h 7989"/>
                  <a:gd name="T56" fmla="*/ 5276 w 6954"/>
                  <a:gd name="T57" fmla="*/ 317 h 7989"/>
                  <a:gd name="T58" fmla="*/ 6354 w 6954"/>
                  <a:gd name="T59" fmla="*/ 171 h 7989"/>
                  <a:gd name="T60" fmla="*/ 6500 w 6954"/>
                  <a:gd name="T61" fmla="*/ 1249 h 7989"/>
                  <a:gd name="T62" fmla="*/ 6128 w 6954"/>
                  <a:gd name="T63" fmla="*/ 827 h 7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954" h="7989">
                    <a:moveTo>
                      <a:pt x="1542" y="6388"/>
                    </a:moveTo>
                    <a:lnTo>
                      <a:pt x="2263" y="6289"/>
                    </a:lnTo>
                    <a:cubicBezTo>
                      <a:pt x="2417" y="5902"/>
                      <a:pt x="2757" y="5708"/>
                      <a:pt x="3284" y="5708"/>
                    </a:cubicBezTo>
                    <a:cubicBezTo>
                      <a:pt x="4074" y="5708"/>
                      <a:pt x="4436" y="5584"/>
                      <a:pt x="4893" y="5775"/>
                    </a:cubicBezTo>
                    <a:cubicBezTo>
                      <a:pt x="5156" y="5884"/>
                      <a:pt x="5108" y="6113"/>
                      <a:pt x="4950" y="6259"/>
                    </a:cubicBezTo>
                    <a:cubicBezTo>
                      <a:pt x="4748" y="6445"/>
                      <a:pt x="4104" y="6225"/>
                      <a:pt x="4096" y="6523"/>
                    </a:cubicBezTo>
                    <a:cubicBezTo>
                      <a:pt x="4088" y="6822"/>
                      <a:pt x="4397" y="6720"/>
                      <a:pt x="4668" y="6720"/>
                    </a:cubicBezTo>
                    <a:lnTo>
                      <a:pt x="5467" y="6720"/>
                    </a:lnTo>
                    <a:lnTo>
                      <a:pt x="6652" y="5854"/>
                    </a:lnTo>
                    <a:cubicBezTo>
                      <a:pt x="6780" y="5761"/>
                      <a:pt x="6954" y="5879"/>
                      <a:pt x="6914" y="6032"/>
                    </a:cubicBezTo>
                    <a:lnTo>
                      <a:pt x="6832" y="6345"/>
                    </a:lnTo>
                    <a:cubicBezTo>
                      <a:pt x="6808" y="6438"/>
                      <a:pt x="6752" y="6521"/>
                      <a:pt x="6675" y="6579"/>
                    </a:cubicBezTo>
                    <a:lnTo>
                      <a:pt x="5401" y="7534"/>
                    </a:lnTo>
                    <a:lnTo>
                      <a:pt x="2748" y="7534"/>
                    </a:lnTo>
                    <a:lnTo>
                      <a:pt x="2452" y="7816"/>
                    </a:lnTo>
                    <a:cubicBezTo>
                      <a:pt x="2270" y="7989"/>
                      <a:pt x="1980" y="7969"/>
                      <a:pt x="1824" y="7774"/>
                    </a:cubicBezTo>
                    <a:lnTo>
                      <a:pt x="1267" y="7077"/>
                    </a:lnTo>
                    <a:cubicBezTo>
                      <a:pt x="1060" y="6818"/>
                      <a:pt x="1214" y="6433"/>
                      <a:pt x="1542" y="6388"/>
                    </a:cubicBezTo>
                    <a:close/>
                    <a:moveTo>
                      <a:pt x="1600" y="6049"/>
                    </a:moveTo>
                    <a:lnTo>
                      <a:pt x="1600" y="4602"/>
                    </a:lnTo>
                    <a:cubicBezTo>
                      <a:pt x="1600" y="4484"/>
                      <a:pt x="1504" y="4389"/>
                      <a:pt x="1387" y="4389"/>
                    </a:cubicBezTo>
                    <a:cubicBezTo>
                      <a:pt x="1269" y="4389"/>
                      <a:pt x="1173" y="4484"/>
                      <a:pt x="1173" y="4602"/>
                    </a:cubicBezTo>
                    <a:lnTo>
                      <a:pt x="1173" y="6107"/>
                    </a:lnTo>
                    <a:lnTo>
                      <a:pt x="1600" y="6049"/>
                    </a:lnTo>
                    <a:close/>
                    <a:moveTo>
                      <a:pt x="2880" y="5336"/>
                    </a:moveTo>
                    <a:lnTo>
                      <a:pt x="2880" y="4175"/>
                    </a:lnTo>
                    <a:cubicBezTo>
                      <a:pt x="2880" y="4058"/>
                      <a:pt x="2784" y="3962"/>
                      <a:pt x="2667" y="3962"/>
                    </a:cubicBezTo>
                    <a:cubicBezTo>
                      <a:pt x="2549" y="3962"/>
                      <a:pt x="2453" y="4058"/>
                      <a:pt x="2453" y="4175"/>
                    </a:cubicBezTo>
                    <a:lnTo>
                      <a:pt x="2453" y="5526"/>
                    </a:lnTo>
                    <a:cubicBezTo>
                      <a:pt x="2572" y="5439"/>
                      <a:pt x="2714" y="5375"/>
                      <a:pt x="2880" y="5336"/>
                    </a:cubicBezTo>
                    <a:close/>
                    <a:moveTo>
                      <a:pt x="4160" y="5257"/>
                    </a:moveTo>
                    <a:lnTo>
                      <a:pt x="4160" y="3749"/>
                    </a:lnTo>
                    <a:cubicBezTo>
                      <a:pt x="4160" y="3631"/>
                      <a:pt x="4064" y="3535"/>
                      <a:pt x="3947" y="3535"/>
                    </a:cubicBezTo>
                    <a:cubicBezTo>
                      <a:pt x="3829" y="3535"/>
                      <a:pt x="3733" y="3631"/>
                      <a:pt x="3733" y="3749"/>
                    </a:cubicBezTo>
                    <a:lnTo>
                      <a:pt x="3733" y="5280"/>
                    </a:lnTo>
                    <a:cubicBezTo>
                      <a:pt x="3890" y="5274"/>
                      <a:pt x="4031" y="5265"/>
                      <a:pt x="4160" y="5257"/>
                    </a:cubicBezTo>
                    <a:close/>
                    <a:moveTo>
                      <a:pt x="5440" y="5529"/>
                    </a:moveTo>
                    <a:lnTo>
                      <a:pt x="5440" y="2895"/>
                    </a:lnTo>
                    <a:cubicBezTo>
                      <a:pt x="5440" y="2778"/>
                      <a:pt x="5344" y="2682"/>
                      <a:pt x="5227" y="2682"/>
                    </a:cubicBezTo>
                    <a:cubicBezTo>
                      <a:pt x="5109" y="2682"/>
                      <a:pt x="5013" y="2778"/>
                      <a:pt x="5013" y="2895"/>
                    </a:cubicBezTo>
                    <a:lnTo>
                      <a:pt x="5013" y="5293"/>
                    </a:lnTo>
                    <a:cubicBezTo>
                      <a:pt x="5087" y="5312"/>
                      <a:pt x="5161" y="5336"/>
                      <a:pt x="5237" y="5368"/>
                    </a:cubicBezTo>
                    <a:cubicBezTo>
                      <a:pt x="5319" y="5402"/>
                      <a:pt x="5382" y="5461"/>
                      <a:pt x="5440" y="5529"/>
                    </a:cubicBezTo>
                    <a:close/>
                    <a:moveTo>
                      <a:pt x="6720" y="5398"/>
                    </a:moveTo>
                    <a:lnTo>
                      <a:pt x="6720" y="2042"/>
                    </a:lnTo>
                    <a:cubicBezTo>
                      <a:pt x="6720" y="1924"/>
                      <a:pt x="6624" y="1829"/>
                      <a:pt x="6507" y="1829"/>
                    </a:cubicBezTo>
                    <a:cubicBezTo>
                      <a:pt x="6389" y="1829"/>
                      <a:pt x="6293" y="1924"/>
                      <a:pt x="6293" y="2042"/>
                    </a:cubicBezTo>
                    <a:lnTo>
                      <a:pt x="6293" y="5689"/>
                    </a:lnTo>
                    <a:lnTo>
                      <a:pt x="6652" y="5427"/>
                    </a:lnTo>
                    <a:cubicBezTo>
                      <a:pt x="6672" y="5413"/>
                      <a:pt x="6695" y="5402"/>
                      <a:pt x="6720" y="5398"/>
                    </a:cubicBezTo>
                    <a:close/>
                    <a:moveTo>
                      <a:pt x="6128" y="827"/>
                    </a:moveTo>
                    <a:cubicBezTo>
                      <a:pt x="4799" y="2789"/>
                      <a:pt x="2583" y="3963"/>
                      <a:pt x="213" y="3962"/>
                    </a:cubicBezTo>
                    <a:cubicBezTo>
                      <a:pt x="96" y="3962"/>
                      <a:pt x="0" y="3866"/>
                      <a:pt x="0" y="3749"/>
                    </a:cubicBezTo>
                    <a:cubicBezTo>
                      <a:pt x="0" y="3631"/>
                      <a:pt x="96" y="3535"/>
                      <a:pt x="213" y="3535"/>
                    </a:cubicBezTo>
                    <a:cubicBezTo>
                      <a:pt x="2468" y="3535"/>
                      <a:pt x="4529" y="2416"/>
                      <a:pt x="5768" y="598"/>
                    </a:cubicBezTo>
                    <a:lnTo>
                      <a:pt x="5415" y="720"/>
                    </a:lnTo>
                    <a:cubicBezTo>
                      <a:pt x="5302" y="763"/>
                      <a:pt x="5175" y="705"/>
                      <a:pt x="5136" y="590"/>
                    </a:cubicBezTo>
                    <a:cubicBezTo>
                      <a:pt x="5097" y="476"/>
                      <a:pt x="5160" y="352"/>
                      <a:pt x="5276" y="317"/>
                    </a:cubicBezTo>
                    <a:lnTo>
                      <a:pt x="6083" y="39"/>
                    </a:lnTo>
                    <a:cubicBezTo>
                      <a:pt x="6194" y="0"/>
                      <a:pt x="6316" y="59"/>
                      <a:pt x="6354" y="171"/>
                    </a:cubicBezTo>
                    <a:lnTo>
                      <a:pt x="6632" y="978"/>
                    </a:lnTo>
                    <a:cubicBezTo>
                      <a:pt x="6670" y="1089"/>
                      <a:pt x="6611" y="1211"/>
                      <a:pt x="6500" y="1249"/>
                    </a:cubicBezTo>
                    <a:cubicBezTo>
                      <a:pt x="6388" y="1288"/>
                      <a:pt x="6267" y="1228"/>
                      <a:pt x="6228" y="1117"/>
                    </a:cubicBezTo>
                    <a:lnTo>
                      <a:pt x="6128" y="827"/>
                    </a:lnTo>
                    <a:close/>
                  </a:path>
                </a:pathLst>
              </a:custGeom>
              <a:solidFill>
                <a:schemeClr val="accent6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36000" rIns="180000" bIns="3600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en-US" altLang="zh-CN" b="1" dirty="0">
                    <a:noFill/>
                  </a:rPr>
                  <a:t>Text here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C8A345D-FE0E-4F42-214F-3DA2ED93DE74}"/>
                </a:ext>
              </a:extLst>
            </p:cNvPr>
            <p:cNvGrpSpPr/>
            <p:nvPr/>
          </p:nvGrpSpPr>
          <p:grpSpPr>
            <a:xfrm>
              <a:off x="9321828" y="1818740"/>
              <a:ext cx="1926665" cy="3649417"/>
              <a:chOff x="9321828" y="1818740"/>
              <a:chExt cx="1926665" cy="3649417"/>
            </a:xfrm>
          </p:grpSpPr>
          <p:sp>
            <p:nvSpPr>
              <p:cNvPr id="91" name="ComponentBackground5">
                <a:extLst>
                  <a:ext uri="{FF2B5EF4-FFF2-40B4-BE49-F238E27FC236}">
                    <a16:creationId xmlns:a16="http://schemas.microsoft.com/office/drawing/2014/main" id="{D56602EE-241E-BF09-7F35-9AB68E560B26}"/>
                  </a:ext>
                </a:extLst>
              </p:cNvPr>
              <p:cNvSpPr/>
              <p:nvPr/>
            </p:nvSpPr>
            <p:spPr>
              <a:xfrm>
                <a:off x="9334868" y="2047747"/>
                <a:ext cx="1900584" cy="3420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alpha val="10000"/>
                </a:schemeClr>
              </a:solidFill>
              <a:ln w="381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Shape5">
                <a:extLst>
                  <a:ext uri="{FF2B5EF4-FFF2-40B4-BE49-F238E27FC236}">
                    <a16:creationId xmlns:a16="http://schemas.microsoft.com/office/drawing/2014/main" id="{EC0568EE-05C5-EB8F-0C0E-9B7171C9D066}"/>
                  </a:ext>
                </a:extLst>
              </p:cNvPr>
              <p:cNvSpPr/>
              <p:nvPr/>
            </p:nvSpPr>
            <p:spPr>
              <a:xfrm rot="10800000" flipV="1">
                <a:off x="9321828" y="1818740"/>
                <a:ext cx="1926665" cy="959868"/>
              </a:xfrm>
              <a:custGeom>
                <a:avLst/>
                <a:gdLst>
                  <a:gd name="connsiteX0" fmla="*/ 1403227 w 2806455"/>
                  <a:gd name="connsiteY0" fmla="*/ 0 h 1398182"/>
                  <a:gd name="connsiteX1" fmla="*/ 2799477 w 2806455"/>
                  <a:gd name="connsiteY1" fmla="*/ 1259997 h 1398182"/>
                  <a:gd name="connsiteX2" fmla="*/ 2806455 w 2806455"/>
                  <a:gd name="connsiteY2" fmla="*/ 1398182 h 1398182"/>
                  <a:gd name="connsiteX3" fmla="*/ 0 w 2806455"/>
                  <a:gd name="connsiteY3" fmla="*/ 1398182 h 1398182"/>
                  <a:gd name="connsiteX4" fmla="*/ 6977 w 2806455"/>
                  <a:gd name="connsiteY4" fmla="*/ 1259997 h 1398182"/>
                  <a:gd name="connsiteX5" fmla="*/ 1403227 w 2806455"/>
                  <a:gd name="connsiteY5" fmla="*/ 0 h 139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6455" h="1398182">
                    <a:moveTo>
                      <a:pt x="1403227" y="0"/>
                    </a:moveTo>
                    <a:cubicBezTo>
                      <a:pt x="2129911" y="0"/>
                      <a:pt x="2727604" y="552276"/>
                      <a:pt x="2799477" y="1259997"/>
                    </a:cubicBezTo>
                    <a:lnTo>
                      <a:pt x="2806455" y="1398182"/>
                    </a:lnTo>
                    <a:lnTo>
                      <a:pt x="0" y="1398182"/>
                    </a:lnTo>
                    <a:lnTo>
                      <a:pt x="6977" y="1259997"/>
                    </a:lnTo>
                    <a:cubicBezTo>
                      <a:pt x="78850" y="552276"/>
                      <a:pt x="676544" y="0"/>
                      <a:pt x="1403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5">
                <a:extLst>
                  <a:ext uri="{FF2B5EF4-FFF2-40B4-BE49-F238E27FC236}">
                    <a16:creationId xmlns:a16="http://schemas.microsoft.com/office/drawing/2014/main" id="{693A9813-5461-6A82-1E96-7B704D4550D1}"/>
                  </a:ext>
                </a:extLst>
              </p:cNvPr>
              <p:cNvSpPr txBox="1"/>
              <p:nvPr/>
            </p:nvSpPr>
            <p:spPr>
              <a:xfrm>
                <a:off x="9451107" y="3767136"/>
                <a:ext cx="1668108" cy="84296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buSzPct val="25000"/>
                  <a:defRPr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帮助用户更全面地了解周围环境信息。</a:t>
                </a:r>
                <a:endParaRPr lang="en-US" dirty="0"/>
              </a:p>
            </p:txBody>
          </p:sp>
          <p:sp>
            <p:nvSpPr>
              <p:cNvPr id="93" name="Bullet5">
                <a:extLst>
                  <a:ext uri="{FF2B5EF4-FFF2-40B4-BE49-F238E27FC236}">
                    <a16:creationId xmlns:a16="http://schemas.microsoft.com/office/drawing/2014/main" id="{6395440C-DC44-A0DD-6AE4-72CA90634075}"/>
                  </a:ext>
                </a:extLst>
              </p:cNvPr>
              <p:cNvSpPr txBox="1"/>
              <p:nvPr/>
            </p:nvSpPr>
            <p:spPr>
              <a:xfrm>
                <a:off x="9536831" y="2825942"/>
                <a:ext cx="1496656" cy="842962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sz="1800" dirty="0">
                    <a:solidFill>
                      <a:schemeClr val="tx1"/>
                    </a:solidFill>
                  </a:rPr>
                  <a:t>环境感知增强</a:t>
                </a:r>
                <a:endParaRPr lang="en-US" dirty="0"/>
              </a:p>
            </p:txBody>
          </p:sp>
          <p:sp>
            <p:nvSpPr>
              <p:cNvPr id="95" name="Icon5">
                <a:extLst>
                  <a:ext uri="{FF2B5EF4-FFF2-40B4-BE49-F238E27FC236}">
                    <a16:creationId xmlns:a16="http://schemas.microsoft.com/office/drawing/2014/main" id="{59E5EF84-6D65-1010-44F2-F118017B526D}"/>
                  </a:ext>
                </a:extLst>
              </p:cNvPr>
              <p:cNvSpPr/>
              <p:nvPr/>
            </p:nvSpPr>
            <p:spPr>
              <a:xfrm>
                <a:off x="10051927" y="4822818"/>
                <a:ext cx="466464" cy="349876"/>
              </a:xfrm>
              <a:custGeom>
                <a:avLst/>
                <a:gdLst>
                  <a:gd name="T0" fmla="*/ 8107 w 8534"/>
                  <a:gd name="T1" fmla="*/ 0 h 6400"/>
                  <a:gd name="T2" fmla="*/ 8534 w 8534"/>
                  <a:gd name="T3" fmla="*/ 5973 h 6400"/>
                  <a:gd name="T4" fmla="*/ 427 w 8534"/>
                  <a:gd name="T5" fmla="*/ 6400 h 6400"/>
                  <a:gd name="T6" fmla="*/ 0 w 8534"/>
                  <a:gd name="T7" fmla="*/ 427 h 6400"/>
                  <a:gd name="T8" fmla="*/ 640 w 8534"/>
                  <a:gd name="T9" fmla="*/ 427 h 6400"/>
                  <a:gd name="T10" fmla="*/ 427 w 8534"/>
                  <a:gd name="T11" fmla="*/ 5760 h 6400"/>
                  <a:gd name="T12" fmla="*/ 7894 w 8534"/>
                  <a:gd name="T13" fmla="*/ 5973 h 6400"/>
                  <a:gd name="T14" fmla="*/ 8107 w 8534"/>
                  <a:gd name="T15" fmla="*/ 640 h 6400"/>
                  <a:gd name="T16" fmla="*/ 640 w 8534"/>
                  <a:gd name="T17" fmla="*/ 427 h 6400"/>
                  <a:gd name="T18" fmla="*/ 4986 w 8534"/>
                  <a:gd name="T19" fmla="*/ 2145 h 6400"/>
                  <a:gd name="T20" fmla="*/ 7141 w 8534"/>
                  <a:gd name="T21" fmla="*/ 2145 h 6400"/>
                  <a:gd name="T22" fmla="*/ 4986 w 8534"/>
                  <a:gd name="T23" fmla="*/ 2145 h 6400"/>
                  <a:gd name="T24" fmla="*/ 7608 w 8534"/>
                  <a:gd name="T25" fmla="*/ 4480 h 6400"/>
                  <a:gd name="T26" fmla="*/ 7680 w 8534"/>
                  <a:gd name="T27" fmla="*/ 4131 h 6400"/>
                  <a:gd name="T28" fmla="*/ 6548 w 8534"/>
                  <a:gd name="T29" fmla="*/ 3411 h 6400"/>
                  <a:gd name="T30" fmla="*/ 6476 w 8534"/>
                  <a:gd name="T31" fmla="*/ 3402 h 6400"/>
                  <a:gd name="T32" fmla="*/ 5973 w 8534"/>
                  <a:gd name="T33" fmla="*/ 3523 h 6400"/>
                  <a:gd name="T34" fmla="*/ 5471 w 8534"/>
                  <a:gd name="T35" fmla="*/ 3402 h 6400"/>
                  <a:gd name="T36" fmla="*/ 5427 w 8534"/>
                  <a:gd name="T37" fmla="*/ 3404 h 6400"/>
                  <a:gd name="T38" fmla="*/ 4267 w 8534"/>
                  <a:gd name="T39" fmla="*/ 4131 h 6400"/>
                  <a:gd name="T40" fmla="*/ 4338 w 8534"/>
                  <a:gd name="T41" fmla="*/ 4480 h 6400"/>
                  <a:gd name="T42" fmla="*/ 2134 w 8534"/>
                  <a:gd name="T43" fmla="*/ 1280 h 6400"/>
                  <a:gd name="T44" fmla="*/ 2134 w 8534"/>
                  <a:gd name="T45" fmla="*/ 1707 h 6400"/>
                  <a:gd name="T46" fmla="*/ 854 w 8534"/>
                  <a:gd name="T47" fmla="*/ 1493 h 6400"/>
                  <a:gd name="T48" fmla="*/ 1067 w 8534"/>
                  <a:gd name="T49" fmla="*/ 2347 h 6400"/>
                  <a:gd name="T50" fmla="*/ 2987 w 8534"/>
                  <a:gd name="T51" fmla="*/ 2560 h 6400"/>
                  <a:gd name="T52" fmla="*/ 1067 w 8534"/>
                  <a:gd name="T53" fmla="*/ 2773 h 6400"/>
                  <a:gd name="T54" fmla="*/ 1067 w 8534"/>
                  <a:gd name="T55" fmla="*/ 2347 h 6400"/>
                  <a:gd name="T56" fmla="*/ 3414 w 8534"/>
                  <a:gd name="T57" fmla="*/ 3413 h 6400"/>
                  <a:gd name="T58" fmla="*/ 3414 w 8534"/>
                  <a:gd name="T59" fmla="*/ 3840 h 6400"/>
                  <a:gd name="T60" fmla="*/ 854 w 8534"/>
                  <a:gd name="T61" fmla="*/ 3627 h 6400"/>
                  <a:gd name="T62" fmla="*/ 1067 w 8534"/>
                  <a:gd name="T63" fmla="*/ 5120 h 6400"/>
                  <a:gd name="T64" fmla="*/ 7680 w 8534"/>
                  <a:gd name="T65" fmla="*/ 5333 h 6400"/>
                  <a:gd name="T66" fmla="*/ 1067 w 8534"/>
                  <a:gd name="T67" fmla="*/ 5547 h 6400"/>
                  <a:gd name="T68" fmla="*/ 1067 w 8534"/>
                  <a:gd name="T69" fmla="*/ 5120 h 6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534" h="6400">
                    <a:moveTo>
                      <a:pt x="427" y="0"/>
                    </a:moveTo>
                    <a:lnTo>
                      <a:pt x="8107" y="0"/>
                    </a:lnTo>
                    <a:cubicBezTo>
                      <a:pt x="8343" y="0"/>
                      <a:pt x="8534" y="191"/>
                      <a:pt x="8534" y="427"/>
                    </a:cubicBezTo>
                    <a:lnTo>
                      <a:pt x="8534" y="5973"/>
                    </a:lnTo>
                    <a:cubicBezTo>
                      <a:pt x="8534" y="6209"/>
                      <a:pt x="8343" y="6400"/>
                      <a:pt x="8107" y="6400"/>
                    </a:cubicBezTo>
                    <a:lnTo>
                      <a:pt x="427" y="6400"/>
                    </a:lnTo>
                    <a:cubicBezTo>
                      <a:pt x="191" y="6400"/>
                      <a:pt x="0" y="6209"/>
                      <a:pt x="0" y="5973"/>
                    </a:cubicBezTo>
                    <a:lnTo>
                      <a:pt x="0" y="427"/>
                    </a:lnTo>
                    <a:cubicBezTo>
                      <a:pt x="0" y="191"/>
                      <a:pt x="191" y="0"/>
                      <a:pt x="427" y="0"/>
                    </a:cubicBezTo>
                    <a:close/>
                    <a:moveTo>
                      <a:pt x="640" y="427"/>
                    </a:moveTo>
                    <a:cubicBezTo>
                      <a:pt x="523" y="427"/>
                      <a:pt x="427" y="522"/>
                      <a:pt x="427" y="640"/>
                    </a:cubicBezTo>
                    <a:lnTo>
                      <a:pt x="427" y="5760"/>
                    </a:lnTo>
                    <a:cubicBezTo>
                      <a:pt x="427" y="5878"/>
                      <a:pt x="523" y="5973"/>
                      <a:pt x="640" y="5973"/>
                    </a:cubicBezTo>
                    <a:lnTo>
                      <a:pt x="7894" y="5973"/>
                    </a:lnTo>
                    <a:cubicBezTo>
                      <a:pt x="8011" y="5973"/>
                      <a:pt x="8107" y="5878"/>
                      <a:pt x="8107" y="5760"/>
                    </a:cubicBezTo>
                    <a:lnTo>
                      <a:pt x="8107" y="640"/>
                    </a:lnTo>
                    <a:cubicBezTo>
                      <a:pt x="8107" y="522"/>
                      <a:pt x="8011" y="427"/>
                      <a:pt x="7894" y="427"/>
                    </a:cubicBezTo>
                    <a:lnTo>
                      <a:pt x="640" y="427"/>
                    </a:lnTo>
                    <a:close/>
                    <a:moveTo>
                      <a:pt x="6063" y="2145"/>
                    </a:moveTo>
                    <a:close/>
                    <a:moveTo>
                      <a:pt x="4986" y="2145"/>
                    </a:moveTo>
                    <a:cubicBezTo>
                      <a:pt x="4986" y="2740"/>
                      <a:pt x="5468" y="3223"/>
                      <a:pt x="6063" y="3223"/>
                    </a:cubicBezTo>
                    <a:cubicBezTo>
                      <a:pt x="6659" y="3223"/>
                      <a:pt x="7141" y="2740"/>
                      <a:pt x="7141" y="2145"/>
                    </a:cubicBezTo>
                    <a:cubicBezTo>
                      <a:pt x="7141" y="1549"/>
                      <a:pt x="6659" y="1067"/>
                      <a:pt x="6063" y="1067"/>
                    </a:cubicBezTo>
                    <a:cubicBezTo>
                      <a:pt x="5468" y="1067"/>
                      <a:pt x="4986" y="1549"/>
                      <a:pt x="4986" y="2145"/>
                    </a:cubicBezTo>
                    <a:close/>
                    <a:moveTo>
                      <a:pt x="4338" y="4480"/>
                    </a:moveTo>
                    <a:lnTo>
                      <a:pt x="7608" y="4480"/>
                    </a:lnTo>
                    <a:cubicBezTo>
                      <a:pt x="7648" y="4480"/>
                      <a:pt x="7680" y="4446"/>
                      <a:pt x="7680" y="4404"/>
                    </a:cubicBezTo>
                    <a:lnTo>
                      <a:pt x="7680" y="4131"/>
                    </a:lnTo>
                    <a:cubicBezTo>
                      <a:pt x="7680" y="4110"/>
                      <a:pt x="7673" y="4091"/>
                      <a:pt x="7659" y="4076"/>
                    </a:cubicBezTo>
                    <a:cubicBezTo>
                      <a:pt x="7344" y="3751"/>
                      <a:pt x="6961" y="3521"/>
                      <a:pt x="6548" y="3411"/>
                    </a:cubicBezTo>
                    <a:cubicBezTo>
                      <a:pt x="6538" y="3405"/>
                      <a:pt x="6526" y="3402"/>
                      <a:pt x="6514" y="3402"/>
                    </a:cubicBezTo>
                    <a:lnTo>
                      <a:pt x="6476" y="3402"/>
                    </a:lnTo>
                    <a:cubicBezTo>
                      <a:pt x="6465" y="3402"/>
                      <a:pt x="6453" y="3405"/>
                      <a:pt x="6442" y="3411"/>
                    </a:cubicBezTo>
                    <a:cubicBezTo>
                      <a:pt x="6318" y="3482"/>
                      <a:pt x="6147" y="3523"/>
                      <a:pt x="5973" y="3523"/>
                    </a:cubicBezTo>
                    <a:cubicBezTo>
                      <a:pt x="5800" y="3523"/>
                      <a:pt x="5629" y="3482"/>
                      <a:pt x="5505" y="3411"/>
                    </a:cubicBezTo>
                    <a:cubicBezTo>
                      <a:pt x="5494" y="3405"/>
                      <a:pt x="5483" y="3402"/>
                      <a:pt x="5471" y="3402"/>
                    </a:cubicBezTo>
                    <a:lnTo>
                      <a:pt x="5444" y="3402"/>
                    </a:lnTo>
                    <a:cubicBezTo>
                      <a:pt x="5438" y="3402"/>
                      <a:pt x="5433" y="3403"/>
                      <a:pt x="5427" y="3404"/>
                    </a:cubicBezTo>
                    <a:cubicBezTo>
                      <a:pt x="5004" y="3511"/>
                      <a:pt x="4610" y="3743"/>
                      <a:pt x="4289" y="4076"/>
                    </a:cubicBezTo>
                    <a:cubicBezTo>
                      <a:pt x="4275" y="4091"/>
                      <a:pt x="4267" y="4110"/>
                      <a:pt x="4267" y="4131"/>
                    </a:cubicBezTo>
                    <a:lnTo>
                      <a:pt x="4267" y="4404"/>
                    </a:lnTo>
                    <a:cubicBezTo>
                      <a:pt x="4267" y="4446"/>
                      <a:pt x="4299" y="4480"/>
                      <a:pt x="4338" y="4480"/>
                    </a:cubicBezTo>
                    <a:close/>
                    <a:moveTo>
                      <a:pt x="1067" y="1280"/>
                    </a:moveTo>
                    <a:lnTo>
                      <a:pt x="2134" y="1280"/>
                    </a:lnTo>
                    <a:cubicBezTo>
                      <a:pt x="2251" y="1280"/>
                      <a:pt x="2347" y="1376"/>
                      <a:pt x="2347" y="1493"/>
                    </a:cubicBezTo>
                    <a:cubicBezTo>
                      <a:pt x="2347" y="1611"/>
                      <a:pt x="2251" y="1707"/>
                      <a:pt x="2134" y="1707"/>
                    </a:cubicBezTo>
                    <a:lnTo>
                      <a:pt x="1067" y="1707"/>
                    </a:lnTo>
                    <a:cubicBezTo>
                      <a:pt x="949" y="1707"/>
                      <a:pt x="854" y="1611"/>
                      <a:pt x="854" y="1493"/>
                    </a:cubicBezTo>
                    <a:cubicBezTo>
                      <a:pt x="854" y="1375"/>
                      <a:pt x="949" y="1280"/>
                      <a:pt x="1067" y="1280"/>
                    </a:cubicBezTo>
                    <a:close/>
                    <a:moveTo>
                      <a:pt x="1067" y="2347"/>
                    </a:moveTo>
                    <a:lnTo>
                      <a:pt x="2774" y="2347"/>
                    </a:lnTo>
                    <a:cubicBezTo>
                      <a:pt x="2891" y="2347"/>
                      <a:pt x="2987" y="2442"/>
                      <a:pt x="2987" y="2560"/>
                    </a:cubicBezTo>
                    <a:cubicBezTo>
                      <a:pt x="2987" y="2678"/>
                      <a:pt x="2891" y="2773"/>
                      <a:pt x="2774" y="2773"/>
                    </a:cubicBezTo>
                    <a:lnTo>
                      <a:pt x="1067" y="2773"/>
                    </a:lnTo>
                    <a:cubicBezTo>
                      <a:pt x="949" y="2773"/>
                      <a:pt x="854" y="2678"/>
                      <a:pt x="854" y="2560"/>
                    </a:cubicBezTo>
                    <a:cubicBezTo>
                      <a:pt x="854" y="2442"/>
                      <a:pt x="949" y="2347"/>
                      <a:pt x="1067" y="2347"/>
                    </a:cubicBezTo>
                    <a:close/>
                    <a:moveTo>
                      <a:pt x="1067" y="3413"/>
                    </a:moveTo>
                    <a:lnTo>
                      <a:pt x="3414" y="3413"/>
                    </a:lnTo>
                    <a:cubicBezTo>
                      <a:pt x="3531" y="3413"/>
                      <a:pt x="3627" y="3509"/>
                      <a:pt x="3627" y="3627"/>
                    </a:cubicBezTo>
                    <a:cubicBezTo>
                      <a:pt x="3627" y="3744"/>
                      <a:pt x="3531" y="3840"/>
                      <a:pt x="3414" y="3840"/>
                    </a:cubicBezTo>
                    <a:lnTo>
                      <a:pt x="1067" y="3840"/>
                    </a:lnTo>
                    <a:cubicBezTo>
                      <a:pt x="949" y="3840"/>
                      <a:pt x="854" y="3744"/>
                      <a:pt x="854" y="3627"/>
                    </a:cubicBezTo>
                    <a:cubicBezTo>
                      <a:pt x="854" y="3509"/>
                      <a:pt x="949" y="3413"/>
                      <a:pt x="1067" y="3413"/>
                    </a:cubicBezTo>
                    <a:close/>
                    <a:moveTo>
                      <a:pt x="1067" y="5120"/>
                    </a:moveTo>
                    <a:lnTo>
                      <a:pt x="7467" y="5120"/>
                    </a:lnTo>
                    <a:cubicBezTo>
                      <a:pt x="7585" y="5120"/>
                      <a:pt x="7680" y="5216"/>
                      <a:pt x="7680" y="5333"/>
                    </a:cubicBezTo>
                    <a:cubicBezTo>
                      <a:pt x="7680" y="5451"/>
                      <a:pt x="7585" y="5547"/>
                      <a:pt x="7467" y="5547"/>
                    </a:cubicBezTo>
                    <a:lnTo>
                      <a:pt x="1067" y="5547"/>
                    </a:lnTo>
                    <a:cubicBezTo>
                      <a:pt x="949" y="5547"/>
                      <a:pt x="854" y="5451"/>
                      <a:pt x="854" y="5333"/>
                    </a:cubicBezTo>
                    <a:cubicBezTo>
                      <a:pt x="854" y="5216"/>
                      <a:pt x="949" y="5120"/>
                      <a:pt x="1067" y="51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轻量化模型与低功耗优化</a:t>
            </a:r>
            <a:endParaRPr lang="en-US" dirty="0"/>
          </a:p>
        </p:txBody>
      </p:sp>
      <p:grpSp>
        <p:nvGrpSpPr>
          <p:cNvPr id="35" name="12b4d800-2eac-45d1-8b59-31680e6d0014.source.5.zh-Hans.pptx">
            <a:extLst>
              <a:ext uri="{FF2B5EF4-FFF2-40B4-BE49-F238E27FC236}">
                <a16:creationId xmlns:a16="http://schemas.microsoft.com/office/drawing/2014/main" id="{58083BF9-AD08-08AD-E305-99B46F90D7EB}"/>
              </a:ext>
            </a:extLst>
          </p:cNvPr>
          <p:cNvGrpSpPr/>
          <p:nvPr/>
        </p:nvGrpSpPr>
        <p:grpSpPr>
          <a:xfrm>
            <a:off x="669926" y="1130300"/>
            <a:ext cx="10848974" cy="5003800"/>
            <a:chOff x="669926" y="1130300"/>
            <a:chExt cx="10848974" cy="5003800"/>
          </a:xfrm>
        </p:grpSpPr>
        <p:sp>
          <p:nvSpPr>
            <p:cNvPr id="3" name="îsḻídé">
              <a:extLst>
                <a:ext uri="{FF2B5EF4-FFF2-40B4-BE49-F238E27FC236}">
                  <a16:creationId xmlns:a16="http://schemas.microsoft.com/office/drawing/2014/main" id="{89E208F4-434B-4A56-8518-DF98789C65EF}"/>
                </a:ext>
              </a:extLst>
            </p:cNvPr>
            <p:cNvSpPr/>
            <p:nvPr/>
          </p:nvSpPr>
          <p:spPr bwMode="auto">
            <a:xfrm>
              <a:off x="8602640" y="6100449"/>
              <a:ext cx="1304308" cy="18951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îSļîḑé">
              <a:extLst>
                <a:ext uri="{FF2B5EF4-FFF2-40B4-BE49-F238E27FC236}">
                  <a16:creationId xmlns:a16="http://schemas.microsoft.com/office/drawing/2014/main" id="{942160FA-D2A8-4B5F-ABF5-15DC5C295A0A}"/>
                </a:ext>
              </a:extLst>
            </p:cNvPr>
            <p:cNvSpPr/>
            <p:nvPr/>
          </p:nvSpPr>
          <p:spPr bwMode="auto">
            <a:xfrm>
              <a:off x="7470536" y="3137535"/>
              <a:ext cx="3550389" cy="2148855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iṥḻïḑê">
              <a:extLst>
                <a:ext uri="{FF2B5EF4-FFF2-40B4-BE49-F238E27FC236}">
                  <a16:creationId xmlns:a16="http://schemas.microsoft.com/office/drawing/2014/main" id="{2450D1BA-0768-460F-9EFD-67EE3E301674}"/>
                </a:ext>
              </a:extLst>
            </p:cNvPr>
            <p:cNvSpPr/>
            <p:nvPr/>
          </p:nvSpPr>
          <p:spPr bwMode="auto">
            <a:xfrm>
              <a:off x="8602640" y="5678587"/>
              <a:ext cx="1304308" cy="432573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í$1îḍe">
              <a:extLst>
                <a:ext uri="{FF2B5EF4-FFF2-40B4-BE49-F238E27FC236}">
                  <a16:creationId xmlns:a16="http://schemas.microsoft.com/office/drawing/2014/main" id="{60D54C91-8B2F-4E1B-975A-FAFF8B52B327}"/>
                </a:ext>
              </a:extLst>
            </p:cNvPr>
            <p:cNvSpPr/>
            <p:nvPr/>
          </p:nvSpPr>
          <p:spPr bwMode="auto">
            <a:xfrm>
              <a:off x="7470536" y="5286390"/>
              <a:ext cx="3550389" cy="393023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îSlïḓé">
              <a:extLst>
                <a:ext uri="{FF2B5EF4-FFF2-40B4-BE49-F238E27FC236}">
                  <a16:creationId xmlns:a16="http://schemas.microsoft.com/office/drawing/2014/main" id="{8CE23E31-C3C5-436B-A5D8-03E829004D89}"/>
                </a:ext>
              </a:extLst>
            </p:cNvPr>
            <p:cNvSpPr/>
            <p:nvPr/>
          </p:nvSpPr>
          <p:spPr bwMode="auto">
            <a:xfrm>
              <a:off x="8602640" y="6079851"/>
              <a:ext cx="1304308" cy="31310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íşľîďê">
              <a:extLst>
                <a:ext uri="{FF2B5EF4-FFF2-40B4-BE49-F238E27FC236}">
                  <a16:creationId xmlns:a16="http://schemas.microsoft.com/office/drawing/2014/main" id="{F54DD1D5-DF6C-4714-AEDD-E45CF3CCFFB2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6" y="2101500"/>
              <a:ext cx="6162226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îślïḑè">
              <a:extLst>
                <a:ext uri="{FF2B5EF4-FFF2-40B4-BE49-F238E27FC236}">
                  <a16:creationId xmlns:a16="http://schemas.microsoft.com/office/drawing/2014/main" id="{F54DD1D5-DF6C-4714-AEDD-E45CF3CCFFB2}"/>
                </a:ext>
              </a:extLst>
            </p:cNvPr>
            <p:cNvCxnSpPr/>
            <p:nvPr/>
          </p:nvCxnSpPr>
          <p:spPr>
            <a:xfrm>
              <a:off x="697453" y="3143674"/>
              <a:ext cx="6134699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i$lîḑe">
              <a:extLst>
                <a:ext uri="{FF2B5EF4-FFF2-40B4-BE49-F238E27FC236}">
                  <a16:creationId xmlns:a16="http://schemas.microsoft.com/office/drawing/2014/main" id="{F54DD1D5-DF6C-4714-AEDD-E45CF3CCFFB2}"/>
                </a:ext>
              </a:extLst>
            </p:cNvPr>
            <p:cNvCxnSpPr/>
            <p:nvPr/>
          </p:nvCxnSpPr>
          <p:spPr>
            <a:xfrm>
              <a:off x="697453" y="4132954"/>
              <a:ext cx="6134699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î$ḻíḍé">
              <a:extLst>
                <a:ext uri="{FF2B5EF4-FFF2-40B4-BE49-F238E27FC236}">
                  <a16:creationId xmlns:a16="http://schemas.microsoft.com/office/drawing/2014/main" id="{F54DD1D5-DF6C-4714-AEDD-E45CF3CCFFB2}"/>
                </a:ext>
              </a:extLst>
            </p:cNvPr>
            <p:cNvCxnSpPr/>
            <p:nvPr/>
          </p:nvCxnSpPr>
          <p:spPr>
            <a:xfrm>
              <a:off x="697453" y="5175128"/>
              <a:ext cx="6134699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itle">
              <a:extLst>
                <a:ext uri="{FF2B5EF4-FFF2-40B4-BE49-F238E27FC236}">
                  <a16:creationId xmlns:a16="http://schemas.microsoft.com/office/drawing/2014/main" id="{82747938-A303-158F-68C0-17B4EBFC5867}"/>
                </a:ext>
              </a:extLst>
            </p:cNvPr>
            <p:cNvSpPr txBox="1">
              <a:spLocks/>
            </p:cNvSpPr>
            <p:nvPr/>
          </p:nvSpPr>
          <p:spPr>
            <a:xfrm>
              <a:off x="6906000" y="1130300"/>
              <a:ext cx="4612900" cy="1295881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pPr algn="r"/>
              <a:r>
                <a:rPr lang="zh-CN" altLang="en-US" sz="2400" b="1" dirty="0"/>
                <a:t>保障设备长时间稳定运行</a:t>
              </a:r>
              <a:endParaRPr 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1556DE8-DA24-21BE-3306-C65602A048E7}"/>
                </a:ext>
              </a:extLst>
            </p:cNvPr>
            <p:cNvGrpSpPr/>
            <p:nvPr/>
          </p:nvGrpSpPr>
          <p:grpSpPr>
            <a:xfrm>
              <a:off x="669926" y="1130300"/>
              <a:ext cx="10182913" cy="3984707"/>
              <a:chOff x="669926" y="1130300"/>
              <a:chExt cx="10182913" cy="3984707"/>
            </a:xfrm>
          </p:grpSpPr>
          <p:sp>
            <p:nvSpPr>
              <p:cNvPr id="8" name="PictureMisc">
                <a:extLst>
                  <a:ext uri="{FF2B5EF4-FFF2-40B4-BE49-F238E27FC236}">
                    <a16:creationId xmlns:a16="http://schemas.microsoft.com/office/drawing/2014/main" id="{799BEBC8-A2A5-427F-B8B2-797F6BDE8938}"/>
                  </a:ext>
                </a:extLst>
              </p:cNvPr>
              <p:cNvSpPr/>
              <p:nvPr/>
            </p:nvSpPr>
            <p:spPr bwMode="auto">
              <a:xfrm>
                <a:off x="7636973" y="3293261"/>
                <a:ext cx="3215866" cy="1821746"/>
              </a:xfrm>
              <a:custGeom>
                <a:avLst/>
                <a:gdLst>
                  <a:gd name="T0" fmla="*/ 17212 w 17213"/>
                  <a:gd name="T1" fmla="*/ 9749 h 9750"/>
                  <a:gd name="T2" fmla="*/ 0 w 17213"/>
                  <a:gd name="T3" fmla="*/ 9749 h 9750"/>
                  <a:gd name="T4" fmla="*/ 0 w 17213"/>
                  <a:gd name="T5" fmla="*/ 0 h 9750"/>
                  <a:gd name="T6" fmla="*/ 17212 w 17213"/>
                  <a:gd name="T7" fmla="*/ 0 h 9750"/>
                  <a:gd name="T8" fmla="*/ 17212 w 17213"/>
                  <a:gd name="T9" fmla="*/ 9749 h 9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13" h="9750">
                    <a:moveTo>
                      <a:pt x="17212" y="9749"/>
                    </a:moveTo>
                    <a:lnTo>
                      <a:pt x="0" y="9749"/>
                    </a:lnTo>
                    <a:lnTo>
                      <a:pt x="0" y="0"/>
                    </a:lnTo>
                    <a:lnTo>
                      <a:pt x="17212" y="0"/>
                    </a:lnTo>
                    <a:lnTo>
                      <a:pt x="17212" y="9749"/>
                    </a:lnTo>
                  </a:path>
                </a:pathLst>
              </a:custGeom>
              <a:blipFill>
                <a:blip r:embed="rId2"/>
                <a:stretch>
                  <a:fillRect l="935" t="-5894" r="-941" b="-8316"/>
                </a:stretch>
              </a:blipFill>
              <a:ln w="38100">
                <a:noFill/>
                <a:round/>
                <a:headEnd/>
                <a:tailEnd/>
              </a:ln>
              <a:effectLst/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Bullet1">
                <a:extLst>
                  <a:ext uri="{FF2B5EF4-FFF2-40B4-BE49-F238E27FC236}">
                    <a16:creationId xmlns:a16="http://schemas.microsoft.com/office/drawing/2014/main" id="{5DEBA578-627E-4F08-B011-43DCBC493555}"/>
                  </a:ext>
                </a:extLst>
              </p:cNvPr>
              <p:cNvSpPr txBox="1"/>
              <p:nvPr/>
            </p:nvSpPr>
            <p:spPr bwMode="auto">
              <a:xfrm>
                <a:off x="669926" y="1130300"/>
                <a:ext cx="1300378" cy="971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accent1"/>
                    </a:solidFill>
                  </a:rPr>
                  <a:t>模型优化</a:t>
                </a:r>
                <a:endParaRPr lang="en-US" dirty="0"/>
              </a:p>
            </p:txBody>
          </p:sp>
          <p:sp>
            <p:nvSpPr>
              <p:cNvPr id="11" name="Text1">
                <a:extLst>
                  <a:ext uri="{FF2B5EF4-FFF2-40B4-BE49-F238E27FC236}">
                    <a16:creationId xmlns:a16="http://schemas.microsoft.com/office/drawing/2014/main" id="{75AB2401-CE49-4685-AED6-44CF0A81FCD7}"/>
                  </a:ext>
                </a:extLst>
              </p:cNvPr>
              <p:cNvSpPr/>
              <p:nvPr/>
            </p:nvSpPr>
            <p:spPr bwMode="auto">
              <a:xfrm>
                <a:off x="1970304" y="1224719"/>
                <a:ext cx="4935696" cy="851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采用YOLOv5 - Lite轻量化模型，降低计算资源消耗。</a:t>
                </a:r>
                <a:endParaRPr 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F1A2C87-99AB-16CB-A34E-C06AEDBDC556}"/>
                </a:ext>
              </a:extLst>
            </p:cNvPr>
            <p:cNvGrpSpPr/>
            <p:nvPr/>
          </p:nvGrpSpPr>
          <p:grpSpPr>
            <a:xfrm>
              <a:off x="669926" y="2101499"/>
              <a:ext cx="6236074" cy="1036035"/>
              <a:chOff x="669926" y="2101499"/>
              <a:chExt cx="6236074" cy="1036035"/>
            </a:xfrm>
          </p:grpSpPr>
          <p:sp>
            <p:nvSpPr>
              <p:cNvPr id="12" name="Bullet2">
                <a:extLst>
                  <a:ext uri="{FF2B5EF4-FFF2-40B4-BE49-F238E27FC236}">
                    <a16:creationId xmlns:a16="http://schemas.microsoft.com/office/drawing/2014/main" id="{5DEBA578-627E-4F08-B011-43DCBC493555}"/>
                  </a:ext>
                </a:extLst>
              </p:cNvPr>
              <p:cNvSpPr txBox="1"/>
              <p:nvPr/>
            </p:nvSpPr>
            <p:spPr bwMode="auto">
              <a:xfrm>
                <a:off x="669926" y="2101499"/>
                <a:ext cx="1300378" cy="10360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accent3"/>
                    </a:solidFill>
                  </a:rPr>
                  <a:t>实时检测</a:t>
                </a:r>
                <a:endParaRPr lang="en-US" dirty="0"/>
              </a:p>
            </p:txBody>
          </p:sp>
          <p:sp>
            <p:nvSpPr>
              <p:cNvPr id="13" name="Text2">
                <a:extLst>
                  <a:ext uri="{FF2B5EF4-FFF2-40B4-BE49-F238E27FC236}">
                    <a16:creationId xmlns:a16="http://schemas.microsoft.com/office/drawing/2014/main" id="{75AB2401-CE49-4685-AED6-44CF0A81FCD7}"/>
                  </a:ext>
                </a:extLst>
              </p:cNvPr>
              <p:cNvSpPr/>
              <p:nvPr/>
            </p:nvSpPr>
            <p:spPr bwMode="auto">
              <a:xfrm>
                <a:off x="1970304" y="2214000"/>
                <a:ext cx="4935696" cy="764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毫秒级响应，确保导航信息及时获取。</a:t>
                </a:r>
                <a:endParaRPr lang="en-US" dirty="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4A1EABB-2462-4C90-F0DF-B9058FE9FAD4}"/>
                </a:ext>
              </a:extLst>
            </p:cNvPr>
            <p:cNvGrpSpPr/>
            <p:nvPr/>
          </p:nvGrpSpPr>
          <p:grpSpPr>
            <a:xfrm>
              <a:off x="669926" y="3137534"/>
              <a:ext cx="6236074" cy="989277"/>
              <a:chOff x="669926" y="3137534"/>
              <a:chExt cx="6236074" cy="989277"/>
            </a:xfrm>
          </p:grpSpPr>
          <p:sp>
            <p:nvSpPr>
              <p:cNvPr id="14" name="Bullet3">
                <a:extLst>
                  <a:ext uri="{FF2B5EF4-FFF2-40B4-BE49-F238E27FC236}">
                    <a16:creationId xmlns:a16="http://schemas.microsoft.com/office/drawing/2014/main" id="{5DEBA578-627E-4F08-B011-43DCBC493555}"/>
                  </a:ext>
                </a:extLst>
              </p:cNvPr>
              <p:cNvSpPr txBox="1"/>
              <p:nvPr/>
            </p:nvSpPr>
            <p:spPr bwMode="auto">
              <a:xfrm>
                <a:off x="669926" y="3137534"/>
                <a:ext cx="1300378" cy="98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accent1"/>
                    </a:solidFill>
                  </a:rPr>
                  <a:t>智能省电</a:t>
                </a:r>
                <a:endParaRPr lang="en-US" dirty="0"/>
              </a:p>
            </p:txBody>
          </p:sp>
          <p:sp>
            <p:nvSpPr>
              <p:cNvPr id="15" name="Text3">
                <a:extLst>
                  <a:ext uri="{FF2B5EF4-FFF2-40B4-BE49-F238E27FC236}">
                    <a16:creationId xmlns:a16="http://schemas.microsoft.com/office/drawing/2014/main" id="{75AB2401-CE49-4685-AED6-44CF0A81FCD7}"/>
                  </a:ext>
                </a:extLst>
              </p:cNvPr>
              <p:cNvSpPr/>
              <p:nvPr/>
            </p:nvSpPr>
            <p:spPr bwMode="auto">
              <a:xfrm>
                <a:off x="1970304" y="3203280"/>
                <a:ext cx="4935696" cy="870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静止时自动降低功耗，延长设备续航。</a:t>
                </a:r>
                <a:endParaRPr lang="en-US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B5DA4C5-9015-020A-A130-B8C14433EA89}"/>
                </a:ext>
              </a:extLst>
            </p:cNvPr>
            <p:cNvGrpSpPr/>
            <p:nvPr/>
          </p:nvGrpSpPr>
          <p:grpSpPr>
            <a:xfrm>
              <a:off x="669926" y="4139098"/>
              <a:ext cx="6236074" cy="1036030"/>
              <a:chOff x="669926" y="4139098"/>
              <a:chExt cx="6236074" cy="1036030"/>
            </a:xfrm>
          </p:grpSpPr>
          <p:sp>
            <p:nvSpPr>
              <p:cNvPr id="16" name="Bullet4">
                <a:extLst>
                  <a:ext uri="{FF2B5EF4-FFF2-40B4-BE49-F238E27FC236}">
                    <a16:creationId xmlns:a16="http://schemas.microsoft.com/office/drawing/2014/main" id="{5DEBA578-627E-4F08-B011-43DCBC493555}"/>
                  </a:ext>
                </a:extLst>
              </p:cNvPr>
              <p:cNvSpPr txBox="1"/>
              <p:nvPr/>
            </p:nvSpPr>
            <p:spPr bwMode="auto">
              <a:xfrm>
                <a:off x="669926" y="4139098"/>
                <a:ext cx="1300378" cy="1036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accent1"/>
                    </a:solidFill>
                  </a:rPr>
                  <a:t>硬件资源占用</a:t>
                </a:r>
                <a:endParaRPr lang="en-US" dirty="0"/>
              </a:p>
            </p:txBody>
          </p:sp>
          <p:sp>
            <p:nvSpPr>
              <p:cNvPr id="17" name="Text4">
                <a:extLst>
                  <a:ext uri="{FF2B5EF4-FFF2-40B4-BE49-F238E27FC236}">
                    <a16:creationId xmlns:a16="http://schemas.microsoft.com/office/drawing/2014/main" id="{75AB2401-CE49-4685-AED6-44CF0A81FCD7}"/>
                  </a:ext>
                </a:extLst>
              </p:cNvPr>
              <p:cNvSpPr/>
              <p:nvPr/>
            </p:nvSpPr>
            <p:spPr bwMode="auto">
              <a:xfrm>
                <a:off x="1970304" y="4298348"/>
                <a:ext cx="4935696" cy="764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优化硬件资源使用，适用于嵌入式设备。</a:t>
                </a:r>
                <a:endParaRPr lang="en-US" dirty="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B0880A1-1602-4992-2121-A2457F230852}"/>
                </a:ext>
              </a:extLst>
            </p:cNvPr>
            <p:cNvGrpSpPr/>
            <p:nvPr/>
          </p:nvGrpSpPr>
          <p:grpSpPr>
            <a:xfrm>
              <a:off x="669926" y="5187416"/>
              <a:ext cx="6236074" cy="946684"/>
              <a:chOff x="669926" y="5187416"/>
              <a:chExt cx="6236074" cy="946684"/>
            </a:xfrm>
          </p:grpSpPr>
          <p:sp>
            <p:nvSpPr>
              <p:cNvPr id="18" name="Text5">
                <a:extLst>
                  <a:ext uri="{FF2B5EF4-FFF2-40B4-BE49-F238E27FC236}">
                    <a16:creationId xmlns:a16="http://schemas.microsoft.com/office/drawing/2014/main" id="{75AB2401-CE49-4685-AED6-44CF0A81FCD7}"/>
                  </a:ext>
                </a:extLst>
              </p:cNvPr>
              <p:cNvSpPr/>
              <p:nvPr/>
            </p:nvSpPr>
            <p:spPr bwMode="auto">
              <a:xfrm>
                <a:off x="1970304" y="5287628"/>
                <a:ext cx="4935696" cy="764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单次充电可支持设备持续工作数小时。</a:t>
                </a:r>
                <a:endParaRPr lang="en-US" dirty="0"/>
              </a:p>
            </p:txBody>
          </p:sp>
          <p:sp>
            <p:nvSpPr>
              <p:cNvPr id="19" name="Bullet5">
                <a:extLst>
                  <a:ext uri="{FF2B5EF4-FFF2-40B4-BE49-F238E27FC236}">
                    <a16:creationId xmlns:a16="http://schemas.microsoft.com/office/drawing/2014/main" id="{5DEBA578-627E-4F08-B011-43DCBC493555}"/>
                  </a:ext>
                </a:extLst>
              </p:cNvPr>
              <p:cNvSpPr txBox="1"/>
              <p:nvPr/>
            </p:nvSpPr>
            <p:spPr bwMode="auto">
              <a:xfrm>
                <a:off x="669926" y="5187416"/>
                <a:ext cx="1300378" cy="946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accent1"/>
                    </a:solidFill>
                  </a:rPr>
                  <a:t>续航提升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产品介绍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详细产品信息，让用户更了解产品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产品简介</a:t>
            </a:r>
            <a:endParaRPr lang="en-US" dirty="0"/>
          </a:p>
        </p:txBody>
      </p:sp>
      <p:grpSp>
        <p:nvGrpSpPr>
          <p:cNvPr id="34" name="1803f5d7-378f-452d-8b6d-47926b2fd7c0.source.5.zh-Hans.pptx">
            <a:extLst>
              <a:ext uri="{FF2B5EF4-FFF2-40B4-BE49-F238E27FC236}">
                <a16:creationId xmlns:a16="http://schemas.microsoft.com/office/drawing/2014/main" id="{98B9FA00-2457-1CFD-4A76-0F481F627330}"/>
              </a:ext>
            </a:extLst>
          </p:cNvPr>
          <p:cNvGrpSpPr/>
          <p:nvPr/>
        </p:nvGrpSpPr>
        <p:grpSpPr>
          <a:xfrm>
            <a:off x="689875" y="1208415"/>
            <a:ext cx="10829024" cy="4733774"/>
            <a:chOff x="689875" y="1208415"/>
            <a:chExt cx="10829024" cy="4733774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B4C5555A-66FC-814B-5CD1-843D36ACDDC1}"/>
                </a:ext>
              </a:extLst>
            </p:cNvPr>
            <p:cNvGrpSpPr/>
            <p:nvPr/>
          </p:nvGrpSpPr>
          <p:grpSpPr>
            <a:xfrm>
              <a:off x="1289538" y="2184977"/>
              <a:ext cx="10229361" cy="3757212"/>
              <a:chOff x="1301530" y="1759944"/>
              <a:chExt cx="10217369" cy="3757212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3179C80F-C960-412B-A84C-DFBB376C4E70}"/>
                  </a:ext>
                </a:extLst>
              </p:cNvPr>
              <p:cNvGrpSpPr/>
              <p:nvPr/>
            </p:nvGrpSpPr>
            <p:grpSpPr>
              <a:xfrm>
                <a:off x="1301530" y="2108003"/>
                <a:ext cx="3326586" cy="3061094"/>
                <a:chOff x="1523999" y="2108003"/>
                <a:chExt cx="3326586" cy="3061094"/>
              </a:xfrm>
            </p:grpSpPr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0ACC9564-AF49-4939-A05D-639F2F31B27A}"/>
                    </a:ext>
                  </a:extLst>
                </p:cNvPr>
                <p:cNvSpPr/>
                <p:nvPr/>
              </p:nvSpPr>
              <p:spPr>
                <a:xfrm>
                  <a:off x="1523999" y="2294525"/>
                  <a:ext cx="983293" cy="1577485"/>
                </a:xfrm>
                <a:custGeom>
                  <a:avLst/>
                  <a:gdLst>
                    <a:gd name="connsiteX0" fmla="*/ 192071 w 983293"/>
                    <a:gd name="connsiteY0" fmla="*/ 784332 h 1577485"/>
                    <a:gd name="connsiteX1" fmla="*/ 259483 w 983293"/>
                    <a:gd name="connsiteY1" fmla="*/ 816903 h 1577485"/>
                    <a:gd name="connsiteX2" fmla="*/ 410553 w 983293"/>
                    <a:gd name="connsiteY2" fmla="*/ 882742 h 1577485"/>
                    <a:gd name="connsiteX3" fmla="*/ 594841 w 983293"/>
                    <a:gd name="connsiteY3" fmla="*/ 916084 h 1577485"/>
                    <a:gd name="connsiteX4" fmla="*/ 800947 w 983293"/>
                    <a:gd name="connsiteY4" fmla="*/ 880428 h 1577485"/>
                    <a:gd name="connsiteX5" fmla="*/ 793164 w 983293"/>
                    <a:gd name="connsiteY5" fmla="*/ 982657 h 1577485"/>
                    <a:gd name="connsiteX6" fmla="*/ 918673 w 983293"/>
                    <a:gd name="connsiteY6" fmla="*/ 1379270 h 1577485"/>
                    <a:gd name="connsiteX7" fmla="*/ 508120 w 983293"/>
                    <a:gd name="connsiteY7" fmla="*/ 1577485 h 1577485"/>
                    <a:gd name="connsiteX8" fmla="*/ 300525 w 983293"/>
                    <a:gd name="connsiteY8" fmla="*/ 1577485 h 1577485"/>
                    <a:gd name="connsiteX9" fmla="*/ 86721 w 983293"/>
                    <a:gd name="connsiteY9" fmla="*/ 1514804 h 1577485"/>
                    <a:gd name="connsiteX10" fmla="*/ 0 w 983293"/>
                    <a:gd name="connsiteY10" fmla="*/ 1331167 h 1577485"/>
                    <a:gd name="connsiteX11" fmla="*/ 192071 w 983293"/>
                    <a:gd name="connsiteY11" fmla="*/ 784332 h 1577485"/>
                    <a:gd name="connsiteX12" fmla="*/ 586680 w 983293"/>
                    <a:gd name="connsiteY12" fmla="*/ 0 h 1577485"/>
                    <a:gd name="connsiteX13" fmla="*/ 867038 w 983293"/>
                    <a:gd name="connsiteY13" fmla="*/ 116256 h 1577485"/>
                    <a:gd name="connsiteX14" fmla="*/ 983293 w 983293"/>
                    <a:gd name="connsiteY14" fmla="*/ 396613 h 1577485"/>
                    <a:gd name="connsiteX15" fmla="*/ 867038 w 983293"/>
                    <a:gd name="connsiteY15" fmla="*/ 677007 h 1577485"/>
                    <a:gd name="connsiteX16" fmla="*/ 586680 w 983293"/>
                    <a:gd name="connsiteY16" fmla="*/ 793152 h 1577485"/>
                    <a:gd name="connsiteX17" fmla="*/ 306286 w 983293"/>
                    <a:gd name="connsiteY17" fmla="*/ 677007 h 1577485"/>
                    <a:gd name="connsiteX18" fmla="*/ 190141 w 983293"/>
                    <a:gd name="connsiteY18" fmla="*/ 396613 h 1577485"/>
                    <a:gd name="connsiteX19" fmla="*/ 306286 w 983293"/>
                    <a:gd name="connsiteY19" fmla="*/ 116256 h 1577485"/>
                    <a:gd name="connsiteX20" fmla="*/ 586680 w 983293"/>
                    <a:gd name="connsiteY20" fmla="*/ 0 h 1577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83293" h="1577485">
                      <a:moveTo>
                        <a:pt x="192071" y="784332"/>
                      </a:moveTo>
                      <a:cubicBezTo>
                        <a:pt x="198323" y="784332"/>
                        <a:pt x="220779" y="795201"/>
                        <a:pt x="259483" y="816903"/>
                      </a:cubicBezTo>
                      <a:cubicBezTo>
                        <a:pt x="298229" y="838641"/>
                        <a:pt x="348628" y="860563"/>
                        <a:pt x="410553" y="882742"/>
                      </a:cubicBezTo>
                      <a:cubicBezTo>
                        <a:pt x="472479" y="904921"/>
                        <a:pt x="533936" y="916084"/>
                        <a:pt x="594841" y="916084"/>
                      </a:cubicBezTo>
                      <a:cubicBezTo>
                        <a:pt x="664082" y="916084"/>
                        <a:pt x="732727" y="904186"/>
                        <a:pt x="800947" y="880428"/>
                      </a:cubicBezTo>
                      <a:cubicBezTo>
                        <a:pt x="795758" y="918691"/>
                        <a:pt x="793164" y="952730"/>
                        <a:pt x="793164" y="982657"/>
                      </a:cubicBezTo>
                      <a:cubicBezTo>
                        <a:pt x="793164" y="1126196"/>
                        <a:pt x="834929" y="1258388"/>
                        <a:pt x="918673" y="1379270"/>
                      </a:cubicBezTo>
                      <a:cubicBezTo>
                        <a:pt x="751271" y="1384374"/>
                        <a:pt x="614533" y="1450471"/>
                        <a:pt x="508120" y="1577485"/>
                      </a:cubicBezTo>
                      <a:lnTo>
                        <a:pt x="300525" y="1577485"/>
                      </a:lnTo>
                      <a:cubicBezTo>
                        <a:pt x="215846" y="1577485"/>
                        <a:pt x="144563" y="1556555"/>
                        <a:pt x="86721" y="1514804"/>
                      </a:cubicBezTo>
                      <a:cubicBezTo>
                        <a:pt x="28964" y="1472943"/>
                        <a:pt x="0" y="1411768"/>
                        <a:pt x="0" y="1331167"/>
                      </a:cubicBezTo>
                      <a:cubicBezTo>
                        <a:pt x="0" y="966684"/>
                        <a:pt x="64052" y="784332"/>
                        <a:pt x="192071" y="784332"/>
                      </a:cubicBezTo>
                      <a:close/>
                      <a:moveTo>
                        <a:pt x="586680" y="0"/>
                      </a:moveTo>
                      <a:cubicBezTo>
                        <a:pt x="696216" y="0"/>
                        <a:pt x="789632" y="38703"/>
                        <a:pt x="867038" y="116256"/>
                      </a:cubicBezTo>
                      <a:cubicBezTo>
                        <a:pt x="944590" y="193661"/>
                        <a:pt x="983293" y="287151"/>
                        <a:pt x="983293" y="396613"/>
                      </a:cubicBezTo>
                      <a:cubicBezTo>
                        <a:pt x="983293" y="506075"/>
                        <a:pt x="944590" y="599564"/>
                        <a:pt x="867038" y="677007"/>
                      </a:cubicBezTo>
                      <a:cubicBezTo>
                        <a:pt x="789632" y="754449"/>
                        <a:pt x="696216" y="793152"/>
                        <a:pt x="586680" y="793152"/>
                      </a:cubicBezTo>
                      <a:cubicBezTo>
                        <a:pt x="477218" y="793152"/>
                        <a:pt x="383802" y="754449"/>
                        <a:pt x="306286" y="677007"/>
                      </a:cubicBezTo>
                      <a:cubicBezTo>
                        <a:pt x="228844" y="599564"/>
                        <a:pt x="190141" y="506075"/>
                        <a:pt x="190141" y="396613"/>
                      </a:cubicBezTo>
                      <a:cubicBezTo>
                        <a:pt x="190141" y="287077"/>
                        <a:pt x="228844" y="193661"/>
                        <a:pt x="306286" y="116256"/>
                      </a:cubicBezTo>
                      <a:cubicBezTo>
                        <a:pt x="383802" y="38703"/>
                        <a:pt x="477218" y="0"/>
                        <a:pt x="586680" y="0"/>
                      </a:cubicBezTo>
                      <a:close/>
                    </a:path>
                  </a:pathLst>
                </a:custGeom>
                <a:solidFill>
                  <a:schemeClr val="tx2">
                    <a:alpha val="1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1419B1AA-57A3-43AF-BA25-65E0FA803049}"/>
                    </a:ext>
                  </a:extLst>
                </p:cNvPr>
                <p:cNvSpPr/>
                <p:nvPr/>
              </p:nvSpPr>
              <p:spPr>
                <a:xfrm>
                  <a:off x="1928048" y="2674807"/>
                  <a:ext cx="2181143" cy="2382264"/>
                </a:xfrm>
                <a:custGeom>
                  <a:avLst/>
                  <a:gdLst>
                    <a:gd name="connsiteX0" fmla="*/ 535996 w 2181143"/>
                    <a:gd name="connsiteY0" fmla="*/ 1093311 h 2382264"/>
                    <a:gd name="connsiteX1" fmla="*/ 602541 w 2181143"/>
                    <a:gd name="connsiteY1" fmla="*/ 1126669 h 2382264"/>
                    <a:gd name="connsiteX2" fmla="*/ 715637 w 2181143"/>
                    <a:gd name="connsiteY2" fmla="*/ 1201022 h 2382264"/>
                    <a:gd name="connsiteX3" fmla="*/ 881444 w 2181143"/>
                    <a:gd name="connsiteY3" fmla="*/ 1275376 h 2382264"/>
                    <a:gd name="connsiteX4" fmla="*/ 1090572 w 2181143"/>
                    <a:gd name="connsiteY4" fmla="*/ 1308733 h 2382264"/>
                    <a:gd name="connsiteX5" fmla="*/ 1299699 w 2181143"/>
                    <a:gd name="connsiteY5" fmla="*/ 1275376 h 2382264"/>
                    <a:gd name="connsiteX6" fmla="*/ 1465405 w 2181143"/>
                    <a:gd name="connsiteY6" fmla="*/ 1201022 h 2382264"/>
                    <a:gd name="connsiteX7" fmla="*/ 1578501 w 2181143"/>
                    <a:gd name="connsiteY7" fmla="*/ 1126669 h 2382264"/>
                    <a:gd name="connsiteX8" fmla="*/ 1645147 w 2181143"/>
                    <a:gd name="connsiteY8" fmla="*/ 1093311 h 2382264"/>
                    <a:gd name="connsiteX9" fmla="*/ 1817821 w 2181143"/>
                    <a:gd name="connsiteY9" fmla="*/ 1124341 h 2382264"/>
                    <a:gd name="connsiteX10" fmla="*/ 1950306 w 2181143"/>
                    <a:gd name="connsiteY10" fmla="*/ 1207228 h 2382264"/>
                    <a:gd name="connsiteX11" fmla="*/ 2046437 w 2181143"/>
                    <a:gd name="connsiteY11" fmla="*/ 1332663 h 2382264"/>
                    <a:gd name="connsiteX12" fmla="*/ 2112982 w 2181143"/>
                    <a:gd name="connsiteY12" fmla="*/ 1483757 h 2382264"/>
                    <a:gd name="connsiteX13" fmla="*/ 2154081 w 2181143"/>
                    <a:gd name="connsiteY13" fmla="*/ 1651858 h 2382264"/>
                    <a:gd name="connsiteX14" fmla="*/ 2175791 w 2181143"/>
                    <a:gd name="connsiteY14" fmla="*/ 1820675 h 2382264"/>
                    <a:gd name="connsiteX15" fmla="*/ 2181143 w 2181143"/>
                    <a:gd name="connsiteY15" fmla="*/ 1981078 h 2382264"/>
                    <a:gd name="connsiteX16" fmla="*/ 2068047 w 2181143"/>
                    <a:gd name="connsiteY16" fmla="*/ 2274553 h 2382264"/>
                    <a:gd name="connsiteX17" fmla="*/ 1767534 w 2181143"/>
                    <a:gd name="connsiteY17" fmla="*/ 2382264 h 2382264"/>
                    <a:gd name="connsiteX18" fmla="*/ 413609 w 2181143"/>
                    <a:gd name="connsiteY18" fmla="*/ 2382264 h 2382264"/>
                    <a:gd name="connsiteX19" fmla="*/ 112995 w 2181143"/>
                    <a:gd name="connsiteY19" fmla="*/ 2274553 h 2382264"/>
                    <a:gd name="connsiteX20" fmla="*/ 0 w 2181143"/>
                    <a:gd name="connsiteY20" fmla="*/ 1981078 h 2382264"/>
                    <a:gd name="connsiteX21" fmla="*/ 5352 w 2181143"/>
                    <a:gd name="connsiteY21" fmla="*/ 1820675 h 2382264"/>
                    <a:gd name="connsiteX22" fmla="*/ 27062 w 2181143"/>
                    <a:gd name="connsiteY22" fmla="*/ 1651858 h 2382264"/>
                    <a:gd name="connsiteX23" fmla="*/ 68161 w 2181143"/>
                    <a:gd name="connsiteY23" fmla="*/ 1483757 h 2382264"/>
                    <a:gd name="connsiteX24" fmla="*/ 134706 w 2181143"/>
                    <a:gd name="connsiteY24" fmla="*/ 1332663 h 2382264"/>
                    <a:gd name="connsiteX25" fmla="*/ 230838 w 2181143"/>
                    <a:gd name="connsiteY25" fmla="*/ 1207228 h 2382264"/>
                    <a:gd name="connsiteX26" fmla="*/ 363221 w 2181143"/>
                    <a:gd name="connsiteY26" fmla="*/ 1124341 h 2382264"/>
                    <a:gd name="connsiteX27" fmla="*/ 535996 w 2181143"/>
                    <a:gd name="connsiteY27" fmla="*/ 1093311 h 2382264"/>
                    <a:gd name="connsiteX28" fmla="*/ 1070194 w 2181143"/>
                    <a:gd name="connsiteY28" fmla="*/ 0 h 2382264"/>
                    <a:gd name="connsiteX29" fmla="*/ 1490769 w 2181143"/>
                    <a:gd name="connsiteY29" fmla="*/ 174267 h 2382264"/>
                    <a:gd name="connsiteX30" fmla="*/ 1665035 w 2181143"/>
                    <a:gd name="connsiteY30" fmla="*/ 594841 h 2382264"/>
                    <a:gd name="connsiteX31" fmla="*/ 1490769 w 2181143"/>
                    <a:gd name="connsiteY31" fmla="*/ 1015416 h 2382264"/>
                    <a:gd name="connsiteX32" fmla="*/ 1070194 w 2181143"/>
                    <a:gd name="connsiteY32" fmla="*/ 1189682 h 2382264"/>
                    <a:gd name="connsiteX33" fmla="*/ 649620 w 2181143"/>
                    <a:gd name="connsiteY33" fmla="*/ 1015416 h 2382264"/>
                    <a:gd name="connsiteX34" fmla="*/ 475353 w 2181143"/>
                    <a:gd name="connsiteY34" fmla="*/ 594841 h 2382264"/>
                    <a:gd name="connsiteX35" fmla="*/ 649620 w 2181143"/>
                    <a:gd name="connsiteY35" fmla="*/ 174267 h 2382264"/>
                    <a:gd name="connsiteX36" fmla="*/ 1070194 w 2181143"/>
                    <a:gd name="connsiteY36" fmla="*/ 0 h 2382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2181143" h="2382264">
                      <a:moveTo>
                        <a:pt x="535996" y="1093311"/>
                      </a:moveTo>
                      <a:cubicBezTo>
                        <a:pt x="546296" y="1093311"/>
                        <a:pt x="568511" y="1104470"/>
                        <a:pt x="602541" y="1126669"/>
                      </a:cubicBezTo>
                      <a:cubicBezTo>
                        <a:pt x="636571" y="1148867"/>
                        <a:pt x="674337" y="1173751"/>
                        <a:pt x="715637" y="1201022"/>
                      </a:cubicBezTo>
                      <a:cubicBezTo>
                        <a:pt x="756938" y="1228413"/>
                        <a:pt x="812173" y="1253237"/>
                        <a:pt x="881444" y="1275376"/>
                      </a:cubicBezTo>
                      <a:cubicBezTo>
                        <a:pt x="950615" y="1297574"/>
                        <a:pt x="1020290" y="1308733"/>
                        <a:pt x="1090572" y="1308733"/>
                      </a:cubicBezTo>
                      <a:cubicBezTo>
                        <a:pt x="1160853" y="1308733"/>
                        <a:pt x="1230427" y="1297574"/>
                        <a:pt x="1299699" y="1275376"/>
                      </a:cubicBezTo>
                      <a:cubicBezTo>
                        <a:pt x="1368970" y="1253237"/>
                        <a:pt x="1424105" y="1228413"/>
                        <a:pt x="1465405" y="1201022"/>
                      </a:cubicBezTo>
                      <a:cubicBezTo>
                        <a:pt x="1506806" y="1173751"/>
                        <a:pt x="1544472" y="1148867"/>
                        <a:pt x="1578501" y="1126669"/>
                      </a:cubicBezTo>
                      <a:cubicBezTo>
                        <a:pt x="1612632" y="1104470"/>
                        <a:pt x="1634848" y="1093311"/>
                        <a:pt x="1645147" y="1093311"/>
                      </a:cubicBezTo>
                      <a:cubicBezTo>
                        <a:pt x="1708158" y="1093311"/>
                        <a:pt x="1765817" y="1103754"/>
                        <a:pt x="1817821" y="1124341"/>
                      </a:cubicBezTo>
                      <a:cubicBezTo>
                        <a:pt x="1870027" y="1145048"/>
                        <a:pt x="1914256" y="1172618"/>
                        <a:pt x="1950306" y="1207228"/>
                      </a:cubicBezTo>
                      <a:cubicBezTo>
                        <a:pt x="1986557" y="1241839"/>
                        <a:pt x="2018466" y="1283670"/>
                        <a:pt x="2046437" y="1332663"/>
                      </a:cubicBezTo>
                      <a:cubicBezTo>
                        <a:pt x="2074308" y="1381774"/>
                        <a:pt x="2096422" y="1432139"/>
                        <a:pt x="2112982" y="1483757"/>
                      </a:cubicBezTo>
                      <a:cubicBezTo>
                        <a:pt x="2129543" y="1535374"/>
                        <a:pt x="2143276" y="1591408"/>
                        <a:pt x="2154081" y="1651858"/>
                      </a:cubicBezTo>
                      <a:cubicBezTo>
                        <a:pt x="2164886" y="1712188"/>
                        <a:pt x="2172156" y="1768460"/>
                        <a:pt x="2175791" y="1820675"/>
                      </a:cubicBezTo>
                      <a:cubicBezTo>
                        <a:pt x="2179326" y="1872829"/>
                        <a:pt x="2181143" y="1926297"/>
                        <a:pt x="2181143" y="1981078"/>
                      </a:cubicBezTo>
                      <a:cubicBezTo>
                        <a:pt x="2181143" y="2104960"/>
                        <a:pt x="2143478" y="2202825"/>
                        <a:pt x="2068047" y="2274553"/>
                      </a:cubicBezTo>
                      <a:cubicBezTo>
                        <a:pt x="1992717" y="2346341"/>
                        <a:pt x="1892445" y="2382264"/>
                        <a:pt x="1767534" y="2382264"/>
                      </a:cubicBezTo>
                      <a:lnTo>
                        <a:pt x="413609" y="2382264"/>
                      </a:lnTo>
                      <a:cubicBezTo>
                        <a:pt x="288597" y="2382264"/>
                        <a:pt x="188426" y="2346341"/>
                        <a:pt x="112995" y="2274553"/>
                      </a:cubicBezTo>
                      <a:cubicBezTo>
                        <a:pt x="37564" y="2202825"/>
                        <a:pt x="0" y="2104960"/>
                        <a:pt x="0" y="1981078"/>
                      </a:cubicBezTo>
                      <a:cubicBezTo>
                        <a:pt x="0" y="1926297"/>
                        <a:pt x="1717" y="1872829"/>
                        <a:pt x="5352" y="1820675"/>
                      </a:cubicBezTo>
                      <a:cubicBezTo>
                        <a:pt x="8987" y="1768460"/>
                        <a:pt x="16258" y="1712188"/>
                        <a:pt x="27062" y="1651858"/>
                      </a:cubicBezTo>
                      <a:cubicBezTo>
                        <a:pt x="37867" y="1591408"/>
                        <a:pt x="51600" y="1535374"/>
                        <a:pt x="68161" y="1483757"/>
                      </a:cubicBezTo>
                      <a:cubicBezTo>
                        <a:pt x="84721" y="1432139"/>
                        <a:pt x="106836" y="1381774"/>
                        <a:pt x="134706" y="1332663"/>
                      </a:cubicBezTo>
                      <a:cubicBezTo>
                        <a:pt x="162677" y="1283670"/>
                        <a:pt x="194586" y="1241779"/>
                        <a:pt x="230838" y="1207228"/>
                      </a:cubicBezTo>
                      <a:cubicBezTo>
                        <a:pt x="266887" y="1172618"/>
                        <a:pt x="311116" y="1145048"/>
                        <a:pt x="363221" y="1124341"/>
                      </a:cubicBezTo>
                      <a:cubicBezTo>
                        <a:pt x="415326" y="1103754"/>
                        <a:pt x="472985" y="1093311"/>
                        <a:pt x="535996" y="1093311"/>
                      </a:cubicBezTo>
                      <a:close/>
                      <a:moveTo>
                        <a:pt x="1070194" y="0"/>
                      </a:moveTo>
                      <a:cubicBezTo>
                        <a:pt x="1234436" y="0"/>
                        <a:pt x="1374610" y="58052"/>
                        <a:pt x="1490769" y="174267"/>
                      </a:cubicBezTo>
                      <a:cubicBezTo>
                        <a:pt x="1606983" y="290426"/>
                        <a:pt x="1665035" y="430599"/>
                        <a:pt x="1665035" y="594841"/>
                      </a:cubicBezTo>
                      <a:cubicBezTo>
                        <a:pt x="1665035" y="759083"/>
                        <a:pt x="1606983" y="899257"/>
                        <a:pt x="1490769" y="1015416"/>
                      </a:cubicBezTo>
                      <a:cubicBezTo>
                        <a:pt x="1374610" y="1131630"/>
                        <a:pt x="1234436" y="1189682"/>
                        <a:pt x="1070194" y="1189682"/>
                      </a:cubicBezTo>
                      <a:cubicBezTo>
                        <a:pt x="905952" y="1189682"/>
                        <a:pt x="765779" y="1131630"/>
                        <a:pt x="649620" y="1015416"/>
                      </a:cubicBezTo>
                      <a:cubicBezTo>
                        <a:pt x="533460" y="899257"/>
                        <a:pt x="475353" y="759083"/>
                        <a:pt x="475353" y="594841"/>
                      </a:cubicBezTo>
                      <a:cubicBezTo>
                        <a:pt x="475353" y="430599"/>
                        <a:pt x="533460" y="290426"/>
                        <a:pt x="649620" y="174267"/>
                      </a:cubicBezTo>
                      <a:cubicBezTo>
                        <a:pt x="765779" y="58107"/>
                        <a:pt x="905952" y="0"/>
                        <a:pt x="1070194" y="0"/>
                      </a:cubicBezTo>
                      <a:close/>
                    </a:path>
                  </a:pathLst>
                </a:custGeom>
                <a:solidFill>
                  <a:schemeClr val="tx2">
                    <a:alpha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536576A4-F65D-4667-B9BB-E4FC695C1BFC}"/>
                    </a:ext>
                  </a:extLst>
                </p:cNvPr>
                <p:cNvSpPr/>
                <p:nvPr/>
              </p:nvSpPr>
              <p:spPr>
                <a:xfrm>
                  <a:off x="3496712" y="2294525"/>
                  <a:ext cx="989883" cy="1577577"/>
                </a:xfrm>
                <a:custGeom>
                  <a:avLst/>
                  <a:gdLst>
                    <a:gd name="connsiteX0" fmla="*/ 797771 w 989883"/>
                    <a:gd name="connsiteY0" fmla="*/ 784332 h 1577577"/>
                    <a:gd name="connsiteX1" fmla="*/ 989883 w 989883"/>
                    <a:gd name="connsiteY1" fmla="*/ 1331157 h 1577577"/>
                    <a:gd name="connsiteX2" fmla="*/ 903163 w 989883"/>
                    <a:gd name="connsiteY2" fmla="*/ 1514779 h 1577577"/>
                    <a:gd name="connsiteX3" fmla="*/ 689445 w 989883"/>
                    <a:gd name="connsiteY3" fmla="*/ 1577577 h 1577577"/>
                    <a:gd name="connsiteX4" fmla="*/ 481852 w 989883"/>
                    <a:gd name="connsiteY4" fmla="*/ 1577577 h 1577577"/>
                    <a:gd name="connsiteX5" fmla="*/ 71302 w 989883"/>
                    <a:gd name="connsiteY5" fmla="*/ 1379266 h 1577577"/>
                    <a:gd name="connsiteX6" fmla="*/ 196811 w 989883"/>
                    <a:gd name="connsiteY6" fmla="*/ 982643 h 1577577"/>
                    <a:gd name="connsiteX7" fmla="*/ 189027 w 989883"/>
                    <a:gd name="connsiteY7" fmla="*/ 880440 h 1577577"/>
                    <a:gd name="connsiteX8" fmla="*/ 395047 w 989883"/>
                    <a:gd name="connsiteY8" fmla="*/ 916062 h 1577577"/>
                    <a:gd name="connsiteX9" fmla="*/ 579418 w 989883"/>
                    <a:gd name="connsiteY9" fmla="*/ 882753 h 1577577"/>
                    <a:gd name="connsiteX10" fmla="*/ 730488 w 989883"/>
                    <a:gd name="connsiteY10" fmla="*/ 816907 h 1577577"/>
                    <a:gd name="connsiteX11" fmla="*/ 797771 w 989883"/>
                    <a:gd name="connsiteY11" fmla="*/ 784332 h 1577577"/>
                    <a:gd name="connsiteX12" fmla="*/ 396539 w 989883"/>
                    <a:gd name="connsiteY12" fmla="*/ 0 h 1577577"/>
                    <a:gd name="connsiteX13" fmla="*/ 676897 w 989883"/>
                    <a:gd name="connsiteY13" fmla="*/ 116256 h 1577577"/>
                    <a:gd name="connsiteX14" fmla="*/ 793152 w 989883"/>
                    <a:gd name="connsiteY14" fmla="*/ 396613 h 1577577"/>
                    <a:gd name="connsiteX15" fmla="*/ 676897 w 989883"/>
                    <a:gd name="connsiteY15" fmla="*/ 677007 h 1577577"/>
                    <a:gd name="connsiteX16" fmla="*/ 396539 w 989883"/>
                    <a:gd name="connsiteY16" fmla="*/ 793152 h 1577577"/>
                    <a:gd name="connsiteX17" fmla="*/ 116145 w 989883"/>
                    <a:gd name="connsiteY17" fmla="*/ 677007 h 1577577"/>
                    <a:gd name="connsiteX18" fmla="*/ 0 w 989883"/>
                    <a:gd name="connsiteY18" fmla="*/ 396613 h 1577577"/>
                    <a:gd name="connsiteX19" fmla="*/ 116145 w 989883"/>
                    <a:gd name="connsiteY19" fmla="*/ 116256 h 1577577"/>
                    <a:gd name="connsiteX20" fmla="*/ 396539 w 989883"/>
                    <a:gd name="connsiteY20" fmla="*/ 0 h 1577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89883" h="1577577">
                      <a:moveTo>
                        <a:pt x="797771" y="784332"/>
                      </a:moveTo>
                      <a:cubicBezTo>
                        <a:pt x="925917" y="784332"/>
                        <a:pt x="989968" y="966668"/>
                        <a:pt x="989883" y="1331157"/>
                      </a:cubicBezTo>
                      <a:cubicBezTo>
                        <a:pt x="989883" y="1411767"/>
                        <a:pt x="961005" y="1472950"/>
                        <a:pt x="903163" y="1514779"/>
                      </a:cubicBezTo>
                      <a:cubicBezTo>
                        <a:pt x="845321" y="1556571"/>
                        <a:pt x="774124" y="1577577"/>
                        <a:pt x="689445" y="1577577"/>
                      </a:cubicBezTo>
                      <a:lnTo>
                        <a:pt x="481852" y="1577577"/>
                      </a:lnTo>
                      <a:cubicBezTo>
                        <a:pt x="375440" y="1450438"/>
                        <a:pt x="238618" y="1384371"/>
                        <a:pt x="71302" y="1379266"/>
                      </a:cubicBezTo>
                      <a:cubicBezTo>
                        <a:pt x="154960" y="1258369"/>
                        <a:pt x="196811" y="1126162"/>
                        <a:pt x="196811" y="982643"/>
                      </a:cubicBezTo>
                      <a:cubicBezTo>
                        <a:pt x="196811" y="952750"/>
                        <a:pt x="194216" y="918596"/>
                        <a:pt x="189027" y="880440"/>
                      </a:cubicBezTo>
                      <a:cubicBezTo>
                        <a:pt x="257247" y="904200"/>
                        <a:pt x="325892" y="916062"/>
                        <a:pt x="395047" y="916062"/>
                      </a:cubicBezTo>
                      <a:cubicBezTo>
                        <a:pt x="456036" y="916062"/>
                        <a:pt x="517493" y="904935"/>
                        <a:pt x="579418" y="882753"/>
                      </a:cubicBezTo>
                      <a:cubicBezTo>
                        <a:pt x="641343" y="860572"/>
                        <a:pt x="691742" y="838647"/>
                        <a:pt x="730488" y="816907"/>
                      </a:cubicBezTo>
                      <a:cubicBezTo>
                        <a:pt x="769191" y="795203"/>
                        <a:pt x="791647" y="784332"/>
                        <a:pt x="797771" y="784332"/>
                      </a:cubicBezTo>
                      <a:close/>
                      <a:moveTo>
                        <a:pt x="396539" y="0"/>
                      </a:moveTo>
                      <a:cubicBezTo>
                        <a:pt x="506002" y="0"/>
                        <a:pt x="599491" y="38703"/>
                        <a:pt x="676897" y="116256"/>
                      </a:cubicBezTo>
                      <a:cubicBezTo>
                        <a:pt x="754449" y="193661"/>
                        <a:pt x="793152" y="287151"/>
                        <a:pt x="793152" y="396613"/>
                      </a:cubicBezTo>
                      <a:cubicBezTo>
                        <a:pt x="793152" y="506075"/>
                        <a:pt x="754449" y="599564"/>
                        <a:pt x="676897" y="677007"/>
                      </a:cubicBezTo>
                      <a:cubicBezTo>
                        <a:pt x="599491" y="754449"/>
                        <a:pt x="506002" y="793152"/>
                        <a:pt x="396539" y="793152"/>
                      </a:cubicBezTo>
                      <a:cubicBezTo>
                        <a:pt x="287077" y="793152"/>
                        <a:pt x="193588" y="754449"/>
                        <a:pt x="116145" y="677007"/>
                      </a:cubicBezTo>
                      <a:cubicBezTo>
                        <a:pt x="38703" y="599564"/>
                        <a:pt x="0" y="506075"/>
                        <a:pt x="0" y="396613"/>
                      </a:cubicBezTo>
                      <a:cubicBezTo>
                        <a:pt x="0" y="287077"/>
                        <a:pt x="38703" y="193661"/>
                        <a:pt x="116145" y="116256"/>
                      </a:cubicBezTo>
                      <a:cubicBezTo>
                        <a:pt x="193588" y="38703"/>
                        <a:pt x="287077" y="0"/>
                        <a:pt x="396539" y="0"/>
                      </a:cubicBezTo>
                      <a:close/>
                    </a:path>
                  </a:pathLst>
                </a:custGeom>
                <a:solidFill>
                  <a:schemeClr val="tx2">
                    <a:alpha val="1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8B17A34-9CB2-4203-B9C7-AD9671A66E08}"/>
                    </a:ext>
                  </a:extLst>
                </p:cNvPr>
                <p:cNvSpPr/>
                <p:nvPr/>
              </p:nvSpPr>
              <p:spPr>
                <a:xfrm>
                  <a:off x="1789494" y="2108003"/>
                  <a:ext cx="3061091" cy="30610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95" h="21474" extrusionOk="0">
                      <a:moveTo>
                        <a:pt x="2578" y="8409"/>
                      </a:moveTo>
                      <a:cubicBezTo>
                        <a:pt x="2578" y="5193"/>
                        <a:pt x="5174" y="2587"/>
                        <a:pt x="8376" y="2587"/>
                      </a:cubicBezTo>
                      <a:cubicBezTo>
                        <a:pt x="11580" y="2587"/>
                        <a:pt x="14435" y="5451"/>
                        <a:pt x="14435" y="8666"/>
                      </a:cubicBezTo>
                      <a:cubicBezTo>
                        <a:pt x="14435" y="11882"/>
                        <a:pt x="11838" y="14488"/>
                        <a:pt x="8635" y="14488"/>
                      </a:cubicBezTo>
                      <a:cubicBezTo>
                        <a:pt x="5431" y="14488"/>
                        <a:pt x="2578" y="11624"/>
                        <a:pt x="2578" y="8409"/>
                      </a:cubicBezTo>
                      <a:close/>
                      <a:moveTo>
                        <a:pt x="20914" y="18167"/>
                      </a:moveTo>
                      <a:lnTo>
                        <a:pt x="15797" y="13032"/>
                      </a:lnTo>
                      <a:cubicBezTo>
                        <a:pt x="16568" y="11759"/>
                        <a:pt x="17013" y="10265"/>
                        <a:pt x="17013" y="8666"/>
                      </a:cubicBezTo>
                      <a:cubicBezTo>
                        <a:pt x="17013" y="4023"/>
                        <a:pt x="13004" y="0"/>
                        <a:pt x="8376" y="0"/>
                      </a:cubicBezTo>
                      <a:cubicBezTo>
                        <a:pt x="3750" y="0"/>
                        <a:pt x="0" y="3765"/>
                        <a:pt x="0" y="8409"/>
                      </a:cubicBezTo>
                      <a:cubicBezTo>
                        <a:pt x="0" y="13052"/>
                        <a:pt x="4008" y="17075"/>
                        <a:pt x="8635" y="17075"/>
                      </a:cubicBezTo>
                      <a:cubicBezTo>
                        <a:pt x="10173" y="17075"/>
                        <a:pt x="11614" y="16657"/>
                        <a:pt x="12852" y="15931"/>
                      </a:cubicBezTo>
                      <a:lnTo>
                        <a:pt x="17996" y="21094"/>
                      </a:lnTo>
                      <a:cubicBezTo>
                        <a:pt x="18500" y="21600"/>
                        <a:pt x="19317" y="21600"/>
                        <a:pt x="19819" y="21094"/>
                      </a:cubicBezTo>
                      <a:lnTo>
                        <a:pt x="21096" y="19815"/>
                      </a:lnTo>
                      <a:cubicBezTo>
                        <a:pt x="21600" y="19309"/>
                        <a:pt x="21417" y="18672"/>
                        <a:pt x="20914" y="181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1C723AF1-B897-0B0D-5C3B-A11AF76FDD46}"/>
                  </a:ext>
                </a:extLst>
              </p:cNvPr>
              <p:cNvGrpSpPr/>
              <p:nvPr/>
            </p:nvGrpSpPr>
            <p:grpSpPr>
              <a:xfrm>
                <a:off x="5555790" y="1759944"/>
                <a:ext cx="2794860" cy="984247"/>
                <a:chOff x="5555790" y="1759944"/>
                <a:chExt cx="2794860" cy="98424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8EF3C61A-5878-44AF-82D8-D93C0F355A74}"/>
                    </a:ext>
                  </a:extLst>
                </p:cNvPr>
                <p:cNvGrpSpPr/>
                <p:nvPr/>
              </p:nvGrpSpPr>
              <p:grpSpPr>
                <a:xfrm>
                  <a:off x="5913344" y="1759944"/>
                  <a:ext cx="2437306" cy="984247"/>
                  <a:chOff x="5797461" y="2637753"/>
                  <a:chExt cx="2721650" cy="984247"/>
                </a:xfrm>
              </p:grpSpPr>
              <p:sp>
                <p:nvSpPr>
                  <p:cNvPr id="23" name="Bullet1">
                    <a:extLst>
                      <a:ext uri="{FF2B5EF4-FFF2-40B4-BE49-F238E27FC236}">
                        <a16:creationId xmlns:a16="http://schemas.microsoft.com/office/drawing/2014/main" id="{919A117C-7A38-4BEF-9283-A2CD1421A4FB}"/>
                      </a:ext>
                    </a:extLst>
                  </p:cNvPr>
                  <p:cNvSpPr/>
                  <p:nvPr/>
                </p:nvSpPr>
                <p:spPr>
                  <a:xfrm>
                    <a:off x="5840006" y="2637753"/>
                    <a:ext cx="2679105" cy="395390"/>
                  </a:xfrm>
                  <a:prstGeom prst="rect">
                    <a:avLst/>
                  </a:prstGeom>
                </p:spPr>
                <p:txBody>
                  <a:bodyPr wrap="square" lIns="91440" tIns="45720" rIns="91440" bIns="45720" anchor="b" anchorCtr="0">
                    <a:normAutofit/>
                  </a:bodyPr>
                  <a:lstStyle/>
                  <a:p>
                    <a:r>
                      <a:rPr lang="zh-CN" altLang="en-US" b="1" dirty="0"/>
                      <a:t>系统功能</a:t>
                    </a:r>
                    <a:endParaRPr lang="en-US" dirty="0"/>
                  </a:p>
                </p:txBody>
              </p:sp>
              <p:sp>
                <p:nvSpPr>
                  <p:cNvPr id="24" name="Text1">
                    <a:extLst>
                      <a:ext uri="{FF2B5EF4-FFF2-40B4-BE49-F238E27FC236}">
                        <a16:creationId xmlns:a16="http://schemas.microsoft.com/office/drawing/2014/main" id="{2AA15B66-EE16-4E35-B06E-CCD126B24329}"/>
                      </a:ext>
                    </a:extLst>
                  </p:cNvPr>
                  <p:cNvSpPr/>
                  <p:nvPr/>
                </p:nvSpPr>
                <p:spPr>
                  <a:xfrm>
                    <a:off x="5797461" y="3033143"/>
                    <a:ext cx="2679105" cy="588857"/>
                  </a:xfrm>
                  <a:prstGeom prst="rect">
                    <a:avLst/>
                  </a:prstGeom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/>
                      <a:t>结合视觉与语音，提供全面室内导航。</a:t>
                    </a:r>
                    <a:endParaRPr lang="en-US" dirty="0"/>
                  </a:p>
                </p:txBody>
              </p:sp>
            </p:grpSp>
            <p:sp>
              <p:nvSpPr>
                <p:cNvPr id="9" name="Icon1">
                  <a:extLst>
                    <a:ext uri="{FF2B5EF4-FFF2-40B4-BE49-F238E27FC236}">
                      <a16:creationId xmlns:a16="http://schemas.microsoft.com/office/drawing/2014/main" id="{EC8F9C50-6E1C-457A-9B8E-E198688AFDCC}"/>
                    </a:ext>
                  </a:extLst>
                </p:cNvPr>
                <p:cNvSpPr/>
                <p:nvPr/>
              </p:nvSpPr>
              <p:spPr>
                <a:xfrm>
                  <a:off x="5555790" y="1883769"/>
                  <a:ext cx="319718" cy="395390"/>
                </a:xfrm>
                <a:custGeom>
                  <a:avLst/>
                  <a:gdLst>
                    <a:gd name="connsiteX0" fmla="*/ 376707 w 465255"/>
                    <a:gd name="connsiteY0" fmla="*/ 359911 h 575372"/>
                    <a:gd name="connsiteX1" fmla="*/ 465255 w 465255"/>
                    <a:gd name="connsiteY1" fmla="*/ 521967 h 575372"/>
                    <a:gd name="connsiteX2" fmla="*/ 396999 w 465255"/>
                    <a:gd name="connsiteY2" fmla="*/ 512759 h 575372"/>
                    <a:gd name="connsiteX3" fmla="*/ 373018 w 465255"/>
                    <a:gd name="connsiteY3" fmla="*/ 575372 h 575372"/>
                    <a:gd name="connsiteX4" fmla="*/ 275246 w 465255"/>
                    <a:gd name="connsiteY4" fmla="*/ 407791 h 575372"/>
                    <a:gd name="connsiteX5" fmla="*/ 312141 w 465255"/>
                    <a:gd name="connsiteY5" fmla="*/ 393059 h 575372"/>
                    <a:gd name="connsiteX6" fmla="*/ 376707 w 465255"/>
                    <a:gd name="connsiteY6" fmla="*/ 359911 h 575372"/>
                    <a:gd name="connsiteX7" fmla="*/ 86735 w 465255"/>
                    <a:gd name="connsiteY7" fmla="*/ 352512 h 575372"/>
                    <a:gd name="connsiteX8" fmla="*/ 112571 w 465255"/>
                    <a:gd name="connsiteY8" fmla="*/ 363570 h 575372"/>
                    <a:gd name="connsiteX9" fmla="*/ 188233 w 465255"/>
                    <a:gd name="connsiteY9" fmla="*/ 405957 h 575372"/>
                    <a:gd name="connsiteX10" fmla="*/ 107034 w 465255"/>
                    <a:gd name="connsiteY10" fmla="*/ 571821 h 575372"/>
                    <a:gd name="connsiteX11" fmla="*/ 70126 w 465255"/>
                    <a:gd name="connsiteY11" fmla="*/ 514690 h 575372"/>
                    <a:gd name="connsiteX12" fmla="*/ 0 w 465255"/>
                    <a:gd name="connsiteY12" fmla="*/ 522062 h 575372"/>
                    <a:gd name="connsiteX13" fmla="*/ 232628 w 465255"/>
                    <a:gd name="connsiteY13" fmla="*/ 121956 h 575372"/>
                    <a:gd name="connsiteX14" fmla="*/ 256629 w 465255"/>
                    <a:gd name="connsiteY14" fmla="*/ 169858 h 575372"/>
                    <a:gd name="connsiteX15" fmla="*/ 310170 w 465255"/>
                    <a:gd name="connsiteY15" fmla="*/ 177227 h 575372"/>
                    <a:gd name="connsiteX16" fmla="*/ 271399 w 465255"/>
                    <a:gd name="connsiteY16" fmla="*/ 215917 h 575372"/>
                    <a:gd name="connsiteX17" fmla="*/ 280630 w 465255"/>
                    <a:gd name="connsiteY17" fmla="*/ 269346 h 575372"/>
                    <a:gd name="connsiteX18" fmla="*/ 232628 w 465255"/>
                    <a:gd name="connsiteY18" fmla="*/ 243553 h 575372"/>
                    <a:gd name="connsiteX19" fmla="*/ 184625 w 465255"/>
                    <a:gd name="connsiteY19" fmla="*/ 269346 h 575372"/>
                    <a:gd name="connsiteX20" fmla="*/ 193856 w 465255"/>
                    <a:gd name="connsiteY20" fmla="*/ 215917 h 575372"/>
                    <a:gd name="connsiteX21" fmla="*/ 155085 w 465255"/>
                    <a:gd name="connsiteY21" fmla="*/ 177227 h 575372"/>
                    <a:gd name="connsiteX22" fmla="*/ 208626 w 465255"/>
                    <a:gd name="connsiteY22" fmla="*/ 169858 h 575372"/>
                    <a:gd name="connsiteX23" fmla="*/ 232663 w 465255"/>
                    <a:gd name="connsiteY23" fmla="*/ 81359 h 575372"/>
                    <a:gd name="connsiteX24" fmla="*/ 118167 w 465255"/>
                    <a:gd name="connsiteY24" fmla="*/ 195685 h 575372"/>
                    <a:gd name="connsiteX25" fmla="*/ 232663 w 465255"/>
                    <a:gd name="connsiteY25" fmla="*/ 310011 h 575372"/>
                    <a:gd name="connsiteX26" fmla="*/ 347159 w 465255"/>
                    <a:gd name="connsiteY26" fmla="*/ 195685 h 575372"/>
                    <a:gd name="connsiteX27" fmla="*/ 232663 w 465255"/>
                    <a:gd name="connsiteY27" fmla="*/ 81359 h 575372"/>
                    <a:gd name="connsiteX28" fmla="*/ 180032 w 465255"/>
                    <a:gd name="connsiteY28" fmla="*/ 916 h 575372"/>
                    <a:gd name="connsiteX29" fmla="*/ 204962 w 465255"/>
                    <a:gd name="connsiteY29" fmla="*/ 5756 h 575372"/>
                    <a:gd name="connsiteX30" fmla="*/ 260364 w 465255"/>
                    <a:gd name="connsiteY30" fmla="*/ 5756 h 575372"/>
                    <a:gd name="connsiteX31" fmla="*/ 302838 w 465255"/>
                    <a:gd name="connsiteY31" fmla="*/ 16820 h 575372"/>
                    <a:gd name="connsiteX32" fmla="*/ 350852 w 465255"/>
                    <a:gd name="connsiteY32" fmla="*/ 44479 h 575372"/>
                    <a:gd name="connsiteX33" fmla="*/ 384093 w 465255"/>
                    <a:gd name="connsiteY33" fmla="*/ 77671 h 575372"/>
                    <a:gd name="connsiteX34" fmla="*/ 409947 w 465255"/>
                    <a:gd name="connsiteY34" fmla="*/ 123770 h 575372"/>
                    <a:gd name="connsiteX35" fmla="*/ 422874 w 465255"/>
                    <a:gd name="connsiteY35" fmla="*/ 168025 h 575372"/>
                    <a:gd name="connsiteX36" fmla="*/ 422874 w 465255"/>
                    <a:gd name="connsiteY36" fmla="*/ 223345 h 575372"/>
                    <a:gd name="connsiteX37" fmla="*/ 409947 w 465255"/>
                    <a:gd name="connsiteY37" fmla="*/ 265756 h 575372"/>
                    <a:gd name="connsiteX38" fmla="*/ 384093 w 465255"/>
                    <a:gd name="connsiteY38" fmla="*/ 313699 h 575372"/>
                    <a:gd name="connsiteX39" fmla="*/ 350852 w 465255"/>
                    <a:gd name="connsiteY39" fmla="*/ 346891 h 575372"/>
                    <a:gd name="connsiteX40" fmla="*/ 302838 w 465255"/>
                    <a:gd name="connsiteY40" fmla="*/ 372706 h 575372"/>
                    <a:gd name="connsiteX41" fmla="*/ 260364 w 465255"/>
                    <a:gd name="connsiteY41" fmla="*/ 385614 h 575372"/>
                    <a:gd name="connsiteX42" fmla="*/ 204962 w 465255"/>
                    <a:gd name="connsiteY42" fmla="*/ 385614 h 575372"/>
                    <a:gd name="connsiteX43" fmla="*/ 160641 w 465255"/>
                    <a:gd name="connsiteY43" fmla="*/ 372706 h 575372"/>
                    <a:gd name="connsiteX44" fmla="*/ 114474 w 465255"/>
                    <a:gd name="connsiteY44" fmla="*/ 346891 h 575372"/>
                    <a:gd name="connsiteX45" fmla="*/ 81233 w 465255"/>
                    <a:gd name="connsiteY45" fmla="*/ 313699 h 575372"/>
                    <a:gd name="connsiteX46" fmla="*/ 53532 w 465255"/>
                    <a:gd name="connsiteY46" fmla="*/ 265756 h 575372"/>
                    <a:gd name="connsiteX47" fmla="*/ 42452 w 465255"/>
                    <a:gd name="connsiteY47" fmla="*/ 223345 h 575372"/>
                    <a:gd name="connsiteX48" fmla="*/ 42452 w 465255"/>
                    <a:gd name="connsiteY48" fmla="*/ 168025 h 575372"/>
                    <a:gd name="connsiteX49" fmla="*/ 53532 w 465255"/>
                    <a:gd name="connsiteY49" fmla="*/ 123770 h 575372"/>
                    <a:gd name="connsiteX50" fmla="*/ 81233 w 465255"/>
                    <a:gd name="connsiteY50" fmla="*/ 77671 h 575372"/>
                    <a:gd name="connsiteX51" fmla="*/ 114474 w 465255"/>
                    <a:gd name="connsiteY51" fmla="*/ 44479 h 575372"/>
                    <a:gd name="connsiteX52" fmla="*/ 160641 w 465255"/>
                    <a:gd name="connsiteY52" fmla="*/ 16820 h 575372"/>
                    <a:gd name="connsiteX53" fmla="*/ 180032 w 465255"/>
                    <a:gd name="connsiteY53" fmla="*/ 916 h 575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465255" h="575372">
                      <a:moveTo>
                        <a:pt x="376707" y="359911"/>
                      </a:moveTo>
                      <a:lnTo>
                        <a:pt x="465255" y="521967"/>
                      </a:lnTo>
                      <a:lnTo>
                        <a:pt x="396999" y="512759"/>
                      </a:lnTo>
                      <a:lnTo>
                        <a:pt x="373018" y="575372"/>
                      </a:lnTo>
                      <a:lnTo>
                        <a:pt x="275246" y="407791"/>
                      </a:lnTo>
                      <a:cubicBezTo>
                        <a:pt x="275246" y="407791"/>
                        <a:pt x="295538" y="411474"/>
                        <a:pt x="312141" y="393059"/>
                      </a:cubicBezTo>
                      <a:cubicBezTo>
                        <a:pt x="326899" y="382010"/>
                        <a:pt x="313986" y="365436"/>
                        <a:pt x="376707" y="359911"/>
                      </a:cubicBezTo>
                      <a:close/>
                      <a:moveTo>
                        <a:pt x="86735" y="352512"/>
                      </a:moveTo>
                      <a:cubicBezTo>
                        <a:pt x="86735" y="352512"/>
                        <a:pt x="90426" y="363570"/>
                        <a:pt x="112571" y="363570"/>
                      </a:cubicBezTo>
                      <a:cubicBezTo>
                        <a:pt x="162397" y="363570"/>
                        <a:pt x="145788" y="405957"/>
                        <a:pt x="188233" y="405957"/>
                      </a:cubicBezTo>
                      <a:cubicBezTo>
                        <a:pt x="188233" y="405957"/>
                        <a:pt x="107034" y="571821"/>
                        <a:pt x="107034" y="571821"/>
                      </a:cubicBezTo>
                      <a:lnTo>
                        <a:pt x="70126" y="514690"/>
                      </a:lnTo>
                      <a:lnTo>
                        <a:pt x="0" y="522062"/>
                      </a:lnTo>
                      <a:close/>
                      <a:moveTo>
                        <a:pt x="232628" y="121956"/>
                      </a:moveTo>
                      <a:lnTo>
                        <a:pt x="256629" y="169858"/>
                      </a:lnTo>
                      <a:lnTo>
                        <a:pt x="310170" y="177227"/>
                      </a:lnTo>
                      <a:lnTo>
                        <a:pt x="271399" y="215917"/>
                      </a:lnTo>
                      <a:lnTo>
                        <a:pt x="280630" y="269346"/>
                      </a:lnTo>
                      <a:lnTo>
                        <a:pt x="232628" y="243553"/>
                      </a:lnTo>
                      <a:lnTo>
                        <a:pt x="184625" y="269346"/>
                      </a:lnTo>
                      <a:lnTo>
                        <a:pt x="193856" y="215917"/>
                      </a:lnTo>
                      <a:lnTo>
                        <a:pt x="155085" y="177227"/>
                      </a:lnTo>
                      <a:lnTo>
                        <a:pt x="208626" y="169858"/>
                      </a:lnTo>
                      <a:close/>
                      <a:moveTo>
                        <a:pt x="232663" y="81359"/>
                      </a:moveTo>
                      <a:cubicBezTo>
                        <a:pt x="168028" y="81359"/>
                        <a:pt x="118167" y="131146"/>
                        <a:pt x="118167" y="195685"/>
                      </a:cubicBezTo>
                      <a:cubicBezTo>
                        <a:pt x="118167" y="258380"/>
                        <a:pt x="168028" y="310011"/>
                        <a:pt x="232663" y="310011"/>
                      </a:cubicBezTo>
                      <a:cubicBezTo>
                        <a:pt x="295451" y="310011"/>
                        <a:pt x="347159" y="258380"/>
                        <a:pt x="347159" y="195685"/>
                      </a:cubicBezTo>
                      <a:cubicBezTo>
                        <a:pt x="347159" y="131146"/>
                        <a:pt x="295451" y="81359"/>
                        <a:pt x="232663" y="81359"/>
                      </a:cubicBezTo>
                      <a:close/>
                      <a:moveTo>
                        <a:pt x="180032" y="916"/>
                      </a:moveTo>
                      <a:cubicBezTo>
                        <a:pt x="187419" y="-1159"/>
                        <a:pt x="195729" y="224"/>
                        <a:pt x="204962" y="5756"/>
                      </a:cubicBezTo>
                      <a:cubicBezTo>
                        <a:pt x="223429" y="16820"/>
                        <a:pt x="241897" y="16820"/>
                        <a:pt x="260364" y="5756"/>
                      </a:cubicBezTo>
                      <a:cubicBezTo>
                        <a:pt x="278831" y="-5308"/>
                        <a:pt x="293604" y="224"/>
                        <a:pt x="302838" y="16820"/>
                      </a:cubicBezTo>
                      <a:cubicBezTo>
                        <a:pt x="313918" y="35259"/>
                        <a:pt x="330538" y="44479"/>
                        <a:pt x="350852" y="44479"/>
                      </a:cubicBezTo>
                      <a:cubicBezTo>
                        <a:pt x="373013" y="44479"/>
                        <a:pt x="382246" y="55543"/>
                        <a:pt x="384093" y="77671"/>
                      </a:cubicBezTo>
                      <a:cubicBezTo>
                        <a:pt x="384093" y="97954"/>
                        <a:pt x="393326" y="114550"/>
                        <a:pt x="409947" y="123770"/>
                      </a:cubicBezTo>
                      <a:cubicBezTo>
                        <a:pt x="428414" y="134834"/>
                        <a:pt x="432107" y="149586"/>
                        <a:pt x="422874" y="168025"/>
                      </a:cubicBezTo>
                      <a:cubicBezTo>
                        <a:pt x="411793" y="186465"/>
                        <a:pt x="411793" y="204905"/>
                        <a:pt x="422874" y="223345"/>
                      </a:cubicBezTo>
                      <a:cubicBezTo>
                        <a:pt x="432107" y="241784"/>
                        <a:pt x="428414" y="256536"/>
                        <a:pt x="409947" y="265756"/>
                      </a:cubicBezTo>
                      <a:cubicBezTo>
                        <a:pt x="393326" y="276820"/>
                        <a:pt x="384093" y="293416"/>
                        <a:pt x="384093" y="313699"/>
                      </a:cubicBezTo>
                      <a:cubicBezTo>
                        <a:pt x="382246" y="335827"/>
                        <a:pt x="373013" y="345047"/>
                        <a:pt x="350852" y="346891"/>
                      </a:cubicBezTo>
                      <a:cubicBezTo>
                        <a:pt x="330538" y="346891"/>
                        <a:pt x="313918" y="356111"/>
                        <a:pt x="302838" y="372706"/>
                      </a:cubicBezTo>
                      <a:cubicBezTo>
                        <a:pt x="293604" y="391146"/>
                        <a:pt x="278831" y="394834"/>
                        <a:pt x="260364" y="385614"/>
                      </a:cubicBezTo>
                      <a:cubicBezTo>
                        <a:pt x="241897" y="374550"/>
                        <a:pt x="223429" y="374550"/>
                        <a:pt x="204962" y="385614"/>
                      </a:cubicBezTo>
                      <a:cubicBezTo>
                        <a:pt x="186495" y="394834"/>
                        <a:pt x="171722" y="391146"/>
                        <a:pt x="160641" y="372706"/>
                      </a:cubicBezTo>
                      <a:cubicBezTo>
                        <a:pt x="151408" y="356111"/>
                        <a:pt x="134787" y="346891"/>
                        <a:pt x="114474" y="346891"/>
                      </a:cubicBezTo>
                      <a:cubicBezTo>
                        <a:pt x="92313" y="345047"/>
                        <a:pt x="81233" y="335827"/>
                        <a:pt x="81233" y="313699"/>
                      </a:cubicBezTo>
                      <a:cubicBezTo>
                        <a:pt x="81233" y="293416"/>
                        <a:pt x="71999" y="276820"/>
                        <a:pt x="53532" y="265756"/>
                      </a:cubicBezTo>
                      <a:cubicBezTo>
                        <a:pt x="36912" y="256536"/>
                        <a:pt x="31372" y="241784"/>
                        <a:pt x="42452" y="223345"/>
                      </a:cubicBezTo>
                      <a:cubicBezTo>
                        <a:pt x="53532" y="204905"/>
                        <a:pt x="53532" y="186465"/>
                        <a:pt x="42452" y="168025"/>
                      </a:cubicBezTo>
                      <a:cubicBezTo>
                        <a:pt x="31372" y="149586"/>
                        <a:pt x="36912" y="134834"/>
                        <a:pt x="53532" y="123770"/>
                      </a:cubicBezTo>
                      <a:cubicBezTo>
                        <a:pt x="71999" y="114550"/>
                        <a:pt x="81233" y="97954"/>
                        <a:pt x="81233" y="77671"/>
                      </a:cubicBezTo>
                      <a:cubicBezTo>
                        <a:pt x="81233" y="55543"/>
                        <a:pt x="92313" y="44479"/>
                        <a:pt x="114474" y="44479"/>
                      </a:cubicBezTo>
                      <a:cubicBezTo>
                        <a:pt x="134787" y="44479"/>
                        <a:pt x="151408" y="35259"/>
                        <a:pt x="160641" y="16820"/>
                      </a:cubicBezTo>
                      <a:cubicBezTo>
                        <a:pt x="166182" y="8522"/>
                        <a:pt x="172645" y="2990"/>
                        <a:pt x="180032" y="916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879D776-72D3-4495-115A-52F27FA06219}"/>
                  </a:ext>
                </a:extLst>
              </p:cNvPr>
              <p:cNvGrpSpPr/>
              <p:nvPr/>
            </p:nvGrpSpPr>
            <p:grpSpPr>
              <a:xfrm>
                <a:off x="5497223" y="3146427"/>
                <a:ext cx="2853427" cy="984247"/>
                <a:chOff x="5497223" y="3146427"/>
                <a:chExt cx="2853427" cy="98424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E1B446E-326B-426C-95E1-882A5AA75716}"/>
                    </a:ext>
                  </a:extLst>
                </p:cNvPr>
                <p:cNvGrpSpPr/>
                <p:nvPr/>
              </p:nvGrpSpPr>
              <p:grpSpPr>
                <a:xfrm>
                  <a:off x="5913344" y="3146427"/>
                  <a:ext cx="2437306" cy="984247"/>
                  <a:chOff x="5797461" y="2637753"/>
                  <a:chExt cx="2721650" cy="984247"/>
                </a:xfrm>
              </p:grpSpPr>
              <p:sp>
                <p:nvSpPr>
                  <p:cNvPr id="21" name="Bullet2">
                    <a:extLst>
                      <a:ext uri="{FF2B5EF4-FFF2-40B4-BE49-F238E27FC236}">
                        <a16:creationId xmlns:a16="http://schemas.microsoft.com/office/drawing/2014/main" id="{70A71F6A-4386-45C4-8B20-C5D8B0F68A36}"/>
                      </a:ext>
                    </a:extLst>
                  </p:cNvPr>
                  <p:cNvSpPr/>
                  <p:nvPr/>
                </p:nvSpPr>
                <p:spPr>
                  <a:xfrm>
                    <a:off x="5840006" y="2637753"/>
                    <a:ext cx="2679105" cy="395390"/>
                  </a:xfrm>
                  <a:prstGeom prst="rect">
                    <a:avLst/>
                  </a:prstGeom>
                </p:spPr>
                <p:txBody>
                  <a:bodyPr wrap="square" lIns="91440" tIns="45720" rIns="91440" bIns="45720" anchor="b" anchorCtr="0">
                    <a:normAutofit/>
                  </a:bodyPr>
                  <a:lstStyle/>
                  <a:p>
                    <a:r>
                      <a:rPr lang="zh-CN" altLang="en-US" b="1" dirty="0"/>
                      <a:t>适用场景</a:t>
                    </a:r>
                    <a:endParaRPr lang="en-US" dirty="0"/>
                  </a:p>
                </p:txBody>
              </p:sp>
              <p:sp>
                <p:nvSpPr>
                  <p:cNvPr id="22" name="Text2">
                    <a:extLst>
                      <a:ext uri="{FF2B5EF4-FFF2-40B4-BE49-F238E27FC236}">
                        <a16:creationId xmlns:a16="http://schemas.microsoft.com/office/drawing/2014/main" id="{C8049D1B-1A9A-4371-AFD1-495EA98E4644}"/>
                      </a:ext>
                    </a:extLst>
                  </p:cNvPr>
                  <p:cNvSpPr/>
                  <p:nvPr/>
                </p:nvSpPr>
                <p:spPr>
                  <a:xfrm>
                    <a:off x="5797461" y="3033143"/>
                    <a:ext cx="2679105" cy="588857"/>
                  </a:xfrm>
                  <a:prstGeom prst="rect">
                    <a:avLst/>
                  </a:prstGeom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/>
                      <a:t>适用于多种室内外环境，助力安全出行。</a:t>
                    </a:r>
                    <a:endParaRPr lang="en-US" dirty="0"/>
                  </a:p>
                </p:txBody>
              </p:sp>
            </p:grpSp>
            <p:sp>
              <p:nvSpPr>
                <p:cNvPr id="10" name="Icon2">
                  <a:extLst>
                    <a:ext uri="{FF2B5EF4-FFF2-40B4-BE49-F238E27FC236}">
                      <a16:creationId xmlns:a16="http://schemas.microsoft.com/office/drawing/2014/main" id="{1836DC44-5CAC-4C09-86F8-53D7A77183EA}"/>
                    </a:ext>
                  </a:extLst>
                </p:cNvPr>
                <p:cNvSpPr/>
                <p:nvPr/>
              </p:nvSpPr>
              <p:spPr>
                <a:xfrm>
                  <a:off x="5497223" y="3303216"/>
                  <a:ext cx="436852" cy="329462"/>
                </a:xfrm>
                <a:custGeom>
                  <a:avLst/>
                  <a:gdLst>
                    <a:gd name="T0" fmla="*/ 6217 w 6310"/>
                    <a:gd name="T1" fmla="*/ 1083 h 4766"/>
                    <a:gd name="T2" fmla="*/ 5123 w 6310"/>
                    <a:gd name="T3" fmla="*/ 552 h 4766"/>
                    <a:gd name="T4" fmla="*/ 4961 w 6310"/>
                    <a:gd name="T5" fmla="*/ 507 h 4766"/>
                    <a:gd name="T6" fmla="*/ 4595 w 6310"/>
                    <a:gd name="T7" fmla="*/ 246 h 4766"/>
                    <a:gd name="T8" fmla="*/ 4483 w 6310"/>
                    <a:gd name="T9" fmla="*/ 78 h 4766"/>
                    <a:gd name="T10" fmla="*/ 4406 w 6310"/>
                    <a:gd name="T11" fmla="*/ 29 h 4766"/>
                    <a:gd name="T12" fmla="*/ 4308 w 6310"/>
                    <a:gd name="T13" fmla="*/ 0 h 4766"/>
                    <a:gd name="T14" fmla="*/ 4142 w 6310"/>
                    <a:gd name="T15" fmla="*/ 102 h 4766"/>
                    <a:gd name="T16" fmla="*/ 3141 w 6310"/>
                    <a:gd name="T17" fmla="*/ 1894 h 4766"/>
                    <a:gd name="T18" fmla="*/ 2187 w 6310"/>
                    <a:gd name="T19" fmla="*/ 110 h 4766"/>
                    <a:gd name="T20" fmla="*/ 2020 w 6310"/>
                    <a:gd name="T21" fmla="*/ 4 h 4766"/>
                    <a:gd name="T22" fmla="*/ 1925 w 6310"/>
                    <a:gd name="T23" fmla="*/ 31 h 4766"/>
                    <a:gd name="T24" fmla="*/ 1847 w 6310"/>
                    <a:gd name="T25" fmla="*/ 78 h 4766"/>
                    <a:gd name="T26" fmla="*/ 1732 w 6310"/>
                    <a:gd name="T27" fmla="*/ 244 h 4766"/>
                    <a:gd name="T28" fmla="*/ 1362 w 6310"/>
                    <a:gd name="T29" fmla="*/ 497 h 4766"/>
                    <a:gd name="T30" fmla="*/ 1199 w 6310"/>
                    <a:gd name="T31" fmla="*/ 538 h 4766"/>
                    <a:gd name="T32" fmla="*/ 95 w 6310"/>
                    <a:gd name="T33" fmla="*/ 1045 h 4766"/>
                    <a:gd name="T34" fmla="*/ 33 w 6310"/>
                    <a:gd name="T35" fmla="*/ 1261 h 4766"/>
                    <a:gd name="T36" fmla="*/ 732 w 6310"/>
                    <a:gd name="T37" fmla="*/ 2641 h 4766"/>
                    <a:gd name="T38" fmla="*/ 850 w 6310"/>
                    <a:gd name="T39" fmla="*/ 2716 h 4766"/>
                    <a:gd name="T40" fmla="*/ 850 w 6310"/>
                    <a:gd name="T41" fmla="*/ 2716 h 4766"/>
                    <a:gd name="T42" fmla="*/ 953 w 6310"/>
                    <a:gd name="T43" fmla="*/ 2668 h 4766"/>
                    <a:gd name="T44" fmla="*/ 1611 w 6310"/>
                    <a:gd name="T45" fmla="*/ 2299 h 4766"/>
                    <a:gd name="T46" fmla="*/ 2538 w 6310"/>
                    <a:gd name="T47" fmla="*/ 1968 h 4766"/>
                    <a:gd name="T48" fmla="*/ 2542 w 6310"/>
                    <a:gd name="T49" fmla="*/ 1966 h 4766"/>
                    <a:gd name="T50" fmla="*/ 2579 w 6310"/>
                    <a:gd name="T51" fmla="*/ 1945 h 4766"/>
                    <a:gd name="T52" fmla="*/ 2588 w 6310"/>
                    <a:gd name="T53" fmla="*/ 1958 h 4766"/>
                    <a:gd name="T54" fmla="*/ 2844 w 6310"/>
                    <a:gd name="T55" fmla="*/ 2424 h 4766"/>
                    <a:gd name="T56" fmla="*/ 1763 w 6310"/>
                    <a:gd name="T57" fmla="*/ 4359 h 4766"/>
                    <a:gd name="T58" fmla="*/ 1762 w 6310"/>
                    <a:gd name="T59" fmla="*/ 4360 h 4766"/>
                    <a:gd name="T60" fmla="*/ 1830 w 6310"/>
                    <a:gd name="T61" fmla="*/ 4634 h 4766"/>
                    <a:gd name="T62" fmla="*/ 1907 w 6310"/>
                    <a:gd name="T63" fmla="*/ 4683 h 4766"/>
                    <a:gd name="T64" fmla="*/ 2005 w 6310"/>
                    <a:gd name="T65" fmla="*/ 4712 h 4766"/>
                    <a:gd name="T66" fmla="*/ 2171 w 6310"/>
                    <a:gd name="T67" fmla="*/ 4610 h 4766"/>
                    <a:gd name="T68" fmla="*/ 3131 w 6310"/>
                    <a:gd name="T69" fmla="*/ 2944 h 4766"/>
                    <a:gd name="T70" fmla="*/ 4076 w 6310"/>
                    <a:gd name="T71" fmla="*/ 4660 h 4766"/>
                    <a:gd name="T72" fmla="*/ 4244 w 6310"/>
                    <a:gd name="T73" fmla="*/ 4766 h 4766"/>
                    <a:gd name="T74" fmla="*/ 4338 w 6310"/>
                    <a:gd name="T75" fmla="*/ 4739 h 4766"/>
                    <a:gd name="T76" fmla="*/ 4416 w 6310"/>
                    <a:gd name="T77" fmla="*/ 4691 h 4766"/>
                    <a:gd name="T78" fmla="*/ 4489 w 6310"/>
                    <a:gd name="T79" fmla="*/ 4419 h 4766"/>
                    <a:gd name="T80" fmla="*/ 3427 w 6310"/>
                    <a:gd name="T81" fmla="*/ 2430 h 4766"/>
                    <a:gd name="T82" fmla="*/ 3707 w 6310"/>
                    <a:gd name="T83" fmla="*/ 1943 h 4766"/>
                    <a:gd name="T84" fmla="*/ 3708 w 6310"/>
                    <a:gd name="T85" fmla="*/ 1941 h 4766"/>
                    <a:gd name="T86" fmla="*/ 3717 w 6310"/>
                    <a:gd name="T87" fmla="*/ 1928 h 4766"/>
                    <a:gd name="T88" fmla="*/ 3754 w 6310"/>
                    <a:gd name="T89" fmla="*/ 1950 h 4766"/>
                    <a:gd name="T90" fmla="*/ 3757 w 6310"/>
                    <a:gd name="T91" fmla="*/ 1952 h 4766"/>
                    <a:gd name="T92" fmla="*/ 4678 w 6310"/>
                    <a:gd name="T93" fmla="*/ 2304 h 4766"/>
                    <a:gd name="T94" fmla="*/ 5329 w 6310"/>
                    <a:gd name="T95" fmla="*/ 2687 h 4766"/>
                    <a:gd name="T96" fmla="*/ 5434 w 6310"/>
                    <a:gd name="T97" fmla="*/ 2737 h 4766"/>
                    <a:gd name="T98" fmla="*/ 5434 w 6310"/>
                    <a:gd name="T99" fmla="*/ 2737 h 4766"/>
                    <a:gd name="T100" fmla="*/ 5551 w 6310"/>
                    <a:gd name="T101" fmla="*/ 2664 h 4766"/>
                    <a:gd name="T102" fmla="*/ 6275 w 6310"/>
                    <a:gd name="T103" fmla="*/ 1300 h 4766"/>
                    <a:gd name="T104" fmla="*/ 6217 w 6310"/>
                    <a:gd name="T105" fmla="*/ 1083 h 4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10" h="4766">
                      <a:moveTo>
                        <a:pt x="6217" y="1083"/>
                      </a:moveTo>
                      <a:cubicBezTo>
                        <a:pt x="5899" y="761"/>
                        <a:pt x="5432" y="635"/>
                        <a:pt x="5123" y="552"/>
                      </a:cubicBezTo>
                      <a:cubicBezTo>
                        <a:pt x="5063" y="536"/>
                        <a:pt x="5007" y="521"/>
                        <a:pt x="4961" y="507"/>
                      </a:cubicBezTo>
                      <a:cubicBezTo>
                        <a:pt x="4771" y="449"/>
                        <a:pt x="4650" y="318"/>
                        <a:pt x="4595" y="246"/>
                      </a:cubicBezTo>
                      <a:cubicBezTo>
                        <a:pt x="4597" y="189"/>
                        <a:pt x="4555" y="124"/>
                        <a:pt x="4483" y="78"/>
                      </a:cubicBezTo>
                      <a:lnTo>
                        <a:pt x="4406" y="29"/>
                      </a:lnTo>
                      <a:cubicBezTo>
                        <a:pt x="4376" y="10"/>
                        <a:pt x="4343" y="0"/>
                        <a:pt x="4308" y="0"/>
                      </a:cubicBezTo>
                      <a:cubicBezTo>
                        <a:pt x="4239" y="0"/>
                        <a:pt x="4176" y="39"/>
                        <a:pt x="4142" y="102"/>
                      </a:cubicBezTo>
                      <a:lnTo>
                        <a:pt x="3141" y="1894"/>
                      </a:lnTo>
                      <a:lnTo>
                        <a:pt x="2187" y="110"/>
                      </a:lnTo>
                      <a:cubicBezTo>
                        <a:pt x="2154" y="44"/>
                        <a:pt x="2090" y="4"/>
                        <a:pt x="2020" y="4"/>
                      </a:cubicBezTo>
                      <a:cubicBezTo>
                        <a:pt x="1986" y="4"/>
                        <a:pt x="1954" y="13"/>
                        <a:pt x="1925" y="31"/>
                      </a:cubicBezTo>
                      <a:lnTo>
                        <a:pt x="1847" y="78"/>
                      </a:lnTo>
                      <a:cubicBezTo>
                        <a:pt x="1774" y="123"/>
                        <a:pt x="1731" y="187"/>
                        <a:pt x="1732" y="244"/>
                      </a:cubicBezTo>
                      <a:cubicBezTo>
                        <a:pt x="1676" y="315"/>
                        <a:pt x="1552" y="443"/>
                        <a:pt x="1362" y="497"/>
                      </a:cubicBezTo>
                      <a:cubicBezTo>
                        <a:pt x="1315" y="510"/>
                        <a:pt x="1259" y="524"/>
                        <a:pt x="1199" y="538"/>
                      </a:cubicBezTo>
                      <a:cubicBezTo>
                        <a:pt x="889" y="615"/>
                        <a:pt x="419" y="731"/>
                        <a:pt x="95" y="1045"/>
                      </a:cubicBezTo>
                      <a:cubicBezTo>
                        <a:pt x="0" y="1137"/>
                        <a:pt x="9" y="1213"/>
                        <a:pt x="33" y="1261"/>
                      </a:cubicBezTo>
                      <a:lnTo>
                        <a:pt x="732" y="2641"/>
                      </a:lnTo>
                      <a:cubicBezTo>
                        <a:pt x="755" y="2687"/>
                        <a:pt x="801" y="2716"/>
                        <a:pt x="850" y="2716"/>
                      </a:cubicBezTo>
                      <a:lnTo>
                        <a:pt x="850" y="2716"/>
                      </a:lnTo>
                      <a:cubicBezTo>
                        <a:pt x="889" y="2716"/>
                        <a:pt x="925" y="2699"/>
                        <a:pt x="953" y="2668"/>
                      </a:cubicBezTo>
                      <a:cubicBezTo>
                        <a:pt x="1020" y="2595"/>
                        <a:pt x="1265" y="2350"/>
                        <a:pt x="1611" y="2299"/>
                      </a:cubicBezTo>
                      <a:cubicBezTo>
                        <a:pt x="1892" y="2258"/>
                        <a:pt x="2221" y="2186"/>
                        <a:pt x="2538" y="1968"/>
                      </a:cubicBezTo>
                      <a:lnTo>
                        <a:pt x="2542" y="1966"/>
                      </a:lnTo>
                      <a:cubicBezTo>
                        <a:pt x="2550" y="1960"/>
                        <a:pt x="2569" y="1947"/>
                        <a:pt x="2579" y="1945"/>
                      </a:cubicBezTo>
                      <a:cubicBezTo>
                        <a:pt x="2581" y="1946"/>
                        <a:pt x="2584" y="1950"/>
                        <a:pt x="2588" y="1958"/>
                      </a:cubicBezTo>
                      <a:lnTo>
                        <a:pt x="2844" y="2424"/>
                      </a:lnTo>
                      <a:lnTo>
                        <a:pt x="1763" y="4359"/>
                      </a:lnTo>
                      <a:lnTo>
                        <a:pt x="1762" y="4360"/>
                      </a:lnTo>
                      <a:cubicBezTo>
                        <a:pt x="1712" y="4455"/>
                        <a:pt x="1743" y="4578"/>
                        <a:pt x="1830" y="4634"/>
                      </a:cubicBezTo>
                      <a:lnTo>
                        <a:pt x="1907" y="4683"/>
                      </a:lnTo>
                      <a:cubicBezTo>
                        <a:pt x="1937" y="4702"/>
                        <a:pt x="1971" y="4712"/>
                        <a:pt x="2005" y="4712"/>
                      </a:cubicBezTo>
                      <a:cubicBezTo>
                        <a:pt x="2074" y="4712"/>
                        <a:pt x="2137" y="4673"/>
                        <a:pt x="2171" y="4610"/>
                      </a:cubicBezTo>
                      <a:lnTo>
                        <a:pt x="3131" y="2944"/>
                      </a:lnTo>
                      <a:lnTo>
                        <a:pt x="4076" y="4660"/>
                      </a:lnTo>
                      <a:cubicBezTo>
                        <a:pt x="4109" y="4725"/>
                        <a:pt x="4174" y="4766"/>
                        <a:pt x="4244" y="4766"/>
                      </a:cubicBezTo>
                      <a:cubicBezTo>
                        <a:pt x="4277" y="4766"/>
                        <a:pt x="4310" y="4756"/>
                        <a:pt x="4338" y="4739"/>
                      </a:cubicBezTo>
                      <a:lnTo>
                        <a:pt x="4416" y="4691"/>
                      </a:lnTo>
                      <a:cubicBezTo>
                        <a:pt x="4505" y="4637"/>
                        <a:pt x="4538" y="4515"/>
                        <a:pt x="4489" y="4419"/>
                      </a:cubicBezTo>
                      <a:lnTo>
                        <a:pt x="3427" y="2430"/>
                      </a:lnTo>
                      <a:lnTo>
                        <a:pt x="3707" y="1943"/>
                      </a:lnTo>
                      <a:lnTo>
                        <a:pt x="3708" y="1941"/>
                      </a:lnTo>
                      <a:cubicBezTo>
                        <a:pt x="3712" y="1933"/>
                        <a:pt x="3715" y="1930"/>
                        <a:pt x="3717" y="1928"/>
                      </a:cubicBezTo>
                      <a:cubicBezTo>
                        <a:pt x="3727" y="1930"/>
                        <a:pt x="3746" y="1944"/>
                        <a:pt x="3754" y="1950"/>
                      </a:cubicBezTo>
                      <a:lnTo>
                        <a:pt x="3757" y="1952"/>
                      </a:lnTo>
                      <a:cubicBezTo>
                        <a:pt x="4071" y="2177"/>
                        <a:pt x="4398" y="2256"/>
                        <a:pt x="4678" y="2304"/>
                      </a:cubicBezTo>
                      <a:cubicBezTo>
                        <a:pt x="5023" y="2362"/>
                        <a:pt x="5264" y="2612"/>
                        <a:pt x="5329" y="2687"/>
                      </a:cubicBezTo>
                      <a:cubicBezTo>
                        <a:pt x="5357" y="2719"/>
                        <a:pt x="5395" y="2737"/>
                        <a:pt x="5434" y="2737"/>
                      </a:cubicBezTo>
                      <a:lnTo>
                        <a:pt x="5434" y="2737"/>
                      </a:lnTo>
                      <a:cubicBezTo>
                        <a:pt x="5483" y="2737"/>
                        <a:pt x="5528" y="2709"/>
                        <a:pt x="5551" y="2664"/>
                      </a:cubicBezTo>
                      <a:lnTo>
                        <a:pt x="6275" y="1300"/>
                      </a:lnTo>
                      <a:cubicBezTo>
                        <a:pt x="6300" y="1253"/>
                        <a:pt x="6310" y="1177"/>
                        <a:pt x="6217" y="108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D3566EDA-B688-9F40-610E-ADF096AB6D28}"/>
                  </a:ext>
                </a:extLst>
              </p:cNvPr>
              <p:cNvGrpSpPr/>
              <p:nvPr/>
            </p:nvGrpSpPr>
            <p:grpSpPr>
              <a:xfrm>
                <a:off x="5535323" y="4532909"/>
                <a:ext cx="2815327" cy="984247"/>
                <a:chOff x="5535323" y="4532909"/>
                <a:chExt cx="2815327" cy="984247"/>
              </a:xfrm>
            </p:grpSpPr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9FBF0EE6-E799-4207-9EAE-2C1ACA0AA942}"/>
                    </a:ext>
                  </a:extLst>
                </p:cNvPr>
                <p:cNvGrpSpPr/>
                <p:nvPr/>
              </p:nvGrpSpPr>
              <p:grpSpPr>
                <a:xfrm>
                  <a:off x="5913344" y="4532909"/>
                  <a:ext cx="2437306" cy="984247"/>
                  <a:chOff x="5797461" y="2637753"/>
                  <a:chExt cx="2721650" cy="984247"/>
                </a:xfrm>
              </p:grpSpPr>
              <p:sp>
                <p:nvSpPr>
                  <p:cNvPr id="19" name="Bullet3">
                    <a:extLst>
                      <a:ext uri="{FF2B5EF4-FFF2-40B4-BE49-F238E27FC236}">
                        <a16:creationId xmlns:a16="http://schemas.microsoft.com/office/drawing/2014/main" id="{6F35F815-A9F2-4F3C-B57E-7576F6E9D5A1}"/>
                      </a:ext>
                    </a:extLst>
                  </p:cNvPr>
                  <p:cNvSpPr/>
                  <p:nvPr/>
                </p:nvSpPr>
                <p:spPr>
                  <a:xfrm>
                    <a:off x="5840006" y="2637753"/>
                    <a:ext cx="2679105" cy="395390"/>
                  </a:xfrm>
                  <a:prstGeom prst="rect">
                    <a:avLst/>
                  </a:prstGeom>
                </p:spPr>
                <p:txBody>
                  <a:bodyPr wrap="square" lIns="91440" tIns="45720" rIns="91440" bIns="45720" anchor="b" anchorCtr="0">
                    <a:normAutofit/>
                  </a:bodyPr>
                  <a:lstStyle/>
                  <a:p>
                    <a:r>
                      <a:rPr lang="zh-CN" altLang="en-US" b="1" dirty="0"/>
                      <a:t>技术融合</a:t>
                    </a:r>
                    <a:endParaRPr lang="en-US" dirty="0"/>
                  </a:p>
                </p:txBody>
              </p:sp>
              <p:sp>
                <p:nvSpPr>
                  <p:cNvPr id="20" name="Text3">
                    <a:extLst>
                      <a:ext uri="{FF2B5EF4-FFF2-40B4-BE49-F238E27FC236}">
                        <a16:creationId xmlns:a16="http://schemas.microsoft.com/office/drawing/2014/main" id="{FEFF7457-56DC-48BE-B991-CFB2C49E830A}"/>
                      </a:ext>
                    </a:extLst>
                  </p:cNvPr>
                  <p:cNvSpPr/>
                  <p:nvPr/>
                </p:nvSpPr>
                <p:spPr>
                  <a:xfrm>
                    <a:off x="5797461" y="3033143"/>
                    <a:ext cx="2679105" cy="588857"/>
                  </a:xfrm>
                  <a:prstGeom prst="rect">
                    <a:avLst/>
                  </a:prstGeom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/>
                      <a:t>融合YOLOv5 - Lite双目深度测距技术。</a:t>
                    </a:r>
                    <a:endParaRPr lang="en-US" dirty="0"/>
                  </a:p>
                </p:txBody>
              </p:sp>
            </p:grpSp>
            <p:sp>
              <p:nvSpPr>
                <p:cNvPr id="11" name="Icon3">
                  <a:extLst>
                    <a:ext uri="{FF2B5EF4-FFF2-40B4-BE49-F238E27FC236}">
                      <a16:creationId xmlns:a16="http://schemas.microsoft.com/office/drawing/2014/main" id="{8B98CB9F-03C8-4CCE-B419-CDAC60C60765}"/>
                    </a:ext>
                  </a:extLst>
                </p:cNvPr>
                <p:cNvSpPr/>
                <p:nvPr/>
              </p:nvSpPr>
              <p:spPr>
                <a:xfrm>
                  <a:off x="5535323" y="4699159"/>
                  <a:ext cx="360652" cy="310540"/>
                </a:xfrm>
                <a:custGeom>
                  <a:avLst/>
                  <a:gdLst>
                    <a:gd name="connsiteX0" fmla="*/ 48022 w 606300"/>
                    <a:gd name="connsiteY0" fmla="*/ 162245 h 522058"/>
                    <a:gd name="connsiteX1" fmla="*/ 86476 w 606300"/>
                    <a:gd name="connsiteY1" fmla="*/ 162245 h 522058"/>
                    <a:gd name="connsiteX2" fmla="*/ 134498 w 606300"/>
                    <a:gd name="connsiteY2" fmla="*/ 210279 h 522058"/>
                    <a:gd name="connsiteX3" fmla="*/ 134498 w 606300"/>
                    <a:gd name="connsiteY3" fmla="*/ 474112 h 522058"/>
                    <a:gd name="connsiteX4" fmla="*/ 86476 w 606300"/>
                    <a:gd name="connsiteY4" fmla="*/ 522058 h 522058"/>
                    <a:gd name="connsiteX5" fmla="*/ 48022 w 606300"/>
                    <a:gd name="connsiteY5" fmla="*/ 522058 h 522058"/>
                    <a:gd name="connsiteX6" fmla="*/ 0 w 606300"/>
                    <a:gd name="connsiteY6" fmla="*/ 474112 h 522058"/>
                    <a:gd name="connsiteX7" fmla="*/ 0 w 606300"/>
                    <a:gd name="connsiteY7" fmla="*/ 210279 h 522058"/>
                    <a:gd name="connsiteX8" fmla="*/ 48022 w 606300"/>
                    <a:gd name="connsiteY8" fmla="*/ 162245 h 522058"/>
                    <a:gd name="connsiteX9" fmla="*/ 384644 w 606300"/>
                    <a:gd name="connsiteY9" fmla="*/ 1492 h 522058"/>
                    <a:gd name="connsiteX10" fmla="*/ 397023 w 606300"/>
                    <a:gd name="connsiteY10" fmla="*/ 23668 h 522058"/>
                    <a:gd name="connsiteX11" fmla="*/ 353829 w 606300"/>
                    <a:gd name="connsiteY11" fmla="*/ 144190 h 522058"/>
                    <a:gd name="connsiteX12" fmla="*/ 366647 w 606300"/>
                    <a:gd name="connsiteY12" fmla="*/ 162246 h 522058"/>
                    <a:gd name="connsiteX13" fmla="*/ 544955 w 606300"/>
                    <a:gd name="connsiteY13" fmla="*/ 162246 h 522058"/>
                    <a:gd name="connsiteX14" fmla="*/ 581301 w 606300"/>
                    <a:gd name="connsiteY14" fmla="*/ 170836 h 522058"/>
                    <a:gd name="connsiteX15" fmla="*/ 591836 w 606300"/>
                    <a:gd name="connsiteY15" fmla="*/ 176095 h 522058"/>
                    <a:gd name="connsiteX16" fmla="*/ 606059 w 606300"/>
                    <a:gd name="connsiteY16" fmla="*/ 203618 h 522058"/>
                    <a:gd name="connsiteX17" fmla="*/ 567079 w 606300"/>
                    <a:gd name="connsiteY17" fmla="*/ 455092 h 522058"/>
                    <a:gd name="connsiteX18" fmla="*/ 551539 w 606300"/>
                    <a:gd name="connsiteY18" fmla="*/ 488575 h 522058"/>
                    <a:gd name="connsiteX19" fmla="*/ 535122 w 606300"/>
                    <a:gd name="connsiteY19" fmla="*/ 507596 h 522058"/>
                    <a:gd name="connsiteX20" fmla="*/ 503341 w 606300"/>
                    <a:gd name="connsiteY20" fmla="*/ 522058 h 522058"/>
                    <a:gd name="connsiteX21" fmla="*/ 188866 w 606300"/>
                    <a:gd name="connsiteY21" fmla="*/ 522058 h 522058"/>
                    <a:gd name="connsiteX22" fmla="*/ 169639 w 606300"/>
                    <a:gd name="connsiteY22" fmla="*/ 502862 h 522058"/>
                    <a:gd name="connsiteX23" fmla="*/ 169639 w 606300"/>
                    <a:gd name="connsiteY23" fmla="*/ 181442 h 522058"/>
                    <a:gd name="connsiteX24" fmla="*/ 185003 w 606300"/>
                    <a:gd name="connsiteY24" fmla="*/ 150851 h 522058"/>
                    <a:gd name="connsiteX25" fmla="*/ 273235 w 606300"/>
                    <a:gd name="connsiteY25" fmla="*/ 60307 h 522058"/>
                    <a:gd name="connsiteX26" fmla="*/ 294393 w 606300"/>
                    <a:gd name="connsiteY26" fmla="*/ 28314 h 522058"/>
                    <a:gd name="connsiteX27" fmla="*/ 384644 w 606300"/>
                    <a:gd name="connsiteY27" fmla="*/ 1492 h 522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06300" h="522058">
                      <a:moveTo>
                        <a:pt x="48022" y="162245"/>
                      </a:moveTo>
                      <a:lnTo>
                        <a:pt x="86476" y="162245"/>
                      </a:lnTo>
                      <a:cubicBezTo>
                        <a:pt x="112989" y="162245"/>
                        <a:pt x="134498" y="183720"/>
                        <a:pt x="134498" y="210279"/>
                      </a:cubicBezTo>
                      <a:lnTo>
                        <a:pt x="134498" y="474112"/>
                      </a:lnTo>
                      <a:cubicBezTo>
                        <a:pt x="134498" y="500583"/>
                        <a:pt x="112989" y="522058"/>
                        <a:pt x="86476" y="522058"/>
                      </a:cubicBezTo>
                      <a:lnTo>
                        <a:pt x="48022" y="522058"/>
                      </a:lnTo>
                      <a:cubicBezTo>
                        <a:pt x="21509" y="522058"/>
                        <a:pt x="0" y="500583"/>
                        <a:pt x="0" y="474112"/>
                      </a:cubicBezTo>
                      <a:lnTo>
                        <a:pt x="0" y="210279"/>
                      </a:lnTo>
                      <a:cubicBezTo>
                        <a:pt x="0" y="183720"/>
                        <a:pt x="21509" y="162245"/>
                        <a:pt x="48022" y="162245"/>
                      </a:cubicBezTo>
                      <a:close/>
                      <a:moveTo>
                        <a:pt x="384644" y="1492"/>
                      </a:moveTo>
                      <a:cubicBezTo>
                        <a:pt x="395180" y="3070"/>
                        <a:pt x="400535" y="13676"/>
                        <a:pt x="397023" y="23668"/>
                      </a:cubicBezTo>
                      <a:lnTo>
                        <a:pt x="353829" y="144190"/>
                      </a:lnTo>
                      <a:cubicBezTo>
                        <a:pt x="350317" y="154182"/>
                        <a:pt x="356024" y="162246"/>
                        <a:pt x="366647" y="162246"/>
                      </a:cubicBezTo>
                      <a:lnTo>
                        <a:pt x="544955" y="162246"/>
                      </a:lnTo>
                      <a:cubicBezTo>
                        <a:pt x="555578" y="162246"/>
                        <a:pt x="571819" y="166103"/>
                        <a:pt x="581301" y="170836"/>
                      </a:cubicBezTo>
                      <a:lnTo>
                        <a:pt x="591836" y="176095"/>
                      </a:lnTo>
                      <a:cubicBezTo>
                        <a:pt x="601318" y="180828"/>
                        <a:pt x="607639" y="193187"/>
                        <a:pt x="606059" y="203618"/>
                      </a:cubicBezTo>
                      <a:lnTo>
                        <a:pt x="567079" y="455092"/>
                      </a:lnTo>
                      <a:cubicBezTo>
                        <a:pt x="565498" y="465610"/>
                        <a:pt x="558563" y="480599"/>
                        <a:pt x="551539" y="488575"/>
                      </a:cubicBezTo>
                      <a:lnTo>
                        <a:pt x="535122" y="507596"/>
                      </a:lnTo>
                      <a:cubicBezTo>
                        <a:pt x="528186" y="515572"/>
                        <a:pt x="513876" y="522058"/>
                        <a:pt x="503341" y="522058"/>
                      </a:cubicBezTo>
                      <a:lnTo>
                        <a:pt x="188866" y="522058"/>
                      </a:lnTo>
                      <a:cubicBezTo>
                        <a:pt x="178243" y="522058"/>
                        <a:pt x="169639" y="513468"/>
                        <a:pt x="169639" y="502862"/>
                      </a:cubicBezTo>
                      <a:lnTo>
                        <a:pt x="169639" y="181442"/>
                      </a:lnTo>
                      <a:cubicBezTo>
                        <a:pt x="169639" y="170836"/>
                        <a:pt x="176662" y="157338"/>
                        <a:pt x="185003" y="150851"/>
                      </a:cubicBezTo>
                      <a:cubicBezTo>
                        <a:pt x="206512" y="134110"/>
                        <a:pt x="246019" y="100451"/>
                        <a:pt x="273235" y="60307"/>
                      </a:cubicBezTo>
                      <a:cubicBezTo>
                        <a:pt x="279117" y="51454"/>
                        <a:pt x="287370" y="36290"/>
                        <a:pt x="294393" y="28314"/>
                      </a:cubicBezTo>
                      <a:cubicBezTo>
                        <a:pt x="321433" y="-2102"/>
                        <a:pt x="361379" y="-1839"/>
                        <a:pt x="384644" y="149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3C3C344B-5196-FBB9-CE62-A52C94D202B7}"/>
                  </a:ext>
                </a:extLst>
              </p:cNvPr>
              <p:cNvGrpSpPr/>
              <p:nvPr/>
            </p:nvGrpSpPr>
            <p:grpSpPr>
              <a:xfrm>
                <a:off x="8686203" y="1759944"/>
                <a:ext cx="2832696" cy="984247"/>
                <a:chOff x="8686203" y="1759944"/>
                <a:chExt cx="2832696" cy="984247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C8232D96-7B85-4957-8C50-DEE48705CC0F}"/>
                    </a:ext>
                  </a:extLst>
                </p:cNvPr>
                <p:cNvGrpSpPr/>
                <p:nvPr/>
              </p:nvGrpSpPr>
              <p:grpSpPr>
                <a:xfrm>
                  <a:off x="9081593" y="1759944"/>
                  <a:ext cx="2437306" cy="984247"/>
                  <a:chOff x="5797461" y="2637753"/>
                  <a:chExt cx="2721650" cy="984247"/>
                </a:xfrm>
              </p:grpSpPr>
              <p:sp>
                <p:nvSpPr>
                  <p:cNvPr id="17" name="Bullet4">
                    <a:extLst>
                      <a:ext uri="{FF2B5EF4-FFF2-40B4-BE49-F238E27FC236}">
                        <a16:creationId xmlns:a16="http://schemas.microsoft.com/office/drawing/2014/main" id="{1A0C4CE7-51EE-4360-BD69-3491B3164EFF}"/>
                      </a:ext>
                    </a:extLst>
                  </p:cNvPr>
                  <p:cNvSpPr/>
                  <p:nvPr/>
                </p:nvSpPr>
                <p:spPr>
                  <a:xfrm>
                    <a:off x="5840006" y="2637753"/>
                    <a:ext cx="2679105" cy="395390"/>
                  </a:xfrm>
                  <a:prstGeom prst="rect">
                    <a:avLst/>
                  </a:prstGeom>
                </p:spPr>
                <p:txBody>
                  <a:bodyPr wrap="square" lIns="91440" tIns="45720" rIns="91440" bIns="45720" anchor="b" anchorCtr="0">
                    <a:normAutofit/>
                  </a:bodyPr>
                  <a:lstStyle/>
                  <a:p>
                    <a:r>
                      <a:rPr lang="zh-CN" altLang="en-US" b="1" dirty="0"/>
                      <a:t>竞争优势</a:t>
                    </a:r>
                    <a:endParaRPr lang="en-US" dirty="0"/>
                  </a:p>
                </p:txBody>
              </p:sp>
              <p:sp>
                <p:nvSpPr>
                  <p:cNvPr id="18" name="Text4">
                    <a:extLst>
                      <a:ext uri="{FF2B5EF4-FFF2-40B4-BE49-F238E27FC236}">
                        <a16:creationId xmlns:a16="http://schemas.microsoft.com/office/drawing/2014/main" id="{F7EABDF7-74CC-4ABC-B177-CB0EFC33E746}"/>
                      </a:ext>
                    </a:extLst>
                  </p:cNvPr>
                  <p:cNvSpPr/>
                  <p:nvPr/>
                </p:nvSpPr>
                <p:spPr>
                  <a:xfrm>
                    <a:off x="5797461" y="3033143"/>
                    <a:ext cx="2679105" cy="588857"/>
                  </a:xfrm>
                  <a:prstGeom prst="rect">
                    <a:avLst/>
                  </a:prstGeom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/>
                      <a:t>高精度识别与个性化提示，优于传统设备。</a:t>
                    </a:r>
                    <a:endParaRPr lang="en-US" dirty="0"/>
                  </a:p>
                </p:txBody>
              </p:sp>
            </p:grpSp>
            <p:sp>
              <p:nvSpPr>
                <p:cNvPr id="12" name="Icon4">
                  <a:extLst>
                    <a:ext uri="{FF2B5EF4-FFF2-40B4-BE49-F238E27FC236}">
                      <a16:creationId xmlns:a16="http://schemas.microsoft.com/office/drawing/2014/main" id="{E20EF9C0-80C3-46DB-B217-84868C9348BB}"/>
                    </a:ext>
                  </a:extLst>
                </p:cNvPr>
                <p:cNvSpPr/>
                <p:nvPr/>
              </p:nvSpPr>
              <p:spPr>
                <a:xfrm>
                  <a:off x="8686203" y="1903030"/>
                  <a:ext cx="395390" cy="356868"/>
                </a:xfrm>
                <a:custGeom>
                  <a:avLst/>
                  <a:gdLst>
                    <a:gd name="T0" fmla="*/ 515 w 604"/>
                    <a:gd name="T1" fmla="*/ 87 h 546"/>
                    <a:gd name="T2" fmla="*/ 515 w 604"/>
                    <a:gd name="T3" fmla="*/ 80 h 546"/>
                    <a:gd name="T4" fmla="*/ 435 w 604"/>
                    <a:gd name="T5" fmla="*/ 0 h 546"/>
                    <a:gd name="T6" fmla="*/ 169 w 604"/>
                    <a:gd name="T7" fmla="*/ 0 h 546"/>
                    <a:gd name="T8" fmla="*/ 89 w 604"/>
                    <a:gd name="T9" fmla="*/ 80 h 546"/>
                    <a:gd name="T10" fmla="*/ 89 w 604"/>
                    <a:gd name="T11" fmla="*/ 87 h 546"/>
                    <a:gd name="T12" fmla="*/ 0 w 604"/>
                    <a:gd name="T13" fmla="*/ 212 h 546"/>
                    <a:gd name="T14" fmla="*/ 118 w 604"/>
                    <a:gd name="T15" fmla="*/ 341 h 546"/>
                    <a:gd name="T16" fmla="*/ 161 w 604"/>
                    <a:gd name="T17" fmla="*/ 332 h 546"/>
                    <a:gd name="T18" fmla="*/ 214 w 604"/>
                    <a:gd name="T19" fmla="*/ 392 h 546"/>
                    <a:gd name="T20" fmla="*/ 155 w 604"/>
                    <a:gd name="T21" fmla="*/ 493 h 546"/>
                    <a:gd name="T22" fmla="*/ 209 w 604"/>
                    <a:gd name="T23" fmla="*/ 546 h 546"/>
                    <a:gd name="T24" fmla="*/ 395 w 604"/>
                    <a:gd name="T25" fmla="*/ 546 h 546"/>
                    <a:gd name="T26" fmla="*/ 396 w 604"/>
                    <a:gd name="T27" fmla="*/ 546 h 546"/>
                    <a:gd name="T28" fmla="*/ 449 w 604"/>
                    <a:gd name="T29" fmla="*/ 493 h 546"/>
                    <a:gd name="T30" fmla="*/ 449 w 604"/>
                    <a:gd name="T31" fmla="*/ 485 h 546"/>
                    <a:gd name="T32" fmla="*/ 390 w 604"/>
                    <a:gd name="T33" fmla="*/ 392 h 546"/>
                    <a:gd name="T34" fmla="*/ 443 w 604"/>
                    <a:gd name="T35" fmla="*/ 332 h 546"/>
                    <a:gd name="T36" fmla="*/ 486 w 604"/>
                    <a:gd name="T37" fmla="*/ 341 h 546"/>
                    <a:gd name="T38" fmla="*/ 604 w 604"/>
                    <a:gd name="T39" fmla="*/ 212 h 546"/>
                    <a:gd name="T40" fmla="*/ 515 w 604"/>
                    <a:gd name="T41" fmla="*/ 87 h 546"/>
                    <a:gd name="T42" fmla="*/ 118 w 604"/>
                    <a:gd name="T43" fmla="*/ 288 h 546"/>
                    <a:gd name="T44" fmla="*/ 53 w 604"/>
                    <a:gd name="T45" fmla="*/ 212 h 546"/>
                    <a:gd name="T46" fmla="*/ 94 w 604"/>
                    <a:gd name="T47" fmla="*/ 142 h 546"/>
                    <a:gd name="T48" fmla="*/ 136 w 604"/>
                    <a:gd name="T49" fmla="*/ 285 h 546"/>
                    <a:gd name="T50" fmla="*/ 118 w 604"/>
                    <a:gd name="T51" fmla="*/ 288 h 546"/>
                    <a:gd name="T52" fmla="*/ 386 w 604"/>
                    <a:gd name="T53" fmla="*/ 152 h 546"/>
                    <a:gd name="T54" fmla="*/ 354 w 604"/>
                    <a:gd name="T55" fmla="*/ 184 h 546"/>
                    <a:gd name="T56" fmla="*/ 361 w 604"/>
                    <a:gd name="T57" fmla="*/ 228 h 546"/>
                    <a:gd name="T58" fmla="*/ 356 w 604"/>
                    <a:gd name="T59" fmla="*/ 241 h 546"/>
                    <a:gd name="T60" fmla="*/ 348 w 604"/>
                    <a:gd name="T61" fmla="*/ 244 h 546"/>
                    <a:gd name="T62" fmla="*/ 342 w 604"/>
                    <a:gd name="T63" fmla="*/ 242 h 546"/>
                    <a:gd name="T64" fmla="*/ 302 w 604"/>
                    <a:gd name="T65" fmla="*/ 221 h 546"/>
                    <a:gd name="T66" fmla="*/ 262 w 604"/>
                    <a:gd name="T67" fmla="*/ 242 h 546"/>
                    <a:gd name="T68" fmla="*/ 248 w 604"/>
                    <a:gd name="T69" fmla="*/ 241 h 546"/>
                    <a:gd name="T70" fmla="*/ 243 w 604"/>
                    <a:gd name="T71" fmla="*/ 228 h 546"/>
                    <a:gd name="T72" fmla="*/ 250 w 604"/>
                    <a:gd name="T73" fmla="*/ 184 h 546"/>
                    <a:gd name="T74" fmla="*/ 218 w 604"/>
                    <a:gd name="T75" fmla="*/ 152 h 546"/>
                    <a:gd name="T76" fmla="*/ 215 w 604"/>
                    <a:gd name="T77" fmla="*/ 139 h 546"/>
                    <a:gd name="T78" fmla="*/ 225 w 604"/>
                    <a:gd name="T79" fmla="*/ 130 h 546"/>
                    <a:gd name="T80" fmla="*/ 270 w 604"/>
                    <a:gd name="T81" fmla="*/ 123 h 546"/>
                    <a:gd name="T82" fmla="*/ 290 w 604"/>
                    <a:gd name="T83" fmla="*/ 83 h 546"/>
                    <a:gd name="T84" fmla="*/ 314 w 604"/>
                    <a:gd name="T85" fmla="*/ 83 h 546"/>
                    <a:gd name="T86" fmla="*/ 334 w 604"/>
                    <a:gd name="T87" fmla="*/ 123 h 546"/>
                    <a:gd name="T88" fmla="*/ 379 w 604"/>
                    <a:gd name="T89" fmla="*/ 130 h 546"/>
                    <a:gd name="T90" fmla="*/ 390 w 604"/>
                    <a:gd name="T91" fmla="*/ 139 h 546"/>
                    <a:gd name="T92" fmla="*/ 386 w 604"/>
                    <a:gd name="T93" fmla="*/ 152 h 546"/>
                    <a:gd name="T94" fmla="*/ 486 w 604"/>
                    <a:gd name="T95" fmla="*/ 288 h 546"/>
                    <a:gd name="T96" fmla="*/ 469 w 604"/>
                    <a:gd name="T97" fmla="*/ 285 h 546"/>
                    <a:gd name="T98" fmla="*/ 510 w 604"/>
                    <a:gd name="T99" fmla="*/ 142 h 546"/>
                    <a:gd name="T100" fmla="*/ 551 w 604"/>
                    <a:gd name="T101" fmla="*/ 212 h 546"/>
                    <a:gd name="T102" fmla="*/ 486 w 604"/>
                    <a:gd name="T103" fmla="*/ 288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04" h="546">
                      <a:moveTo>
                        <a:pt x="515" y="87"/>
                      </a:moveTo>
                      <a:cubicBezTo>
                        <a:pt x="515" y="85"/>
                        <a:pt x="515" y="82"/>
                        <a:pt x="515" y="80"/>
                      </a:cubicBezTo>
                      <a:cubicBezTo>
                        <a:pt x="515" y="36"/>
                        <a:pt x="480" y="0"/>
                        <a:pt x="435" y="0"/>
                      </a:cubicBezTo>
                      <a:lnTo>
                        <a:pt x="169" y="0"/>
                      </a:lnTo>
                      <a:cubicBezTo>
                        <a:pt x="125" y="0"/>
                        <a:pt x="89" y="36"/>
                        <a:pt x="89" y="80"/>
                      </a:cubicBezTo>
                      <a:cubicBezTo>
                        <a:pt x="89" y="82"/>
                        <a:pt x="89" y="85"/>
                        <a:pt x="89" y="87"/>
                      </a:cubicBezTo>
                      <a:cubicBezTo>
                        <a:pt x="38" y="101"/>
                        <a:pt x="0" y="152"/>
                        <a:pt x="0" y="212"/>
                      </a:cubicBezTo>
                      <a:cubicBezTo>
                        <a:pt x="0" y="283"/>
                        <a:pt x="53" y="341"/>
                        <a:pt x="118" y="341"/>
                      </a:cubicBezTo>
                      <a:cubicBezTo>
                        <a:pt x="133" y="341"/>
                        <a:pt x="148" y="338"/>
                        <a:pt x="161" y="332"/>
                      </a:cubicBezTo>
                      <a:cubicBezTo>
                        <a:pt x="176" y="355"/>
                        <a:pt x="194" y="376"/>
                        <a:pt x="214" y="392"/>
                      </a:cubicBezTo>
                      <a:cubicBezTo>
                        <a:pt x="179" y="415"/>
                        <a:pt x="155" y="452"/>
                        <a:pt x="155" y="493"/>
                      </a:cubicBezTo>
                      <a:cubicBezTo>
                        <a:pt x="155" y="522"/>
                        <a:pt x="179" y="546"/>
                        <a:pt x="209" y="546"/>
                      </a:cubicBezTo>
                      <a:lnTo>
                        <a:pt x="395" y="546"/>
                      </a:lnTo>
                      <a:cubicBezTo>
                        <a:pt x="396" y="546"/>
                        <a:pt x="396" y="546"/>
                        <a:pt x="396" y="546"/>
                      </a:cubicBezTo>
                      <a:cubicBezTo>
                        <a:pt x="425" y="546"/>
                        <a:pt x="449" y="522"/>
                        <a:pt x="449" y="493"/>
                      </a:cubicBezTo>
                      <a:cubicBezTo>
                        <a:pt x="449" y="490"/>
                        <a:pt x="449" y="488"/>
                        <a:pt x="449" y="485"/>
                      </a:cubicBezTo>
                      <a:cubicBezTo>
                        <a:pt x="446" y="447"/>
                        <a:pt x="424" y="414"/>
                        <a:pt x="390" y="392"/>
                      </a:cubicBezTo>
                      <a:cubicBezTo>
                        <a:pt x="410" y="376"/>
                        <a:pt x="428" y="355"/>
                        <a:pt x="443" y="332"/>
                      </a:cubicBezTo>
                      <a:cubicBezTo>
                        <a:pt x="456" y="338"/>
                        <a:pt x="471" y="341"/>
                        <a:pt x="486" y="341"/>
                      </a:cubicBezTo>
                      <a:cubicBezTo>
                        <a:pt x="551" y="341"/>
                        <a:pt x="604" y="283"/>
                        <a:pt x="604" y="212"/>
                      </a:cubicBezTo>
                      <a:cubicBezTo>
                        <a:pt x="604" y="152"/>
                        <a:pt x="566" y="101"/>
                        <a:pt x="515" y="87"/>
                      </a:cubicBezTo>
                      <a:close/>
                      <a:moveTo>
                        <a:pt x="118" y="288"/>
                      </a:moveTo>
                      <a:cubicBezTo>
                        <a:pt x="82" y="288"/>
                        <a:pt x="53" y="254"/>
                        <a:pt x="53" y="212"/>
                      </a:cubicBezTo>
                      <a:cubicBezTo>
                        <a:pt x="53" y="180"/>
                        <a:pt x="70" y="153"/>
                        <a:pt x="94" y="142"/>
                      </a:cubicBezTo>
                      <a:cubicBezTo>
                        <a:pt x="101" y="188"/>
                        <a:pt x="115" y="239"/>
                        <a:pt x="136" y="285"/>
                      </a:cubicBezTo>
                      <a:cubicBezTo>
                        <a:pt x="130" y="286"/>
                        <a:pt x="124" y="288"/>
                        <a:pt x="118" y="288"/>
                      </a:cubicBezTo>
                      <a:close/>
                      <a:moveTo>
                        <a:pt x="386" y="152"/>
                      </a:moveTo>
                      <a:lnTo>
                        <a:pt x="354" y="184"/>
                      </a:lnTo>
                      <a:lnTo>
                        <a:pt x="361" y="228"/>
                      </a:lnTo>
                      <a:cubicBezTo>
                        <a:pt x="362" y="233"/>
                        <a:pt x="360" y="238"/>
                        <a:pt x="356" y="241"/>
                      </a:cubicBezTo>
                      <a:cubicBezTo>
                        <a:pt x="354" y="243"/>
                        <a:pt x="351" y="244"/>
                        <a:pt x="348" y="244"/>
                      </a:cubicBezTo>
                      <a:cubicBezTo>
                        <a:pt x="346" y="244"/>
                        <a:pt x="344" y="243"/>
                        <a:pt x="342" y="242"/>
                      </a:cubicBezTo>
                      <a:lnTo>
                        <a:pt x="302" y="221"/>
                      </a:lnTo>
                      <a:lnTo>
                        <a:pt x="262" y="242"/>
                      </a:lnTo>
                      <a:cubicBezTo>
                        <a:pt x="258" y="245"/>
                        <a:pt x="252" y="244"/>
                        <a:pt x="248" y="241"/>
                      </a:cubicBezTo>
                      <a:cubicBezTo>
                        <a:pt x="244" y="238"/>
                        <a:pt x="242" y="233"/>
                        <a:pt x="243" y="228"/>
                      </a:cubicBezTo>
                      <a:lnTo>
                        <a:pt x="250" y="184"/>
                      </a:lnTo>
                      <a:lnTo>
                        <a:pt x="218" y="152"/>
                      </a:lnTo>
                      <a:cubicBezTo>
                        <a:pt x="214" y="149"/>
                        <a:pt x="213" y="143"/>
                        <a:pt x="215" y="139"/>
                      </a:cubicBezTo>
                      <a:cubicBezTo>
                        <a:pt x="216" y="134"/>
                        <a:pt x="220" y="130"/>
                        <a:pt x="225" y="130"/>
                      </a:cubicBezTo>
                      <a:lnTo>
                        <a:pt x="270" y="123"/>
                      </a:lnTo>
                      <a:lnTo>
                        <a:pt x="290" y="83"/>
                      </a:lnTo>
                      <a:cubicBezTo>
                        <a:pt x="295" y="73"/>
                        <a:pt x="310" y="73"/>
                        <a:pt x="314" y="83"/>
                      </a:cubicBezTo>
                      <a:lnTo>
                        <a:pt x="334" y="123"/>
                      </a:lnTo>
                      <a:lnTo>
                        <a:pt x="379" y="130"/>
                      </a:lnTo>
                      <a:cubicBezTo>
                        <a:pt x="384" y="130"/>
                        <a:pt x="388" y="134"/>
                        <a:pt x="390" y="139"/>
                      </a:cubicBezTo>
                      <a:cubicBezTo>
                        <a:pt x="391" y="143"/>
                        <a:pt x="390" y="149"/>
                        <a:pt x="386" y="152"/>
                      </a:cubicBezTo>
                      <a:close/>
                      <a:moveTo>
                        <a:pt x="486" y="288"/>
                      </a:moveTo>
                      <a:cubicBezTo>
                        <a:pt x="480" y="288"/>
                        <a:pt x="474" y="286"/>
                        <a:pt x="469" y="285"/>
                      </a:cubicBezTo>
                      <a:cubicBezTo>
                        <a:pt x="490" y="239"/>
                        <a:pt x="504" y="188"/>
                        <a:pt x="510" y="142"/>
                      </a:cubicBezTo>
                      <a:cubicBezTo>
                        <a:pt x="534" y="153"/>
                        <a:pt x="551" y="180"/>
                        <a:pt x="551" y="212"/>
                      </a:cubicBezTo>
                      <a:cubicBezTo>
                        <a:pt x="551" y="254"/>
                        <a:pt x="522" y="288"/>
                        <a:pt x="486" y="288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7170554A-A548-F006-E5C9-B04E5CEC3161}"/>
                  </a:ext>
                </a:extLst>
              </p:cNvPr>
              <p:cNvGrpSpPr/>
              <p:nvPr/>
            </p:nvGrpSpPr>
            <p:grpSpPr>
              <a:xfrm>
                <a:off x="8686203" y="3146427"/>
                <a:ext cx="2832696" cy="984247"/>
                <a:chOff x="8686203" y="3146427"/>
                <a:chExt cx="2832696" cy="98424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BD8A24EA-5C22-4573-9E91-C8DE5E23B0F9}"/>
                    </a:ext>
                  </a:extLst>
                </p:cNvPr>
                <p:cNvGrpSpPr/>
                <p:nvPr/>
              </p:nvGrpSpPr>
              <p:grpSpPr>
                <a:xfrm>
                  <a:off x="9081593" y="3146427"/>
                  <a:ext cx="2437306" cy="984247"/>
                  <a:chOff x="5797461" y="2637753"/>
                  <a:chExt cx="2721650" cy="984247"/>
                </a:xfrm>
              </p:grpSpPr>
              <p:sp>
                <p:nvSpPr>
                  <p:cNvPr id="15" name="Bullet5">
                    <a:extLst>
                      <a:ext uri="{FF2B5EF4-FFF2-40B4-BE49-F238E27FC236}">
                        <a16:creationId xmlns:a16="http://schemas.microsoft.com/office/drawing/2014/main" id="{E4632C67-855B-4778-9759-4488E9D1D0E5}"/>
                      </a:ext>
                    </a:extLst>
                  </p:cNvPr>
                  <p:cNvSpPr/>
                  <p:nvPr/>
                </p:nvSpPr>
                <p:spPr>
                  <a:xfrm>
                    <a:off x="5840006" y="2637753"/>
                    <a:ext cx="2679105" cy="395390"/>
                  </a:xfrm>
                  <a:prstGeom prst="rect">
                    <a:avLst/>
                  </a:prstGeom>
                </p:spPr>
                <p:txBody>
                  <a:bodyPr wrap="square" lIns="91440" tIns="45720" rIns="91440" bIns="45720" anchor="b" anchorCtr="0">
                    <a:normAutofit/>
                  </a:bodyPr>
                  <a:lstStyle/>
                  <a:p>
                    <a:r>
                      <a:rPr lang="zh-CN" altLang="en-US" b="1" dirty="0"/>
                      <a:t>用户价值</a:t>
                    </a:r>
                    <a:endParaRPr lang="en-US" dirty="0"/>
                  </a:p>
                </p:txBody>
              </p:sp>
              <p:sp>
                <p:nvSpPr>
                  <p:cNvPr id="16" name="Text5">
                    <a:extLst>
                      <a:ext uri="{FF2B5EF4-FFF2-40B4-BE49-F238E27FC236}">
                        <a16:creationId xmlns:a16="http://schemas.microsoft.com/office/drawing/2014/main" id="{BB748AEB-5971-41D7-8C21-C26A9D1859E8}"/>
                      </a:ext>
                    </a:extLst>
                  </p:cNvPr>
                  <p:cNvSpPr/>
                  <p:nvPr/>
                </p:nvSpPr>
                <p:spPr>
                  <a:xfrm>
                    <a:off x="5797461" y="3033143"/>
                    <a:ext cx="2679105" cy="588857"/>
                  </a:xfrm>
                  <a:prstGeom prst="rect">
                    <a:avLst/>
                  </a:prstGeom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/>
                      <a:t>为视障人士提供安全、便捷的导航体验。</a:t>
                    </a:r>
                    <a:endParaRPr lang="en-US" dirty="0"/>
                  </a:p>
                </p:txBody>
              </p:sp>
            </p:grpSp>
            <p:sp>
              <p:nvSpPr>
                <p:cNvPr id="13" name="Icon5">
                  <a:extLst>
                    <a:ext uri="{FF2B5EF4-FFF2-40B4-BE49-F238E27FC236}">
                      <a16:creationId xmlns:a16="http://schemas.microsoft.com/office/drawing/2014/main" id="{6A8299F0-E03F-42D2-9B2C-17A503B1F510}"/>
                    </a:ext>
                  </a:extLst>
                </p:cNvPr>
                <p:cNvSpPr/>
                <p:nvPr/>
              </p:nvSpPr>
              <p:spPr>
                <a:xfrm>
                  <a:off x="8686203" y="3270553"/>
                  <a:ext cx="395390" cy="394788"/>
                </a:xfrm>
                <a:custGeom>
                  <a:avLst/>
                  <a:gdLst>
                    <a:gd name="T0" fmla="*/ 3776 w 3922"/>
                    <a:gd name="T1" fmla="*/ 145 h 3922"/>
                    <a:gd name="T2" fmla="*/ 2386 w 3922"/>
                    <a:gd name="T3" fmla="*/ 0 h 3922"/>
                    <a:gd name="T4" fmla="*/ 0 w 3922"/>
                    <a:gd name="T5" fmla="*/ 2386 h 3922"/>
                    <a:gd name="T6" fmla="*/ 1535 w 3922"/>
                    <a:gd name="T7" fmla="*/ 3922 h 3922"/>
                    <a:gd name="T8" fmla="*/ 3922 w 3922"/>
                    <a:gd name="T9" fmla="*/ 1535 h 3922"/>
                    <a:gd name="T10" fmla="*/ 3776 w 3922"/>
                    <a:gd name="T11" fmla="*/ 145 h 3922"/>
                    <a:gd name="T12" fmla="*/ 1542 w 3922"/>
                    <a:gd name="T13" fmla="*/ 3201 h 3922"/>
                    <a:gd name="T14" fmla="*/ 720 w 3922"/>
                    <a:gd name="T15" fmla="*/ 2380 h 3922"/>
                    <a:gd name="T16" fmla="*/ 909 w 3922"/>
                    <a:gd name="T17" fmla="*/ 2191 h 3922"/>
                    <a:gd name="T18" fmla="*/ 1731 w 3922"/>
                    <a:gd name="T19" fmla="*/ 3013 h 3922"/>
                    <a:gd name="T20" fmla="*/ 1542 w 3922"/>
                    <a:gd name="T21" fmla="*/ 3201 h 3922"/>
                    <a:gd name="T22" fmla="*/ 3102 w 3922"/>
                    <a:gd name="T23" fmla="*/ 1291 h 3922"/>
                    <a:gd name="T24" fmla="*/ 2631 w 3922"/>
                    <a:gd name="T25" fmla="*/ 1291 h 3922"/>
                    <a:gd name="T26" fmla="*/ 2631 w 3922"/>
                    <a:gd name="T27" fmla="*/ 820 h 3922"/>
                    <a:gd name="T28" fmla="*/ 3102 w 3922"/>
                    <a:gd name="T29" fmla="*/ 820 h 3922"/>
                    <a:gd name="T30" fmla="*/ 3102 w 3922"/>
                    <a:gd name="T31" fmla="*/ 1291 h 3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922" h="3922">
                      <a:moveTo>
                        <a:pt x="3776" y="145"/>
                      </a:moveTo>
                      <a:lnTo>
                        <a:pt x="2386" y="0"/>
                      </a:lnTo>
                      <a:lnTo>
                        <a:pt x="0" y="2386"/>
                      </a:lnTo>
                      <a:lnTo>
                        <a:pt x="1535" y="3922"/>
                      </a:lnTo>
                      <a:lnTo>
                        <a:pt x="3922" y="1535"/>
                      </a:lnTo>
                      <a:lnTo>
                        <a:pt x="3776" y="145"/>
                      </a:lnTo>
                      <a:close/>
                      <a:moveTo>
                        <a:pt x="1542" y="3201"/>
                      </a:moveTo>
                      <a:lnTo>
                        <a:pt x="720" y="2380"/>
                      </a:lnTo>
                      <a:lnTo>
                        <a:pt x="909" y="2191"/>
                      </a:lnTo>
                      <a:lnTo>
                        <a:pt x="1731" y="3013"/>
                      </a:lnTo>
                      <a:lnTo>
                        <a:pt x="1542" y="3201"/>
                      </a:lnTo>
                      <a:close/>
                      <a:moveTo>
                        <a:pt x="3102" y="1291"/>
                      </a:moveTo>
                      <a:cubicBezTo>
                        <a:pt x="2972" y="1421"/>
                        <a:pt x="2761" y="1421"/>
                        <a:pt x="2631" y="1291"/>
                      </a:cubicBezTo>
                      <a:cubicBezTo>
                        <a:pt x="2501" y="1161"/>
                        <a:pt x="2501" y="950"/>
                        <a:pt x="2631" y="820"/>
                      </a:cubicBezTo>
                      <a:cubicBezTo>
                        <a:pt x="2761" y="689"/>
                        <a:pt x="2972" y="689"/>
                        <a:pt x="3102" y="820"/>
                      </a:cubicBezTo>
                      <a:cubicBezTo>
                        <a:pt x="3232" y="950"/>
                        <a:pt x="3232" y="1161"/>
                        <a:pt x="3102" y="129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DE7FD94D-1DC7-4478-9E58-429157C3D985}"/>
                  </a:ext>
                </a:extLst>
              </p:cNvPr>
              <p:cNvCxnSpPr/>
              <p:nvPr/>
            </p:nvCxnSpPr>
            <p:spPr>
              <a:xfrm>
                <a:off x="8405025" y="1813422"/>
                <a:ext cx="0" cy="3650256"/>
              </a:xfrm>
              <a:prstGeom prst="line">
                <a:avLst/>
              </a:prstGeom>
              <a:ln w="3175">
                <a:solidFill>
                  <a:schemeClr val="tx2"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itle">
              <a:extLst>
                <a:ext uri="{FF2B5EF4-FFF2-40B4-BE49-F238E27FC236}">
                  <a16:creationId xmlns:a16="http://schemas.microsoft.com/office/drawing/2014/main" id="{C4CAEF22-B204-4FFD-C1A8-4BD64D6A8FE4}"/>
                </a:ext>
              </a:extLst>
            </p:cNvPr>
            <p:cNvSpPr txBox="1"/>
            <p:nvPr/>
          </p:nvSpPr>
          <p:spPr>
            <a:xfrm>
              <a:off x="689875" y="1208415"/>
              <a:ext cx="107995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产品基本描述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产品模型与实物图片</a:t>
            </a:r>
            <a:endParaRPr lang="en-US" dirty="0"/>
          </a:p>
        </p:txBody>
      </p:sp>
      <p:grpSp>
        <p:nvGrpSpPr>
          <p:cNvPr id="18" name="1054622d-1c43-4f53-a7e0-9694b16379d4.source.5.zh-Hans.pptx">
            <a:extLst>
              <a:ext uri="{FF2B5EF4-FFF2-40B4-BE49-F238E27FC236}">
                <a16:creationId xmlns:a16="http://schemas.microsoft.com/office/drawing/2014/main" id="{E00D595E-A28E-7D06-8F66-C3A68EF5D9BD}"/>
              </a:ext>
            </a:extLst>
          </p:cNvPr>
          <p:cNvGrpSpPr/>
          <p:nvPr/>
        </p:nvGrpSpPr>
        <p:grpSpPr>
          <a:xfrm>
            <a:off x="660400" y="1130300"/>
            <a:ext cx="10858501" cy="5003800"/>
            <a:chOff x="660400" y="1130300"/>
            <a:chExt cx="10858501" cy="500380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153E8B8-1027-5286-BA76-EB0773790DF6}"/>
                </a:ext>
              </a:extLst>
            </p:cNvPr>
            <p:cNvGrpSpPr/>
            <p:nvPr/>
          </p:nvGrpSpPr>
          <p:grpSpPr>
            <a:xfrm>
              <a:off x="660400" y="3489231"/>
              <a:ext cx="10858501" cy="2644869"/>
              <a:chOff x="660400" y="3489231"/>
              <a:chExt cx="10858501" cy="2644869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84A9B0FF-CCFB-BA09-EEAA-6EBB0E0FECC6}"/>
                  </a:ext>
                </a:extLst>
              </p:cNvPr>
              <p:cNvGrpSpPr/>
              <p:nvPr/>
            </p:nvGrpSpPr>
            <p:grpSpPr>
              <a:xfrm>
                <a:off x="660400" y="3489231"/>
                <a:ext cx="2869553" cy="1264097"/>
                <a:chOff x="837013" y="3489231"/>
                <a:chExt cx="2869553" cy="126409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3BE2536B-5854-78DA-B6B6-CEFDE76C9DC6}"/>
                    </a:ext>
                  </a:extLst>
                </p:cNvPr>
                <p:cNvGrpSpPr/>
                <p:nvPr/>
              </p:nvGrpSpPr>
              <p:grpSpPr>
                <a:xfrm>
                  <a:off x="1503363" y="3489231"/>
                  <a:ext cx="2203203" cy="1264097"/>
                  <a:chOff x="1503363" y="3489231"/>
                  <a:chExt cx="2203203" cy="1264097"/>
                </a:xfrm>
              </p:grpSpPr>
              <p:sp>
                <p:nvSpPr>
                  <p:cNvPr id="86" name="Text1">
                    <a:extLst>
                      <a:ext uri="{FF2B5EF4-FFF2-40B4-BE49-F238E27FC236}">
                        <a16:creationId xmlns:a16="http://schemas.microsoft.com/office/drawing/2014/main" id="{226DDB65-BCF6-4E8C-937B-550FED75039D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363" y="4026888"/>
                    <a:ext cx="2203203" cy="7264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cs typeface="+mn-ea"/>
                        <a:sym typeface="+mn-lt"/>
                      </a:rPr>
                      <a:t>展示产品三维模型，直观呈现产品形态。</a:t>
                    </a:r>
                    <a:endParaRPr lang="en-US" dirty="0"/>
                  </a:p>
                </p:txBody>
              </p:sp>
              <p:sp>
                <p:nvSpPr>
                  <p:cNvPr id="24" name="Bullet1">
                    <a:extLst>
                      <a:ext uri="{FF2B5EF4-FFF2-40B4-BE49-F238E27FC236}">
                        <a16:creationId xmlns:a16="http://schemas.microsoft.com/office/drawing/2014/main" id="{911A45C0-E5CD-4DB3-AEB2-DADAC2C1F232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363" y="3489231"/>
                    <a:ext cx="2203202" cy="52546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 anchorCtr="0">
                    <a:normAutofit/>
                  </a:bodyPr>
                  <a:lstStyle/>
                  <a:p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cs typeface="+mn-ea"/>
                        <a:sym typeface="+mn-lt"/>
                      </a:rPr>
                      <a:t>产品模型展示</a:t>
                    </a:r>
                    <a:endParaRPr lang="en-US" dirty="0"/>
                  </a:p>
                </p:txBody>
              </p:sp>
            </p:grpSp>
            <p:sp>
              <p:nvSpPr>
                <p:cNvPr id="6" name="Number1">
                  <a:extLst>
                    <a:ext uri="{FF2B5EF4-FFF2-40B4-BE49-F238E27FC236}">
                      <a16:creationId xmlns:a16="http://schemas.microsoft.com/office/drawing/2014/main" id="{164F1DC4-7750-43CF-A2D3-3582E69F535E}"/>
                    </a:ext>
                  </a:extLst>
                </p:cNvPr>
                <p:cNvSpPr txBox="1"/>
                <p:nvPr/>
              </p:nvSpPr>
              <p:spPr>
                <a:xfrm>
                  <a:off x="837013" y="3629975"/>
                  <a:ext cx="612668" cy="461665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400" b="1" i="0">
                      <a:gradFill>
                        <a:gsLst>
                          <a:gs pos="0">
                            <a:schemeClr val="accent1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1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1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r>
                    <a:rPr lang="en-US" altLang="zh-CN" dirty="0">
                      <a:cs typeface="+mn-ea"/>
                      <a:sym typeface="+mn-lt"/>
                    </a:rPr>
                    <a:t>01.</a:t>
                  </a:r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43122273-5A98-6A73-AC94-9F0907905729}"/>
                  </a:ext>
                </a:extLst>
              </p:cNvPr>
              <p:cNvGrpSpPr/>
              <p:nvPr/>
            </p:nvGrpSpPr>
            <p:grpSpPr>
              <a:xfrm>
                <a:off x="2659588" y="4875930"/>
                <a:ext cx="2865651" cy="1258170"/>
                <a:chOff x="2792048" y="4875930"/>
                <a:chExt cx="2865651" cy="1258170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129BE649-A753-E3E0-2DED-C8B9863C3CAB}"/>
                    </a:ext>
                  </a:extLst>
                </p:cNvPr>
                <p:cNvGrpSpPr/>
                <p:nvPr/>
              </p:nvGrpSpPr>
              <p:grpSpPr>
                <a:xfrm>
                  <a:off x="3454496" y="4875930"/>
                  <a:ext cx="2203203" cy="1258170"/>
                  <a:chOff x="3454496" y="4875930"/>
                  <a:chExt cx="2203203" cy="1258170"/>
                </a:xfrm>
              </p:grpSpPr>
              <p:sp>
                <p:nvSpPr>
                  <p:cNvPr id="63" name="Text2">
                    <a:extLst>
                      <a:ext uri="{FF2B5EF4-FFF2-40B4-BE49-F238E27FC236}">
                        <a16:creationId xmlns:a16="http://schemas.microsoft.com/office/drawing/2014/main" id="{B704790C-7BCE-43A4-B307-17F2E1045C32}"/>
                      </a:ext>
                    </a:extLst>
                  </p:cNvPr>
                  <p:cNvSpPr txBox="1"/>
                  <p:nvPr/>
                </p:nvSpPr>
                <p:spPr>
                  <a:xfrm>
                    <a:off x="3454496" y="5407660"/>
                    <a:ext cx="2203203" cy="7264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cs typeface="+mn-ea"/>
                        <a:sym typeface="+mn-lt"/>
                      </a:rPr>
                      <a:t>提供多角度实物照片，让用户了解产品细节。</a:t>
                    </a:r>
                    <a:endParaRPr lang="en-US" dirty="0"/>
                  </a:p>
                </p:txBody>
              </p:sp>
              <p:sp>
                <p:nvSpPr>
                  <p:cNvPr id="64" name="Bullet2">
                    <a:extLst>
                      <a:ext uri="{FF2B5EF4-FFF2-40B4-BE49-F238E27FC236}">
                        <a16:creationId xmlns:a16="http://schemas.microsoft.com/office/drawing/2014/main" id="{271851FD-20A0-442A-B310-C831BC26DF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54496" y="4875930"/>
                    <a:ext cx="2203202" cy="52546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 anchorCtr="0">
                    <a:normAutofit/>
                  </a:bodyPr>
                  <a:lstStyle/>
                  <a:p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cs typeface="+mn-ea"/>
                        <a:sym typeface="+mn-lt"/>
                      </a:rPr>
                      <a:t>实物图片展示</a:t>
                    </a:r>
                    <a:endParaRPr lang="en-US" dirty="0"/>
                  </a:p>
                </p:txBody>
              </p:sp>
            </p:grpSp>
            <p:sp>
              <p:nvSpPr>
                <p:cNvPr id="72" name="Number2">
                  <a:extLst>
                    <a:ext uri="{FF2B5EF4-FFF2-40B4-BE49-F238E27FC236}">
                      <a16:creationId xmlns:a16="http://schemas.microsoft.com/office/drawing/2014/main" id="{CE41377B-6FD7-41F3-8846-7A1C53B2324D}"/>
                    </a:ext>
                  </a:extLst>
                </p:cNvPr>
                <p:cNvSpPr txBox="1"/>
                <p:nvPr/>
              </p:nvSpPr>
              <p:spPr>
                <a:xfrm>
                  <a:off x="2792048" y="5016674"/>
                  <a:ext cx="612668" cy="461665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400" b="1" i="0">
                      <a:gradFill>
                        <a:gsLst>
                          <a:gs pos="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2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2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r>
                    <a:rPr lang="en-US" altLang="zh-CN" dirty="0">
                      <a:cs typeface="+mn-ea"/>
                      <a:sym typeface="+mn-lt"/>
                    </a:rPr>
                    <a:t>02.</a:t>
                  </a:r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AB48E65A-925A-B674-4EEC-7C5F9100B877}"/>
                  </a:ext>
                </a:extLst>
              </p:cNvPr>
              <p:cNvGrpSpPr/>
              <p:nvPr/>
            </p:nvGrpSpPr>
            <p:grpSpPr>
              <a:xfrm>
                <a:off x="4654874" y="3489231"/>
                <a:ext cx="2869553" cy="1264097"/>
                <a:chOff x="4743181" y="3489231"/>
                <a:chExt cx="2869553" cy="126409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31776AF7-437F-E092-B08A-E551DD9BCEB1}"/>
                    </a:ext>
                  </a:extLst>
                </p:cNvPr>
                <p:cNvGrpSpPr/>
                <p:nvPr/>
              </p:nvGrpSpPr>
              <p:grpSpPr>
                <a:xfrm>
                  <a:off x="5409531" y="3489231"/>
                  <a:ext cx="2203203" cy="1264097"/>
                  <a:chOff x="5409531" y="3489231"/>
                  <a:chExt cx="2203203" cy="1264097"/>
                </a:xfrm>
              </p:grpSpPr>
              <p:sp>
                <p:nvSpPr>
                  <p:cNvPr id="74" name="Text3">
                    <a:extLst>
                      <a:ext uri="{FF2B5EF4-FFF2-40B4-BE49-F238E27FC236}">
                        <a16:creationId xmlns:a16="http://schemas.microsoft.com/office/drawing/2014/main" id="{BD7CA5FD-0364-4876-99DE-7365053FA872}"/>
                      </a:ext>
                    </a:extLst>
                  </p:cNvPr>
                  <p:cNvSpPr txBox="1"/>
                  <p:nvPr/>
                </p:nvSpPr>
                <p:spPr>
                  <a:xfrm>
                    <a:off x="5409531" y="4026888"/>
                    <a:ext cx="2203203" cy="7264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cs typeface="+mn-ea"/>
                        <a:sym typeface="+mn-lt"/>
                      </a:rPr>
                      <a:t>介绍产品尺寸，方便用户评估便携性。</a:t>
                    </a:r>
                    <a:endParaRPr lang="en-US" dirty="0"/>
                  </a:p>
                </p:txBody>
              </p:sp>
              <p:sp>
                <p:nvSpPr>
                  <p:cNvPr id="75" name="Bullet3">
                    <a:extLst>
                      <a:ext uri="{FF2B5EF4-FFF2-40B4-BE49-F238E27FC236}">
                        <a16:creationId xmlns:a16="http://schemas.microsoft.com/office/drawing/2014/main" id="{8875351E-FDBA-4A1B-8E4C-AB0A9D0DD900}"/>
                      </a:ext>
                    </a:extLst>
                  </p:cNvPr>
                  <p:cNvSpPr txBox="1"/>
                  <p:nvPr/>
                </p:nvSpPr>
                <p:spPr>
                  <a:xfrm>
                    <a:off x="5409531" y="3489231"/>
                    <a:ext cx="2203202" cy="52546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 anchorCtr="0">
                    <a:normAutofit/>
                  </a:bodyPr>
                  <a:lstStyle/>
                  <a:p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cs typeface="+mn-ea"/>
                        <a:sym typeface="+mn-lt"/>
                      </a:rPr>
                      <a:t>产品尺寸</a:t>
                    </a:r>
                    <a:endParaRPr lang="en-US" dirty="0"/>
                  </a:p>
                </p:txBody>
              </p:sp>
            </p:grpSp>
            <p:sp>
              <p:nvSpPr>
                <p:cNvPr id="77" name="Number3">
                  <a:extLst>
                    <a:ext uri="{FF2B5EF4-FFF2-40B4-BE49-F238E27FC236}">
                      <a16:creationId xmlns:a16="http://schemas.microsoft.com/office/drawing/2014/main" id="{A93802A5-594E-4A37-9DE7-54044F9BAE20}"/>
                    </a:ext>
                  </a:extLst>
                </p:cNvPr>
                <p:cNvSpPr txBox="1"/>
                <p:nvPr/>
              </p:nvSpPr>
              <p:spPr>
                <a:xfrm>
                  <a:off x="4743181" y="3629975"/>
                  <a:ext cx="612668" cy="461665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400" b="1" i="0">
                      <a:gradFill>
                        <a:gsLst>
                          <a:gs pos="0">
                            <a:schemeClr val="accent3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3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3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r>
                    <a:rPr lang="en-US" altLang="zh-CN" dirty="0">
                      <a:cs typeface="+mn-ea"/>
                      <a:sym typeface="+mn-lt"/>
                    </a:rPr>
                    <a:t>03.</a:t>
                  </a:r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82F37A0D-5558-1D44-9E6E-D37C59F0FC17}"/>
                  </a:ext>
                </a:extLst>
              </p:cNvPr>
              <p:cNvGrpSpPr/>
              <p:nvPr/>
            </p:nvGrpSpPr>
            <p:grpSpPr>
              <a:xfrm>
                <a:off x="6654062" y="4875930"/>
                <a:ext cx="2865651" cy="1258170"/>
                <a:chOff x="6698216" y="4875930"/>
                <a:chExt cx="2865651" cy="1258170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057D74D6-06CC-E2AA-CB44-832E2277C084}"/>
                    </a:ext>
                  </a:extLst>
                </p:cNvPr>
                <p:cNvGrpSpPr/>
                <p:nvPr/>
              </p:nvGrpSpPr>
              <p:grpSpPr>
                <a:xfrm>
                  <a:off x="7360664" y="4875930"/>
                  <a:ext cx="2203203" cy="1258170"/>
                  <a:chOff x="7360664" y="4875930"/>
                  <a:chExt cx="2203203" cy="1258170"/>
                </a:xfrm>
              </p:grpSpPr>
              <p:sp>
                <p:nvSpPr>
                  <p:cNvPr id="82" name="Text4">
                    <a:extLst>
                      <a:ext uri="{FF2B5EF4-FFF2-40B4-BE49-F238E27FC236}">
                        <a16:creationId xmlns:a16="http://schemas.microsoft.com/office/drawing/2014/main" id="{E1CDD512-061E-4734-A207-4267F9E1ED22}"/>
                      </a:ext>
                    </a:extLst>
                  </p:cNvPr>
                  <p:cNvSpPr txBox="1"/>
                  <p:nvPr/>
                </p:nvSpPr>
                <p:spPr>
                  <a:xfrm>
                    <a:off x="7360664" y="5407660"/>
                    <a:ext cx="2203203" cy="7264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cs typeface="+mn-ea"/>
                        <a:sym typeface="+mn-lt"/>
                      </a:rPr>
                      <a:t>说明产品所用材料，体现环保与耐用性。</a:t>
                    </a:r>
                    <a:endParaRPr lang="en-US" dirty="0"/>
                  </a:p>
                </p:txBody>
              </p:sp>
              <p:sp>
                <p:nvSpPr>
                  <p:cNvPr id="83" name="Bullet4">
                    <a:extLst>
                      <a:ext uri="{FF2B5EF4-FFF2-40B4-BE49-F238E27FC236}">
                        <a16:creationId xmlns:a16="http://schemas.microsoft.com/office/drawing/2014/main" id="{00B8CF80-04DC-46F0-8C6D-190D61CF639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0664" y="4875930"/>
                    <a:ext cx="2203202" cy="52546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 anchorCtr="0">
                    <a:normAutofit/>
                  </a:bodyPr>
                  <a:lstStyle/>
                  <a:p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cs typeface="+mn-ea"/>
                        <a:sym typeface="+mn-lt"/>
                      </a:rPr>
                      <a:t>材料说明</a:t>
                    </a:r>
                    <a:endParaRPr lang="en-US" dirty="0"/>
                  </a:p>
                </p:txBody>
              </p:sp>
            </p:grpSp>
            <p:sp>
              <p:nvSpPr>
                <p:cNvPr id="85" name="Number4">
                  <a:extLst>
                    <a:ext uri="{FF2B5EF4-FFF2-40B4-BE49-F238E27FC236}">
                      <a16:creationId xmlns:a16="http://schemas.microsoft.com/office/drawing/2014/main" id="{0086F131-59E8-430E-93A3-1B983C84FEF9}"/>
                    </a:ext>
                  </a:extLst>
                </p:cNvPr>
                <p:cNvSpPr txBox="1"/>
                <p:nvPr/>
              </p:nvSpPr>
              <p:spPr>
                <a:xfrm>
                  <a:off x="6698216" y="5016674"/>
                  <a:ext cx="612668" cy="461665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400" b="1" i="0">
                      <a:gradFill>
                        <a:gsLst>
                          <a:gs pos="0">
                            <a:schemeClr val="accent4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4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4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r>
                    <a:rPr lang="en-US" altLang="zh-CN" dirty="0">
                      <a:cs typeface="+mn-ea"/>
                      <a:sym typeface="+mn-lt"/>
                    </a:rPr>
                    <a:t>04.</a:t>
                  </a:r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F13DB9C0-7E51-0301-56B4-43B14A310A1D}"/>
                  </a:ext>
                </a:extLst>
              </p:cNvPr>
              <p:cNvGrpSpPr/>
              <p:nvPr/>
            </p:nvGrpSpPr>
            <p:grpSpPr>
              <a:xfrm>
                <a:off x="8649348" y="3489231"/>
                <a:ext cx="2869553" cy="1264097"/>
                <a:chOff x="8649348" y="3489231"/>
                <a:chExt cx="2869553" cy="126409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1E7AD8AC-631B-AFA4-8730-7429F42C4863}"/>
                    </a:ext>
                  </a:extLst>
                </p:cNvPr>
                <p:cNvGrpSpPr/>
                <p:nvPr/>
              </p:nvGrpSpPr>
              <p:grpSpPr>
                <a:xfrm>
                  <a:off x="9315698" y="3489231"/>
                  <a:ext cx="2203203" cy="1264097"/>
                  <a:chOff x="9315698" y="3489231"/>
                  <a:chExt cx="2203203" cy="1264097"/>
                </a:xfrm>
              </p:grpSpPr>
              <p:sp>
                <p:nvSpPr>
                  <p:cNvPr id="78" name="Text5">
                    <a:extLst>
                      <a:ext uri="{FF2B5EF4-FFF2-40B4-BE49-F238E27FC236}">
                        <a16:creationId xmlns:a16="http://schemas.microsoft.com/office/drawing/2014/main" id="{14AA4F37-D9F9-4537-A766-39D9F5FA3D00}"/>
                      </a:ext>
                    </a:extLst>
                  </p:cNvPr>
                  <p:cNvSpPr txBox="1"/>
                  <p:nvPr/>
                </p:nvSpPr>
                <p:spPr>
                  <a:xfrm>
                    <a:off x="9315698" y="4026888"/>
                    <a:ext cx="2203203" cy="7264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cs typeface="+mn-ea"/>
                        <a:sym typeface="+mn-lt"/>
                      </a:rPr>
                      <a:t>强调产品独特外观设计，提升用户吸引力。</a:t>
                    </a:r>
                    <a:endParaRPr lang="en-US" dirty="0"/>
                  </a:p>
                </p:txBody>
              </p:sp>
              <p:sp>
                <p:nvSpPr>
                  <p:cNvPr id="79" name="Bullet5">
                    <a:extLst>
                      <a:ext uri="{FF2B5EF4-FFF2-40B4-BE49-F238E27FC236}">
                        <a16:creationId xmlns:a16="http://schemas.microsoft.com/office/drawing/2014/main" id="{6749D930-F7AA-486E-B2E3-B8DD46A1CE0F}"/>
                      </a:ext>
                    </a:extLst>
                  </p:cNvPr>
                  <p:cNvSpPr txBox="1"/>
                  <p:nvPr/>
                </p:nvSpPr>
                <p:spPr>
                  <a:xfrm>
                    <a:off x="9315698" y="3489231"/>
                    <a:ext cx="2203202" cy="52546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 anchorCtr="0">
                    <a:normAutofit/>
                  </a:bodyPr>
                  <a:lstStyle/>
                  <a:p>
                    <a:r>
                      <a:rPr kumimoji="0" lang="zh-CN" altLang="en-US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cs typeface="+mn-ea"/>
                        <a:sym typeface="+mn-lt"/>
                      </a:rPr>
                      <a:t>外观特色</a:t>
                    </a:r>
                    <a:endParaRPr lang="en-US" dirty="0"/>
                  </a:p>
                </p:txBody>
              </p:sp>
            </p:grpSp>
            <p:sp>
              <p:nvSpPr>
                <p:cNvPr id="81" name="Number5">
                  <a:extLst>
                    <a:ext uri="{FF2B5EF4-FFF2-40B4-BE49-F238E27FC236}">
                      <a16:creationId xmlns:a16="http://schemas.microsoft.com/office/drawing/2014/main" id="{7C106714-1B3B-472D-BF45-F4A24ED279B7}"/>
                    </a:ext>
                  </a:extLst>
                </p:cNvPr>
                <p:cNvSpPr txBox="1"/>
                <p:nvPr/>
              </p:nvSpPr>
              <p:spPr>
                <a:xfrm>
                  <a:off x="8649348" y="3629975"/>
                  <a:ext cx="612668" cy="461665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3200" b="1" i="1">
                      <a:gradFill>
                        <a:gsLst>
                          <a:gs pos="0">
                            <a:schemeClr val="accent5">
                              <a:lumMod val="60000"/>
                              <a:lumOff val="40000"/>
                            </a:schemeClr>
                          </a:gs>
                          <a:gs pos="60000">
                            <a:schemeClr val="accent5"/>
                          </a:gs>
                        </a:gsLst>
                        <a:lin ang="2700000" scaled="0"/>
                      </a:gradFill>
                      <a:effectLst>
                        <a:outerShdw blurRad="76200" dist="50800" dir="5400000" algn="ctr" rotWithShape="0">
                          <a:schemeClr val="accent5">
                            <a:alpha val="20000"/>
                          </a:schemeClr>
                        </a:outerShdw>
                      </a:effectLst>
                    </a:defRPr>
                  </a:lvl1pPr>
                </a:lstStyle>
                <a:p>
                  <a:r>
                    <a:rPr lang="en-US" altLang="zh-CN" sz="2400" i="0" dirty="0">
                      <a:cs typeface="+mn-ea"/>
                      <a:sym typeface="+mn-lt"/>
                    </a:rPr>
                    <a:t>05.</a:t>
                  </a:r>
                  <a:endParaRPr lang="zh-CN" altLang="en-US" sz="2400" i="0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ABAC158-4E30-6200-E080-7C0EE9C279D3}"/>
                </a:ext>
              </a:extLst>
            </p:cNvPr>
            <p:cNvGrpSpPr/>
            <p:nvPr/>
          </p:nvGrpSpPr>
          <p:grpSpPr>
            <a:xfrm>
              <a:off x="660400" y="1130300"/>
              <a:ext cx="10858500" cy="2097724"/>
              <a:chOff x="660400" y="1130300"/>
              <a:chExt cx="10858500" cy="2097724"/>
            </a:xfrm>
          </p:grpSpPr>
          <p:sp>
            <p:nvSpPr>
              <p:cNvPr id="33" name="PictureMisc">
                <a:extLst>
                  <a:ext uri="{FF2B5EF4-FFF2-40B4-BE49-F238E27FC236}">
                    <a16:creationId xmlns:a16="http://schemas.microsoft.com/office/drawing/2014/main" id="{2535BB5D-7D9F-40FD-BAB6-32D39A4F39F8}"/>
                  </a:ext>
                </a:extLst>
              </p:cNvPr>
              <p:cNvSpPr/>
              <p:nvPr/>
            </p:nvSpPr>
            <p:spPr>
              <a:xfrm>
                <a:off x="660400" y="1851378"/>
                <a:ext cx="10858500" cy="1376646"/>
              </a:xfrm>
              <a:prstGeom prst="rect">
                <a:avLst/>
              </a:prstGeom>
              <a:blipFill>
                <a:blip r:embed="rId2"/>
                <a:stretch>
                  <a:fillRect l="7" t="-205786" r="-7" b="-204481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Title">
                <a:extLst>
                  <a:ext uri="{FF2B5EF4-FFF2-40B4-BE49-F238E27FC236}">
                    <a16:creationId xmlns:a16="http://schemas.microsoft.com/office/drawing/2014/main" id="{B39040A3-74F9-0635-3A9F-FA4E412E2418}"/>
                  </a:ext>
                </a:extLst>
              </p:cNvPr>
              <p:cNvSpPr txBox="1"/>
              <p:nvPr/>
            </p:nvSpPr>
            <p:spPr>
              <a:xfrm>
                <a:off x="660400" y="1130300"/>
                <a:ext cx="10858500" cy="630767"/>
              </a:xfrm>
              <a:prstGeom prst="rect">
                <a:avLst/>
              </a:prstGeom>
              <a:noFill/>
            </p:spPr>
            <p:txBody>
              <a:bodyPr vert="horz" wrap="square" rtlCol="0" anchor="t" anchorCtr="1">
                <a:normAutofit/>
              </a:bodyPr>
              <a:lstStyle/>
              <a:p>
                <a:pPr algn="ctr"/>
                <a:r>
                  <a:rPr lang="zh-CN" altLang="en-US" sz="2400" b="1" dirty="0"/>
                  <a:t>产品外观与模型展示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行业分析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深入分析行业现状与发展趋势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行业发展历程</a:t>
            </a:r>
            <a:endParaRPr lang="en-US" dirty="0"/>
          </a:p>
        </p:txBody>
      </p:sp>
      <p:grpSp>
        <p:nvGrpSpPr>
          <p:cNvPr id="43" name="4bac8fcf-8d84-433d-9339-7988014c813c.source.5.zh-Hans.pptx">
            <a:extLst>
              <a:ext uri="{FF2B5EF4-FFF2-40B4-BE49-F238E27FC236}">
                <a16:creationId xmlns:a16="http://schemas.microsoft.com/office/drawing/2014/main" id="{8DA27CE5-FF23-A921-56E1-FD2B263B5854}"/>
              </a:ext>
            </a:extLst>
          </p:cNvPr>
          <p:cNvGrpSpPr/>
          <p:nvPr/>
        </p:nvGrpSpPr>
        <p:grpSpPr>
          <a:xfrm>
            <a:off x="673100" y="1130300"/>
            <a:ext cx="10845800" cy="5046115"/>
            <a:chOff x="673100" y="1130300"/>
            <a:chExt cx="10845800" cy="5046115"/>
          </a:xfrm>
        </p:grpSpPr>
        <p:sp>
          <p:nvSpPr>
            <p:cNvPr id="3" name="iśļiḑé">
              <a:extLst>
                <a:ext uri="{FF2B5EF4-FFF2-40B4-BE49-F238E27FC236}">
                  <a16:creationId xmlns:a16="http://schemas.microsoft.com/office/drawing/2014/main" id="{6C1C30D7-7750-4EAE-A8FD-182628613567}"/>
                </a:ext>
              </a:extLst>
            </p:cNvPr>
            <p:cNvSpPr/>
            <p:nvPr/>
          </p:nvSpPr>
          <p:spPr>
            <a:xfrm>
              <a:off x="1247829" y="2317176"/>
              <a:ext cx="4908102" cy="3859239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accent1"/>
            </a:solidFill>
            <a:ln w="3175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" name="ïŝlíďê">
              <a:extLst>
                <a:ext uri="{FF2B5EF4-FFF2-40B4-BE49-F238E27FC236}">
                  <a16:creationId xmlns:a16="http://schemas.microsoft.com/office/drawing/2014/main" id="{E2304BFE-63E0-433F-8E0C-C6DF8979B8BA}"/>
                </a:ext>
              </a:extLst>
            </p:cNvPr>
            <p:cNvSpPr/>
            <p:nvPr/>
          </p:nvSpPr>
          <p:spPr>
            <a:xfrm>
              <a:off x="1763177" y="2915752"/>
              <a:ext cx="3877401" cy="3048799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tx2">
                <a:alpha val="15000"/>
              </a:schemeClr>
            </a:solidFill>
            <a:ln w="3175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" name="îṧḷídè">
              <a:extLst>
                <a:ext uri="{FF2B5EF4-FFF2-40B4-BE49-F238E27FC236}">
                  <a16:creationId xmlns:a16="http://schemas.microsoft.com/office/drawing/2014/main" id="{C0FC3D6C-92F5-4AA3-AA10-0E0958AF8F67}"/>
                </a:ext>
              </a:extLst>
            </p:cNvPr>
            <p:cNvSpPr/>
            <p:nvPr/>
          </p:nvSpPr>
          <p:spPr>
            <a:xfrm>
              <a:off x="2278527" y="3559577"/>
              <a:ext cx="2846699" cy="2238358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6" name="iŝľiḋe">
              <a:extLst>
                <a:ext uri="{FF2B5EF4-FFF2-40B4-BE49-F238E27FC236}">
                  <a16:creationId xmlns:a16="http://schemas.microsoft.com/office/drawing/2014/main" id="{F1FA1631-5F77-43EB-901D-A0984E66460F}"/>
                </a:ext>
              </a:extLst>
            </p:cNvPr>
            <p:cNvSpPr/>
            <p:nvPr/>
          </p:nvSpPr>
          <p:spPr>
            <a:xfrm>
              <a:off x="2798308" y="4179691"/>
              <a:ext cx="1815998" cy="1427919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tx2">
                <a:alpha val="15000"/>
              </a:schemeClr>
            </a:solidFill>
            <a:ln w="3175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cxnSp>
          <p:nvCxnSpPr>
            <p:cNvPr id="8" name="ïŝḻiḍé">
              <a:extLst>
                <a:ext uri="{FF2B5EF4-FFF2-40B4-BE49-F238E27FC236}">
                  <a16:creationId xmlns:a16="http://schemas.microsoft.com/office/drawing/2014/main" id="{1D4D3EC2-0212-41B7-9E03-98835166AF8C}"/>
                </a:ext>
              </a:extLst>
            </p:cNvPr>
            <p:cNvCxnSpPr>
              <a:cxnSpLocks/>
            </p:cNvCxnSpPr>
            <p:nvPr/>
          </p:nvCxnSpPr>
          <p:spPr>
            <a:xfrm>
              <a:off x="3894340" y="2613999"/>
              <a:ext cx="2499341" cy="0"/>
            </a:xfrm>
            <a:prstGeom prst="line">
              <a:avLst/>
            </a:prstGeom>
            <a:ln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íṥļïḋè">
              <a:extLst>
                <a:ext uri="{FF2B5EF4-FFF2-40B4-BE49-F238E27FC236}">
                  <a16:creationId xmlns:a16="http://schemas.microsoft.com/office/drawing/2014/main" id="{BD227B12-4268-4F28-81FC-EB34F2E4DA72}"/>
                </a:ext>
              </a:extLst>
            </p:cNvPr>
            <p:cNvCxnSpPr>
              <a:cxnSpLocks/>
            </p:cNvCxnSpPr>
            <p:nvPr/>
          </p:nvCxnSpPr>
          <p:spPr>
            <a:xfrm>
              <a:off x="3894340" y="3416721"/>
              <a:ext cx="4706197" cy="0"/>
            </a:xfrm>
            <a:prstGeom prst="line">
              <a:avLst/>
            </a:prstGeom>
            <a:ln>
              <a:solidFill>
                <a:schemeClr val="tx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ïṣľîḑe">
              <a:extLst>
                <a:ext uri="{FF2B5EF4-FFF2-40B4-BE49-F238E27FC236}">
                  <a16:creationId xmlns:a16="http://schemas.microsoft.com/office/drawing/2014/main" id="{1787486A-349C-4736-A2F3-14A3EFE3AD99}"/>
                </a:ext>
              </a:extLst>
            </p:cNvPr>
            <p:cNvCxnSpPr>
              <a:cxnSpLocks/>
            </p:cNvCxnSpPr>
            <p:nvPr/>
          </p:nvCxnSpPr>
          <p:spPr>
            <a:xfrm>
              <a:off x="3894340" y="4173318"/>
              <a:ext cx="2997723" cy="0"/>
            </a:xfrm>
            <a:prstGeom prst="line">
              <a:avLst/>
            </a:prstGeom>
            <a:ln>
              <a:solidFill>
                <a:schemeClr val="tx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îṧḻíḍé">
              <a:extLst>
                <a:ext uri="{FF2B5EF4-FFF2-40B4-BE49-F238E27FC236}">
                  <a16:creationId xmlns:a16="http://schemas.microsoft.com/office/drawing/2014/main" id="{E9C0A51C-F9E2-4FD1-9C36-3AB3D512C433}"/>
                </a:ext>
              </a:extLst>
            </p:cNvPr>
            <p:cNvCxnSpPr>
              <a:cxnSpLocks/>
            </p:cNvCxnSpPr>
            <p:nvPr/>
          </p:nvCxnSpPr>
          <p:spPr>
            <a:xfrm>
              <a:off x="3894340" y="5046396"/>
              <a:ext cx="1053507" cy="0"/>
            </a:xfrm>
            <a:prstGeom prst="line">
              <a:avLst/>
            </a:prstGeom>
            <a:ln>
              <a:solidFill>
                <a:schemeClr val="tx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îṧľíḑê">
              <a:extLst>
                <a:ext uri="{FF2B5EF4-FFF2-40B4-BE49-F238E27FC236}">
                  <a16:creationId xmlns:a16="http://schemas.microsoft.com/office/drawing/2014/main" id="{9CB4EC01-6667-41F2-A99C-7010FAE4E66D}"/>
                </a:ext>
              </a:extLst>
            </p:cNvPr>
            <p:cNvCxnSpPr>
              <a:cxnSpLocks/>
            </p:cNvCxnSpPr>
            <p:nvPr/>
          </p:nvCxnSpPr>
          <p:spPr>
            <a:xfrm>
              <a:off x="3894340" y="5820322"/>
              <a:ext cx="4418165" cy="0"/>
            </a:xfrm>
            <a:prstGeom prst="line">
              <a:avLst/>
            </a:prstGeom>
            <a:ln>
              <a:solidFill>
                <a:schemeClr val="tx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196555C-340E-B188-F9EE-195607C9C0F5}"/>
                </a:ext>
              </a:extLst>
            </p:cNvPr>
            <p:cNvGrpSpPr/>
            <p:nvPr/>
          </p:nvGrpSpPr>
          <p:grpSpPr>
            <a:xfrm>
              <a:off x="3428651" y="2246120"/>
              <a:ext cx="5290806" cy="947024"/>
              <a:chOff x="3428651" y="2246120"/>
              <a:chExt cx="5290806" cy="947024"/>
            </a:xfrm>
          </p:grpSpPr>
          <p:sp>
            <p:nvSpPr>
              <p:cNvPr id="15" name="IconBackground1">
                <a:extLst>
                  <a:ext uri="{FF2B5EF4-FFF2-40B4-BE49-F238E27FC236}">
                    <a16:creationId xmlns:a16="http://schemas.microsoft.com/office/drawing/2014/main" id="{A08845FC-BA56-4FF6-A7BD-150DACF492CE}"/>
                  </a:ext>
                </a:extLst>
              </p:cNvPr>
              <p:cNvSpPr/>
              <p:nvPr/>
            </p:nvSpPr>
            <p:spPr>
              <a:xfrm>
                <a:off x="3428651" y="2312979"/>
                <a:ext cx="546450" cy="5464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con1">
                <a:extLst>
                  <a:ext uri="{FF2B5EF4-FFF2-40B4-BE49-F238E27FC236}">
                    <a16:creationId xmlns:a16="http://schemas.microsoft.com/office/drawing/2014/main" id="{4F6F3E13-C33F-4220-8933-7E5D861AB623}"/>
                  </a:ext>
                </a:extLst>
              </p:cNvPr>
              <p:cNvSpPr/>
              <p:nvPr/>
            </p:nvSpPr>
            <p:spPr bwMode="auto">
              <a:xfrm>
                <a:off x="3601492" y="2482683"/>
                <a:ext cx="200766" cy="200766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Text1">
                <a:extLst>
                  <a:ext uri="{FF2B5EF4-FFF2-40B4-BE49-F238E27FC236}">
                    <a16:creationId xmlns:a16="http://schemas.microsoft.com/office/drawing/2014/main" id="{E7A6697C-1D6F-4A8A-93CC-A1440E1AD2EB}"/>
                  </a:ext>
                </a:extLst>
              </p:cNvPr>
              <p:cNvSpPr/>
              <p:nvPr/>
            </p:nvSpPr>
            <p:spPr bwMode="auto">
              <a:xfrm>
                <a:off x="6595702" y="2623845"/>
                <a:ext cx="2123755" cy="569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依赖手杖和盲人犬，功能有限，探测范围小。</a:t>
                </a:r>
                <a:endParaRPr lang="en-US" dirty="0"/>
              </a:p>
            </p:txBody>
          </p:sp>
          <p:sp>
            <p:nvSpPr>
              <p:cNvPr id="24" name="Bullet1">
                <a:extLst>
                  <a:ext uri="{FF2B5EF4-FFF2-40B4-BE49-F238E27FC236}">
                    <a16:creationId xmlns:a16="http://schemas.microsoft.com/office/drawing/2014/main" id="{DDED9EBF-EFC1-4162-A9D9-0EFDB5B3B830}"/>
                  </a:ext>
                </a:extLst>
              </p:cNvPr>
              <p:cNvSpPr txBox="1"/>
              <p:nvPr/>
            </p:nvSpPr>
            <p:spPr bwMode="auto">
              <a:xfrm>
                <a:off x="6595703" y="2246120"/>
                <a:ext cx="2123754" cy="3777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早期辅助工具阶段</a:t>
                </a:r>
                <a:endParaRPr lang="en-US" dirty="0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C98ED572-360D-F7CB-141E-B55811198948}"/>
                </a:ext>
              </a:extLst>
            </p:cNvPr>
            <p:cNvGrpSpPr/>
            <p:nvPr/>
          </p:nvGrpSpPr>
          <p:grpSpPr>
            <a:xfrm>
              <a:off x="3422537" y="2987443"/>
              <a:ext cx="7507323" cy="947024"/>
              <a:chOff x="3422537" y="2987443"/>
              <a:chExt cx="7507323" cy="947024"/>
            </a:xfrm>
          </p:grpSpPr>
          <p:sp>
            <p:nvSpPr>
              <p:cNvPr id="11" name="IconBackground2">
                <a:extLst>
                  <a:ext uri="{FF2B5EF4-FFF2-40B4-BE49-F238E27FC236}">
                    <a16:creationId xmlns:a16="http://schemas.microsoft.com/office/drawing/2014/main" id="{B60B7314-2CEA-4A7D-9EF1-9E4EB66E79C7}"/>
                  </a:ext>
                </a:extLst>
              </p:cNvPr>
              <p:cNvSpPr/>
              <p:nvPr/>
            </p:nvSpPr>
            <p:spPr>
              <a:xfrm>
                <a:off x="3422537" y="3103370"/>
                <a:ext cx="546450" cy="546448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" name="Icon2">
                <a:extLst>
                  <a:ext uri="{FF2B5EF4-FFF2-40B4-BE49-F238E27FC236}">
                    <a16:creationId xmlns:a16="http://schemas.microsoft.com/office/drawing/2014/main" id="{9757F0F9-61E5-47E0-9C52-124868AEB7F7}"/>
                  </a:ext>
                </a:extLst>
              </p:cNvPr>
              <p:cNvSpPr/>
              <p:nvPr/>
            </p:nvSpPr>
            <p:spPr bwMode="auto">
              <a:xfrm>
                <a:off x="3544150" y="3254412"/>
                <a:ext cx="289890" cy="250100"/>
              </a:xfrm>
              <a:custGeom>
                <a:avLst/>
                <a:gdLst>
                  <a:gd name="connsiteX0" fmla="*/ 19050 w 331788"/>
                  <a:gd name="connsiteY0" fmla="*/ 213226 h 286251"/>
                  <a:gd name="connsiteX1" fmla="*/ 151105 w 331788"/>
                  <a:gd name="connsiteY1" fmla="*/ 213226 h 286251"/>
                  <a:gd name="connsiteX2" fmla="*/ 151105 w 331788"/>
                  <a:gd name="connsiteY2" fmla="*/ 278564 h 286251"/>
                  <a:gd name="connsiteX3" fmla="*/ 152400 w 331788"/>
                  <a:gd name="connsiteY3" fmla="*/ 286251 h 286251"/>
                  <a:gd name="connsiteX4" fmla="*/ 25523 w 331788"/>
                  <a:gd name="connsiteY4" fmla="*/ 286251 h 286251"/>
                  <a:gd name="connsiteX5" fmla="*/ 19050 w 331788"/>
                  <a:gd name="connsiteY5" fmla="*/ 278564 h 286251"/>
                  <a:gd name="connsiteX6" fmla="*/ 19050 w 331788"/>
                  <a:gd name="connsiteY6" fmla="*/ 213226 h 286251"/>
                  <a:gd name="connsiteX7" fmla="*/ 185265 w 331788"/>
                  <a:gd name="connsiteY7" fmla="*/ 165601 h 286251"/>
                  <a:gd name="connsiteX8" fmla="*/ 308448 w 331788"/>
                  <a:gd name="connsiteY8" fmla="*/ 165601 h 286251"/>
                  <a:gd name="connsiteX9" fmla="*/ 313635 w 331788"/>
                  <a:gd name="connsiteY9" fmla="*/ 165601 h 286251"/>
                  <a:gd name="connsiteX10" fmla="*/ 331788 w 331788"/>
                  <a:gd name="connsiteY10" fmla="*/ 187421 h 286251"/>
                  <a:gd name="connsiteX11" fmla="*/ 331788 w 331788"/>
                  <a:gd name="connsiteY11" fmla="*/ 278550 h 286251"/>
                  <a:gd name="connsiteX12" fmla="*/ 324008 w 331788"/>
                  <a:gd name="connsiteY12" fmla="*/ 286251 h 286251"/>
                  <a:gd name="connsiteX13" fmla="*/ 169705 w 331788"/>
                  <a:gd name="connsiteY13" fmla="*/ 286251 h 286251"/>
                  <a:gd name="connsiteX14" fmla="*/ 161925 w 331788"/>
                  <a:gd name="connsiteY14" fmla="*/ 278550 h 286251"/>
                  <a:gd name="connsiteX15" fmla="*/ 161925 w 331788"/>
                  <a:gd name="connsiteY15" fmla="*/ 187421 h 286251"/>
                  <a:gd name="connsiteX16" fmla="*/ 168408 w 331788"/>
                  <a:gd name="connsiteY16" fmla="*/ 173302 h 286251"/>
                  <a:gd name="connsiteX17" fmla="*/ 174892 w 331788"/>
                  <a:gd name="connsiteY17" fmla="*/ 166885 h 286251"/>
                  <a:gd name="connsiteX18" fmla="*/ 185265 w 331788"/>
                  <a:gd name="connsiteY18" fmla="*/ 165601 h 286251"/>
                  <a:gd name="connsiteX19" fmla="*/ 59302 w 331788"/>
                  <a:gd name="connsiteY19" fmla="*/ 117976 h 286251"/>
                  <a:gd name="connsiteX20" fmla="*/ 78640 w 331788"/>
                  <a:gd name="connsiteY20" fmla="*/ 117976 h 286251"/>
                  <a:gd name="connsiteX21" fmla="*/ 86375 w 331788"/>
                  <a:gd name="connsiteY21" fmla="*/ 123154 h 286251"/>
                  <a:gd name="connsiteX22" fmla="*/ 94110 w 331788"/>
                  <a:gd name="connsiteY22" fmla="*/ 160692 h 286251"/>
                  <a:gd name="connsiteX23" fmla="*/ 95399 w 331788"/>
                  <a:gd name="connsiteY23" fmla="*/ 165870 h 286251"/>
                  <a:gd name="connsiteX24" fmla="*/ 96688 w 331788"/>
                  <a:gd name="connsiteY24" fmla="*/ 169753 h 286251"/>
                  <a:gd name="connsiteX25" fmla="*/ 96688 w 331788"/>
                  <a:gd name="connsiteY25" fmla="*/ 172342 h 286251"/>
                  <a:gd name="connsiteX26" fmla="*/ 103134 w 331788"/>
                  <a:gd name="connsiteY26" fmla="*/ 172342 h 286251"/>
                  <a:gd name="connsiteX27" fmla="*/ 103134 w 331788"/>
                  <a:gd name="connsiteY27" fmla="*/ 165870 h 286251"/>
                  <a:gd name="connsiteX28" fmla="*/ 103134 w 331788"/>
                  <a:gd name="connsiteY28" fmla="*/ 164576 h 286251"/>
                  <a:gd name="connsiteX29" fmla="*/ 104424 w 331788"/>
                  <a:gd name="connsiteY29" fmla="*/ 160692 h 286251"/>
                  <a:gd name="connsiteX30" fmla="*/ 112159 w 331788"/>
                  <a:gd name="connsiteY30" fmla="*/ 134804 h 286251"/>
                  <a:gd name="connsiteX31" fmla="*/ 107002 w 331788"/>
                  <a:gd name="connsiteY31" fmla="*/ 121859 h 286251"/>
                  <a:gd name="connsiteX32" fmla="*/ 109580 w 331788"/>
                  <a:gd name="connsiteY32" fmla="*/ 117976 h 286251"/>
                  <a:gd name="connsiteX33" fmla="*/ 121183 w 331788"/>
                  <a:gd name="connsiteY33" fmla="*/ 117976 h 286251"/>
                  <a:gd name="connsiteX34" fmla="*/ 125050 w 331788"/>
                  <a:gd name="connsiteY34" fmla="*/ 121859 h 286251"/>
                  <a:gd name="connsiteX35" fmla="*/ 118605 w 331788"/>
                  <a:gd name="connsiteY35" fmla="*/ 134804 h 286251"/>
                  <a:gd name="connsiteX36" fmla="*/ 126340 w 331788"/>
                  <a:gd name="connsiteY36" fmla="*/ 160692 h 286251"/>
                  <a:gd name="connsiteX37" fmla="*/ 126340 w 331788"/>
                  <a:gd name="connsiteY37" fmla="*/ 165870 h 286251"/>
                  <a:gd name="connsiteX38" fmla="*/ 127629 w 331788"/>
                  <a:gd name="connsiteY38" fmla="*/ 165870 h 286251"/>
                  <a:gd name="connsiteX39" fmla="*/ 127629 w 331788"/>
                  <a:gd name="connsiteY39" fmla="*/ 172342 h 286251"/>
                  <a:gd name="connsiteX40" fmla="*/ 134075 w 331788"/>
                  <a:gd name="connsiteY40" fmla="*/ 172342 h 286251"/>
                  <a:gd name="connsiteX41" fmla="*/ 134075 w 331788"/>
                  <a:gd name="connsiteY41" fmla="*/ 169753 h 286251"/>
                  <a:gd name="connsiteX42" fmla="*/ 135364 w 331788"/>
                  <a:gd name="connsiteY42" fmla="*/ 165870 h 286251"/>
                  <a:gd name="connsiteX43" fmla="*/ 136653 w 331788"/>
                  <a:gd name="connsiteY43" fmla="*/ 160692 h 286251"/>
                  <a:gd name="connsiteX44" fmla="*/ 144388 w 331788"/>
                  <a:gd name="connsiteY44" fmla="*/ 123154 h 286251"/>
                  <a:gd name="connsiteX45" fmla="*/ 152123 w 331788"/>
                  <a:gd name="connsiteY45" fmla="*/ 117976 h 286251"/>
                  <a:gd name="connsiteX46" fmla="*/ 171461 w 331788"/>
                  <a:gd name="connsiteY46" fmla="*/ 117976 h 286251"/>
                  <a:gd name="connsiteX47" fmla="*/ 192088 w 331788"/>
                  <a:gd name="connsiteY47" fmla="*/ 138687 h 286251"/>
                  <a:gd name="connsiteX48" fmla="*/ 192088 w 331788"/>
                  <a:gd name="connsiteY48" fmla="*/ 152926 h 286251"/>
                  <a:gd name="connsiteX49" fmla="*/ 184353 w 331788"/>
                  <a:gd name="connsiteY49" fmla="*/ 152926 h 286251"/>
                  <a:gd name="connsiteX50" fmla="*/ 163726 w 331788"/>
                  <a:gd name="connsiteY50" fmla="*/ 160692 h 286251"/>
                  <a:gd name="connsiteX51" fmla="*/ 158569 w 331788"/>
                  <a:gd name="connsiteY51" fmla="*/ 165870 h 286251"/>
                  <a:gd name="connsiteX52" fmla="*/ 154702 w 331788"/>
                  <a:gd name="connsiteY52" fmla="*/ 172342 h 286251"/>
                  <a:gd name="connsiteX53" fmla="*/ 150834 w 331788"/>
                  <a:gd name="connsiteY53" fmla="*/ 186581 h 286251"/>
                  <a:gd name="connsiteX54" fmla="*/ 150834 w 331788"/>
                  <a:gd name="connsiteY54" fmla="*/ 202114 h 286251"/>
                  <a:gd name="connsiteX55" fmla="*/ 10313 w 331788"/>
                  <a:gd name="connsiteY55" fmla="*/ 202114 h 286251"/>
                  <a:gd name="connsiteX56" fmla="*/ 0 w 331788"/>
                  <a:gd name="connsiteY56" fmla="*/ 190464 h 286251"/>
                  <a:gd name="connsiteX57" fmla="*/ 0 w 331788"/>
                  <a:gd name="connsiteY57" fmla="*/ 182698 h 286251"/>
                  <a:gd name="connsiteX58" fmla="*/ 10313 w 331788"/>
                  <a:gd name="connsiteY58" fmla="*/ 172342 h 286251"/>
                  <a:gd name="connsiteX59" fmla="*/ 38675 w 331788"/>
                  <a:gd name="connsiteY59" fmla="*/ 172342 h 286251"/>
                  <a:gd name="connsiteX60" fmla="*/ 38675 w 331788"/>
                  <a:gd name="connsiteY60" fmla="*/ 138687 h 286251"/>
                  <a:gd name="connsiteX61" fmla="*/ 59302 w 331788"/>
                  <a:gd name="connsiteY61" fmla="*/ 117976 h 286251"/>
                  <a:gd name="connsiteX62" fmla="*/ 206838 w 331788"/>
                  <a:gd name="connsiteY62" fmla="*/ 33838 h 286251"/>
                  <a:gd name="connsiteX63" fmla="*/ 208124 w 331788"/>
                  <a:gd name="connsiteY63" fmla="*/ 33838 h 286251"/>
                  <a:gd name="connsiteX64" fmla="*/ 278858 w 331788"/>
                  <a:gd name="connsiteY64" fmla="*/ 48038 h 286251"/>
                  <a:gd name="connsiteX65" fmla="*/ 296863 w 331788"/>
                  <a:gd name="connsiteY65" fmla="*/ 69984 h 286251"/>
                  <a:gd name="connsiteX66" fmla="*/ 296863 w 331788"/>
                  <a:gd name="connsiteY66" fmla="*/ 99676 h 286251"/>
                  <a:gd name="connsiteX67" fmla="*/ 246706 w 331788"/>
                  <a:gd name="connsiteY67" fmla="*/ 151313 h 286251"/>
                  <a:gd name="connsiteX68" fmla="*/ 195263 w 331788"/>
                  <a:gd name="connsiteY68" fmla="*/ 99676 h 286251"/>
                  <a:gd name="connsiteX69" fmla="*/ 195263 w 331788"/>
                  <a:gd name="connsiteY69" fmla="*/ 45456 h 286251"/>
                  <a:gd name="connsiteX70" fmla="*/ 206838 w 331788"/>
                  <a:gd name="connsiteY70" fmla="*/ 33838 h 286251"/>
                  <a:gd name="connsiteX71" fmla="*/ 150465 w 331788"/>
                  <a:gd name="connsiteY71" fmla="*/ 198 h 286251"/>
                  <a:gd name="connsiteX72" fmla="*/ 163513 w 331788"/>
                  <a:gd name="connsiteY72" fmla="*/ 10479 h 286251"/>
                  <a:gd name="connsiteX73" fmla="*/ 163513 w 331788"/>
                  <a:gd name="connsiteY73" fmla="*/ 60599 h 286251"/>
                  <a:gd name="connsiteX74" fmla="*/ 116540 w 331788"/>
                  <a:gd name="connsiteY74" fmla="*/ 106863 h 286251"/>
                  <a:gd name="connsiteX75" fmla="*/ 68263 w 331788"/>
                  <a:gd name="connsiteY75" fmla="*/ 60599 h 286251"/>
                  <a:gd name="connsiteX76" fmla="*/ 68263 w 331788"/>
                  <a:gd name="connsiteY76" fmla="*/ 33611 h 286251"/>
                  <a:gd name="connsiteX77" fmla="*/ 85225 w 331788"/>
                  <a:gd name="connsiteY77" fmla="*/ 13049 h 286251"/>
                  <a:gd name="connsiteX78" fmla="*/ 150465 w 331788"/>
                  <a:gd name="connsiteY78" fmla="*/ 198 h 28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31788" h="286251">
                    <a:moveTo>
                      <a:pt x="19050" y="213226"/>
                    </a:moveTo>
                    <a:lnTo>
                      <a:pt x="151105" y="213226"/>
                    </a:lnTo>
                    <a:cubicBezTo>
                      <a:pt x="151105" y="213226"/>
                      <a:pt x="151105" y="213226"/>
                      <a:pt x="151105" y="278564"/>
                    </a:cubicBezTo>
                    <a:cubicBezTo>
                      <a:pt x="151105" y="281126"/>
                      <a:pt x="152400" y="283689"/>
                      <a:pt x="152400" y="286251"/>
                    </a:cubicBezTo>
                    <a:cubicBezTo>
                      <a:pt x="152400" y="286251"/>
                      <a:pt x="152400" y="286251"/>
                      <a:pt x="25523" y="286251"/>
                    </a:cubicBezTo>
                    <a:cubicBezTo>
                      <a:pt x="21639" y="286251"/>
                      <a:pt x="19050" y="282408"/>
                      <a:pt x="19050" y="278564"/>
                    </a:cubicBezTo>
                    <a:cubicBezTo>
                      <a:pt x="19050" y="278564"/>
                      <a:pt x="19050" y="278564"/>
                      <a:pt x="19050" y="213226"/>
                    </a:cubicBezTo>
                    <a:close/>
                    <a:moveTo>
                      <a:pt x="185265" y="165601"/>
                    </a:moveTo>
                    <a:lnTo>
                      <a:pt x="308448" y="165601"/>
                    </a:lnTo>
                    <a:cubicBezTo>
                      <a:pt x="309745" y="165601"/>
                      <a:pt x="312338" y="165601"/>
                      <a:pt x="313635" y="165601"/>
                    </a:cubicBezTo>
                    <a:cubicBezTo>
                      <a:pt x="324008" y="168168"/>
                      <a:pt x="331788" y="177153"/>
                      <a:pt x="331788" y="187421"/>
                    </a:cubicBezTo>
                    <a:cubicBezTo>
                      <a:pt x="331788" y="187421"/>
                      <a:pt x="331788" y="187421"/>
                      <a:pt x="331788" y="278550"/>
                    </a:cubicBezTo>
                    <a:cubicBezTo>
                      <a:pt x="331788" y="282401"/>
                      <a:pt x="327898" y="286251"/>
                      <a:pt x="324008" y="286251"/>
                    </a:cubicBezTo>
                    <a:cubicBezTo>
                      <a:pt x="324008" y="286251"/>
                      <a:pt x="324008" y="286251"/>
                      <a:pt x="169705" y="286251"/>
                    </a:cubicBezTo>
                    <a:cubicBezTo>
                      <a:pt x="165815" y="286251"/>
                      <a:pt x="161925" y="282401"/>
                      <a:pt x="161925" y="278550"/>
                    </a:cubicBezTo>
                    <a:cubicBezTo>
                      <a:pt x="161925" y="278550"/>
                      <a:pt x="161925" y="278550"/>
                      <a:pt x="161925" y="187421"/>
                    </a:cubicBezTo>
                    <a:cubicBezTo>
                      <a:pt x="161925" y="182287"/>
                      <a:pt x="164518" y="177153"/>
                      <a:pt x="168408" y="173302"/>
                    </a:cubicBezTo>
                    <a:cubicBezTo>
                      <a:pt x="169705" y="170735"/>
                      <a:pt x="172298" y="168168"/>
                      <a:pt x="174892" y="166885"/>
                    </a:cubicBezTo>
                    <a:cubicBezTo>
                      <a:pt x="177485" y="165601"/>
                      <a:pt x="181375" y="165601"/>
                      <a:pt x="185265" y="165601"/>
                    </a:cubicBezTo>
                    <a:close/>
                    <a:moveTo>
                      <a:pt x="59302" y="117976"/>
                    </a:moveTo>
                    <a:cubicBezTo>
                      <a:pt x="59302" y="117976"/>
                      <a:pt x="59302" y="117976"/>
                      <a:pt x="78640" y="117976"/>
                    </a:cubicBezTo>
                    <a:cubicBezTo>
                      <a:pt x="82507" y="117976"/>
                      <a:pt x="85086" y="120565"/>
                      <a:pt x="86375" y="123154"/>
                    </a:cubicBezTo>
                    <a:cubicBezTo>
                      <a:pt x="86375" y="123154"/>
                      <a:pt x="86375" y="123154"/>
                      <a:pt x="94110" y="160692"/>
                    </a:cubicBezTo>
                    <a:cubicBezTo>
                      <a:pt x="94110" y="160692"/>
                      <a:pt x="94110" y="160692"/>
                      <a:pt x="95399" y="165870"/>
                    </a:cubicBezTo>
                    <a:cubicBezTo>
                      <a:pt x="95399" y="165870"/>
                      <a:pt x="95399" y="165870"/>
                      <a:pt x="96688" y="169753"/>
                    </a:cubicBezTo>
                    <a:cubicBezTo>
                      <a:pt x="96688" y="171048"/>
                      <a:pt x="96688" y="171048"/>
                      <a:pt x="96688" y="172342"/>
                    </a:cubicBezTo>
                    <a:cubicBezTo>
                      <a:pt x="96688" y="172342"/>
                      <a:pt x="96688" y="172342"/>
                      <a:pt x="103134" y="172342"/>
                    </a:cubicBezTo>
                    <a:cubicBezTo>
                      <a:pt x="103134" y="169753"/>
                      <a:pt x="103134" y="168459"/>
                      <a:pt x="103134" y="165870"/>
                    </a:cubicBezTo>
                    <a:cubicBezTo>
                      <a:pt x="103134" y="165870"/>
                      <a:pt x="103134" y="165870"/>
                      <a:pt x="103134" y="164576"/>
                    </a:cubicBezTo>
                    <a:cubicBezTo>
                      <a:pt x="103134" y="164576"/>
                      <a:pt x="103134" y="164576"/>
                      <a:pt x="104424" y="160692"/>
                    </a:cubicBezTo>
                    <a:cubicBezTo>
                      <a:pt x="104424" y="160692"/>
                      <a:pt x="104424" y="160692"/>
                      <a:pt x="112159" y="134804"/>
                    </a:cubicBezTo>
                    <a:cubicBezTo>
                      <a:pt x="112159" y="134804"/>
                      <a:pt x="112159" y="134804"/>
                      <a:pt x="107002" y="121859"/>
                    </a:cubicBezTo>
                    <a:cubicBezTo>
                      <a:pt x="105713" y="120565"/>
                      <a:pt x="107002" y="117976"/>
                      <a:pt x="109580" y="117976"/>
                    </a:cubicBezTo>
                    <a:cubicBezTo>
                      <a:pt x="109580" y="117976"/>
                      <a:pt x="109580" y="117976"/>
                      <a:pt x="121183" y="117976"/>
                    </a:cubicBezTo>
                    <a:cubicBezTo>
                      <a:pt x="123761" y="117976"/>
                      <a:pt x="125050" y="120565"/>
                      <a:pt x="125050" y="121859"/>
                    </a:cubicBezTo>
                    <a:cubicBezTo>
                      <a:pt x="125050" y="121859"/>
                      <a:pt x="125050" y="121859"/>
                      <a:pt x="118605" y="134804"/>
                    </a:cubicBezTo>
                    <a:cubicBezTo>
                      <a:pt x="118605" y="134804"/>
                      <a:pt x="118605" y="134804"/>
                      <a:pt x="126340" y="160692"/>
                    </a:cubicBezTo>
                    <a:cubicBezTo>
                      <a:pt x="126340" y="160692"/>
                      <a:pt x="126340" y="160692"/>
                      <a:pt x="126340" y="165870"/>
                    </a:cubicBezTo>
                    <a:cubicBezTo>
                      <a:pt x="127629" y="165870"/>
                      <a:pt x="127629" y="165870"/>
                      <a:pt x="127629" y="165870"/>
                    </a:cubicBezTo>
                    <a:cubicBezTo>
                      <a:pt x="127629" y="168459"/>
                      <a:pt x="127629" y="169753"/>
                      <a:pt x="127629" y="172342"/>
                    </a:cubicBezTo>
                    <a:cubicBezTo>
                      <a:pt x="127629" y="172342"/>
                      <a:pt x="127629" y="172342"/>
                      <a:pt x="134075" y="172342"/>
                    </a:cubicBezTo>
                    <a:cubicBezTo>
                      <a:pt x="134075" y="171048"/>
                      <a:pt x="134075" y="171048"/>
                      <a:pt x="134075" y="169753"/>
                    </a:cubicBezTo>
                    <a:cubicBezTo>
                      <a:pt x="134075" y="169753"/>
                      <a:pt x="134075" y="169753"/>
                      <a:pt x="135364" y="165870"/>
                    </a:cubicBezTo>
                    <a:cubicBezTo>
                      <a:pt x="135364" y="165870"/>
                      <a:pt x="135364" y="165870"/>
                      <a:pt x="136653" y="160692"/>
                    </a:cubicBezTo>
                    <a:cubicBezTo>
                      <a:pt x="136653" y="160692"/>
                      <a:pt x="136653" y="160692"/>
                      <a:pt x="144388" y="123154"/>
                    </a:cubicBezTo>
                    <a:cubicBezTo>
                      <a:pt x="145677" y="120565"/>
                      <a:pt x="148256" y="117976"/>
                      <a:pt x="152123" y="117976"/>
                    </a:cubicBezTo>
                    <a:cubicBezTo>
                      <a:pt x="152123" y="117976"/>
                      <a:pt x="152123" y="117976"/>
                      <a:pt x="171461" y="117976"/>
                    </a:cubicBezTo>
                    <a:cubicBezTo>
                      <a:pt x="183064" y="117976"/>
                      <a:pt x="192088" y="127037"/>
                      <a:pt x="192088" y="138687"/>
                    </a:cubicBezTo>
                    <a:cubicBezTo>
                      <a:pt x="192088" y="138687"/>
                      <a:pt x="192088" y="138687"/>
                      <a:pt x="192088" y="152926"/>
                    </a:cubicBezTo>
                    <a:cubicBezTo>
                      <a:pt x="192088" y="152926"/>
                      <a:pt x="192088" y="152926"/>
                      <a:pt x="184353" y="152926"/>
                    </a:cubicBezTo>
                    <a:cubicBezTo>
                      <a:pt x="176618" y="152926"/>
                      <a:pt x="168883" y="156809"/>
                      <a:pt x="163726" y="160692"/>
                    </a:cubicBezTo>
                    <a:cubicBezTo>
                      <a:pt x="161148" y="161987"/>
                      <a:pt x="159858" y="164576"/>
                      <a:pt x="158569" y="165870"/>
                    </a:cubicBezTo>
                    <a:cubicBezTo>
                      <a:pt x="157280" y="168459"/>
                      <a:pt x="155991" y="169753"/>
                      <a:pt x="154702" y="172342"/>
                    </a:cubicBezTo>
                    <a:cubicBezTo>
                      <a:pt x="152123" y="176225"/>
                      <a:pt x="150834" y="181403"/>
                      <a:pt x="150834" y="186581"/>
                    </a:cubicBezTo>
                    <a:cubicBezTo>
                      <a:pt x="150834" y="186581"/>
                      <a:pt x="150834" y="186581"/>
                      <a:pt x="150834" y="202114"/>
                    </a:cubicBezTo>
                    <a:cubicBezTo>
                      <a:pt x="150834" y="202114"/>
                      <a:pt x="150834" y="202114"/>
                      <a:pt x="10313" y="202114"/>
                    </a:cubicBezTo>
                    <a:cubicBezTo>
                      <a:pt x="5157" y="202114"/>
                      <a:pt x="0" y="196936"/>
                      <a:pt x="0" y="190464"/>
                    </a:cubicBezTo>
                    <a:cubicBezTo>
                      <a:pt x="0" y="190464"/>
                      <a:pt x="0" y="190464"/>
                      <a:pt x="0" y="182698"/>
                    </a:cubicBezTo>
                    <a:cubicBezTo>
                      <a:pt x="0" y="176225"/>
                      <a:pt x="5157" y="172342"/>
                      <a:pt x="10313" y="172342"/>
                    </a:cubicBezTo>
                    <a:cubicBezTo>
                      <a:pt x="10313" y="172342"/>
                      <a:pt x="10313" y="172342"/>
                      <a:pt x="38675" y="172342"/>
                    </a:cubicBezTo>
                    <a:cubicBezTo>
                      <a:pt x="38675" y="172342"/>
                      <a:pt x="38675" y="172342"/>
                      <a:pt x="38675" y="138687"/>
                    </a:cubicBezTo>
                    <a:cubicBezTo>
                      <a:pt x="38675" y="127037"/>
                      <a:pt x="47700" y="117976"/>
                      <a:pt x="59302" y="117976"/>
                    </a:cubicBezTo>
                    <a:close/>
                    <a:moveTo>
                      <a:pt x="206838" y="33838"/>
                    </a:moveTo>
                    <a:cubicBezTo>
                      <a:pt x="206838" y="33838"/>
                      <a:pt x="208124" y="33838"/>
                      <a:pt x="208124" y="33838"/>
                    </a:cubicBezTo>
                    <a:cubicBezTo>
                      <a:pt x="223557" y="36420"/>
                      <a:pt x="258281" y="44166"/>
                      <a:pt x="278858" y="48038"/>
                    </a:cubicBezTo>
                    <a:cubicBezTo>
                      <a:pt x="289147" y="50620"/>
                      <a:pt x="296863" y="59657"/>
                      <a:pt x="296863" y="69984"/>
                    </a:cubicBezTo>
                    <a:cubicBezTo>
                      <a:pt x="296863" y="69984"/>
                      <a:pt x="296863" y="69984"/>
                      <a:pt x="296863" y="99676"/>
                    </a:cubicBezTo>
                    <a:cubicBezTo>
                      <a:pt x="296863" y="128076"/>
                      <a:pt x="275000" y="151313"/>
                      <a:pt x="246706" y="151313"/>
                    </a:cubicBezTo>
                    <a:cubicBezTo>
                      <a:pt x="218412" y="151313"/>
                      <a:pt x="195263" y="128076"/>
                      <a:pt x="195263" y="99676"/>
                    </a:cubicBezTo>
                    <a:cubicBezTo>
                      <a:pt x="195263" y="99676"/>
                      <a:pt x="195263" y="99676"/>
                      <a:pt x="195263" y="45456"/>
                    </a:cubicBezTo>
                    <a:cubicBezTo>
                      <a:pt x="195263" y="39002"/>
                      <a:pt x="200407" y="33838"/>
                      <a:pt x="206838" y="33838"/>
                    </a:cubicBezTo>
                    <a:close/>
                    <a:moveTo>
                      <a:pt x="150465" y="198"/>
                    </a:moveTo>
                    <a:cubicBezTo>
                      <a:pt x="156989" y="-1087"/>
                      <a:pt x="163513" y="4053"/>
                      <a:pt x="163513" y="10479"/>
                    </a:cubicBezTo>
                    <a:cubicBezTo>
                      <a:pt x="163513" y="10479"/>
                      <a:pt x="163513" y="10479"/>
                      <a:pt x="163513" y="60599"/>
                    </a:cubicBezTo>
                    <a:cubicBezTo>
                      <a:pt x="163513" y="86301"/>
                      <a:pt x="142636" y="106863"/>
                      <a:pt x="116540" y="106863"/>
                    </a:cubicBezTo>
                    <a:cubicBezTo>
                      <a:pt x="90444" y="106863"/>
                      <a:pt x="68263" y="86301"/>
                      <a:pt x="68263" y="60599"/>
                    </a:cubicBezTo>
                    <a:cubicBezTo>
                      <a:pt x="68263" y="60599"/>
                      <a:pt x="68263" y="60599"/>
                      <a:pt x="68263" y="33611"/>
                    </a:cubicBezTo>
                    <a:cubicBezTo>
                      <a:pt x="68263" y="23330"/>
                      <a:pt x="76092" y="14334"/>
                      <a:pt x="85225" y="13049"/>
                    </a:cubicBezTo>
                    <a:cubicBezTo>
                      <a:pt x="104797" y="9194"/>
                      <a:pt x="137417" y="2768"/>
                      <a:pt x="150465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Text2">
                <a:extLst>
                  <a:ext uri="{FF2B5EF4-FFF2-40B4-BE49-F238E27FC236}">
                    <a16:creationId xmlns:a16="http://schemas.microsoft.com/office/drawing/2014/main" id="{E7A6697C-1D6F-4A8A-93CC-A1440E1AD2EB}"/>
                  </a:ext>
                </a:extLst>
              </p:cNvPr>
              <p:cNvSpPr/>
              <p:nvPr/>
            </p:nvSpPr>
            <p:spPr bwMode="auto">
              <a:xfrm>
                <a:off x="8897086" y="3365168"/>
                <a:ext cx="2032774" cy="569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引入计算机视觉和传感技术，提供更精准导航。</a:t>
                </a:r>
                <a:endParaRPr lang="en-US" dirty="0"/>
              </a:p>
            </p:txBody>
          </p:sp>
          <p:sp>
            <p:nvSpPr>
              <p:cNvPr id="26" name="Bullet2">
                <a:extLst>
                  <a:ext uri="{FF2B5EF4-FFF2-40B4-BE49-F238E27FC236}">
                    <a16:creationId xmlns:a16="http://schemas.microsoft.com/office/drawing/2014/main" id="{DDED9EBF-EFC1-4162-A9D9-0EFDB5B3B830}"/>
                  </a:ext>
                </a:extLst>
              </p:cNvPr>
              <p:cNvSpPr txBox="1"/>
              <p:nvPr/>
            </p:nvSpPr>
            <p:spPr bwMode="auto">
              <a:xfrm>
                <a:off x="8897086" y="2987443"/>
                <a:ext cx="2032774" cy="3777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智能化导航阶段</a:t>
                </a:r>
                <a:endParaRPr lang="en-US" dirty="0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46B7189-8A12-C778-0DD9-FF18F956C1DC}"/>
                </a:ext>
              </a:extLst>
            </p:cNvPr>
            <p:cNvGrpSpPr/>
            <p:nvPr/>
          </p:nvGrpSpPr>
          <p:grpSpPr>
            <a:xfrm>
              <a:off x="3422536" y="3711580"/>
              <a:ext cx="5711162" cy="947024"/>
              <a:chOff x="3422536" y="3711580"/>
              <a:chExt cx="5711162" cy="947024"/>
            </a:xfrm>
          </p:grpSpPr>
          <p:sp>
            <p:nvSpPr>
              <p:cNvPr id="13" name="IconBackground3">
                <a:extLst>
                  <a:ext uri="{FF2B5EF4-FFF2-40B4-BE49-F238E27FC236}">
                    <a16:creationId xmlns:a16="http://schemas.microsoft.com/office/drawing/2014/main" id="{E5CA8BDE-75DD-4158-96CA-D4F90274D69C}"/>
                  </a:ext>
                </a:extLst>
              </p:cNvPr>
              <p:cNvSpPr/>
              <p:nvPr/>
            </p:nvSpPr>
            <p:spPr>
              <a:xfrm>
                <a:off x="3422536" y="3893762"/>
                <a:ext cx="546450" cy="546448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" name="Icon3">
                <a:extLst>
                  <a:ext uri="{FF2B5EF4-FFF2-40B4-BE49-F238E27FC236}">
                    <a16:creationId xmlns:a16="http://schemas.microsoft.com/office/drawing/2014/main" id="{904F0527-A5D7-4B63-B6ED-7469AACFBD84}"/>
                  </a:ext>
                </a:extLst>
              </p:cNvPr>
              <p:cNvSpPr/>
              <p:nvPr/>
            </p:nvSpPr>
            <p:spPr bwMode="auto">
              <a:xfrm>
                <a:off x="3595378" y="4063466"/>
                <a:ext cx="200766" cy="200766"/>
              </a:xfrm>
              <a:custGeom>
                <a:avLst/>
                <a:gdLst>
                  <a:gd name="connsiteX0" fmla="*/ 65088 w 331788"/>
                  <a:gd name="connsiteY0" fmla="*/ 223838 h 331788"/>
                  <a:gd name="connsiteX1" fmla="*/ 276226 w 331788"/>
                  <a:gd name="connsiteY1" fmla="*/ 223838 h 331788"/>
                  <a:gd name="connsiteX2" fmla="*/ 276226 w 331788"/>
                  <a:gd name="connsiteY2" fmla="*/ 265113 h 331788"/>
                  <a:gd name="connsiteX3" fmla="*/ 65088 w 331788"/>
                  <a:gd name="connsiteY3" fmla="*/ 265113 h 331788"/>
                  <a:gd name="connsiteX4" fmla="*/ 65088 w 331788"/>
                  <a:gd name="connsiteY4" fmla="*/ 157163 h 331788"/>
                  <a:gd name="connsiteX5" fmla="*/ 163513 w 331788"/>
                  <a:gd name="connsiteY5" fmla="*/ 157163 h 331788"/>
                  <a:gd name="connsiteX6" fmla="*/ 163513 w 331788"/>
                  <a:gd name="connsiteY6" fmla="*/ 198438 h 331788"/>
                  <a:gd name="connsiteX7" fmla="*/ 65088 w 331788"/>
                  <a:gd name="connsiteY7" fmla="*/ 198438 h 331788"/>
                  <a:gd name="connsiteX8" fmla="*/ 65088 w 331788"/>
                  <a:gd name="connsiteY8" fmla="*/ 90488 h 331788"/>
                  <a:gd name="connsiteX9" fmla="*/ 209551 w 331788"/>
                  <a:gd name="connsiteY9" fmla="*/ 90488 h 331788"/>
                  <a:gd name="connsiteX10" fmla="*/ 209551 w 331788"/>
                  <a:gd name="connsiteY10" fmla="*/ 133351 h 331788"/>
                  <a:gd name="connsiteX11" fmla="*/ 65088 w 331788"/>
                  <a:gd name="connsiteY11" fmla="*/ 133351 h 331788"/>
                  <a:gd name="connsiteX12" fmla="*/ 65088 w 331788"/>
                  <a:gd name="connsiteY12" fmla="*/ 25400 h 331788"/>
                  <a:gd name="connsiteX13" fmla="*/ 142876 w 331788"/>
                  <a:gd name="connsiteY13" fmla="*/ 25400 h 331788"/>
                  <a:gd name="connsiteX14" fmla="*/ 142876 w 331788"/>
                  <a:gd name="connsiteY14" fmla="*/ 66675 h 331788"/>
                  <a:gd name="connsiteX15" fmla="*/ 65088 w 331788"/>
                  <a:gd name="connsiteY15" fmla="*/ 66675 h 331788"/>
                  <a:gd name="connsiteX16" fmla="*/ 0 w 331788"/>
                  <a:gd name="connsiteY16" fmla="*/ 0 h 331788"/>
                  <a:gd name="connsiteX17" fmla="*/ 38100 w 331788"/>
                  <a:gd name="connsiteY17" fmla="*/ 0 h 331788"/>
                  <a:gd name="connsiteX18" fmla="*/ 38100 w 331788"/>
                  <a:gd name="connsiteY18" fmla="*/ 293688 h 331788"/>
                  <a:gd name="connsiteX19" fmla="*/ 331788 w 331788"/>
                  <a:gd name="connsiteY19" fmla="*/ 293688 h 331788"/>
                  <a:gd name="connsiteX20" fmla="*/ 331788 w 331788"/>
                  <a:gd name="connsiteY20" fmla="*/ 331788 h 331788"/>
                  <a:gd name="connsiteX21" fmla="*/ 0 w 331788"/>
                  <a:gd name="connsiteY21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1788" h="331788">
                    <a:moveTo>
                      <a:pt x="65088" y="223838"/>
                    </a:moveTo>
                    <a:lnTo>
                      <a:pt x="276226" y="223838"/>
                    </a:lnTo>
                    <a:lnTo>
                      <a:pt x="276226" y="265113"/>
                    </a:lnTo>
                    <a:lnTo>
                      <a:pt x="65088" y="265113"/>
                    </a:lnTo>
                    <a:close/>
                    <a:moveTo>
                      <a:pt x="65088" y="157163"/>
                    </a:moveTo>
                    <a:lnTo>
                      <a:pt x="163513" y="157163"/>
                    </a:lnTo>
                    <a:lnTo>
                      <a:pt x="163513" y="198438"/>
                    </a:lnTo>
                    <a:lnTo>
                      <a:pt x="65088" y="198438"/>
                    </a:lnTo>
                    <a:close/>
                    <a:moveTo>
                      <a:pt x="65088" y="90488"/>
                    </a:moveTo>
                    <a:lnTo>
                      <a:pt x="209551" y="90488"/>
                    </a:lnTo>
                    <a:lnTo>
                      <a:pt x="209551" y="133351"/>
                    </a:lnTo>
                    <a:lnTo>
                      <a:pt x="65088" y="133351"/>
                    </a:lnTo>
                    <a:close/>
                    <a:moveTo>
                      <a:pt x="65088" y="25400"/>
                    </a:moveTo>
                    <a:lnTo>
                      <a:pt x="142876" y="25400"/>
                    </a:lnTo>
                    <a:lnTo>
                      <a:pt x="142876" y="66675"/>
                    </a:lnTo>
                    <a:lnTo>
                      <a:pt x="65088" y="66675"/>
                    </a:lnTo>
                    <a:close/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293688"/>
                    </a:lnTo>
                    <a:lnTo>
                      <a:pt x="331788" y="293688"/>
                    </a:lnTo>
                    <a:lnTo>
                      <a:pt x="331788" y="331788"/>
                    </a:lnTo>
                    <a:lnTo>
                      <a:pt x="0" y="3317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Text3">
                <a:extLst>
                  <a:ext uri="{FF2B5EF4-FFF2-40B4-BE49-F238E27FC236}">
                    <a16:creationId xmlns:a16="http://schemas.microsoft.com/office/drawing/2014/main" id="{E7A6697C-1D6F-4A8A-93CC-A1440E1AD2EB}"/>
                  </a:ext>
                </a:extLst>
              </p:cNvPr>
              <p:cNvSpPr/>
              <p:nvPr/>
            </p:nvSpPr>
            <p:spPr bwMode="auto">
              <a:xfrm>
                <a:off x="7100924" y="4089305"/>
                <a:ext cx="2032774" cy="569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结合深度学习与AI，实现高精度导航和个性化服务。</a:t>
                </a:r>
                <a:endParaRPr lang="en-US" dirty="0"/>
              </a:p>
            </p:txBody>
          </p:sp>
          <p:sp>
            <p:nvSpPr>
              <p:cNvPr id="28" name="Bullet3">
                <a:extLst>
                  <a:ext uri="{FF2B5EF4-FFF2-40B4-BE49-F238E27FC236}">
                    <a16:creationId xmlns:a16="http://schemas.microsoft.com/office/drawing/2014/main" id="{DDED9EBF-EFC1-4162-A9D9-0EFDB5B3B830}"/>
                  </a:ext>
                </a:extLst>
              </p:cNvPr>
              <p:cNvSpPr txBox="1"/>
              <p:nvPr/>
            </p:nvSpPr>
            <p:spPr bwMode="auto">
              <a:xfrm>
                <a:off x="7100924" y="3711580"/>
                <a:ext cx="2032774" cy="3777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创新集成与智能化个性化阶段</a:t>
                </a:r>
                <a:endParaRPr lang="en-US" dirty="0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8DFE0102-00FF-3709-B6CA-3CA9C48B7C8C}"/>
                </a:ext>
              </a:extLst>
            </p:cNvPr>
            <p:cNvGrpSpPr/>
            <p:nvPr/>
          </p:nvGrpSpPr>
          <p:grpSpPr>
            <a:xfrm>
              <a:off x="3415869" y="4559380"/>
              <a:ext cx="3770758" cy="947024"/>
              <a:chOff x="3415869" y="4559380"/>
              <a:chExt cx="3770758" cy="947024"/>
            </a:xfrm>
          </p:grpSpPr>
          <p:sp>
            <p:nvSpPr>
              <p:cNvPr id="9" name="IconBackground4">
                <a:extLst>
                  <a:ext uri="{FF2B5EF4-FFF2-40B4-BE49-F238E27FC236}">
                    <a16:creationId xmlns:a16="http://schemas.microsoft.com/office/drawing/2014/main" id="{F6D32F6C-F0AB-4DF7-8753-7B718114D169}"/>
                  </a:ext>
                </a:extLst>
              </p:cNvPr>
              <p:cNvSpPr/>
              <p:nvPr/>
            </p:nvSpPr>
            <p:spPr>
              <a:xfrm>
                <a:off x="3415869" y="4684151"/>
                <a:ext cx="546450" cy="546448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" name="Icon4">
                <a:extLst>
                  <a:ext uri="{FF2B5EF4-FFF2-40B4-BE49-F238E27FC236}">
                    <a16:creationId xmlns:a16="http://schemas.microsoft.com/office/drawing/2014/main" id="{2460F757-4CAB-47D5-9549-DF6744F6F498}"/>
                  </a:ext>
                </a:extLst>
              </p:cNvPr>
              <p:cNvSpPr/>
              <p:nvPr/>
            </p:nvSpPr>
            <p:spPr bwMode="auto">
              <a:xfrm>
                <a:off x="3566634" y="4837054"/>
                <a:ext cx="236634" cy="234371"/>
              </a:xfrm>
              <a:custGeom>
                <a:avLst/>
                <a:gdLst>
                  <a:gd name="connsiteX0" fmla="*/ 292147 w 331788"/>
                  <a:gd name="connsiteY0" fmla="*/ 109538 h 328613"/>
                  <a:gd name="connsiteX1" fmla="*/ 327025 w 331788"/>
                  <a:gd name="connsiteY1" fmla="*/ 145621 h 328613"/>
                  <a:gd name="connsiteX2" fmla="*/ 327025 w 331788"/>
                  <a:gd name="connsiteY2" fmla="*/ 229385 h 328613"/>
                  <a:gd name="connsiteX3" fmla="*/ 293438 w 331788"/>
                  <a:gd name="connsiteY3" fmla="*/ 264179 h 328613"/>
                  <a:gd name="connsiteX4" fmla="*/ 252101 w 331788"/>
                  <a:gd name="connsiteY4" fmla="*/ 264179 h 328613"/>
                  <a:gd name="connsiteX5" fmla="*/ 252101 w 331788"/>
                  <a:gd name="connsiteY5" fmla="*/ 319593 h 328613"/>
                  <a:gd name="connsiteX6" fmla="*/ 243059 w 331788"/>
                  <a:gd name="connsiteY6" fmla="*/ 328613 h 328613"/>
                  <a:gd name="connsiteX7" fmla="*/ 205596 w 331788"/>
                  <a:gd name="connsiteY7" fmla="*/ 328613 h 328613"/>
                  <a:gd name="connsiteX8" fmla="*/ 195262 w 331788"/>
                  <a:gd name="connsiteY8" fmla="*/ 319593 h 328613"/>
                  <a:gd name="connsiteX9" fmla="*/ 195262 w 331788"/>
                  <a:gd name="connsiteY9" fmla="*/ 235829 h 328613"/>
                  <a:gd name="connsiteX10" fmla="*/ 224973 w 331788"/>
                  <a:gd name="connsiteY10" fmla="*/ 207478 h 328613"/>
                  <a:gd name="connsiteX11" fmla="*/ 255976 w 331788"/>
                  <a:gd name="connsiteY11" fmla="*/ 207478 h 328613"/>
                  <a:gd name="connsiteX12" fmla="*/ 255976 w 331788"/>
                  <a:gd name="connsiteY12" fmla="*/ 145621 h 328613"/>
                  <a:gd name="connsiteX13" fmla="*/ 292147 w 331788"/>
                  <a:gd name="connsiteY13" fmla="*/ 109538 h 328613"/>
                  <a:gd name="connsiteX14" fmla="*/ 38473 w 331788"/>
                  <a:gd name="connsiteY14" fmla="*/ 109538 h 328613"/>
                  <a:gd name="connsiteX15" fmla="*/ 75079 w 331788"/>
                  <a:gd name="connsiteY15" fmla="*/ 145621 h 328613"/>
                  <a:gd name="connsiteX16" fmla="*/ 75079 w 331788"/>
                  <a:gd name="connsiteY16" fmla="*/ 207478 h 328613"/>
                  <a:gd name="connsiteX17" fmla="*/ 106456 w 331788"/>
                  <a:gd name="connsiteY17" fmla="*/ 207478 h 328613"/>
                  <a:gd name="connsiteX18" fmla="*/ 136525 w 331788"/>
                  <a:gd name="connsiteY18" fmla="*/ 235829 h 328613"/>
                  <a:gd name="connsiteX19" fmla="*/ 136525 w 331788"/>
                  <a:gd name="connsiteY19" fmla="*/ 319593 h 328613"/>
                  <a:gd name="connsiteX20" fmla="*/ 126066 w 331788"/>
                  <a:gd name="connsiteY20" fmla="*/ 328613 h 328613"/>
                  <a:gd name="connsiteX21" fmla="*/ 88153 w 331788"/>
                  <a:gd name="connsiteY21" fmla="*/ 328613 h 328613"/>
                  <a:gd name="connsiteX22" fmla="*/ 79001 w 331788"/>
                  <a:gd name="connsiteY22" fmla="*/ 319593 h 328613"/>
                  <a:gd name="connsiteX23" fmla="*/ 79001 w 331788"/>
                  <a:gd name="connsiteY23" fmla="*/ 264179 h 328613"/>
                  <a:gd name="connsiteX24" fmla="*/ 37166 w 331788"/>
                  <a:gd name="connsiteY24" fmla="*/ 264179 h 328613"/>
                  <a:gd name="connsiteX25" fmla="*/ 3175 w 331788"/>
                  <a:gd name="connsiteY25" fmla="*/ 229385 h 328613"/>
                  <a:gd name="connsiteX26" fmla="*/ 3175 w 331788"/>
                  <a:gd name="connsiteY26" fmla="*/ 145621 h 328613"/>
                  <a:gd name="connsiteX27" fmla="*/ 38473 w 331788"/>
                  <a:gd name="connsiteY27" fmla="*/ 109538 h 328613"/>
                  <a:gd name="connsiteX28" fmla="*/ 160734 w 331788"/>
                  <a:gd name="connsiteY28" fmla="*/ 88900 h 328613"/>
                  <a:gd name="connsiteX29" fmla="*/ 171053 w 331788"/>
                  <a:gd name="connsiteY29" fmla="*/ 88900 h 328613"/>
                  <a:gd name="connsiteX30" fmla="*/ 173633 w 331788"/>
                  <a:gd name="connsiteY30" fmla="*/ 90195 h 328613"/>
                  <a:gd name="connsiteX31" fmla="*/ 174923 w 331788"/>
                  <a:gd name="connsiteY31" fmla="*/ 95375 h 328613"/>
                  <a:gd name="connsiteX32" fmla="*/ 169763 w 331788"/>
                  <a:gd name="connsiteY32" fmla="*/ 103146 h 328613"/>
                  <a:gd name="connsiteX33" fmla="*/ 172343 w 331788"/>
                  <a:gd name="connsiteY33" fmla="*/ 123867 h 328613"/>
                  <a:gd name="connsiteX34" fmla="*/ 167184 w 331788"/>
                  <a:gd name="connsiteY34" fmla="*/ 136818 h 328613"/>
                  <a:gd name="connsiteX35" fmla="*/ 164604 w 331788"/>
                  <a:gd name="connsiteY35" fmla="*/ 136818 h 328613"/>
                  <a:gd name="connsiteX36" fmla="*/ 159444 w 331788"/>
                  <a:gd name="connsiteY36" fmla="*/ 123867 h 328613"/>
                  <a:gd name="connsiteX37" fmla="*/ 162024 w 331788"/>
                  <a:gd name="connsiteY37" fmla="*/ 103146 h 328613"/>
                  <a:gd name="connsiteX38" fmla="*/ 156865 w 331788"/>
                  <a:gd name="connsiteY38" fmla="*/ 95375 h 328613"/>
                  <a:gd name="connsiteX39" fmla="*/ 158155 w 331788"/>
                  <a:gd name="connsiteY39" fmla="*/ 90195 h 328613"/>
                  <a:gd name="connsiteX40" fmla="*/ 160734 w 331788"/>
                  <a:gd name="connsiteY40" fmla="*/ 88900 h 328613"/>
                  <a:gd name="connsiteX41" fmla="*/ 136182 w 331788"/>
                  <a:gd name="connsiteY41" fmla="*/ 88900 h 328613"/>
                  <a:gd name="connsiteX42" fmla="*/ 138766 w 331788"/>
                  <a:gd name="connsiteY42" fmla="*/ 91502 h 328613"/>
                  <a:gd name="connsiteX43" fmla="*/ 165893 w 331788"/>
                  <a:gd name="connsiteY43" fmla="*/ 165652 h 328613"/>
                  <a:gd name="connsiteX44" fmla="*/ 193021 w 331788"/>
                  <a:gd name="connsiteY44" fmla="*/ 91502 h 328613"/>
                  <a:gd name="connsiteX45" fmla="*/ 196897 w 331788"/>
                  <a:gd name="connsiteY45" fmla="*/ 90201 h 328613"/>
                  <a:gd name="connsiteX46" fmla="*/ 208523 w 331788"/>
                  <a:gd name="connsiteY46" fmla="*/ 92802 h 328613"/>
                  <a:gd name="connsiteX47" fmla="*/ 231775 w 331788"/>
                  <a:gd name="connsiteY47" fmla="*/ 125325 h 328613"/>
                  <a:gd name="connsiteX48" fmla="*/ 231775 w 331788"/>
                  <a:gd name="connsiteY48" fmla="*/ 176059 h 328613"/>
                  <a:gd name="connsiteX49" fmla="*/ 226608 w 331788"/>
                  <a:gd name="connsiteY49" fmla="*/ 182563 h 328613"/>
                  <a:gd name="connsiteX50" fmla="*/ 105179 w 331788"/>
                  <a:gd name="connsiteY50" fmla="*/ 182563 h 328613"/>
                  <a:gd name="connsiteX51" fmla="*/ 100012 w 331788"/>
                  <a:gd name="connsiteY51" fmla="*/ 176059 h 328613"/>
                  <a:gd name="connsiteX52" fmla="*/ 100012 w 331788"/>
                  <a:gd name="connsiteY52" fmla="*/ 125325 h 328613"/>
                  <a:gd name="connsiteX53" fmla="*/ 123264 w 331788"/>
                  <a:gd name="connsiteY53" fmla="*/ 92802 h 328613"/>
                  <a:gd name="connsiteX54" fmla="*/ 134890 w 331788"/>
                  <a:gd name="connsiteY54" fmla="*/ 90201 h 328613"/>
                  <a:gd name="connsiteX55" fmla="*/ 136182 w 331788"/>
                  <a:gd name="connsiteY55" fmla="*/ 88900 h 328613"/>
                  <a:gd name="connsiteX56" fmla="*/ 292100 w 331788"/>
                  <a:gd name="connsiteY56" fmla="*/ 19050 h 328613"/>
                  <a:gd name="connsiteX57" fmla="*/ 331788 w 331788"/>
                  <a:gd name="connsiteY57" fmla="*/ 58738 h 328613"/>
                  <a:gd name="connsiteX58" fmla="*/ 292100 w 331788"/>
                  <a:gd name="connsiteY58" fmla="*/ 98426 h 328613"/>
                  <a:gd name="connsiteX59" fmla="*/ 252412 w 331788"/>
                  <a:gd name="connsiteY59" fmla="*/ 58738 h 328613"/>
                  <a:gd name="connsiteX60" fmla="*/ 292100 w 331788"/>
                  <a:gd name="connsiteY60" fmla="*/ 19050 h 328613"/>
                  <a:gd name="connsiteX61" fmla="*/ 39688 w 331788"/>
                  <a:gd name="connsiteY61" fmla="*/ 19050 h 328613"/>
                  <a:gd name="connsiteX62" fmla="*/ 79376 w 331788"/>
                  <a:gd name="connsiteY62" fmla="*/ 58738 h 328613"/>
                  <a:gd name="connsiteX63" fmla="*/ 39688 w 331788"/>
                  <a:gd name="connsiteY63" fmla="*/ 98426 h 328613"/>
                  <a:gd name="connsiteX64" fmla="*/ 0 w 331788"/>
                  <a:gd name="connsiteY64" fmla="*/ 58738 h 328613"/>
                  <a:gd name="connsiteX65" fmla="*/ 39688 w 331788"/>
                  <a:gd name="connsiteY65" fmla="*/ 19050 h 328613"/>
                  <a:gd name="connsiteX66" fmla="*/ 165894 w 331788"/>
                  <a:gd name="connsiteY66" fmla="*/ 0 h 328613"/>
                  <a:gd name="connsiteX67" fmla="*/ 204788 w 331788"/>
                  <a:gd name="connsiteY67" fmla="*/ 39688 h 328613"/>
                  <a:gd name="connsiteX68" fmla="*/ 165894 w 331788"/>
                  <a:gd name="connsiteY68" fmla="*/ 79376 h 328613"/>
                  <a:gd name="connsiteX69" fmla="*/ 127000 w 331788"/>
                  <a:gd name="connsiteY69" fmla="*/ 39688 h 328613"/>
                  <a:gd name="connsiteX70" fmla="*/ 165894 w 331788"/>
                  <a:gd name="connsiteY70" fmla="*/ 0 h 32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331788" h="328613">
                    <a:moveTo>
                      <a:pt x="292147" y="109538"/>
                    </a:moveTo>
                    <a:cubicBezTo>
                      <a:pt x="311524" y="109538"/>
                      <a:pt x="327025" y="126291"/>
                      <a:pt x="327025" y="145621"/>
                    </a:cubicBezTo>
                    <a:cubicBezTo>
                      <a:pt x="327025" y="145621"/>
                      <a:pt x="327025" y="145621"/>
                      <a:pt x="327025" y="229385"/>
                    </a:cubicBezTo>
                    <a:cubicBezTo>
                      <a:pt x="327025" y="248715"/>
                      <a:pt x="311524" y="264179"/>
                      <a:pt x="293438" y="264179"/>
                    </a:cubicBezTo>
                    <a:cubicBezTo>
                      <a:pt x="293438" y="264179"/>
                      <a:pt x="293438" y="264179"/>
                      <a:pt x="252101" y="264179"/>
                    </a:cubicBezTo>
                    <a:cubicBezTo>
                      <a:pt x="252101" y="264179"/>
                      <a:pt x="252101" y="264179"/>
                      <a:pt x="252101" y="319593"/>
                    </a:cubicBezTo>
                    <a:cubicBezTo>
                      <a:pt x="252101" y="324747"/>
                      <a:pt x="248226" y="328613"/>
                      <a:pt x="243059" y="328613"/>
                    </a:cubicBezTo>
                    <a:cubicBezTo>
                      <a:pt x="243059" y="328613"/>
                      <a:pt x="243059" y="328613"/>
                      <a:pt x="205596" y="328613"/>
                    </a:cubicBezTo>
                    <a:cubicBezTo>
                      <a:pt x="199138" y="328613"/>
                      <a:pt x="195262" y="324747"/>
                      <a:pt x="195262" y="319593"/>
                    </a:cubicBezTo>
                    <a:cubicBezTo>
                      <a:pt x="195262" y="319593"/>
                      <a:pt x="195262" y="319593"/>
                      <a:pt x="195262" y="235829"/>
                    </a:cubicBezTo>
                    <a:cubicBezTo>
                      <a:pt x="195262" y="220364"/>
                      <a:pt x="208180" y="207478"/>
                      <a:pt x="224973" y="207478"/>
                    </a:cubicBezTo>
                    <a:cubicBezTo>
                      <a:pt x="224973" y="207478"/>
                      <a:pt x="224973" y="207478"/>
                      <a:pt x="255976" y="207478"/>
                    </a:cubicBezTo>
                    <a:cubicBezTo>
                      <a:pt x="255976" y="207478"/>
                      <a:pt x="255976" y="207478"/>
                      <a:pt x="255976" y="145621"/>
                    </a:cubicBezTo>
                    <a:cubicBezTo>
                      <a:pt x="255976" y="126291"/>
                      <a:pt x="271478" y="109538"/>
                      <a:pt x="292147" y="109538"/>
                    </a:cubicBezTo>
                    <a:close/>
                    <a:moveTo>
                      <a:pt x="38473" y="109538"/>
                    </a:moveTo>
                    <a:cubicBezTo>
                      <a:pt x="59391" y="109538"/>
                      <a:pt x="75079" y="126291"/>
                      <a:pt x="75079" y="145621"/>
                    </a:cubicBezTo>
                    <a:cubicBezTo>
                      <a:pt x="75079" y="145621"/>
                      <a:pt x="75079" y="145621"/>
                      <a:pt x="75079" y="207478"/>
                    </a:cubicBezTo>
                    <a:cubicBezTo>
                      <a:pt x="75079" y="207478"/>
                      <a:pt x="75079" y="207478"/>
                      <a:pt x="106456" y="207478"/>
                    </a:cubicBezTo>
                    <a:cubicBezTo>
                      <a:pt x="123451" y="207478"/>
                      <a:pt x="136525" y="220364"/>
                      <a:pt x="136525" y="235829"/>
                    </a:cubicBezTo>
                    <a:cubicBezTo>
                      <a:pt x="136525" y="235829"/>
                      <a:pt x="136525" y="235829"/>
                      <a:pt x="136525" y="319593"/>
                    </a:cubicBezTo>
                    <a:cubicBezTo>
                      <a:pt x="136525" y="324747"/>
                      <a:pt x="132603" y="328613"/>
                      <a:pt x="126066" y="328613"/>
                    </a:cubicBezTo>
                    <a:cubicBezTo>
                      <a:pt x="126066" y="328613"/>
                      <a:pt x="126066" y="328613"/>
                      <a:pt x="88153" y="328613"/>
                    </a:cubicBezTo>
                    <a:cubicBezTo>
                      <a:pt x="82923" y="328613"/>
                      <a:pt x="79001" y="324747"/>
                      <a:pt x="79001" y="319593"/>
                    </a:cubicBezTo>
                    <a:cubicBezTo>
                      <a:pt x="79001" y="319593"/>
                      <a:pt x="79001" y="319593"/>
                      <a:pt x="79001" y="264179"/>
                    </a:cubicBezTo>
                    <a:cubicBezTo>
                      <a:pt x="79001" y="264179"/>
                      <a:pt x="79001" y="264179"/>
                      <a:pt x="37166" y="264179"/>
                    </a:cubicBezTo>
                    <a:cubicBezTo>
                      <a:pt x="18863" y="264179"/>
                      <a:pt x="3175" y="248715"/>
                      <a:pt x="3175" y="229385"/>
                    </a:cubicBezTo>
                    <a:cubicBezTo>
                      <a:pt x="3175" y="229385"/>
                      <a:pt x="3175" y="229385"/>
                      <a:pt x="3175" y="145621"/>
                    </a:cubicBezTo>
                    <a:cubicBezTo>
                      <a:pt x="3175" y="126291"/>
                      <a:pt x="18863" y="109538"/>
                      <a:pt x="38473" y="109538"/>
                    </a:cubicBezTo>
                    <a:close/>
                    <a:moveTo>
                      <a:pt x="160734" y="88900"/>
                    </a:moveTo>
                    <a:cubicBezTo>
                      <a:pt x="160734" y="88900"/>
                      <a:pt x="160734" y="88900"/>
                      <a:pt x="171053" y="88900"/>
                    </a:cubicBezTo>
                    <a:cubicBezTo>
                      <a:pt x="172343" y="88900"/>
                      <a:pt x="173633" y="90195"/>
                      <a:pt x="173633" y="90195"/>
                    </a:cubicBezTo>
                    <a:cubicBezTo>
                      <a:pt x="174923" y="92785"/>
                      <a:pt x="176213" y="94080"/>
                      <a:pt x="174923" y="95375"/>
                    </a:cubicBezTo>
                    <a:cubicBezTo>
                      <a:pt x="174923" y="95375"/>
                      <a:pt x="174923" y="95375"/>
                      <a:pt x="169763" y="103146"/>
                    </a:cubicBezTo>
                    <a:cubicBezTo>
                      <a:pt x="169763" y="103146"/>
                      <a:pt x="169763" y="103146"/>
                      <a:pt x="172343" y="123867"/>
                    </a:cubicBezTo>
                    <a:cubicBezTo>
                      <a:pt x="172343" y="123867"/>
                      <a:pt x="172343" y="123867"/>
                      <a:pt x="167184" y="136818"/>
                    </a:cubicBezTo>
                    <a:cubicBezTo>
                      <a:pt x="167184" y="138113"/>
                      <a:pt x="164604" y="138113"/>
                      <a:pt x="164604" y="136818"/>
                    </a:cubicBezTo>
                    <a:cubicBezTo>
                      <a:pt x="164604" y="136818"/>
                      <a:pt x="164604" y="136818"/>
                      <a:pt x="159444" y="123867"/>
                    </a:cubicBezTo>
                    <a:cubicBezTo>
                      <a:pt x="159444" y="123867"/>
                      <a:pt x="159444" y="123867"/>
                      <a:pt x="162024" y="103146"/>
                    </a:cubicBezTo>
                    <a:cubicBezTo>
                      <a:pt x="162024" y="103146"/>
                      <a:pt x="162024" y="103146"/>
                      <a:pt x="156865" y="95375"/>
                    </a:cubicBezTo>
                    <a:cubicBezTo>
                      <a:pt x="155575" y="94080"/>
                      <a:pt x="156865" y="92785"/>
                      <a:pt x="158155" y="90195"/>
                    </a:cubicBezTo>
                    <a:cubicBezTo>
                      <a:pt x="158155" y="90195"/>
                      <a:pt x="159444" y="88900"/>
                      <a:pt x="160734" y="88900"/>
                    </a:cubicBezTo>
                    <a:close/>
                    <a:moveTo>
                      <a:pt x="136182" y="88900"/>
                    </a:moveTo>
                    <a:cubicBezTo>
                      <a:pt x="137474" y="88900"/>
                      <a:pt x="138766" y="90201"/>
                      <a:pt x="138766" y="91502"/>
                    </a:cubicBezTo>
                    <a:cubicBezTo>
                      <a:pt x="138766" y="91502"/>
                      <a:pt x="138766" y="91502"/>
                      <a:pt x="165893" y="165652"/>
                    </a:cubicBezTo>
                    <a:cubicBezTo>
                      <a:pt x="165893" y="165652"/>
                      <a:pt x="165893" y="165652"/>
                      <a:pt x="193021" y="91502"/>
                    </a:cubicBezTo>
                    <a:cubicBezTo>
                      <a:pt x="193021" y="90201"/>
                      <a:pt x="195605" y="88900"/>
                      <a:pt x="196897" y="90201"/>
                    </a:cubicBezTo>
                    <a:cubicBezTo>
                      <a:pt x="196897" y="90201"/>
                      <a:pt x="196897" y="90201"/>
                      <a:pt x="208523" y="92802"/>
                    </a:cubicBezTo>
                    <a:cubicBezTo>
                      <a:pt x="222733" y="98006"/>
                      <a:pt x="231775" y="111015"/>
                      <a:pt x="231775" y="125325"/>
                    </a:cubicBezTo>
                    <a:cubicBezTo>
                      <a:pt x="231775" y="125325"/>
                      <a:pt x="231775" y="125325"/>
                      <a:pt x="231775" y="176059"/>
                    </a:cubicBezTo>
                    <a:cubicBezTo>
                      <a:pt x="231775" y="179961"/>
                      <a:pt x="229192" y="182563"/>
                      <a:pt x="226608" y="182563"/>
                    </a:cubicBezTo>
                    <a:cubicBezTo>
                      <a:pt x="226608" y="182563"/>
                      <a:pt x="226608" y="182563"/>
                      <a:pt x="105179" y="182563"/>
                    </a:cubicBezTo>
                    <a:cubicBezTo>
                      <a:pt x="102595" y="182563"/>
                      <a:pt x="100012" y="179961"/>
                      <a:pt x="100012" y="176059"/>
                    </a:cubicBezTo>
                    <a:cubicBezTo>
                      <a:pt x="100012" y="176059"/>
                      <a:pt x="100012" y="176059"/>
                      <a:pt x="100012" y="125325"/>
                    </a:cubicBezTo>
                    <a:cubicBezTo>
                      <a:pt x="100012" y="111015"/>
                      <a:pt x="109054" y="98006"/>
                      <a:pt x="123264" y="92802"/>
                    </a:cubicBezTo>
                    <a:cubicBezTo>
                      <a:pt x="123264" y="92802"/>
                      <a:pt x="123264" y="92802"/>
                      <a:pt x="134890" y="90201"/>
                    </a:cubicBezTo>
                    <a:cubicBezTo>
                      <a:pt x="134890" y="88900"/>
                      <a:pt x="134890" y="88900"/>
                      <a:pt x="136182" y="88900"/>
                    </a:cubicBezTo>
                    <a:close/>
                    <a:moveTo>
                      <a:pt x="292100" y="19050"/>
                    </a:moveTo>
                    <a:cubicBezTo>
                      <a:pt x="314019" y="19050"/>
                      <a:pt x="331788" y="36819"/>
                      <a:pt x="331788" y="58738"/>
                    </a:cubicBezTo>
                    <a:cubicBezTo>
                      <a:pt x="331788" y="80657"/>
                      <a:pt x="314019" y="98426"/>
                      <a:pt x="292100" y="98426"/>
                    </a:cubicBezTo>
                    <a:cubicBezTo>
                      <a:pt x="270181" y="98426"/>
                      <a:pt x="252412" y="80657"/>
                      <a:pt x="252412" y="58738"/>
                    </a:cubicBezTo>
                    <a:cubicBezTo>
                      <a:pt x="252412" y="36819"/>
                      <a:pt x="270181" y="19050"/>
                      <a:pt x="292100" y="19050"/>
                    </a:cubicBezTo>
                    <a:close/>
                    <a:moveTo>
                      <a:pt x="39688" y="19050"/>
                    </a:moveTo>
                    <a:cubicBezTo>
                      <a:pt x="61607" y="19050"/>
                      <a:pt x="79376" y="36819"/>
                      <a:pt x="79376" y="58738"/>
                    </a:cubicBezTo>
                    <a:cubicBezTo>
                      <a:pt x="79376" y="80657"/>
                      <a:pt x="61607" y="98426"/>
                      <a:pt x="39688" y="98426"/>
                    </a:cubicBezTo>
                    <a:cubicBezTo>
                      <a:pt x="17769" y="98426"/>
                      <a:pt x="0" y="80657"/>
                      <a:pt x="0" y="58738"/>
                    </a:cubicBezTo>
                    <a:cubicBezTo>
                      <a:pt x="0" y="36819"/>
                      <a:pt x="17769" y="19050"/>
                      <a:pt x="39688" y="19050"/>
                    </a:cubicBezTo>
                    <a:close/>
                    <a:moveTo>
                      <a:pt x="165894" y="0"/>
                    </a:moveTo>
                    <a:cubicBezTo>
                      <a:pt x="187375" y="0"/>
                      <a:pt x="204788" y="17769"/>
                      <a:pt x="204788" y="39688"/>
                    </a:cubicBezTo>
                    <a:cubicBezTo>
                      <a:pt x="204788" y="61607"/>
                      <a:pt x="187375" y="79376"/>
                      <a:pt x="165894" y="79376"/>
                    </a:cubicBezTo>
                    <a:cubicBezTo>
                      <a:pt x="144413" y="79376"/>
                      <a:pt x="127000" y="61607"/>
                      <a:pt x="127000" y="39688"/>
                    </a:cubicBezTo>
                    <a:cubicBezTo>
                      <a:pt x="127000" y="17769"/>
                      <a:pt x="144413" y="0"/>
                      <a:pt x="165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lc="http://schemas.openxmlformats.org/drawingml/2006/lockedCanvas" xmlns:p14="http://schemas.microsoft.com/office/powerpoint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Text4">
                <a:extLst>
                  <a:ext uri="{FF2B5EF4-FFF2-40B4-BE49-F238E27FC236}">
                    <a16:creationId xmlns:a16="http://schemas.microsoft.com/office/drawing/2014/main" id="{E7A6697C-1D6F-4A8A-93CC-A1440E1AD2EB}"/>
                  </a:ext>
                </a:extLst>
              </p:cNvPr>
              <p:cNvSpPr/>
              <p:nvPr/>
            </p:nvSpPr>
            <p:spPr bwMode="auto">
              <a:xfrm>
                <a:off x="5153853" y="4937105"/>
                <a:ext cx="2032774" cy="569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从简单辅助到智能化、个性化，技术不断进步。</a:t>
                </a:r>
                <a:endParaRPr lang="en-US" dirty="0"/>
              </a:p>
            </p:txBody>
          </p:sp>
          <p:sp>
            <p:nvSpPr>
              <p:cNvPr id="30" name="Bullet4">
                <a:extLst>
                  <a:ext uri="{FF2B5EF4-FFF2-40B4-BE49-F238E27FC236}">
                    <a16:creationId xmlns:a16="http://schemas.microsoft.com/office/drawing/2014/main" id="{DDED9EBF-EFC1-4162-A9D9-0EFDB5B3B830}"/>
                  </a:ext>
                </a:extLst>
              </p:cNvPr>
              <p:cNvSpPr txBox="1"/>
              <p:nvPr/>
            </p:nvSpPr>
            <p:spPr bwMode="auto">
              <a:xfrm>
                <a:off x="5153853" y="4559380"/>
                <a:ext cx="2032774" cy="3777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各阶段特点对比</a:t>
                </a:r>
                <a:endParaRPr lang="en-US" dirty="0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B66DD8A-5C63-A674-AAB0-04E7051C43C6}"/>
                </a:ext>
              </a:extLst>
            </p:cNvPr>
            <p:cNvGrpSpPr/>
            <p:nvPr/>
          </p:nvGrpSpPr>
          <p:grpSpPr>
            <a:xfrm>
              <a:off x="3415869" y="5203216"/>
              <a:ext cx="7065269" cy="947024"/>
              <a:chOff x="3415869" y="5203216"/>
              <a:chExt cx="7065269" cy="947024"/>
            </a:xfrm>
          </p:grpSpPr>
          <p:sp>
            <p:nvSpPr>
              <p:cNvPr id="17" name="IconBackground5">
                <a:extLst>
                  <a:ext uri="{FF2B5EF4-FFF2-40B4-BE49-F238E27FC236}">
                    <a16:creationId xmlns:a16="http://schemas.microsoft.com/office/drawing/2014/main" id="{1352D216-2828-4488-B254-C4433744D6CB}"/>
                  </a:ext>
                </a:extLst>
              </p:cNvPr>
              <p:cNvSpPr/>
              <p:nvPr/>
            </p:nvSpPr>
            <p:spPr>
              <a:xfrm>
                <a:off x="3415869" y="5474543"/>
                <a:ext cx="546450" cy="546448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con5">
                <a:extLst>
                  <a:ext uri="{FF2B5EF4-FFF2-40B4-BE49-F238E27FC236}">
                    <a16:creationId xmlns:a16="http://schemas.microsoft.com/office/drawing/2014/main" id="{BB329759-0317-4E07-BE17-9FB38F412BF3}"/>
                  </a:ext>
                </a:extLst>
              </p:cNvPr>
              <p:cNvSpPr/>
              <p:nvPr/>
            </p:nvSpPr>
            <p:spPr bwMode="auto">
              <a:xfrm>
                <a:off x="3566634" y="5667701"/>
                <a:ext cx="236634" cy="153858"/>
              </a:xfrm>
              <a:custGeom>
                <a:avLst/>
                <a:gdLst>
                  <a:gd name="T0" fmla="*/ 43882 w 269348"/>
                  <a:gd name="T1" fmla="*/ 43882 w 269348"/>
                  <a:gd name="T2" fmla="*/ 43882 w 269348"/>
                  <a:gd name="T3" fmla="*/ 43882 w 269348"/>
                  <a:gd name="T4" fmla="*/ 43882 w 269348"/>
                  <a:gd name="T5" fmla="*/ 43882 w 269348"/>
                  <a:gd name="T6" fmla="*/ 43882 w 269348"/>
                  <a:gd name="T7" fmla="*/ 43882 w 269348"/>
                  <a:gd name="T8" fmla="*/ 43882 w 269348"/>
                  <a:gd name="T9" fmla="*/ 43882 w 269348"/>
                  <a:gd name="T10" fmla="*/ 43882 w 269348"/>
                  <a:gd name="T11" fmla="*/ 43882 w 269348"/>
                  <a:gd name="T12" fmla="*/ 43882 w 269348"/>
                  <a:gd name="T13" fmla="*/ 43882 w 269348"/>
                  <a:gd name="T14" fmla="*/ 43882 w 269348"/>
                  <a:gd name="T15" fmla="*/ 43882 w 269348"/>
                  <a:gd name="T16" fmla="*/ 43882 w 269348"/>
                  <a:gd name="T17" fmla="*/ 43882 w 269348"/>
                  <a:gd name="T18" fmla="*/ 43882 w 269348"/>
                  <a:gd name="T19" fmla="*/ 43882 w 269348"/>
                  <a:gd name="T20" fmla="*/ 43882 w 269348"/>
                  <a:gd name="T21" fmla="*/ 43882 w 269348"/>
                  <a:gd name="T22" fmla="*/ 43882 w 269348"/>
                  <a:gd name="T23" fmla="*/ 43882 w 269348"/>
                  <a:gd name="T24" fmla="*/ 43882 w 269348"/>
                  <a:gd name="T25" fmla="*/ 43882 w 269348"/>
                  <a:gd name="T26" fmla="*/ 43882 w 269348"/>
                  <a:gd name="T27" fmla="*/ 43882 w 269348"/>
                  <a:gd name="T28" fmla="*/ 43882 w 269348"/>
                  <a:gd name="T29" fmla="*/ 43882 w 269348"/>
                  <a:gd name="T30" fmla="*/ 43882 w 269348"/>
                  <a:gd name="T31" fmla="*/ 43882 w 269348"/>
                  <a:gd name="T32" fmla="*/ 43882 w 269348"/>
                  <a:gd name="T33" fmla="*/ 43882 w 269348"/>
                  <a:gd name="T34" fmla="*/ 43882 w 269348"/>
                  <a:gd name="T35" fmla="*/ 43882 w 269348"/>
                  <a:gd name="T36" fmla="*/ 43882 w 269348"/>
                  <a:gd name="T37" fmla="*/ 43882 w 269348"/>
                  <a:gd name="T38" fmla="*/ 43882 w 269348"/>
                  <a:gd name="T39" fmla="*/ 43882 w 269348"/>
                  <a:gd name="T40" fmla="*/ 43882 w 269348"/>
                  <a:gd name="T41" fmla="*/ 43882 w 269348"/>
                  <a:gd name="T42" fmla="*/ 43882 w 269348"/>
                  <a:gd name="T43" fmla="*/ 43882 w 269348"/>
                  <a:gd name="T44" fmla="*/ 43882 w 269348"/>
                  <a:gd name="T45" fmla="*/ 43882 w 269348"/>
                  <a:gd name="T46" fmla="*/ 43882 w 269348"/>
                  <a:gd name="T47" fmla="*/ 43882 w 269348"/>
                  <a:gd name="T48" fmla="*/ 43882 w 269348"/>
                  <a:gd name="T49" fmla="*/ 43882 w 269348"/>
                  <a:gd name="T50" fmla="*/ 43882 w 269348"/>
                  <a:gd name="T51" fmla="*/ 43882 w 269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56" h="1534">
                    <a:moveTo>
                      <a:pt x="857" y="765"/>
                    </a:moveTo>
                    <a:lnTo>
                      <a:pt x="0" y="1394"/>
                    </a:lnTo>
                    <a:lnTo>
                      <a:pt x="0" y="143"/>
                    </a:lnTo>
                    <a:lnTo>
                      <a:pt x="857" y="765"/>
                    </a:lnTo>
                    <a:close/>
                    <a:moveTo>
                      <a:pt x="1385" y="848"/>
                    </a:moveTo>
                    <a:lnTo>
                      <a:pt x="1217" y="970"/>
                    </a:lnTo>
                    <a:cubicBezTo>
                      <a:pt x="1206" y="979"/>
                      <a:pt x="1192" y="983"/>
                      <a:pt x="1178" y="983"/>
                    </a:cubicBezTo>
                    <a:cubicBezTo>
                      <a:pt x="1164" y="983"/>
                      <a:pt x="1150" y="979"/>
                      <a:pt x="1139" y="970"/>
                    </a:cubicBezTo>
                    <a:lnTo>
                      <a:pt x="970" y="848"/>
                    </a:lnTo>
                    <a:lnTo>
                      <a:pt x="49" y="1523"/>
                    </a:lnTo>
                    <a:cubicBezTo>
                      <a:pt x="62" y="1530"/>
                      <a:pt x="77" y="1534"/>
                      <a:pt x="93" y="1534"/>
                    </a:cubicBezTo>
                    <a:lnTo>
                      <a:pt x="2264" y="1534"/>
                    </a:lnTo>
                    <a:cubicBezTo>
                      <a:pt x="2279" y="1534"/>
                      <a:pt x="2294" y="1531"/>
                      <a:pt x="2306" y="1524"/>
                    </a:cubicBezTo>
                    <a:lnTo>
                      <a:pt x="1385" y="848"/>
                    </a:lnTo>
                    <a:close/>
                    <a:moveTo>
                      <a:pt x="1498" y="765"/>
                    </a:moveTo>
                    <a:lnTo>
                      <a:pt x="2356" y="1395"/>
                    </a:lnTo>
                    <a:lnTo>
                      <a:pt x="2356" y="139"/>
                    </a:lnTo>
                    <a:lnTo>
                      <a:pt x="1498" y="765"/>
                    </a:lnTo>
                    <a:close/>
                    <a:moveTo>
                      <a:pt x="2304" y="12"/>
                    </a:moveTo>
                    <a:cubicBezTo>
                      <a:pt x="2292" y="5"/>
                      <a:pt x="2279" y="0"/>
                      <a:pt x="2264" y="0"/>
                    </a:cubicBezTo>
                    <a:lnTo>
                      <a:pt x="93" y="0"/>
                    </a:lnTo>
                    <a:cubicBezTo>
                      <a:pt x="88" y="0"/>
                      <a:pt x="84" y="0"/>
                      <a:pt x="80" y="1"/>
                    </a:cubicBezTo>
                    <a:cubicBezTo>
                      <a:pt x="80" y="1"/>
                      <a:pt x="79" y="1"/>
                      <a:pt x="78" y="1"/>
                    </a:cubicBezTo>
                    <a:cubicBezTo>
                      <a:pt x="66" y="3"/>
                      <a:pt x="56" y="7"/>
                      <a:pt x="48" y="13"/>
                    </a:cubicBezTo>
                    <a:lnTo>
                      <a:pt x="1178" y="834"/>
                    </a:lnTo>
                    <a:lnTo>
                      <a:pt x="2304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lc="http://schemas.openxmlformats.org/drawingml/2006/lockedCanvas" xmlns:p14="http://schemas.microsoft.com/office/powerpoint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Text5">
                <a:extLst>
                  <a:ext uri="{FF2B5EF4-FFF2-40B4-BE49-F238E27FC236}">
                    <a16:creationId xmlns:a16="http://schemas.microsoft.com/office/drawing/2014/main" id="{E7A6697C-1D6F-4A8A-93CC-A1440E1AD2EB}"/>
                  </a:ext>
                </a:extLst>
              </p:cNvPr>
              <p:cNvSpPr/>
              <p:nvPr/>
            </p:nvSpPr>
            <p:spPr bwMode="auto">
              <a:xfrm>
                <a:off x="8448364" y="5580941"/>
                <a:ext cx="2032774" cy="569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计算机视觉、人工智能等技术的发展推动行业变革。</a:t>
                </a:r>
                <a:endParaRPr lang="en-US" dirty="0"/>
              </a:p>
            </p:txBody>
          </p:sp>
          <p:sp>
            <p:nvSpPr>
              <p:cNvPr id="32" name="Bullet5">
                <a:extLst>
                  <a:ext uri="{FF2B5EF4-FFF2-40B4-BE49-F238E27FC236}">
                    <a16:creationId xmlns:a16="http://schemas.microsoft.com/office/drawing/2014/main" id="{DDED9EBF-EFC1-4162-A9D9-0EFDB5B3B830}"/>
                  </a:ext>
                </a:extLst>
              </p:cNvPr>
              <p:cNvSpPr txBox="1"/>
              <p:nvPr/>
            </p:nvSpPr>
            <p:spPr bwMode="auto">
              <a:xfrm>
                <a:off x="8448364" y="5203216"/>
                <a:ext cx="2032774" cy="3777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技术发展驱动</a:t>
                </a:r>
                <a:endParaRPr lang="en-US" dirty="0"/>
              </a:p>
            </p:txBody>
          </p:sp>
        </p:grpSp>
        <p:sp>
          <p:nvSpPr>
            <p:cNvPr id="36" name="Title">
              <a:extLst>
                <a:ext uri="{FF2B5EF4-FFF2-40B4-BE49-F238E27FC236}">
                  <a16:creationId xmlns:a16="http://schemas.microsoft.com/office/drawing/2014/main" id="{FAACFDC6-08D2-7516-667D-7C857B01907F}"/>
                </a:ext>
              </a:extLst>
            </p:cNvPr>
            <p:cNvSpPr txBox="1"/>
            <p:nvPr/>
          </p:nvSpPr>
          <p:spPr>
            <a:xfrm>
              <a:off x="673100" y="1130300"/>
              <a:ext cx="10845800" cy="870393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导盲设备的发展阶段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行业驱动因素</a:t>
            </a:r>
            <a:endParaRPr lang="en-US" dirty="0"/>
          </a:p>
        </p:txBody>
      </p:sp>
      <p:grpSp>
        <p:nvGrpSpPr>
          <p:cNvPr id="12" name="28e1dce5-ca34-4084-aaa6-c3a3307279d9.source.5.zh-Hans.pptx">
            <a:extLst>
              <a:ext uri="{FF2B5EF4-FFF2-40B4-BE49-F238E27FC236}">
                <a16:creationId xmlns:a16="http://schemas.microsoft.com/office/drawing/2014/main" id="{D7ABE12A-655C-7679-E573-45B22AA9F056}"/>
              </a:ext>
            </a:extLst>
          </p:cNvPr>
          <p:cNvGrpSpPr/>
          <p:nvPr/>
        </p:nvGrpSpPr>
        <p:grpSpPr>
          <a:xfrm>
            <a:off x="660400" y="1130300"/>
            <a:ext cx="10858500" cy="4470399"/>
            <a:chOff x="660400" y="1130300"/>
            <a:chExt cx="10858500" cy="4470399"/>
          </a:xfrm>
        </p:grpSpPr>
        <p:sp>
          <p:nvSpPr>
            <p:cNvPr id="4" name="îslíḑè">
              <a:extLst>
                <a:ext uri="{FF2B5EF4-FFF2-40B4-BE49-F238E27FC236}">
                  <a16:creationId xmlns:a16="http://schemas.microsoft.com/office/drawing/2014/main" id="{DECC898D-248A-43B9-8A4C-157A99494A73}"/>
                </a:ext>
              </a:extLst>
            </p:cNvPr>
            <p:cNvSpPr/>
            <p:nvPr/>
          </p:nvSpPr>
          <p:spPr>
            <a:xfrm flipV="1">
              <a:off x="693304" y="2698748"/>
              <a:ext cx="1962150" cy="2901951"/>
            </a:xfrm>
            <a:prstGeom prst="rect">
              <a:avLst/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tx2">
                    <a:alpha val="15000"/>
                  </a:schemeClr>
                </a:solidFill>
              </a:endParaRPr>
            </a:p>
          </p:txBody>
        </p:sp>
        <p:sp>
          <p:nvSpPr>
            <p:cNvPr id="18" name="ísḻïďé">
              <a:extLst>
                <a:ext uri="{FF2B5EF4-FFF2-40B4-BE49-F238E27FC236}">
                  <a16:creationId xmlns:a16="http://schemas.microsoft.com/office/drawing/2014/main" id="{949C705F-A4B0-4059-8B56-A771E83ED451}"/>
                </a:ext>
              </a:extLst>
            </p:cNvPr>
            <p:cNvSpPr/>
            <p:nvPr/>
          </p:nvSpPr>
          <p:spPr>
            <a:xfrm flipV="1">
              <a:off x="2904115" y="2698748"/>
              <a:ext cx="1962150" cy="2901951"/>
            </a:xfrm>
            <a:prstGeom prst="rect">
              <a:avLst/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tx2">
                    <a:alpha val="15000"/>
                  </a:schemeClr>
                </a:solidFill>
              </a:endParaRPr>
            </a:p>
          </p:txBody>
        </p:sp>
        <p:sp>
          <p:nvSpPr>
            <p:cNvPr id="22" name="ïṣḷiḑê">
              <a:extLst>
                <a:ext uri="{FF2B5EF4-FFF2-40B4-BE49-F238E27FC236}">
                  <a16:creationId xmlns:a16="http://schemas.microsoft.com/office/drawing/2014/main" id="{EA5E54BE-6138-4CB9-8AB6-5EE8DD5CB852}"/>
                </a:ext>
              </a:extLst>
            </p:cNvPr>
            <p:cNvSpPr/>
            <p:nvPr/>
          </p:nvSpPr>
          <p:spPr>
            <a:xfrm flipV="1">
              <a:off x="5114926" y="2698748"/>
              <a:ext cx="1962150" cy="2901951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tx2">
                    <a:alpha val="15000"/>
                  </a:schemeClr>
                </a:solidFill>
              </a:endParaRPr>
            </a:p>
          </p:txBody>
        </p:sp>
        <p:sp>
          <p:nvSpPr>
            <p:cNvPr id="26" name="îṥḻîďé">
              <a:extLst>
                <a:ext uri="{FF2B5EF4-FFF2-40B4-BE49-F238E27FC236}">
                  <a16:creationId xmlns:a16="http://schemas.microsoft.com/office/drawing/2014/main" id="{46353582-1610-4DB6-B589-EAE5AC7DE607}"/>
                </a:ext>
              </a:extLst>
            </p:cNvPr>
            <p:cNvSpPr/>
            <p:nvPr/>
          </p:nvSpPr>
          <p:spPr>
            <a:xfrm flipV="1">
              <a:off x="7325737" y="2698748"/>
              <a:ext cx="1962150" cy="2901951"/>
            </a:xfrm>
            <a:prstGeom prst="rect">
              <a:avLst/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tx2">
                    <a:alpha val="15000"/>
                  </a:schemeClr>
                </a:solidFill>
              </a:endParaRPr>
            </a:p>
          </p:txBody>
        </p:sp>
        <p:sp>
          <p:nvSpPr>
            <p:cNvPr id="30" name="iṥlíḑé">
              <a:extLst>
                <a:ext uri="{FF2B5EF4-FFF2-40B4-BE49-F238E27FC236}">
                  <a16:creationId xmlns:a16="http://schemas.microsoft.com/office/drawing/2014/main" id="{7F228DC9-35B2-4E81-8916-5337E2F61350}"/>
                </a:ext>
              </a:extLst>
            </p:cNvPr>
            <p:cNvSpPr/>
            <p:nvPr/>
          </p:nvSpPr>
          <p:spPr>
            <a:xfrm flipV="1">
              <a:off x="9536546" y="2698748"/>
              <a:ext cx="1962150" cy="2901951"/>
            </a:xfrm>
            <a:prstGeom prst="rect">
              <a:avLst/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tx2">
                    <a:alpha val="15000"/>
                  </a:schemeClr>
                </a:solidFill>
              </a:endParaRPr>
            </a:p>
          </p:txBody>
        </p:sp>
        <p:sp>
          <p:nvSpPr>
            <p:cNvPr id="5" name="Title">
              <a:extLst>
                <a:ext uri="{FF2B5EF4-FFF2-40B4-BE49-F238E27FC236}">
                  <a16:creationId xmlns:a16="http://schemas.microsoft.com/office/drawing/2014/main" id="{63327A41-F5A3-1994-B8BA-F620D5B4555D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推动行业发展的关键因素</a:t>
              </a:r>
              <a:endParaRPr lang="en-US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F161A97-76CA-9914-D044-F61A241A8979}"/>
                </a:ext>
              </a:extLst>
            </p:cNvPr>
            <p:cNvGrpSpPr/>
            <p:nvPr/>
          </p:nvGrpSpPr>
          <p:grpSpPr>
            <a:xfrm>
              <a:off x="693304" y="2079626"/>
              <a:ext cx="1962150" cy="3038474"/>
              <a:chOff x="693304" y="2079626"/>
              <a:chExt cx="1962150" cy="3038474"/>
            </a:xfrm>
          </p:grpSpPr>
          <p:sp>
            <p:nvSpPr>
              <p:cNvPr id="3" name="Number1">
                <a:extLst>
                  <a:ext uri="{FF2B5EF4-FFF2-40B4-BE49-F238E27FC236}">
                    <a16:creationId xmlns:a16="http://schemas.microsoft.com/office/drawing/2014/main" id="{695A5CE0-C86F-4B05-9F3C-3873A36C0F0E}"/>
                  </a:ext>
                </a:extLst>
              </p:cNvPr>
              <p:cNvSpPr/>
              <p:nvPr/>
            </p:nvSpPr>
            <p:spPr>
              <a:xfrm>
                <a:off x="693304" y="2079626"/>
                <a:ext cx="1962150" cy="619124"/>
              </a:xfrm>
              <a:prstGeom prst="round2SameRect">
                <a:avLst>
                  <a:gd name="adj1" fmla="val 19670"/>
                  <a:gd name="adj2" fmla="val 0"/>
                </a:avLst>
              </a:prstGeom>
              <a:solidFill>
                <a:schemeClr val="tx2">
                  <a:alpha val="7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400" b="1" dirty="0">
                    <a:solidFill>
                      <a:srgbClr val="FFFFFF"/>
                    </a:solidFill>
                  </a:rPr>
                  <a:t>01</a:t>
                </a:r>
              </a:p>
            </p:txBody>
          </p:sp>
          <p:sp>
            <p:nvSpPr>
              <p:cNvPr id="14" name="Bullet1">
                <a:extLst>
                  <a:ext uri="{FF2B5EF4-FFF2-40B4-BE49-F238E27FC236}">
                    <a16:creationId xmlns:a16="http://schemas.microsoft.com/office/drawing/2014/main" id="{F6A2E29B-8DE8-475E-B4B7-0E5DFDBD20C9}"/>
                  </a:ext>
                </a:extLst>
              </p:cNvPr>
              <p:cNvSpPr txBox="1"/>
              <p:nvPr/>
            </p:nvSpPr>
            <p:spPr>
              <a:xfrm>
                <a:off x="800101" y="2921000"/>
                <a:ext cx="1748558" cy="520699"/>
              </a:xfrm>
              <a:prstGeom prst="rect">
                <a:avLst/>
              </a:prstGeom>
              <a:noFill/>
            </p:spPr>
            <p:txBody>
              <a:bodyPr wrap="square" rtlCol="0" anchor="b" anchorCtr="1">
                <a:normAutofit fontScale="92500" lnSpcReduction="20000"/>
              </a:bodyPr>
              <a:lstStyle/>
              <a:p>
                <a:pPr algn="ctr"/>
                <a:r>
                  <a:rPr lang="zh-CN" altLang="en-US" b="1" dirty="0"/>
                  <a:t>全球视力障碍人群规模</a:t>
                </a:r>
                <a:endParaRPr lang="en-US" dirty="0"/>
              </a:p>
            </p:txBody>
          </p:sp>
          <p:sp>
            <p:nvSpPr>
              <p:cNvPr id="16" name="Text1">
                <a:extLst>
                  <a:ext uri="{FF2B5EF4-FFF2-40B4-BE49-F238E27FC236}">
                    <a16:creationId xmlns:a16="http://schemas.microsoft.com/office/drawing/2014/main" id="{038E90FB-CD80-4845-9B1C-FA6C313579A7}"/>
                  </a:ext>
                </a:extLst>
              </p:cNvPr>
              <p:cNvSpPr/>
              <p:nvPr/>
            </p:nvSpPr>
            <p:spPr>
              <a:xfrm flipH="1">
                <a:off x="800101" y="3441700"/>
                <a:ext cx="1748556" cy="167640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全球视力障碍者超2.85亿，未矫正眼病是主因。</a:t>
                </a:r>
                <a:endParaRPr lang="en-US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FF81C1D-8FA1-945D-6EE7-DBE0EBF47F6A}"/>
                </a:ext>
              </a:extLst>
            </p:cNvPr>
            <p:cNvGrpSpPr/>
            <p:nvPr/>
          </p:nvGrpSpPr>
          <p:grpSpPr>
            <a:xfrm>
              <a:off x="2904115" y="2079626"/>
              <a:ext cx="1962150" cy="3038474"/>
              <a:chOff x="2904115" y="2079626"/>
              <a:chExt cx="1962150" cy="3038474"/>
            </a:xfrm>
          </p:grpSpPr>
          <p:sp>
            <p:nvSpPr>
              <p:cNvPr id="17" name="Number2">
                <a:extLst>
                  <a:ext uri="{FF2B5EF4-FFF2-40B4-BE49-F238E27FC236}">
                    <a16:creationId xmlns:a16="http://schemas.microsoft.com/office/drawing/2014/main" id="{28D12AB8-E661-4116-B1C3-85CA38B776E7}"/>
                  </a:ext>
                </a:extLst>
              </p:cNvPr>
              <p:cNvSpPr/>
              <p:nvPr/>
            </p:nvSpPr>
            <p:spPr>
              <a:xfrm>
                <a:off x="2904115" y="2079626"/>
                <a:ext cx="1962150" cy="619124"/>
              </a:xfrm>
              <a:prstGeom prst="round2SameRect">
                <a:avLst>
                  <a:gd name="adj1" fmla="val 19670"/>
                  <a:gd name="adj2" fmla="val 0"/>
                </a:avLst>
              </a:prstGeom>
              <a:solidFill>
                <a:schemeClr val="tx2">
                  <a:alpha val="7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400" b="1" dirty="0">
                    <a:solidFill>
                      <a:srgbClr val="FFFFFF"/>
                    </a:solidFill>
                  </a:rPr>
                  <a:t>02</a:t>
                </a:r>
              </a:p>
            </p:txBody>
          </p:sp>
          <p:sp>
            <p:nvSpPr>
              <p:cNvPr id="19" name="Bullet2">
                <a:extLst>
                  <a:ext uri="{FF2B5EF4-FFF2-40B4-BE49-F238E27FC236}">
                    <a16:creationId xmlns:a16="http://schemas.microsoft.com/office/drawing/2014/main" id="{14619D53-CE14-48F0-A99C-342D171D4C07}"/>
                  </a:ext>
                </a:extLst>
              </p:cNvPr>
              <p:cNvSpPr txBox="1"/>
              <p:nvPr/>
            </p:nvSpPr>
            <p:spPr>
              <a:xfrm>
                <a:off x="3010912" y="2921000"/>
                <a:ext cx="1748558" cy="520699"/>
              </a:xfrm>
              <a:prstGeom prst="rect">
                <a:avLst/>
              </a:prstGeom>
              <a:noFill/>
            </p:spPr>
            <p:txBody>
              <a:bodyPr wrap="square" rtlCol="0" anchor="b" anchorCtr="1">
                <a:normAutofit fontScale="92500" lnSpcReduction="20000"/>
              </a:bodyPr>
              <a:lstStyle/>
              <a:p>
                <a:pPr algn="ctr"/>
                <a:r>
                  <a:rPr lang="zh-CN" altLang="en-US" b="1" dirty="0"/>
                  <a:t>老龄化与视力障碍危机</a:t>
                </a:r>
                <a:endParaRPr lang="en-US" dirty="0"/>
              </a:p>
            </p:txBody>
          </p:sp>
          <p:sp>
            <p:nvSpPr>
              <p:cNvPr id="20" name="Text2">
                <a:extLst>
                  <a:ext uri="{FF2B5EF4-FFF2-40B4-BE49-F238E27FC236}">
                    <a16:creationId xmlns:a16="http://schemas.microsoft.com/office/drawing/2014/main" id="{1E9C7287-D10E-4136-B6B4-5A6B714893A8}"/>
                  </a:ext>
                </a:extLst>
              </p:cNvPr>
              <p:cNvSpPr/>
              <p:nvPr/>
            </p:nvSpPr>
            <p:spPr>
              <a:xfrm flipH="1">
                <a:off x="3010912" y="3441700"/>
                <a:ext cx="1748556" cy="167640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老龄化加剧视力障碍，致跌倒和认知障碍风险增加。</a:t>
                </a:r>
                <a:endParaRPr lang="en-US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628DA63-007C-EE0C-E723-D80FED248FE2}"/>
                </a:ext>
              </a:extLst>
            </p:cNvPr>
            <p:cNvGrpSpPr/>
            <p:nvPr/>
          </p:nvGrpSpPr>
          <p:grpSpPr>
            <a:xfrm>
              <a:off x="5114926" y="2079626"/>
              <a:ext cx="1962150" cy="3038474"/>
              <a:chOff x="5114926" y="2079626"/>
              <a:chExt cx="1962150" cy="3038474"/>
            </a:xfrm>
          </p:grpSpPr>
          <p:sp>
            <p:nvSpPr>
              <p:cNvPr id="21" name="Number3">
                <a:extLst>
                  <a:ext uri="{FF2B5EF4-FFF2-40B4-BE49-F238E27FC236}">
                    <a16:creationId xmlns:a16="http://schemas.microsoft.com/office/drawing/2014/main" id="{D843D195-843A-466E-902B-2D7134EB6E28}"/>
                  </a:ext>
                </a:extLst>
              </p:cNvPr>
              <p:cNvSpPr/>
              <p:nvPr/>
            </p:nvSpPr>
            <p:spPr>
              <a:xfrm>
                <a:off x="5114926" y="2079626"/>
                <a:ext cx="1962150" cy="619124"/>
              </a:xfrm>
              <a:prstGeom prst="round2SameRect">
                <a:avLst>
                  <a:gd name="adj1" fmla="val 19670"/>
                  <a:gd name="adj2" fmla="val 0"/>
                </a:avLst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400" b="1" dirty="0">
                    <a:solidFill>
                      <a:srgbClr val="FFFFFF"/>
                    </a:solidFill>
                  </a:rPr>
                  <a:t>03</a:t>
                </a:r>
              </a:p>
            </p:txBody>
          </p:sp>
          <p:sp>
            <p:nvSpPr>
              <p:cNvPr id="23" name="Bullet3">
                <a:extLst>
                  <a:ext uri="{FF2B5EF4-FFF2-40B4-BE49-F238E27FC236}">
                    <a16:creationId xmlns:a16="http://schemas.microsoft.com/office/drawing/2014/main" id="{476441CB-CD33-4463-9036-96E5B5C6694F}"/>
                  </a:ext>
                </a:extLst>
              </p:cNvPr>
              <p:cNvSpPr txBox="1"/>
              <p:nvPr/>
            </p:nvSpPr>
            <p:spPr>
              <a:xfrm>
                <a:off x="5221723" y="2921000"/>
                <a:ext cx="1748558" cy="520699"/>
              </a:xfrm>
              <a:prstGeom prst="rect">
                <a:avLst/>
              </a:prstGeom>
              <a:noFill/>
            </p:spPr>
            <p:txBody>
              <a:bodyPr wrap="square" rtlCol="0" anchor="b" anchorCtr="1">
                <a:normAutofit fontScale="92500" lnSpcReduction="20000"/>
              </a:bodyPr>
              <a:lstStyle/>
              <a:p>
                <a:pPr algn="ctr"/>
                <a:r>
                  <a:rPr lang="zh-CN" altLang="en-US" b="1" dirty="0"/>
                  <a:t>智能可穿戴设备创新</a:t>
                </a:r>
                <a:endParaRPr lang="en-US" dirty="0"/>
              </a:p>
            </p:txBody>
          </p:sp>
          <p:sp>
            <p:nvSpPr>
              <p:cNvPr id="24" name="Text3">
                <a:extLst>
                  <a:ext uri="{FF2B5EF4-FFF2-40B4-BE49-F238E27FC236}">
                    <a16:creationId xmlns:a16="http://schemas.microsoft.com/office/drawing/2014/main" id="{A7249044-92D4-470F-97A5-43FACBF9E240}"/>
                  </a:ext>
                </a:extLst>
              </p:cNvPr>
              <p:cNvSpPr/>
              <p:nvPr/>
            </p:nvSpPr>
            <p:spPr>
              <a:xfrm flipH="1">
                <a:off x="5221723" y="3441700"/>
                <a:ext cx="1748556" cy="167640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市场规模扩大，技术融合提升设备性能。</a:t>
                </a:r>
                <a:endParaRPr lang="en-US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42602B2-4A2F-E932-CC92-C2B0FAA10AD3}"/>
                </a:ext>
              </a:extLst>
            </p:cNvPr>
            <p:cNvGrpSpPr/>
            <p:nvPr/>
          </p:nvGrpSpPr>
          <p:grpSpPr>
            <a:xfrm>
              <a:off x="7325737" y="2079626"/>
              <a:ext cx="1962150" cy="3038474"/>
              <a:chOff x="7325737" y="2079626"/>
              <a:chExt cx="1962150" cy="3038474"/>
            </a:xfrm>
          </p:grpSpPr>
          <p:sp>
            <p:nvSpPr>
              <p:cNvPr id="25" name="Number4">
                <a:extLst>
                  <a:ext uri="{FF2B5EF4-FFF2-40B4-BE49-F238E27FC236}">
                    <a16:creationId xmlns:a16="http://schemas.microsoft.com/office/drawing/2014/main" id="{B5D7CB8E-A213-4257-9DFD-380E66DEC301}"/>
                  </a:ext>
                </a:extLst>
              </p:cNvPr>
              <p:cNvSpPr/>
              <p:nvPr/>
            </p:nvSpPr>
            <p:spPr>
              <a:xfrm>
                <a:off x="7325737" y="2079626"/>
                <a:ext cx="1962150" cy="619124"/>
              </a:xfrm>
              <a:prstGeom prst="round2SameRect">
                <a:avLst>
                  <a:gd name="adj1" fmla="val 19670"/>
                  <a:gd name="adj2" fmla="val 0"/>
                </a:avLst>
              </a:prstGeom>
              <a:solidFill>
                <a:schemeClr val="tx2">
                  <a:alpha val="7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400" b="1" dirty="0">
                    <a:solidFill>
                      <a:srgbClr val="FFFFFF"/>
                    </a:solidFill>
                  </a:rPr>
                  <a:t>04</a:t>
                </a:r>
              </a:p>
            </p:txBody>
          </p:sp>
          <p:sp>
            <p:nvSpPr>
              <p:cNvPr id="27" name="Bullet4">
                <a:extLst>
                  <a:ext uri="{FF2B5EF4-FFF2-40B4-BE49-F238E27FC236}">
                    <a16:creationId xmlns:a16="http://schemas.microsoft.com/office/drawing/2014/main" id="{AF5E14CC-1CD9-4FC1-9D6C-1A04E61558A1}"/>
                  </a:ext>
                </a:extLst>
              </p:cNvPr>
              <p:cNvSpPr txBox="1"/>
              <p:nvPr/>
            </p:nvSpPr>
            <p:spPr>
              <a:xfrm>
                <a:off x="7432534" y="2921000"/>
                <a:ext cx="1748558" cy="520699"/>
              </a:xfrm>
              <a:prstGeom prst="rect">
                <a:avLst/>
              </a:prstGeom>
              <a:noFill/>
            </p:spPr>
            <p:txBody>
              <a:bodyPr wrap="square" rtlCol="0" anchor="b" anchorCtr="1">
                <a:normAutofit fontScale="92500" lnSpcReduction="20000"/>
              </a:bodyPr>
              <a:lstStyle/>
              <a:p>
                <a:pPr algn="ctr"/>
                <a:r>
                  <a:rPr lang="zh-CN" altLang="en-US" b="1" dirty="0"/>
                  <a:t>市场机遇与伦理挑战</a:t>
                </a:r>
                <a:endParaRPr lang="en-US" dirty="0"/>
              </a:p>
            </p:txBody>
          </p:sp>
          <p:sp>
            <p:nvSpPr>
              <p:cNvPr id="28" name="Text4">
                <a:extLst>
                  <a:ext uri="{FF2B5EF4-FFF2-40B4-BE49-F238E27FC236}">
                    <a16:creationId xmlns:a16="http://schemas.microsoft.com/office/drawing/2014/main" id="{BE068842-4920-4D17-A7AE-85D373555C99}"/>
                  </a:ext>
                </a:extLst>
              </p:cNvPr>
              <p:cNvSpPr/>
              <p:nvPr/>
            </p:nvSpPr>
            <p:spPr>
              <a:xfrm flipH="1">
                <a:off x="7432534" y="3441700"/>
                <a:ext cx="1748556" cy="167640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成本与数据合规是挑战，柔性电子和AI技术是突破点。</a:t>
                </a:r>
                <a:endParaRPr 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701CD3B-3BAD-9148-B27A-71FBEF57443F}"/>
                </a:ext>
              </a:extLst>
            </p:cNvPr>
            <p:cNvGrpSpPr/>
            <p:nvPr/>
          </p:nvGrpSpPr>
          <p:grpSpPr>
            <a:xfrm>
              <a:off x="9536546" y="2079626"/>
              <a:ext cx="1962150" cy="3038474"/>
              <a:chOff x="9536546" y="2079626"/>
              <a:chExt cx="1962150" cy="3038474"/>
            </a:xfrm>
          </p:grpSpPr>
          <p:sp>
            <p:nvSpPr>
              <p:cNvPr id="29" name="Number5">
                <a:extLst>
                  <a:ext uri="{FF2B5EF4-FFF2-40B4-BE49-F238E27FC236}">
                    <a16:creationId xmlns:a16="http://schemas.microsoft.com/office/drawing/2014/main" id="{0D21E555-2D92-482D-B9FD-26C66CBA83EE}"/>
                  </a:ext>
                </a:extLst>
              </p:cNvPr>
              <p:cNvSpPr/>
              <p:nvPr/>
            </p:nvSpPr>
            <p:spPr>
              <a:xfrm>
                <a:off x="9536546" y="2079626"/>
                <a:ext cx="1962150" cy="619124"/>
              </a:xfrm>
              <a:prstGeom prst="round2SameRect">
                <a:avLst>
                  <a:gd name="adj1" fmla="val 19670"/>
                  <a:gd name="adj2" fmla="val 0"/>
                </a:avLst>
              </a:prstGeom>
              <a:solidFill>
                <a:schemeClr val="tx2">
                  <a:alpha val="7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400" b="1" dirty="0">
                    <a:solidFill>
                      <a:srgbClr val="FFFFFF"/>
                    </a:solidFill>
                  </a:rPr>
                  <a:t>05</a:t>
                </a:r>
              </a:p>
            </p:txBody>
          </p:sp>
          <p:sp>
            <p:nvSpPr>
              <p:cNvPr id="31" name="Bullet5">
                <a:extLst>
                  <a:ext uri="{FF2B5EF4-FFF2-40B4-BE49-F238E27FC236}">
                    <a16:creationId xmlns:a16="http://schemas.microsoft.com/office/drawing/2014/main" id="{A74A29F4-22BC-4FF7-8310-ACD7AE70C415}"/>
                  </a:ext>
                </a:extLst>
              </p:cNvPr>
              <p:cNvSpPr txBox="1"/>
              <p:nvPr/>
            </p:nvSpPr>
            <p:spPr>
              <a:xfrm>
                <a:off x="9643343" y="2921000"/>
                <a:ext cx="1748558" cy="520699"/>
              </a:xfrm>
              <a:prstGeom prst="rect">
                <a:avLst/>
              </a:prstGeom>
              <a:noFill/>
            </p:spPr>
            <p:txBody>
              <a:bodyPr wrap="square" rtlCol="0" anchor="b" anchorCtr="1">
                <a:normAutofit/>
              </a:bodyPr>
              <a:lstStyle/>
              <a:p>
                <a:pPr algn="ctr"/>
                <a:r>
                  <a:rPr lang="zh-CN" altLang="en-US" b="1" dirty="0"/>
                  <a:t>技术发展需求</a:t>
                </a:r>
                <a:endParaRPr lang="en-US" dirty="0"/>
              </a:p>
            </p:txBody>
          </p:sp>
          <p:sp>
            <p:nvSpPr>
              <p:cNvPr id="32" name="Text5">
                <a:extLst>
                  <a:ext uri="{FF2B5EF4-FFF2-40B4-BE49-F238E27FC236}">
                    <a16:creationId xmlns:a16="http://schemas.microsoft.com/office/drawing/2014/main" id="{97217DF1-9CC2-476E-8408-68520FC4CA59}"/>
                  </a:ext>
                </a:extLst>
              </p:cNvPr>
              <p:cNvSpPr/>
              <p:nvPr/>
            </p:nvSpPr>
            <p:spPr>
              <a:xfrm flipH="1">
                <a:off x="9643343" y="3441700"/>
                <a:ext cx="1748556" cy="167640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新技术应用需求大，推动行业持续创新。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技术发展</a:t>
            </a:r>
            <a:endParaRPr lang="en-US" dirty="0"/>
          </a:p>
        </p:txBody>
      </p:sp>
      <p:grpSp>
        <p:nvGrpSpPr>
          <p:cNvPr id="3" name="4985a930-1bcb-45ba-b81a-c8f9f431fa7f.source.5.zh-Hans.pptx">
            <a:extLst>
              <a:ext uri="{FF2B5EF4-FFF2-40B4-BE49-F238E27FC236}">
                <a16:creationId xmlns:a16="http://schemas.microsoft.com/office/drawing/2014/main" id="{5F4FE2ED-E7C5-EB8B-E656-31021D322A1C}"/>
              </a:ext>
            </a:extLst>
          </p:cNvPr>
          <p:cNvGrpSpPr/>
          <p:nvPr/>
        </p:nvGrpSpPr>
        <p:grpSpPr>
          <a:xfrm>
            <a:off x="673100" y="1130300"/>
            <a:ext cx="10845800" cy="4848324"/>
            <a:chOff x="673100" y="1130300"/>
            <a:chExt cx="10845800" cy="4848324"/>
          </a:xfrm>
        </p:grpSpPr>
        <p:sp>
          <p:nvSpPr>
            <p:cNvPr id="42" name="Title">
              <a:extLst>
                <a:ext uri="{FF2B5EF4-FFF2-40B4-BE49-F238E27FC236}">
                  <a16:creationId xmlns:a16="http://schemas.microsoft.com/office/drawing/2014/main" id="{B134B1A1-CB84-D7E8-E3F0-085DA51BF6BD}"/>
                </a:ext>
              </a:extLst>
            </p:cNvPr>
            <p:cNvSpPr txBox="1"/>
            <p:nvPr/>
          </p:nvSpPr>
          <p:spPr>
            <a:xfrm>
              <a:off x="673100" y="1130300"/>
              <a:ext cx="10845800" cy="1155700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技术进步对行业的影响</a:t>
              </a:r>
              <a:endParaRPr lang="en-US" dirty="0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62451C6-38D1-790E-D591-B1B9AF9073FB}"/>
                </a:ext>
              </a:extLst>
            </p:cNvPr>
            <p:cNvGrpSpPr/>
            <p:nvPr/>
          </p:nvGrpSpPr>
          <p:grpSpPr>
            <a:xfrm>
              <a:off x="681007" y="2510056"/>
              <a:ext cx="2044646" cy="3468568"/>
              <a:chOff x="681007" y="2510056"/>
              <a:chExt cx="2044646" cy="3468568"/>
            </a:xfrm>
          </p:grpSpPr>
          <p:sp>
            <p:nvSpPr>
              <p:cNvPr id="62" name="ComponentBackground1">
                <a:extLst>
                  <a:ext uri="{FF2B5EF4-FFF2-40B4-BE49-F238E27FC236}">
                    <a16:creationId xmlns:a16="http://schemas.microsoft.com/office/drawing/2014/main" id="{47181ADA-98C8-985C-39AB-A5E49C1638C6}"/>
                  </a:ext>
                </a:extLst>
              </p:cNvPr>
              <p:cNvSpPr/>
              <p:nvPr/>
            </p:nvSpPr>
            <p:spPr>
              <a:xfrm>
                <a:off x="687424" y="2510056"/>
                <a:ext cx="2031814" cy="3468568"/>
              </a:xfrm>
              <a:prstGeom prst="roundRect">
                <a:avLst>
                  <a:gd name="adj" fmla="val 575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Bullet1">
                <a:extLst>
                  <a:ext uri="{FF2B5EF4-FFF2-40B4-BE49-F238E27FC236}">
                    <a16:creationId xmlns:a16="http://schemas.microsoft.com/office/drawing/2014/main" id="{5389B720-3A2F-C7D1-83F4-6FC242080A75}"/>
                  </a:ext>
                </a:extLst>
              </p:cNvPr>
              <p:cNvSpPr txBox="1"/>
              <p:nvPr/>
            </p:nvSpPr>
            <p:spPr bwMode="auto">
              <a:xfrm>
                <a:off x="681007" y="3753540"/>
                <a:ext cx="2044646" cy="36004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 fontScale="85000" lnSpcReduction="10000"/>
              </a:bodyPr>
              <a:lstStyle/>
              <a:p>
                <a:pPr algn="ctr" latinLnBrk="0"/>
                <a:r>
                  <a:rPr lang="zh-CN" altLang="en-US" b="1" dirty="0">
                    <a:solidFill>
                      <a:srgbClr val="FFFFFF"/>
                    </a:solidFill>
                    <a:effectLst/>
                  </a:rPr>
                  <a:t>人工智能与5G的推动</a:t>
                </a:r>
                <a:endParaRPr lang="en-US" dirty="0"/>
              </a:p>
            </p:txBody>
          </p:sp>
          <p:sp>
            <p:nvSpPr>
              <p:cNvPr id="64" name="Text1">
                <a:extLst>
                  <a:ext uri="{FF2B5EF4-FFF2-40B4-BE49-F238E27FC236}">
                    <a16:creationId xmlns:a16="http://schemas.microsoft.com/office/drawing/2014/main" id="{61584FE4-169F-5471-9064-386B07D614C1}"/>
                  </a:ext>
                </a:extLst>
              </p:cNvPr>
              <p:cNvSpPr/>
              <p:nvPr/>
            </p:nvSpPr>
            <p:spPr>
              <a:xfrm>
                <a:off x="681007" y="4113586"/>
                <a:ext cx="2044646" cy="621555"/>
              </a:xfrm>
              <a:prstGeom prst="rect">
                <a:avLst/>
              </a:prstGeom>
            </p:spPr>
            <p:txBody>
              <a:bodyPr wrap="square" lIns="91440" tIns="45720" rIns="91440" bIns="4572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>
                    <a:solidFill>
                      <a:srgbClr val="FFFFFF"/>
                    </a:solidFill>
                  </a:rPr>
                  <a:t>AI提升系统精度，5G实现实时导航与障碍检测。</a:t>
                </a:r>
                <a:endParaRPr lang="en-US" dirty="0"/>
              </a:p>
            </p:txBody>
          </p:sp>
          <p:sp>
            <p:nvSpPr>
              <p:cNvPr id="65" name="Icon1">
                <a:extLst>
                  <a:ext uri="{FF2B5EF4-FFF2-40B4-BE49-F238E27FC236}">
                    <a16:creationId xmlns:a16="http://schemas.microsoft.com/office/drawing/2014/main" id="{0A521163-F508-41A2-7DB4-A6173C620A19}"/>
                  </a:ext>
                </a:extLst>
              </p:cNvPr>
              <p:cNvSpPr/>
              <p:nvPr/>
            </p:nvSpPr>
            <p:spPr bwMode="auto">
              <a:xfrm>
                <a:off x="1433181" y="3151070"/>
                <a:ext cx="527464" cy="527464"/>
              </a:xfrm>
              <a:custGeom>
                <a:avLst/>
                <a:gdLst>
                  <a:gd name="T0" fmla="*/ 74 w 236"/>
                  <a:gd name="T1" fmla="*/ 160 h 236"/>
                  <a:gd name="T2" fmla="*/ 93 w 236"/>
                  <a:gd name="T3" fmla="*/ 160 h 236"/>
                  <a:gd name="T4" fmla="*/ 93 w 236"/>
                  <a:gd name="T5" fmla="*/ 103 h 236"/>
                  <a:gd name="T6" fmla="*/ 74 w 236"/>
                  <a:gd name="T7" fmla="*/ 103 h 236"/>
                  <a:gd name="T8" fmla="*/ 74 w 236"/>
                  <a:gd name="T9" fmla="*/ 160 h 236"/>
                  <a:gd name="T10" fmla="*/ 140 w 236"/>
                  <a:gd name="T11" fmla="*/ 102 h 236"/>
                  <a:gd name="T12" fmla="*/ 122 w 236"/>
                  <a:gd name="T13" fmla="*/ 111 h 236"/>
                  <a:gd name="T14" fmla="*/ 122 w 236"/>
                  <a:gd name="T15" fmla="*/ 103 h 236"/>
                  <a:gd name="T16" fmla="*/ 103 w 236"/>
                  <a:gd name="T17" fmla="*/ 103 h 236"/>
                  <a:gd name="T18" fmla="*/ 103 w 236"/>
                  <a:gd name="T19" fmla="*/ 160 h 236"/>
                  <a:gd name="T20" fmla="*/ 122 w 236"/>
                  <a:gd name="T21" fmla="*/ 160 h 236"/>
                  <a:gd name="T22" fmla="*/ 122 w 236"/>
                  <a:gd name="T23" fmla="*/ 128 h 236"/>
                  <a:gd name="T24" fmla="*/ 123 w 236"/>
                  <a:gd name="T25" fmla="*/ 124 h 236"/>
                  <a:gd name="T26" fmla="*/ 133 w 236"/>
                  <a:gd name="T27" fmla="*/ 117 h 236"/>
                  <a:gd name="T28" fmla="*/ 142 w 236"/>
                  <a:gd name="T29" fmla="*/ 130 h 236"/>
                  <a:gd name="T30" fmla="*/ 142 w 236"/>
                  <a:gd name="T31" fmla="*/ 160 h 236"/>
                  <a:gd name="T32" fmla="*/ 161 w 236"/>
                  <a:gd name="T33" fmla="*/ 160 h 236"/>
                  <a:gd name="T34" fmla="*/ 161 w 236"/>
                  <a:gd name="T35" fmla="*/ 160 h 236"/>
                  <a:gd name="T36" fmla="*/ 161 w 236"/>
                  <a:gd name="T37" fmla="*/ 127 h 236"/>
                  <a:gd name="T38" fmla="*/ 140 w 236"/>
                  <a:gd name="T39" fmla="*/ 102 h 236"/>
                  <a:gd name="T40" fmla="*/ 122 w 236"/>
                  <a:gd name="T41" fmla="*/ 111 h 236"/>
                  <a:gd name="T42" fmla="*/ 122 w 236"/>
                  <a:gd name="T43" fmla="*/ 111 h 236"/>
                  <a:gd name="T44" fmla="*/ 122 w 236"/>
                  <a:gd name="T45" fmla="*/ 111 h 236"/>
                  <a:gd name="T46" fmla="*/ 83 w 236"/>
                  <a:gd name="T47" fmla="*/ 75 h 236"/>
                  <a:gd name="T48" fmla="*/ 73 w 236"/>
                  <a:gd name="T49" fmla="*/ 85 h 236"/>
                  <a:gd name="T50" fmla="*/ 83 w 236"/>
                  <a:gd name="T51" fmla="*/ 95 h 236"/>
                  <a:gd name="T52" fmla="*/ 83 w 236"/>
                  <a:gd name="T53" fmla="*/ 95 h 236"/>
                  <a:gd name="T54" fmla="*/ 94 w 236"/>
                  <a:gd name="T55" fmla="*/ 85 h 236"/>
                  <a:gd name="T56" fmla="*/ 83 w 236"/>
                  <a:gd name="T57" fmla="*/ 75 h 236"/>
                  <a:gd name="T58" fmla="*/ 118 w 236"/>
                  <a:gd name="T59" fmla="*/ 0 h 236"/>
                  <a:gd name="T60" fmla="*/ 0 w 236"/>
                  <a:gd name="T61" fmla="*/ 118 h 236"/>
                  <a:gd name="T62" fmla="*/ 118 w 236"/>
                  <a:gd name="T63" fmla="*/ 236 h 236"/>
                  <a:gd name="T64" fmla="*/ 236 w 236"/>
                  <a:gd name="T65" fmla="*/ 118 h 236"/>
                  <a:gd name="T66" fmla="*/ 118 w 236"/>
                  <a:gd name="T67" fmla="*/ 0 h 236"/>
                  <a:gd name="T68" fmla="*/ 181 w 236"/>
                  <a:gd name="T69" fmla="*/ 172 h 236"/>
                  <a:gd name="T70" fmla="*/ 171 w 236"/>
                  <a:gd name="T71" fmla="*/ 181 h 236"/>
                  <a:gd name="T72" fmla="*/ 64 w 236"/>
                  <a:gd name="T73" fmla="*/ 181 h 236"/>
                  <a:gd name="T74" fmla="*/ 55 w 236"/>
                  <a:gd name="T75" fmla="*/ 172 h 236"/>
                  <a:gd name="T76" fmla="*/ 55 w 236"/>
                  <a:gd name="T77" fmla="*/ 63 h 236"/>
                  <a:gd name="T78" fmla="*/ 64 w 236"/>
                  <a:gd name="T79" fmla="*/ 54 h 236"/>
                  <a:gd name="T80" fmla="*/ 171 w 236"/>
                  <a:gd name="T81" fmla="*/ 54 h 236"/>
                  <a:gd name="T82" fmla="*/ 181 w 236"/>
                  <a:gd name="T83" fmla="*/ 63 h 236"/>
                  <a:gd name="T84" fmla="*/ 181 w 236"/>
                  <a:gd name="T85" fmla="*/ 17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6" h="236">
                    <a:moveTo>
                      <a:pt x="74" y="160"/>
                    </a:moveTo>
                    <a:cubicBezTo>
                      <a:pt x="93" y="160"/>
                      <a:pt x="93" y="160"/>
                      <a:pt x="93" y="160"/>
                    </a:cubicBezTo>
                    <a:cubicBezTo>
                      <a:pt x="93" y="103"/>
                      <a:pt x="93" y="103"/>
                      <a:pt x="93" y="103"/>
                    </a:cubicBezTo>
                    <a:cubicBezTo>
                      <a:pt x="74" y="103"/>
                      <a:pt x="74" y="103"/>
                      <a:pt x="74" y="103"/>
                    </a:cubicBezTo>
                    <a:lnTo>
                      <a:pt x="74" y="160"/>
                    </a:lnTo>
                    <a:close/>
                    <a:moveTo>
                      <a:pt x="140" y="102"/>
                    </a:moveTo>
                    <a:cubicBezTo>
                      <a:pt x="129" y="102"/>
                      <a:pt x="125" y="107"/>
                      <a:pt x="122" y="111"/>
                    </a:cubicBezTo>
                    <a:cubicBezTo>
                      <a:pt x="122" y="103"/>
                      <a:pt x="122" y="103"/>
                      <a:pt x="122" y="10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04" y="108"/>
                      <a:pt x="103" y="160"/>
                      <a:pt x="103" y="160"/>
                    </a:cubicBezTo>
                    <a:cubicBezTo>
                      <a:pt x="122" y="160"/>
                      <a:pt x="122" y="160"/>
                      <a:pt x="122" y="160"/>
                    </a:cubicBezTo>
                    <a:cubicBezTo>
                      <a:pt x="122" y="128"/>
                      <a:pt x="122" y="128"/>
                      <a:pt x="122" y="128"/>
                    </a:cubicBezTo>
                    <a:cubicBezTo>
                      <a:pt x="122" y="127"/>
                      <a:pt x="123" y="125"/>
                      <a:pt x="123" y="124"/>
                    </a:cubicBezTo>
                    <a:cubicBezTo>
                      <a:pt x="124" y="120"/>
                      <a:pt x="128" y="117"/>
                      <a:pt x="133" y="117"/>
                    </a:cubicBezTo>
                    <a:cubicBezTo>
                      <a:pt x="140" y="117"/>
                      <a:pt x="142" y="122"/>
                      <a:pt x="142" y="130"/>
                    </a:cubicBezTo>
                    <a:cubicBezTo>
                      <a:pt x="142" y="160"/>
                      <a:pt x="142" y="160"/>
                      <a:pt x="142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1" y="127"/>
                      <a:pt x="161" y="127"/>
                      <a:pt x="161" y="127"/>
                    </a:cubicBezTo>
                    <a:cubicBezTo>
                      <a:pt x="161" y="110"/>
                      <a:pt x="152" y="102"/>
                      <a:pt x="140" y="102"/>
                    </a:cubicBezTo>
                    <a:close/>
                    <a:moveTo>
                      <a:pt x="122" y="111"/>
                    </a:move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22" y="111"/>
                      <a:pt x="122" y="111"/>
                      <a:pt x="122" y="111"/>
                    </a:cubicBezTo>
                    <a:close/>
                    <a:moveTo>
                      <a:pt x="83" y="75"/>
                    </a:moveTo>
                    <a:cubicBezTo>
                      <a:pt x="77" y="75"/>
                      <a:pt x="73" y="80"/>
                      <a:pt x="73" y="85"/>
                    </a:cubicBezTo>
                    <a:cubicBezTo>
                      <a:pt x="73" y="91"/>
                      <a:pt x="77" y="95"/>
                      <a:pt x="83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0" y="95"/>
                      <a:pt x="94" y="91"/>
                      <a:pt x="94" y="85"/>
                    </a:cubicBezTo>
                    <a:cubicBezTo>
                      <a:pt x="94" y="80"/>
                      <a:pt x="90" y="75"/>
                      <a:pt x="83" y="75"/>
                    </a:cubicBez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1" y="172"/>
                    </a:moveTo>
                    <a:cubicBezTo>
                      <a:pt x="181" y="177"/>
                      <a:pt x="176" y="181"/>
                      <a:pt x="171" y="181"/>
                    </a:cubicBezTo>
                    <a:cubicBezTo>
                      <a:pt x="64" y="181"/>
                      <a:pt x="64" y="181"/>
                      <a:pt x="64" y="181"/>
                    </a:cubicBezTo>
                    <a:cubicBezTo>
                      <a:pt x="59" y="181"/>
                      <a:pt x="55" y="177"/>
                      <a:pt x="55" y="172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58"/>
                      <a:pt x="59" y="54"/>
                      <a:pt x="64" y="54"/>
                    </a:cubicBezTo>
                    <a:cubicBezTo>
                      <a:pt x="171" y="54"/>
                      <a:pt x="171" y="54"/>
                      <a:pt x="171" y="54"/>
                    </a:cubicBezTo>
                    <a:cubicBezTo>
                      <a:pt x="176" y="54"/>
                      <a:pt x="181" y="58"/>
                      <a:pt x="181" y="63"/>
                    </a:cubicBezTo>
                    <a:cubicBezTo>
                      <a:pt x="181" y="172"/>
                      <a:pt x="181" y="172"/>
                      <a:pt x="181" y="1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78050CCF-1109-7ACB-24CB-9C27E5085FAC}"/>
                </a:ext>
              </a:extLst>
            </p:cNvPr>
            <p:cNvGrpSpPr/>
            <p:nvPr/>
          </p:nvGrpSpPr>
          <p:grpSpPr>
            <a:xfrm>
              <a:off x="2945006" y="2510056"/>
              <a:ext cx="2044646" cy="3468568"/>
              <a:chOff x="2945006" y="2510056"/>
              <a:chExt cx="2044646" cy="3468568"/>
            </a:xfrm>
          </p:grpSpPr>
          <p:sp>
            <p:nvSpPr>
              <p:cNvPr id="51" name="ComponentBackground2">
                <a:extLst>
                  <a:ext uri="{FF2B5EF4-FFF2-40B4-BE49-F238E27FC236}">
                    <a16:creationId xmlns:a16="http://schemas.microsoft.com/office/drawing/2014/main" id="{0B35926F-C7C5-D6F1-66D9-0B2B89C55240}"/>
                  </a:ext>
                </a:extLst>
              </p:cNvPr>
              <p:cNvSpPr/>
              <p:nvPr/>
            </p:nvSpPr>
            <p:spPr>
              <a:xfrm>
                <a:off x="2951423" y="2510056"/>
                <a:ext cx="2031814" cy="3468568"/>
              </a:xfrm>
              <a:prstGeom prst="roundRect">
                <a:avLst>
                  <a:gd name="adj" fmla="val 5758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Bullet2">
                <a:extLst>
                  <a:ext uri="{FF2B5EF4-FFF2-40B4-BE49-F238E27FC236}">
                    <a16:creationId xmlns:a16="http://schemas.microsoft.com/office/drawing/2014/main" id="{6FB35E1D-AF18-3CF6-954A-B8D6E8E0A141}"/>
                  </a:ext>
                </a:extLst>
              </p:cNvPr>
              <p:cNvSpPr txBox="1"/>
              <p:nvPr/>
            </p:nvSpPr>
            <p:spPr bwMode="auto">
              <a:xfrm>
                <a:off x="2945006" y="3753540"/>
                <a:ext cx="2044646" cy="36004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 lnSpcReduction="10000"/>
              </a:bodyPr>
              <a:lstStyle/>
              <a:p>
                <a:pPr algn="ctr" latinLnBrk="0"/>
                <a:r>
                  <a:rPr lang="zh-CN" altLang="en-US" b="1" dirty="0">
                    <a:effectLst/>
                  </a:rPr>
                  <a:t>深度学习算法优化</a:t>
                </a:r>
                <a:endParaRPr lang="en-US" dirty="0"/>
              </a:p>
            </p:txBody>
          </p:sp>
          <p:sp>
            <p:nvSpPr>
              <p:cNvPr id="53" name="Text2">
                <a:extLst>
                  <a:ext uri="{FF2B5EF4-FFF2-40B4-BE49-F238E27FC236}">
                    <a16:creationId xmlns:a16="http://schemas.microsoft.com/office/drawing/2014/main" id="{5B8C2A1C-96EA-07CC-213E-8FE60F1B6024}"/>
                  </a:ext>
                </a:extLst>
              </p:cNvPr>
              <p:cNvSpPr/>
              <p:nvPr/>
            </p:nvSpPr>
            <p:spPr>
              <a:xfrm>
                <a:off x="2945006" y="4113586"/>
                <a:ext cx="2044646" cy="621555"/>
              </a:xfrm>
              <a:prstGeom prst="rect">
                <a:avLst/>
              </a:prstGeom>
            </p:spPr>
            <p:txBody>
              <a:bodyPr wrap="square" lIns="91440" tIns="45720" rIns="91440" bIns="4572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提升目标检测准确率，适应复杂场景。</a:t>
                </a:r>
                <a:endParaRPr lang="en-US" dirty="0"/>
              </a:p>
            </p:txBody>
          </p:sp>
          <p:sp>
            <p:nvSpPr>
              <p:cNvPr id="54" name="Icon2">
                <a:extLst>
                  <a:ext uri="{FF2B5EF4-FFF2-40B4-BE49-F238E27FC236}">
                    <a16:creationId xmlns:a16="http://schemas.microsoft.com/office/drawing/2014/main" id="{532F52E9-0C99-C445-F51A-5D5A22C09125}"/>
                  </a:ext>
                </a:extLst>
              </p:cNvPr>
              <p:cNvSpPr/>
              <p:nvPr/>
            </p:nvSpPr>
            <p:spPr bwMode="auto">
              <a:xfrm>
                <a:off x="3697180" y="3151070"/>
                <a:ext cx="527464" cy="527464"/>
              </a:xfrm>
              <a:custGeom>
                <a:avLst/>
                <a:gdLst>
                  <a:gd name="T0" fmla="*/ 182 w 236"/>
                  <a:gd name="T1" fmla="*/ 109 h 236"/>
                  <a:gd name="T2" fmla="*/ 157 w 236"/>
                  <a:gd name="T3" fmla="*/ 103 h 236"/>
                  <a:gd name="T4" fmla="*/ 134 w 236"/>
                  <a:gd name="T5" fmla="*/ 102 h 236"/>
                  <a:gd name="T6" fmla="*/ 120 w 236"/>
                  <a:gd name="T7" fmla="*/ 114 h 236"/>
                  <a:gd name="T8" fmla="*/ 118 w 236"/>
                  <a:gd name="T9" fmla="*/ 129 h 236"/>
                  <a:gd name="T10" fmla="*/ 122 w 236"/>
                  <a:gd name="T11" fmla="*/ 141 h 236"/>
                  <a:gd name="T12" fmla="*/ 135 w 236"/>
                  <a:gd name="T13" fmla="*/ 156 h 236"/>
                  <a:gd name="T14" fmla="*/ 139 w 236"/>
                  <a:gd name="T15" fmla="*/ 185 h 236"/>
                  <a:gd name="T16" fmla="*/ 152 w 236"/>
                  <a:gd name="T17" fmla="*/ 198 h 236"/>
                  <a:gd name="T18" fmla="*/ 169 w 236"/>
                  <a:gd name="T19" fmla="*/ 180 h 236"/>
                  <a:gd name="T20" fmla="*/ 187 w 236"/>
                  <a:gd name="T21" fmla="*/ 150 h 236"/>
                  <a:gd name="T22" fmla="*/ 200 w 236"/>
                  <a:gd name="T23" fmla="*/ 122 h 236"/>
                  <a:gd name="T24" fmla="*/ 182 w 236"/>
                  <a:gd name="T25" fmla="*/ 109 h 236"/>
                  <a:gd name="T26" fmla="*/ 118 w 236"/>
                  <a:gd name="T27" fmla="*/ 0 h 236"/>
                  <a:gd name="T28" fmla="*/ 0 w 236"/>
                  <a:gd name="T29" fmla="*/ 118 h 236"/>
                  <a:gd name="T30" fmla="*/ 118 w 236"/>
                  <a:gd name="T31" fmla="*/ 236 h 236"/>
                  <a:gd name="T32" fmla="*/ 236 w 236"/>
                  <a:gd name="T33" fmla="*/ 118 h 236"/>
                  <a:gd name="T34" fmla="*/ 118 w 236"/>
                  <a:gd name="T35" fmla="*/ 0 h 236"/>
                  <a:gd name="T36" fmla="*/ 126 w 236"/>
                  <a:gd name="T37" fmla="*/ 212 h 236"/>
                  <a:gd name="T38" fmla="*/ 128 w 236"/>
                  <a:gd name="T39" fmla="*/ 208 h 236"/>
                  <a:gd name="T40" fmla="*/ 125 w 236"/>
                  <a:gd name="T41" fmla="*/ 186 h 236"/>
                  <a:gd name="T42" fmla="*/ 105 w 236"/>
                  <a:gd name="T43" fmla="*/ 186 h 236"/>
                  <a:gd name="T44" fmla="*/ 98 w 236"/>
                  <a:gd name="T45" fmla="*/ 207 h 236"/>
                  <a:gd name="T46" fmla="*/ 102 w 236"/>
                  <a:gd name="T47" fmla="*/ 211 h 236"/>
                  <a:gd name="T48" fmla="*/ 34 w 236"/>
                  <a:gd name="T49" fmla="*/ 161 h 236"/>
                  <a:gd name="T50" fmla="*/ 44 w 236"/>
                  <a:gd name="T51" fmla="*/ 157 h 236"/>
                  <a:gd name="T52" fmla="*/ 44 w 236"/>
                  <a:gd name="T53" fmla="*/ 157 h 236"/>
                  <a:gd name="T54" fmla="*/ 81 w 236"/>
                  <a:gd name="T55" fmla="*/ 142 h 236"/>
                  <a:gd name="T56" fmla="*/ 81 w 236"/>
                  <a:gd name="T57" fmla="*/ 118 h 236"/>
                  <a:gd name="T58" fmla="*/ 55 w 236"/>
                  <a:gd name="T59" fmla="*/ 94 h 236"/>
                  <a:gd name="T60" fmla="*/ 28 w 236"/>
                  <a:gd name="T61" fmla="*/ 90 h 236"/>
                  <a:gd name="T62" fmla="*/ 84 w 236"/>
                  <a:gd name="T63" fmla="*/ 30 h 236"/>
                  <a:gd name="T64" fmla="*/ 84 w 236"/>
                  <a:gd name="T65" fmla="*/ 31 h 236"/>
                  <a:gd name="T66" fmla="*/ 102 w 236"/>
                  <a:gd name="T67" fmla="*/ 56 h 236"/>
                  <a:gd name="T68" fmla="*/ 120 w 236"/>
                  <a:gd name="T69" fmla="*/ 79 h 236"/>
                  <a:gd name="T70" fmla="*/ 131 w 236"/>
                  <a:gd name="T71" fmla="*/ 97 h 236"/>
                  <a:gd name="T72" fmla="*/ 146 w 236"/>
                  <a:gd name="T73" fmla="*/ 88 h 236"/>
                  <a:gd name="T74" fmla="*/ 177 w 236"/>
                  <a:gd name="T75" fmla="*/ 66 h 236"/>
                  <a:gd name="T76" fmla="*/ 190 w 236"/>
                  <a:gd name="T77" fmla="*/ 57 h 236"/>
                  <a:gd name="T78" fmla="*/ 212 w 236"/>
                  <a:gd name="T79" fmla="*/ 118 h 236"/>
                  <a:gd name="T80" fmla="*/ 126 w 236"/>
                  <a:gd name="T81" fmla="*/ 21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6" h="236">
                    <a:moveTo>
                      <a:pt x="182" y="109"/>
                    </a:moveTo>
                    <a:cubicBezTo>
                      <a:pt x="172" y="107"/>
                      <a:pt x="161" y="105"/>
                      <a:pt x="157" y="103"/>
                    </a:cubicBezTo>
                    <a:cubicBezTo>
                      <a:pt x="153" y="102"/>
                      <a:pt x="143" y="101"/>
                      <a:pt x="134" y="102"/>
                    </a:cubicBezTo>
                    <a:cubicBezTo>
                      <a:pt x="125" y="103"/>
                      <a:pt x="119" y="109"/>
                      <a:pt x="120" y="114"/>
                    </a:cubicBezTo>
                    <a:cubicBezTo>
                      <a:pt x="121" y="119"/>
                      <a:pt x="120" y="126"/>
                      <a:pt x="118" y="129"/>
                    </a:cubicBezTo>
                    <a:cubicBezTo>
                      <a:pt x="117" y="132"/>
                      <a:pt x="118" y="138"/>
                      <a:pt x="122" y="141"/>
                    </a:cubicBezTo>
                    <a:cubicBezTo>
                      <a:pt x="127" y="144"/>
                      <a:pt x="132" y="151"/>
                      <a:pt x="135" y="156"/>
                    </a:cubicBezTo>
                    <a:cubicBezTo>
                      <a:pt x="138" y="162"/>
                      <a:pt x="140" y="175"/>
                      <a:pt x="139" y="185"/>
                    </a:cubicBezTo>
                    <a:cubicBezTo>
                      <a:pt x="139" y="195"/>
                      <a:pt x="145" y="201"/>
                      <a:pt x="152" y="198"/>
                    </a:cubicBezTo>
                    <a:cubicBezTo>
                      <a:pt x="160" y="195"/>
                      <a:pt x="167" y="187"/>
                      <a:pt x="169" y="180"/>
                    </a:cubicBezTo>
                    <a:cubicBezTo>
                      <a:pt x="171" y="174"/>
                      <a:pt x="179" y="160"/>
                      <a:pt x="187" y="150"/>
                    </a:cubicBezTo>
                    <a:cubicBezTo>
                      <a:pt x="195" y="140"/>
                      <a:pt x="201" y="127"/>
                      <a:pt x="200" y="122"/>
                    </a:cubicBezTo>
                    <a:cubicBezTo>
                      <a:pt x="200" y="116"/>
                      <a:pt x="191" y="111"/>
                      <a:pt x="182" y="109"/>
                    </a:cubicBez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6" y="212"/>
                    </a:moveTo>
                    <a:cubicBezTo>
                      <a:pt x="127" y="211"/>
                      <a:pt x="128" y="209"/>
                      <a:pt x="128" y="208"/>
                    </a:cubicBezTo>
                    <a:cubicBezTo>
                      <a:pt x="130" y="201"/>
                      <a:pt x="128" y="191"/>
                      <a:pt x="125" y="186"/>
                    </a:cubicBezTo>
                    <a:cubicBezTo>
                      <a:pt x="121" y="181"/>
                      <a:pt x="112" y="181"/>
                      <a:pt x="105" y="186"/>
                    </a:cubicBezTo>
                    <a:cubicBezTo>
                      <a:pt x="97" y="191"/>
                      <a:pt x="94" y="200"/>
                      <a:pt x="98" y="207"/>
                    </a:cubicBezTo>
                    <a:cubicBezTo>
                      <a:pt x="99" y="208"/>
                      <a:pt x="100" y="210"/>
                      <a:pt x="102" y="211"/>
                    </a:cubicBezTo>
                    <a:cubicBezTo>
                      <a:pt x="72" y="206"/>
                      <a:pt x="47" y="187"/>
                      <a:pt x="34" y="161"/>
                    </a:cubicBezTo>
                    <a:cubicBezTo>
                      <a:pt x="37" y="161"/>
                      <a:pt x="40" y="159"/>
                      <a:pt x="44" y="157"/>
                    </a:cubicBezTo>
                    <a:cubicBezTo>
                      <a:pt x="44" y="157"/>
                      <a:pt x="44" y="157"/>
                      <a:pt x="44" y="157"/>
                    </a:cubicBezTo>
                    <a:cubicBezTo>
                      <a:pt x="57" y="148"/>
                      <a:pt x="74" y="141"/>
                      <a:pt x="81" y="142"/>
                    </a:cubicBezTo>
                    <a:cubicBezTo>
                      <a:pt x="89" y="142"/>
                      <a:pt x="89" y="131"/>
                      <a:pt x="81" y="118"/>
                    </a:cubicBezTo>
                    <a:cubicBezTo>
                      <a:pt x="74" y="105"/>
                      <a:pt x="62" y="94"/>
                      <a:pt x="55" y="94"/>
                    </a:cubicBezTo>
                    <a:cubicBezTo>
                      <a:pt x="48" y="94"/>
                      <a:pt x="36" y="92"/>
                      <a:pt x="28" y="90"/>
                    </a:cubicBezTo>
                    <a:cubicBezTo>
                      <a:pt x="37" y="62"/>
                      <a:pt x="58" y="41"/>
                      <a:pt x="84" y="30"/>
                    </a:cubicBezTo>
                    <a:cubicBezTo>
                      <a:pt x="84" y="31"/>
                      <a:pt x="84" y="31"/>
                      <a:pt x="84" y="31"/>
                    </a:cubicBezTo>
                    <a:cubicBezTo>
                      <a:pt x="86" y="39"/>
                      <a:pt x="95" y="50"/>
                      <a:pt x="102" y="56"/>
                    </a:cubicBezTo>
                    <a:cubicBezTo>
                      <a:pt x="110" y="62"/>
                      <a:pt x="118" y="72"/>
                      <a:pt x="120" y="79"/>
                    </a:cubicBezTo>
                    <a:cubicBezTo>
                      <a:pt x="122" y="85"/>
                      <a:pt x="127" y="93"/>
                      <a:pt x="131" y="97"/>
                    </a:cubicBezTo>
                    <a:cubicBezTo>
                      <a:pt x="136" y="100"/>
                      <a:pt x="142" y="96"/>
                      <a:pt x="146" y="88"/>
                    </a:cubicBezTo>
                    <a:cubicBezTo>
                      <a:pt x="150" y="80"/>
                      <a:pt x="164" y="70"/>
                      <a:pt x="177" y="66"/>
                    </a:cubicBezTo>
                    <a:cubicBezTo>
                      <a:pt x="183" y="64"/>
                      <a:pt x="187" y="61"/>
                      <a:pt x="190" y="57"/>
                    </a:cubicBezTo>
                    <a:cubicBezTo>
                      <a:pt x="204" y="74"/>
                      <a:pt x="212" y="95"/>
                      <a:pt x="212" y="118"/>
                    </a:cubicBezTo>
                    <a:cubicBezTo>
                      <a:pt x="212" y="168"/>
                      <a:pt x="174" y="208"/>
                      <a:pt x="126" y="212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52ACE138-D3D6-41F5-1060-A7E50A2D04E1}"/>
                </a:ext>
              </a:extLst>
            </p:cNvPr>
            <p:cNvGrpSpPr/>
            <p:nvPr/>
          </p:nvGrpSpPr>
          <p:grpSpPr>
            <a:xfrm>
              <a:off x="5117752" y="2510056"/>
              <a:ext cx="2044646" cy="3468568"/>
              <a:chOff x="5117752" y="2510056"/>
              <a:chExt cx="2044646" cy="3468568"/>
            </a:xfrm>
          </p:grpSpPr>
          <p:sp>
            <p:nvSpPr>
              <p:cNvPr id="47" name="ComponentBackground3">
                <a:extLst>
                  <a:ext uri="{FF2B5EF4-FFF2-40B4-BE49-F238E27FC236}">
                    <a16:creationId xmlns:a16="http://schemas.microsoft.com/office/drawing/2014/main" id="{6F021485-3F5C-27B4-6AC1-2A81B2693E70}"/>
                  </a:ext>
                </a:extLst>
              </p:cNvPr>
              <p:cNvSpPr/>
              <p:nvPr/>
            </p:nvSpPr>
            <p:spPr>
              <a:xfrm>
                <a:off x="5124169" y="2510056"/>
                <a:ext cx="2031814" cy="3468568"/>
              </a:xfrm>
              <a:prstGeom prst="roundRect">
                <a:avLst>
                  <a:gd name="adj" fmla="val 575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8" name="Bullet3">
                <a:extLst>
                  <a:ext uri="{FF2B5EF4-FFF2-40B4-BE49-F238E27FC236}">
                    <a16:creationId xmlns:a16="http://schemas.microsoft.com/office/drawing/2014/main" id="{92DE3209-B024-B202-6871-984A391C883D}"/>
                  </a:ext>
                </a:extLst>
              </p:cNvPr>
              <p:cNvSpPr txBox="1"/>
              <p:nvPr/>
            </p:nvSpPr>
            <p:spPr bwMode="auto">
              <a:xfrm>
                <a:off x="5117752" y="3753540"/>
                <a:ext cx="2044646" cy="36004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 lnSpcReduction="10000"/>
              </a:bodyPr>
              <a:lstStyle/>
              <a:p>
                <a:pPr algn="ctr" latinLnBrk="0"/>
                <a:r>
                  <a:rPr lang="zh-CN" altLang="en-US" b="1" dirty="0">
                    <a:solidFill>
                      <a:srgbClr val="FFFFFF"/>
                    </a:solidFill>
                    <a:effectLst/>
                  </a:rPr>
                  <a:t>多模态传感融合</a:t>
                </a:r>
                <a:endParaRPr lang="en-US" dirty="0"/>
              </a:p>
            </p:txBody>
          </p:sp>
          <p:sp>
            <p:nvSpPr>
              <p:cNvPr id="49" name="Text3">
                <a:extLst>
                  <a:ext uri="{FF2B5EF4-FFF2-40B4-BE49-F238E27FC236}">
                    <a16:creationId xmlns:a16="http://schemas.microsoft.com/office/drawing/2014/main" id="{B52B5874-EDC4-7643-CD90-4093B28D6D8B}"/>
                  </a:ext>
                </a:extLst>
              </p:cNvPr>
              <p:cNvSpPr/>
              <p:nvPr/>
            </p:nvSpPr>
            <p:spPr>
              <a:xfrm>
                <a:off x="5117752" y="4113586"/>
                <a:ext cx="2044646" cy="621555"/>
              </a:xfrm>
              <a:prstGeom prst="rect">
                <a:avLst/>
              </a:prstGeom>
            </p:spPr>
            <p:txBody>
              <a:bodyPr wrap="square" lIns="91440" tIns="45720" rIns="91440" bIns="4572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>
                    <a:solidFill>
                      <a:srgbClr val="FFFFFF"/>
                    </a:solidFill>
                  </a:rPr>
                  <a:t>结合多种传感器数据，提高环境感知能力。</a:t>
                </a:r>
                <a:endParaRPr lang="en-US" dirty="0"/>
              </a:p>
            </p:txBody>
          </p:sp>
          <p:sp>
            <p:nvSpPr>
              <p:cNvPr id="50" name="Icon3">
                <a:extLst>
                  <a:ext uri="{FF2B5EF4-FFF2-40B4-BE49-F238E27FC236}">
                    <a16:creationId xmlns:a16="http://schemas.microsoft.com/office/drawing/2014/main" id="{22ED99CD-56E1-42BB-EFBF-B22A1D317F80}"/>
                  </a:ext>
                </a:extLst>
              </p:cNvPr>
              <p:cNvSpPr/>
              <p:nvPr/>
            </p:nvSpPr>
            <p:spPr bwMode="auto">
              <a:xfrm>
                <a:off x="5869926" y="3151070"/>
                <a:ext cx="527464" cy="527464"/>
              </a:xfrm>
              <a:custGeom>
                <a:avLst/>
                <a:gdLst>
                  <a:gd name="T0" fmla="*/ 116 w 232"/>
                  <a:gd name="T1" fmla="*/ 0 h 232"/>
                  <a:gd name="T2" fmla="*/ 0 w 232"/>
                  <a:gd name="T3" fmla="*/ 116 h 232"/>
                  <a:gd name="T4" fmla="*/ 116 w 232"/>
                  <a:gd name="T5" fmla="*/ 232 h 232"/>
                  <a:gd name="T6" fmla="*/ 232 w 232"/>
                  <a:gd name="T7" fmla="*/ 116 h 232"/>
                  <a:gd name="T8" fmla="*/ 116 w 232"/>
                  <a:gd name="T9" fmla="*/ 0 h 232"/>
                  <a:gd name="T10" fmla="*/ 129 w 232"/>
                  <a:gd name="T11" fmla="*/ 208 h 232"/>
                  <a:gd name="T12" fmla="*/ 129 w 232"/>
                  <a:gd name="T13" fmla="*/ 190 h 232"/>
                  <a:gd name="T14" fmla="*/ 117 w 232"/>
                  <a:gd name="T15" fmla="*/ 178 h 232"/>
                  <a:gd name="T16" fmla="*/ 105 w 232"/>
                  <a:gd name="T17" fmla="*/ 190 h 232"/>
                  <a:gd name="T18" fmla="*/ 105 w 232"/>
                  <a:gd name="T19" fmla="*/ 208 h 232"/>
                  <a:gd name="T20" fmla="*/ 25 w 232"/>
                  <a:gd name="T21" fmla="*/ 129 h 232"/>
                  <a:gd name="T22" fmla="*/ 42 w 232"/>
                  <a:gd name="T23" fmla="*/ 129 h 232"/>
                  <a:gd name="T24" fmla="*/ 53 w 232"/>
                  <a:gd name="T25" fmla="*/ 117 h 232"/>
                  <a:gd name="T26" fmla="*/ 42 w 232"/>
                  <a:gd name="T27" fmla="*/ 105 h 232"/>
                  <a:gd name="T28" fmla="*/ 24 w 232"/>
                  <a:gd name="T29" fmla="*/ 105 h 232"/>
                  <a:gd name="T30" fmla="*/ 104 w 232"/>
                  <a:gd name="T31" fmla="*/ 25 h 232"/>
                  <a:gd name="T32" fmla="*/ 104 w 232"/>
                  <a:gd name="T33" fmla="*/ 41 h 232"/>
                  <a:gd name="T34" fmla="*/ 116 w 232"/>
                  <a:gd name="T35" fmla="*/ 53 h 232"/>
                  <a:gd name="T36" fmla="*/ 128 w 232"/>
                  <a:gd name="T37" fmla="*/ 41 h 232"/>
                  <a:gd name="T38" fmla="*/ 128 w 232"/>
                  <a:gd name="T39" fmla="*/ 25 h 232"/>
                  <a:gd name="T40" fmla="*/ 208 w 232"/>
                  <a:gd name="T41" fmla="*/ 104 h 232"/>
                  <a:gd name="T42" fmla="*/ 190 w 232"/>
                  <a:gd name="T43" fmla="*/ 104 h 232"/>
                  <a:gd name="T44" fmla="*/ 179 w 232"/>
                  <a:gd name="T45" fmla="*/ 116 h 232"/>
                  <a:gd name="T46" fmla="*/ 190 w 232"/>
                  <a:gd name="T47" fmla="*/ 128 h 232"/>
                  <a:gd name="T48" fmla="*/ 208 w 232"/>
                  <a:gd name="T49" fmla="*/ 128 h 232"/>
                  <a:gd name="T50" fmla="*/ 129 w 232"/>
                  <a:gd name="T51" fmla="*/ 208 h 232"/>
                  <a:gd name="T52" fmla="*/ 124 w 232"/>
                  <a:gd name="T53" fmla="*/ 94 h 232"/>
                  <a:gd name="T54" fmla="*/ 70 w 232"/>
                  <a:gd name="T55" fmla="*/ 69 h 232"/>
                  <a:gd name="T56" fmla="*/ 94 w 232"/>
                  <a:gd name="T57" fmla="*/ 124 h 232"/>
                  <a:gd name="T58" fmla="*/ 109 w 232"/>
                  <a:gd name="T59" fmla="*/ 138 h 232"/>
                  <a:gd name="T60" fmla="*/ 163 w 232"/>
                  <a:gd name="T61" fmla="*/ 163 h 232"/>
                  <a:gd name="T62" fmla="*/ 138 w 232"/>
                  <a:gd name="T63" fmla="*/ 108 h 232"/>
                  <a:gd name="T64" fmla="*/ 124 w 232"/>
                  <a:gd name="T65" fmla="*/ 94 h 232"/>
                  <a:gd name="T66" fmla="*/ 123 w 232"/>
                  <a:gd name="T67" fmla="*/ 123 h 232"/>
                  <a:gd name="T68" fmla="*/ 110 w 232"/>
                  <a:gd name="T69" fmla="*/ 123 h 232"/>
                  <a:gd name="T70" fmla="*/ 110 w 232"/>
                  <a:gd name="T71" fmla="*/ 109 h 232"/>
                  <a:gd name="T72" fmla="*/ 123 w 232"/>
                  <a:gd name="T73" fmla="*/ 109 h 232"/>
                  <a:gd name="T74" fmla="*/ 123 w 232"/>
                  <a:gd name="T75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cubicBezTo>
                      <a:pt x="52" y="0"/>
                      <a:pt x="0" y="52"/>
                      <a:pt x="0" y="116"/>
                    </a:cubicBezTo>
                    <a:cubicBezTo>
                      <a:pt x="0" y="180"/>
                      <a:pt x="52" y="232"/>
                      <a:pt x="116" y="232"/>
                    </a:cubicBezTo>
                    <a:cubicBezTo>
                      <a:pt x="180" y="232"/>
                      <a:pt x="232" y="180"/>
                      <a:pt x="232" y="116"/>
                    </a:cubicBezTo>
                    <a:cubicBezTo>
                      <a:pt x="232" y="52"/>
                      <a:pt x="180" y="0"/>
                      <a:pt x="116" y="0"/>
                    </a:cubicBezTo>
                    <a:close/>
                    <a:moveTo>
                      <a:pt x="129" y="208"/>
                    </a:move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29" y="183"/>
                      <a:pt x="123" y="178"/>
                      <a:pt x="117" y="178"/>
                    </a:cubicBezTo>
                    <a:cubicBezTo>
                      <a:pt x="110" y="178"/>
                      <a:pt x="105" y="183"/>
                      <a:pt x="105" y="190"/>
                    </a:cubicBezTo>
                    <a:cubicBezTo>
                      <a:pt x="105" y="208"/>
                      <a:pt x="105" y="208"/>
                      <a:pt x="105" y="208"/>
                    </a:cubicBezTo>
                    <a:cubicBezTo>
                      <a:pt x="63" y="203"/>
                      <a:pt x="30" y="170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8" y="129"/>
                      <a:pt x="53" y="123"/>
                      <a:pt x="53" y="117"/>
                    </a:cubicBezTo>
                    <a:cubicBezTo>
                      <a:pt x="53" y="110"/>
                      <a:pt x="48" y="105"/>
                      <a:pt x="42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9" y="63"/>
                      <a:pt x="63" y="30"/>
                      <a:pt x="104" y="25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4" y="47"/>
                      <a:pt x="109" y="53"/>
                      <a:pt x="116" y="53"/>
                    </a:cubicBezTo>
                    <a:cubicBezTo>
                      <a:pt x="122" y="53"/>
                      <a:pt x="128" y="47"/>
                      <a:pt x="128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69" y="30"/>
                      <a:pt x="202" y="63"/>
                      <a:pt x="208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4" y="104"/>
                      <a:pt x="179" y="109"/>
                      <a:pt x="179" y="116"/>
                    </a:cubicBezTo>
                    <a:cubicBezTo>
                      <a:pt x="179" y="122"/>
                      <a:pt x="184" y="128"/>
                      <a:pt x="190" y="128"/>
                    </a:cubicBezTo>
                    <a:cubicBezTo>
                      <a:pt x="208" y="128"/>
                      <a:pt x="208" y="128"/>
                      <a:pt x="208" y="128"/>
                    </a:cubicBezTo>
                    <a:cubicBezTo>
                      <a:pt x="203" y="169"/>
                      <a:pt x="170" y="202"/>
                      <a:pt x="129" y="208"/>
                    </a:cubicBezTo>
                    <a:close/>
                    <a:moveTo>
                      <a:pt x="124" y="94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97" y="129"/>
                      <a:pt x="103" y="136"/>
                      <a:pt x="109" y="138"/>
                    </a:cubicBezTo>
                    <a:cubicBezTo>
                      <a:pt x="163" y="163"/>
                      <a:pt x="163" y="163"/>
                      <a:pt x="163" y="163"/>
                    </a:cubicBezTo>
                    <a:cubicBezTo>
                      <a:pt x="138" y="108"/>
                      <a:pt x="138" y="108"/>
                      <a:pt x="138" y="108"/>
                    </a:cubicBezTo>
                    <a:cubicBezTo>
                      <a:pt x="136" y="103"/>
                      <a:pt x="130" y="96"/>
                      <a:pt x="124" y="94"/>
                    </a:cubicBezTo>
                    <a:close/>
                    <a:moveTo>
                      <a:pt x="123" y="123"/>
                    </a:moveTo>
                    <a:cubicBezTo>
                      <a:pt x="119" y="126"/>
                      <a:pt x="113" y="126"/>
                      <a:pt x="110" y="123"/>
                    </a:cubicBezTo>
                    <a:cubicBezTo>
                      <a:pt x="106" y="119"/>
                      <a:pt x="106" y="113"/>
                      <a:pt x="110" y="109"/>
                    </a:cubicBezTo>
                    <a:cubicBezTo>
                      <a:pt x="113" y="106"/>
                      <a:pt x="119" y="106"/>
                      <a:pt x="123" y="109"/>
                    </a:cubicBezTo>
                    <a:cubicBezTo>
                      <a:pt x="127" y="113"/>
                      <a:pt x="127" y="119"/>
                      <a:pt x="123" y="1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8EFAE73A-B060-BA1D-3F84-B234C683A759}"/>
                </a:ext>
              </a:extLst>
            </p:cNvPr>
            <p:cNvGrpSpPr/>
            <p:nvPr/>
          </p:nvGrpSpPr>
          <p:grpSpPr>
            <a:xfrm>
              <a:off x="7329034" y="2510056"/>
              <a:ext cx="2044646" cy="3468568"/>
              <a:chOff x="7329034" y="2510056"/>
              <a:chExt cx="2044646" cy="3468568"/>
            </a:xfrm>
          </p:grpSpPr>
          <p:sp>
            <p:nvSpPr>
              <p:cNvPr id="43" name="ComponentBackground4">
                <a:extLst>
                  <a:ext uri="{FF2B5EF4-FFF2-40B4-BE49-F238E27FC236}">
                    <a16:creationId xmlns:a16="http://schemas.microsoft.com/office/drawing/2014/main" id="{59625C6D-8D04-D42F-AFE6-D050593FD8FA}"/>
                  </a:ext>
                </a:extLst>
              </p:cNvPr>
              <p:cNvSpPr/>
              <p:nvPr/>
            </p:nvSpPr>
            <p:spPr>
              <a:xfrm>
                <a:off x="7335451" y="2510056"/>
                <a:ext cx="2031814" cy="3468568"/>
              </a:xfrm>
              <a:prstGeom prst="roundRect">
                <a:avLst>
                  <a:gd name="adj" fmla="val 5758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Bullet4">
                <a:extLst>
                  <a:ext uri="{FF2B5EF4-FFF2-40B4-BE49-F238E27FC236}">
                    <a16:creationId xmlns:a16="http://schemas.microsoft.com/office/drawing/2014/main" id="{2C03F9B9-B8A2-51E3-C1C7-65FF5A93FD34}"/>
                  </a:ext>
                </a:extLst>
              </p:cNvPr>
              <p:cNvSpPr txBox="1"/>
              <p:nvPr/>
            </p:nvSpPr>
            <p:spPr bwMode="auto">
              <a:xfrm>
                <a:off x="7329034" y="3753540"/>
                <a:ext cx="2044646" cy="36004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 lnSpcReduction="10000"/>
              </a:bodyPr>
              <a:lstStyle/>
              <a:p>
                <a:pPr algn="ctr" latinLnBrk="0"/>
                <a:r>
                  <a:rPr lang="zh-CN" altLang="en-US" b="1" dirty="0">
                    <a:effectLst/>
                  </a:rPr>
                  <a:t>实时处理能力</a:t>
                </a:r>
                <a:endParaRPr lang="en-US" dirty="0"/>
              </a:p>
            </p:txBody>
          </p:sp>
          <p:sp>
            <p:nvSpPr>
              <p:cNvPr id="45" name="Text4">
                <a:extLst>
                  <a:ext uri="{FF2B5EF4-FFF2-40B4-BE49-F238E27FC236}">
                    <a16:creationId xmlns:a16="http://schemas.microsoft.com/office/drawing/2014/main" id="{355C21FD-CD57-0D8D-1ACA-116A48C52BC0}"/>
                  </a:ext>
                </a:extLst>
              </p:cNvPr>
              <p:cNvSpPr/>
              <p:nvPr/>
            </p:nvSpPr>
            <p:spPr>
              <a:xfrm>
                <a:off x="7329034" y="4113586"/>
                <a:ext cx="2044646" cy="621555"/>
              </a:xfrm>
              <a:prstGeom prst="rect">
                <a:avLst/>
              </a:prstGeom>
            </p:spPr>
            <p:txBody>
              <a:bodyPr wrap="square" lIns="91440" tIns="45720" rIns="91440" bIns="4572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边缘计算减少延迟，满足实时导航需求。</a:t>
                </a:r>
                <a:endParaRPr lang="en-US" dirty="0"/>
              </a:p>
            </p:txBody>
          </p:sp>
          <p:sp>
            <p:nvSpPr>
              <p:cNvPr id="46" name="Icon4">
                <a:extLst>
                  <a:ext uri="{FF2B5EF4-FFF2-40B4-BE49-F238E27FC236}">
                    <a16:creationId xmlns:a16="http://schemas.microsoft.com/office/drawing/2014/main" id="{056C3D06-FF29-94E9-0CAB-F8CFF61F373B}"/>
                  </a:ext>
                </a:extLst>
              </p:cNvPr>
              <p:cNvSpPr/>
              <p:nvPr/>
            </p:nvSpPr>
            <p:spPr bwMode="auto">
              <a:xfrm>
                <a:off x="8081208" y="3151070"/>
                <a:ext cx="527464" cy="527464"/>
              </a:xfrm>
              <a:custGeom>
                <a:avLst/>
                <a:gdLst>
                  <a:gd name="T0" fmla="*/ 187 w 228"/>
                  <a:gd name="T1" fmla="*/ 114 h 240"/>
                  <a:gd name="T2" fmla="*/ 114 w 228"/>
                  <a:gd name="T3" fmla="*/ 40 h 240"/>
                  <a:gd name="T4" fmla="*/ 40 w 228"/>
                  <a:gd name="T5" fmla="*/ 114 h 240"/>
                  <a:gd name="T6" fmla="*/ 68 w 228"/>
                  <a:gd name="T7" fmla="*/ 171 h 240"/>
                  <a:gd name="T8" fmla="*/ 74 w 228"/>
                  <a:gd name="T9" fmla="*/ 173 h 240"/>
                  <a:gd name="T10" fmla="*/ 81 w 228"/>
                  <a:gd name="T11" fmla="*/ 169 h 240"/>
                  <a:gd name="T12" fmla="*/ 79 w 228"/>
                  <a:gd name="T13" fmla="*/ 156 h 240"/>
                  <a:gd name="T14" fmla="*/ 59 w 228"/>
                  <a:gd name="T15" fmla="*/ 114 h 240"/>
                  <a:gd name="T16" fmla="*/ 114 w 228"/>
                  <a:gd name="T17" fmla="*/ 59 h 240"/>
                  <a:gd name="T18" fmla="*/ 169 w 228"/>
                  <a:gd name="T19" fmla="*/ 114 h 240"/>
                  <a:gd name="T20" fmla="*/ 152 w 228"/>
                  <a:gd name="T21" fmla="*/ 153 h 240"/>
                  <a:gd name="T22" fmla="*/ 151 w 228"/>
                  <a:gd name="T23" fmla="*/ 166 h 240"/>
                  <a:gd name="T24" fmla="*/ 165 w 228"/>
                  <a:gd name="T25" fmla="*/ 167 h 240"/>
                  <a:gd name="T26" fmla="*/ 187 w 228"/>
                  <a:gd name="T27" fmla="*/ 114 h 240"/>
                  <a:gd name="T28" fmla="*/ 116 w 228"/>
                  <a:gd name="T29" fmla="*/ 79 h 240"/>
                  <a:gd name="T30" fmla="*/ 81 w 228"/>
                  <a:gd name="T31" fmla="*/ 114 h 240"/>
                  <a:gd name="T32" fmla="*/ 101 w 228"/>
                  <a:gd name="T33" fmla="*/ 144 h 240"/>
                  <a:gd name="T34" fmla="*/ 101 w 228"/>
                  <a:gd name="T35" fmla="*/ 226 h 240"/>
                  <a:gd name="T36" fmla="*/ 115 w 228"/>
                  <a:gd name="T37" fmla="*/ 240 h 240"/>
                  <a:gd name="T38" fmla="*/ 129 w 228"/>
                  <a:gd name="T39" fmla="*/ 226 h 240"/>
                  <a:gd name="T40" fmla="*/ 129 w 228"/>
                  <a:gd name="T41" fmla="*/ 145 h 240"/>
                  <a:gd name="T42" fmla="*/ 150 w 228"/>
                  <a:gd name="T43" fmla="*/ 114 h 240"/>
                  <a:gd name="T44" fmla="*/ 116 w 228"/>
                  <a:gd name="T45" fmla="*/ 79 h 240"/>
                  <a:gd name="T46" fmla="*/ 114 w 228"/>
                  <a:gd name="T47" fmla="*/ 0 h 240"/>
                  <a:gd name="T48" fmla="*/ 0 w 228"/>
                  <a:gd name="T49" fmla="*/ 114 h 240"/>
                  <a:gd name="T50" fmla="*/ 52 w 228"/>
                  <a:gd name="T51" fmla="*/ 209 h 240"/>
                  <a:gd name="T52" fmla="*/ 57 w 228"/>
                  <a:gd name="T53" fmla="*/ 211 h 240"/>
                  <a:gd name="T54" fmla="*/ 65 w 228"/>
                  <a:gd name="T55" fmla="*/ 206 h 240"/>
                  <a:gd name="T56" fmla="*/ 62 w 228"/>
                  <a:gd name="T57" fmla="*/ 193 h 240"/>
                  <a:gd name="T58" fmla="*/ 19 w 228"/>
                  <a:gd name="T59" fmla="*/ 114 h 240"/>
                  <a:gd name="T60" fmla="*/ 114 w 228"/>
                  <a:gd name="T61" fmla="*/ 18 h 240"/>
                  <a:gd name="T62" fmla="*/ 209 w 228"/>
                  <a:gd name="T63" fmla="*/ 114 h 240"/>
                  <a:gd name="T64" fmla="*/ 168 w 228"/>
                  <a:gd name="T65" fmla="*/ 192 h 240"/>
                  <a:gd name="T66" fmla="*/ 165 w 228"/>
                  <a:gd name="T67" fmla="*/ 205 h 240"/>
                  <a:gd name="T68" fmla="*/ 178 w 228"/>
                  <a:gd name="T69" fmla="*/ 208 h 240"/>
                  <a:gd name="T70" fmla="*/ 228 w 228"/>
                  <a:gd name="T71" fmla="*/ 114 h 240"/>
                  <a:gd name="T72" fmla="*/ 114 w 228"/>
                  <a:gd name="T73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8" h="240">
                    <a:moveTo>
                      <a:pt x="187" y="114"/>
                    </a:moveTo>
                    <a:cubicBezTo>
                      <a:pt x="187" y="73"/>
                      <a:pt x="154" y="40"/>
                      <a:pt x="114" y="40"/>
                    </a:cubicBezTo>
                    <a:cubicBezTo>
                      <a:pt x="73" y="40"/>
                      <a:pt x="40" y="73"/>
                      <a:pt x="40" y="114"/>
                    </a:cubicBezTo>
                    <a:cubicBezTo>
                      <a:pt x="40" y="136"/>
                      <a:pt x="50" y="157"/>
                      <a:pt x="68" y="171"/>
                    </a:cubicBezTo>
                    <a:cubicBezTo>
                      <a:pt x="69" y="172"/>
                      <a:pt x="71" y="173"/>
                      <a:pt x="74" y="173"/>
                    </a:cubicBezTo>
                    <a:cubicBezTo>
                      <a:pt x="76" y="173"/>
                      <a:pt x="79" y="171"/>
                      <a:pt x="81" y="169"/>
                    </a:cubicBezTo>
                    <a:cubicBezTo>
                      <a:pt x="84" y="165"/>
                      <a:pt x="83" y="159"/>
                      <a:pt x="79" y="156"/>
                    </a:cubicBezTo>
                    <a:cubicBezTo>
                      <a:pt x="67" y="146"/>
                      <a:pt x="59" y="130"/>
                      <a:pt x="59" y="114"/>
                    </a:cubicBezTo>
                    <a:cubicBezTo>
                      <a:pt x="59" y="83"/>
                      <a:pt x="84" y="59"/>
                      <a:pt x="114" y="59"/>
                    </a:cubicBezTo>
                    <a:cubicBezTo>
                      <a:pt x="144" y="59"/>
                      <a:pt x="169" y="83"/>
                      <a:pt x="169" y="114"/>
                    </a:cubicBezTo>
                    <a:cubicBezTo>
                      <a:pt x="169" y="129"/>
                      <a:pt x="163" y="143"/>
                      <a:pt x="152" y="153"/>
                    </a:cubicBezTo>
                    <a:cubicBezTo>
                      <a:pt x="148" y="157"/>
                      <a:pt x="148" y="163"/>
                      <a:pt x="151" y="166"/>
                    </a:cubicBezTo>
                    <a:cubicBezTo>
                      <a:pt x="155" y="170"/>
                      <a:pt x="161" y="170"/>
                      <a:pt x="165" y="167"/>
                    </a:cubicBezTo>
                    <a:cubicBezTo>
                      <a:pt x="179" y="153"/>
                      <a:pt x="187" y="134"/>
                      <a:pt x="187" y="114"/>
                    </a:cubicBezTo>
                    <a:close/>
                    <a:moveTo>
                      <a:pt x="116" y="79"/>
                    </a:moveTo>
                    <a:cubicBezTo>
                      <a:pt x="97" y="79"/>
                      <a:pt x="81" y="95"/>
                      <a:pt x="81" y="114"/>
                    </a:cubicBezTo>
                    <a:cubicBezTo>
                      <a:pt x="81" y="127"/>
                      <a:pt x="89" y="139"/>
                      <a:pt x="101" y="144"/>
                    </a:cubicBezTo>
                    <a:cubicBezTo>
                      <a:pt x="101" y="226"/>
                      <a:pt x="101" y="226"/>
                      <a:pt x="101" y="226"/>
                    </a:cubicBezTo>
                    <a:cubicBezTo>
                      <a:pt x="101" y="233"/>
                      <a:pt x="107" y="240"/>
                      <a:pt x="115" y="240"/>
                    </a:cubicBezTo>
                    <a:cubicBezTo>
                      <a:pt x="123" y="240"/>
                      <a:pt x="129" y="233"/>
                      <a:pt x="129" y="226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41" y="140"/>
                      <a:pt x="150" y="128"/>
                      <a:pt x="150" y="114"/>
                    </a:cubicBezTo>
                    <a:cubicBezTo>
                      <a:pt x="150" y="95"/>
                      <a:pt x="134" y="79"/>
                      <a:pt x="116" y="79"/>
                    </a:cubicBezTo>
                    <a:close/>
                    <a:moveTo>
                      <a:pt x="114" y="0"/>
                    </a:moveTo>
                    <a:cubicBezTo>
                      <a:pt x="51" y="0"/>
                      <a:pt x="0" y="51"/>
                      <a:pt x="0" y="114"/>
                    </a:cubicBezTo>
                    <a:cubicBezTo>
                      <a:pt x="0" y="152"/>
                      <a:pt x="19" y="188"/>
                      <a:pt x="52" y="209"/>
                    </a:cubicBezTo>
                    <a:cubicBezTo>
                      <a:pt x="54" y="210"/>
                      <a:pt x="55" y="211"/>
                      <a:pt x="57" y="211"/>
                    </a:cubicBezTo>
                    <a:cubicBezTo>
                      <a:pt x="60" y="211"/>
                      <a:pt x="63" y="209"/>
                      <a:pt x="65" y="206"/>
                    </a:cubicBezTo>
                    <a:cubicBezTo>
                      <a:pt x="68" y="202"/>
                      <a:pt x="67" y="196"/>
                      <a:pt x="62" y="193"/>
                    </a:cubicBezTo>
                    <a:cubicBezTo>
                      <a:pt x="35" y="176"/>
                      <a:pt x="19" y="146"/>
                      <a:pt x="19" y="114"/>
                    </a:cubicBezTo>
                    <a:cubicBezTo>
                      <a:pt x="19" y="61"/>
                      <a:pt x="61" y="18"/>
                      <a:pt x="114" y="18"/>
                    </a:cubicBezTo>
                    <a:cubicBezTo>
                      <a:pt x="166" y="18"/>
                      <a:pt x="209" y="61"/>
                      <a:pt x="209" y="114"/>
                    </a:cubicBezTo>
                    <a:cubicBezTo>
                      <a:pt x="209" y="145"/>
                      <a:pt x="194" y="174"/>
                      <a:pt x="168" y="192"/>
                    </a:cubicBezTo>
                    <a:cubicBezTo>
                      <a:pt x="163" y="195"/>
                      <a:pt x="162" y="201"/>
                      <a:pt x="165" y="205"/>
                    </a:cubicBezTo>
                    <a:cubicBezTo>
                      <a:pt x="168" y="209"/>
                      <a:pt x="174" y="211"/>
                      <a:pt x="178" y="208"/>
                    </a:cubicBezTo>
                    <a:cubicBezTo>
                      <a:pt x="209" y="186"/>
                      <a:pt x="228" y="151"/>
                      <a:pt x="228" y="114"/>
                    </a:cubicBezTo>
                    <a:cubicBezTo>
                      <a:pt x="228" y="51"/>
                      <a:pt x="177" y="0"/>
                      <a:pt x="11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E974AF3F-78DC-D63E-6220-5829019C15F1}"/>
                </a:ext>
              </a:extLst>
            </p:cNvPr>
            <p:cNvGrpSpPr/>
            <p:nvPr/>
          </p:nvGrpSpPr>
          <p:grpSpPr>
            <a:xfrm>
              <a:off x="9467836" y="2510056"/>
              <a:ext cx="2044646" cy="3468568"/>
              <a:chOff x="9467836" y="2510056"/>
              <a:chExt cx="2044646" cy="3468568"/>
            </a:xfrm>
          </p:grpSpPr>
          <p:sp>
            <p:nvSpPr>
              <p:cNvPr id="58" name="ComponentBackground5">
                <a:extLst>
                  <a:ext uri="{FF2B5EF4-FFF2-40B4-BE49-F238E27FC236}">
                    <a16:creationId xmlns:a16="http://schemas.microsoft.com/office/drawing/2014/main" id="{274C41CF-4E4D-B5FD-3F32-A5D6619979C3}"/>
                  </a:ext>
                </a:extLst>
              </p:cNvPr>
              <p:cNvSpPr/>
              <p:nvPr/>
            </p:nvSpPr>
            <p:spPr>
              <a:xfrm>
                <a:off x="9474253" y="2510056"/>
                <a:ext cx="2031814" cy="3468568"/>
              </a:xfrm>
              <a:prstGeom prst="roundRect">
                <a:avLst>
                  <a:gd name="adj" fmla="val 575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9" name="Text5">
                <a:extLst>
                  <a:ext uri="{FF2B5EF4-FFF2-40B4-BE49-F238E27FC236}">
                    <a16:creationId xmlns:a16="http://schemas.microsoft.com/office/drawing/2014/main" id="{A04F85F0-C917-891D-B718-0CB4C8675D25}"/>
                  </a:ext>
                </a:extLst>
              </p:cNvPr>
              <p:cNvSpPr/>
              <p:nvPr/>
            </p:nvSpPr>
            <p:spPr>
              <a:xfrm>
                <a:off x="9467836" y="4113586"/>
                <a:ext cx="2044646" cy="621555"/>
              </a:xfrm>
              <a:prstGeom prst="rect">
                <a:avLst/>
              </a:prstGeom>
            </p:spPr>
            <p:txBody>
              <a:bodyPr wrap="square" lIns="91440" tIns="45720" rIns="91440" bIns="4572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>
                    <a:solidFill>
                      <a:srgbClr val="FFFFFF"/>
                    </a:solidFill>
                  </a:rPr>
                  <a:t>自监督学习使系统适应雨雪等复杂环境。</a:t>
                </a:r>
                <a:endParaRPr lang="en-US" dirty="0"/>
              </a:p>
            </p:txBody>
          </p:sp>
          <p:sp>
            <p:nvSpPr>
              <p:cNvPr id="60" name="Icon5">
                <a:extLst>
                  <a:ext uri="{FF2B5EF4-FFF2-40B4-BE49-F238E27FC236}">
                    <a16:creationId xmlns:a16="http://schemas.microsoft.com/office/drawing/2014/main" id="{E7BA5F37-15C7-5F2F-D2F3-7B0305BD5672}"/>
                  </a:ext>
                </a:extLst>
              </p:cNvPr>
              <p:cNvSpPr/>
              <p:nvPr/>
            </p:nvSpPr>
            <p:spPr bwMode="auto">
              <a:xfrm>
                <a:off x="10220010" y="3151070"/>
                <a:ext cx="527464" cy="526609"/>
              </a:xfrm>
              <a:custGeom>
                <a:avLst/>
                <a:gdLst>
                  <a:gd name="connsiteX0" fmla="*/ 33871 w 609544"/>
                  <a:gd name="connsiteY0" fmla="*/ 443362 h 608556"/>
                  <a:gd name="connsiteX1" fmla="*/ 287624 w 609544"/>
                  <a:gd name="connsiteY1" fmla="*/ 443362 h 608556"/>
                  <a:gd name="connsiteX2" fmla="*/ 159123 w 609544"/>
                  <a:gd name="connsiteY2" fmla="*/ 571650 h 608556"/>
                  <a:gd name="connsiteX3" fmla="*/ 33871 w 609544"/>
                  <a:gd name="connsiteY3" fmla="*/ 443362 h 608556"/>
                  <a:gd name="connsiteX4" fmla="*/ 388180 w 609544"/>
                  <a:gd name="connsiteY4" fmla="*/ 416689 h 608556"/>
                  <a:gd name="connsiteX5" fmla="*/ 388180 w 609544"/>
                  <a:gd name="connsiteY5" fmla="*/ 596692 h 608556"/>
                  <a:gd name="connsiteX6" fmla="*/ 304796 w 609544"/>
                  <a:gd name="connsiteY6" fmla="*/ 608556 h 608556"/>
                  <a:gd name="connsiteX7" fmla="*/ 210920 w 609544"/>
                  <a:gd name="connsiteY7" fmla="*/ 593726 h 608556"/>
                  <a:gd name="connsiteX8" fmla="*/ 440399 w 609544"/>
                  <a:gd name="connsiteY8" fmla="*/ 325730 h 608556"/>
                  <a:gd name="connsiteX9" fmla="*/ 569534 w 609544"/>
                  <a:gd name="connsiteY9" fmla="*/ 454694 h 608556"/>
                  <a:gd name="connsiteX10" fmla="*/ 440399 w 609544"/>
                  <a:gd name="connsiteY10" fmla="*/ 576519 h 608556"/>
                  <a:gd name="connsiteX11" fmla="*/ 414007 w 609544"/>
                  <a:gd name="connsiteY11" fmla="*/ 225739 h 608556"/>
                  <a:gd name="connsiteX12" fmla="*/ 598867 w 609544"/>
                  <a:gd name="connsiteY12" fmla="*/ 225739 h 608556"/>
                  <a:gd name="connsiteX13" fmla="*/ 609544 w 609544"/>
                  <a:gd name="connsiteY13" fmla="*/ 304260 h 608556"/>
                  <a:gd name="connsiteX14" fmla="*/ 592553 w 609544"/>
                  <a:gd name="connsiteY14" fmla="*/ 403917 h 608556"/>
                  <a:gd name="connsiteX15" fmla="*/ 15132 w 609544"/>
                  <a:gd name="connsiteY15" fmla="*/ 209791 h 608556"/>
                  <a:gd name="connsiteX16" fmla="*/ 196807 w 609544"/>
                  <a:gd name="connsiteY16" fmla="*/ 391215 h 608556"/>
                  <a:gd name="connsiteX17" fmla="*/ 12811 w 609544"/>
                  <a:gd name="connsiteY17" fmla="*/ 391215 h 608556"/>
                  <a:gd name="connsiteX18" fmla="*/ 0 w 609544"/>
                  <a:gd name="connsiteY18" fmla="*/ 304258 h 608556"/>
                  <a:gd name="connsiteX19" fmla="*/ 15132 w 609544"/>
                  <a:gd name="connsiteY19" fmla="*/ 209791 h 608556"/>
                  <a:gd name="connsiteX20" fmla="*/ 456222 w 609544"/>
                  <a:gd name="connsiteY20" fmla="*/ 40505 h 608556"/>
                  <a:gd name="connsiteX21" fmla="*/ 579624 w 609544"/>
                  <a:gd name="connsiteY21" fmla="*/ 173521 h 608556"/>
                  <a:gd name="connsiteX22" fmla="*/ 322978 w 609544"/>
                  <a:gd name="connsiteY22" fmla="*/ 173521 h 608556"/>
                  <a:gd name="connsiteX23" fmla="*/ 170204 w 609544"/>
                  <a:gd name="connsiteY23" fmla="*/ 31613 h 608556"/>
                  <a:gd name="connsiteX24" fmla="*/ 170204 w 609544"/>
                  <a:gd name="connsiteY24" fmla="*/ 290800 h 608556"/>
                  <a:gd name="connsiteX25" fmla="*/ 37400 w 609544"/>
                  <a:gd name="connsiteY25" fmla="*/ 158240 h 608556"/>
                  <a:gd name="connsiteX26" fmla="*/ 170204 w 609544"/>
                  <a:gd name="connsiteY26" fmla="*/ 31613 h 608556"/>
                  <a:gd name="connsiteX27" fmla="*/ 304801 w 609544"/>
                  <a:gd name="connsiteY27" fmla="*/ 0 h 608556"/>
                  <a:gd name="connsiteX28" fmla="*/ 405540 w 609544"/>
                  <a:gd name="connsiteY28" fmla="*/ 17430 h 608556"/>
                  <a:gd name="connsiteX29" fmla="*/ 222445 w 609544"/>
                  <a:gd name="connsiteY29" fmla="*/ 200265 h 608556"/>
                  <a:gd name="connsiteX30" fmla="*/ 222352 w 609544"/>
                  <a:gd name="connsiteY30" fmla="*/ 11589 h 608556"/>
                  <a:gd name="connsiteX31" fmla="*/ 304801 w 609544"/>
                  <a:gd name="connsiteY31" fmla="*/ 0 h 608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09544" h="608556">
                    <a:moveTo>
                      <a:pt x="33871" y="443362"/>
                    </a:moveTo>
                    <a:lnTo>
                      <a:pt x="287624" y="443362"/>
                    </a:lnTo>
                    <a:lnTo>
                      <a:pt x="159123" y="571650"/>
                    </a:lnTo>
                    <a:cubicBezTo>
                      <a:pt x="105549" y="542451"/>
                      <a:pt x="61911" y="497588"/>
                      <a:pt x="33871" y="443362"/>
                    </a:cubicBezTo>
                    <a:close/>
                    <a:moveTo>
                      <a:pt x="388180" y="416689"/>
                    </a:moveTo>
                    <a:lnTo>
                      <a:pt x="388180" y="596692"/>
                    </a:lnTo>
                    <a:cubicBezTo>
                      <a:pt x="361624" y="604292"/>
                      <a:pt x="333767" y="608556"/>
                      <a:pt x="304796" y="608556"/>
                    </a:cubicBezTo>
                    <a:cubicBezTo>
                      <a:pt x="272019" y="608556"/>
                      <a:pt x="240448" y="603273"/>
                      <a:pt x="210920" y="593726"/>
                    </a:cubicBezTo>
                    <a:close/>
                    <a:moveTo>
                      <a:pt x="440399" y="325730"/>
                    </a:moveTo>
                    <a:lnTo>
                      <a:pt x="569534" y="454694"/>
                    </a:lnTo>
                    <a:cubicBezTo>
                      <a:pt x="539641" y="506984"/>
                      <a:pt x="494615" y="549539"/>
                      <a:pt x="440399" y="576519"/>
                    </a:cubicBezTo>
                    <a:close/>
                    <a:moveTo>
                      <a:pt x="414007" y="225739"/>
                    </a:moveTo>
                    <a:lnTo>
                      <a:pt x="598867" y="225739"/>
                    </a:lnTo>
                    <a:cubicBezTo>
                      <a:pt x="605644" y="250769"/>
                      <a:pt x="609544" y="277097"/>
                      <a:pt x="609544" y="304260"/>
                    </a:cubicBezTo>
                    <a:cubicBezTo>
                      <a:pt x="609544" y="339209"/>
                      <a:pt x="603323" y="372676"/>
                      <a:pt x="592553" y="403917"/>
                    </a:cubicBezTo>
                    <a:close/>
                    <a:moveTo>
                      <a:pt x="15132" y="209791"/>
                    </a:moveTo>
                    <a:lnTo>
                      <a:pt x="196807" y="391215"/>
                    </a:lnTo>
                    <a:lnTo>
                      <a:pt x="12811" y="391215"/>
                    </a:lnTo>
                    <a:cubicBezTo>
                      <a:pt x="4549" y="363682"/>
                      <a:pt x="0" y="334479"/>
                      <a:pt x="0" y="304258"/>
                    </a:cubicBezTo>
                    <a:cubicBezTo>
                      <a:pt x="0" y="271255"/>
                      <a:pt x="5384" y="239549"/>
                      <a:pt x="15132" y="209791"/>
                    </a:cubicBezTo>
                    <a:close/>
                    <a:moveTo>
                      <a:pt x="456222" y="40505"/>
                    </a:moveTo>
                    <a:cubicBezTo>
                      <a:pt x="509798" y="71187"/>
                      <a:pt x="552882" y="117626"/>
                      <a:pt x="579624" y="173521"/>
                    </a:cubicBezTo>
                    <a:lnTo>
                      <a:pt x="322978" y="173521"/>
                    </a:lnTo>
                    <a:close/>
                    <a:moveTo>
                      <a:pt x="170204" y="31613"/>
                    </a:moveTo>
                    <a:lnTo>
                      <a:pt x="170204" y="290800"/>
                    </a:lnTo>
                    <a:lnTo>
                      <a:pt x="37400" y="158240"/>
                    </a:lnTo>
                    <a:cubicBezTo>
                      <a:pt x="67397" y="103548"/>
                      <a:pt x="114018" y="59330"/>
                      <a:pt x="170204" y="31613"/>
                    </a:cubicBezTo>
                    <a:close/>
                    <a:moveTo>
                      <a:pt x="304801" y="0"/>
                    </a:moveTo>
                    <a:cubicBezTo>
                      <a:pt x="340175" y="0"/>
                      <a:pt x="373972" y="6305"/>
                      <a:pt x="405540" y="17430"/>
                    </a:cubicBezTo>
                    <a:lnTo>
                      <a:pt x="222445" y="200265"/>
                    </a:lnTo>
                    <a:lnTo>
                      <a:pt x="222352" y="11589"/>
                    </a:lnTo>
                    <a:cubicBezTo>
                      <a:pt x="248628" y="4265"/>
                      <a:pt x="276204" y="0"/>
                      <a:pt x="3048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1" name="Bullet5">
                <a:extLst>
                  <a:ext uri="{FF2B5EF4-FFF2-40B4-BE49-F238E27FC236}">
                    <a16:creationId xmlns:a16="http://schemas.microsoft.com/office/drawing/2014/main" id="{85B69A4B-EC6E-3D44-0835-2D2F76B57C8A}"/>
                  </a:ext>
                </a:extLst>
              </p:cNvPr>
              <p:cNvSpPr txBox="1"/>
              <p:nvPr/>
            </p:nvSpPr>
            <p:spPr bwMode="auto">
              <a:xfrm>
                <a:off x="9474252" y="3753540"/>
                <a:ext cx="2031814" cy="36004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 lnSpcReduction="10000"/>
              </a:bodyPr>
              <a:lstStyle/>
              <a:p>
                <a:pPr algn="ctr" latinLnBrk="0"/>
                <a:r>
                  <a:rPr lang="zh-CN" altLang="en-US" b="1" dirty="0">
                    <a:solidFill>
                      <a:srgbClr val="FFFFFF"/>
                    </a:solidFill>
                    <a:effectLst/>
                  </a:rPr>
                  <a:t>场景适应性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行业未来发展趋势</a:t>
            </a:r>
            <a:endParaRPr lang="en-US" dirty="0"/>
          </a:p>
        </p:txBody>
      </p:sp>
      <p:grpSp>
        <p:nvGrpSpPr>
          <p:cNvPr id="54" name="4c8e2950-010a-4cda-8030-744a2fa924e3.source.5.zh-Hans.pptx">
            <a:extLst>
              <a:ext uri="{FF2B5EF4-FFF2-40B4-BE49-F238E27FC236}">
                <a16:creationId xmlns:a16="http://schemas.microsoft.com/office/drawing/2014/main" id="{AB9D977D-326B-092C-96FC-6834655EF1A8}"/>
              </a:ext>
            </a:extLst>
          </p:cNvPr>
          <p:cNvGrpSpPr/>
          <p:nvPr/>
        </p:nvGrpSpPr>
        <p:grpSpPr>
          <a:xfrm>
            <a:off x="669925" y="1130302"/>
            <a:ext cx="10848975" cy="5016498"/>
            <a:chOff x="669925" y="1130302"/>
            <a:chExt cx="10848975" cy="5016498"/>
          </a:xfrm>
        </p:grpSpPr>
        <p:sp>
          <p:nvSpPr>
            <p:cNvPr id="3" name="ïsḻiḋê">
              <a:extLst>
                <a:ext uri="{FF2B5EF4-FFF2-40B4-BE49-F238E27FC236}">
                  <a16:creationId xmlns:a16="http://schemas.microsoft.com/office/drawing/2014/main" id="{98FE702D-1A76-4EDF-8AB4-0F85E661890D}"/>
                </a:ext>
              </a:extLst>
            </p:cNvPr>
            <p:cNvSpPr/>
            <p:nvPr/>
          </p:nvSpPr>
          <p:spPr>
            <a:xfrm>
              <a:off x="5543259" y="5209055"/>
              <a:ext cx="1105480" cy="937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6" extrusionOk="0">
                  <a:moveTo>
                    <a:pt x="0" y="0"/>
                  </a:moveTo>
                  <a:lnTo>
                    <a:pt x="953" y="18513"/>
                  </a:lnTo>
                  <a:cubicBezTo>
                    <a:pt x="953" y="19232"/>
                    <a:pt x="1914" y="19955"/>
                    <a:pt x="3837" y="20503"/>
                  </a:cubicBezTo>
                  <a:cubicBezTo>
                    <a:pt x="7683" y="21600"/>
                    <a:pt x="13920" y="21600"/>
                    <a:pt x="17766" y="20503"/>
                  </a:cubicBezTo>
                  <a:cubicBezTo>
                    <a:pt x="19689" y="19955"/>
                    <a:pt x="20650" y="19232"/>
                    <a:pt x="20650" y="18513"/>
                  </a:cubicBezTo>
                  <a:lnTo>
                    <a:pt x="21600" y="4"/>
                  </a:lnTo>
                  <a:cubicBezTo>
                    <a:pt x="21497" y="40"/>
                    <a:pt x="21406" y="78"/>
                    <a:pt x="21300" y="114"/>
                  </a:cubicBezTo>
                  <a:cubicBezTo>
                    <a:pt x="15501" y="2077"/>
                    <a:pt x="6102" y="2077"/>
                    <a:pt x="303" y="114"/>
                  </a:cubicBezTo>
                  <a:cubicBezTo>
                    <a:pt x="196" y="78"/>
                    <a:pt x="104" y="37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1pPr>
              <a:lvl2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2pPr>
              <a:lvl3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3pPr>
              <a:lvl4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4pPr>
              <a:lvl5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5pPr>
              <a:lvl6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6pPr>
              <a:lvl7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7pPr>
              <a:lvl8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8pPr>
              <a:lvl9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9pPr>
            </a:lstStyle>
            <a:p>
              <a:endParaRPr/>
            </a:p>
          </p:txBody>
        </p:sp>
        <p:sp>
          <p:nvSpPr>
            <p:cNvPr id="4" name="îṥľíḑê">
              <a:extLst>
                <a:ext uri="{FF2B5EF4-FFF2-40B4-BE49-F238E27FC236}">
                  <a16:creationId xmlns:a16="http://schemas.microsoft.com/office/drawing/2014/main" id="{BB9AE87C-3A73-4DD9-BFF3-1EF3B9B4A974}"/>
                </a:ext>
              </a:extLst>
            </p:cNvPr>
            <p:cNvSpPr/>
            <p:nvPr/>
          </p:nvSpPr>
          <p:spPr>
            <a:xfrm>
              <a:off x="5399842" y="5016444"/>
              <a:ext cx="1392359" cy="268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48" extrusionOk="0">
                  <a:moveTo>
                    <a:pt x="0" y="0"/>
                  </a:moveTo>
                  <a:lnTo>
                    <a:pt x="156" y="9578"/>
                  </a:lnTo>
                  <a:cubicBezTo>
                    <a:pt x="697" y="11368"/>
                    <a:pt x="1462" y="13069"/>
                    <a:pt x="2465" y="14592"/>
                  </a:cubicBezTo>
                  <a:cubicBezTo>
                    <a:pt x="7079" y="21599"/>
                    <a:pt x="14521" y="21600"/>
                    <a:pt x="19135" y="14592"/>
                  </a:cubicBezTo>
                  <a:cubicBezTo>
                    <a:pt x="20140" y="13066"/>
                    <a:pt x="20903" y="11359"/>
                    <a:pt x="21444" y="9566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5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1pPr>
              <a:lvl2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2pPr>
              <a:lvl3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3pPr>
              <a:lvl4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4pPr>
              <a:lvl5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5pPr>
              <a:lvl6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6pPr>
              <a:lvl7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7pPr>
              <a:lvl8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8pPr>
              <a:lvl9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9pPr>
            </a:lstStyle>
            <a:p>
              <a:endParaRPr/>
            </a:p>
          </p:txBody>
        </p:sp>
        <p:sp>
          <p:nvSpPr>
            <p:cNvPr id="5" name="îṩliḑe">
              <a:extLst>
                <a:ext uri="{FF2B5EF4-FFF2-40B4-BE49-F238E27FC236}">
                  <a16:creationId xmlns:a16="http://schemas.microsoft.com/office/drawing/2014/main" id="{3DBC71BC-9F53-4AE7-81C9-C84F83E75133}"/>
                </a:ext>
              </a:extLst>
            </p:cNvPr>
            <p:cNvSpPr/>
            <p:nvPr/>
          </p:nvSpPr>
          <p:spPr>
            <a:xfrm>
              <a:off x="5399773" y="4854380"/>
              <a:ext cx="1392453" cy="3242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1pPr>
              <a:lvl2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2pPr>
              <a:lvl3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3pPr>
              <a:lvl4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4pPr>
              <a:lvl5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5pPr>
              <a:lvl6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6pPr>
              <a:lvl7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7pPr>
              <a:lvl8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8pPr>
              <a:lvl9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9pPr>
            </a:lstStyle>
            <a:p>
              <a:endParaRPr/>
            </a:p>
          </p:txBody>
        </p:sp>
        <p:sp>
          <p:nvSpPr>
            <p:cNvPr id="6" name="îŝľîḓé">
              <a:extLst>
                <a:ext uri="{FF2B5EF4-FFF2-40B4-BE49-F238E27FC236}">
                  <a16:creationId xmlns:a16="http://schemas.microsoft.com/office/drawing/2014/main" id="{505EF3A7-5BFF-49AC-AC00-2541F5054964}"/>
                </a:ext>
              </a:extLst>
            </p:cNvPr>
            <p:cNvSpPr/>
            <p:nvPr/>
          </p:nvSpPr>
          <p:spPr>
            <a:xfrm>
              <a:off x="5527715" y="4892665"/>
              <a:ext cx="1136568" cy="247691"/>
            </a:xfrm>
            <a:prstGeom prst="ellipse">
              <a:avLst/>
            </a:prstGeom>
            <a:solidFill>
              <a:schemeClr val="tx2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1pPr>
              <a:lvl2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2pPr>
              <a:lvl3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3pPr>
              <a:lvl4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4pPr>
              <a:lvl5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5pPr>
              <a:lvl6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6pPr>
              <a:lvl7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7pPr>
              <a:lvl8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8pPr>
              <a:lvl9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9pPr>
            </a:lstStyle>
            <a:p>
              <a:endParaRPr/>
            </a:p>
          </p:txBody>
        </p:sp>
        <p:sp>
          <p:nvSpPr>
            <p:cNvPr id="7" name="ïṥļiḋé">
              <a:extLst>
                <a:ext uri="{FF2B5EF4-FFF2-40B4-BE49-F238E27FC236}">
                  <a16:creationId xmlns:a16="http://schemas.microsoft.com/office/drawing/2014/main" id="{47710AAC-4E0E-4BA3-8938-C50E2BC7B8F6}"/>
                </a:ext>
              </a:extLst>
            </p:cNvPr>
            <p:cNvSpPr/>
            <p:nvPr/>
          </p:nvSpPr>
          <p:spPr>
            <a:xfrm>
              <a:off x="5470478" y="2728500"/>
              <a:ext cx="1251042" cy="2414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74" y="0"/>
                  </a:moveTo>
                  <a:lnTo>
                    <a:pt x="9174" y="2652"/>
                  </a:lnTo>
                  <a:cubicBezTo>
                    <a:pt x="3926" y="3047"/>
                    <a:pt x="495" y="4697"/>
                    <a:pt x="495" y="6882"/>
                  </a:cubicBezTo>
                  <a:cubicBezTo>
                    <a:pt x="495" y="9172"/>
                    <a:pt x="4179" y="10374"/>
                    <a:pt x="10062" y="11427"/>
                  </a:cubicBezTo>
                  <a:cubicBezTo>
                    <a:pt x="14330" y="12216"/>
                    <a:pt x="16564" y="13130"/>
                    <a:pt x="16564" y="14578"/>
                  </a:cubicBezTo>
                  <a:cubicBezTo>
                    <a:pt x="16564" y="16078"/>
                    <a:pt x="13755" y="17144"/>
                    <a:pt x="9660" y="17144"/>
                  </a:cubicBezTo>
                  <a:cubicBezTo>
                    <a:pt x="6430" y="17144"/>
                    <a:pt x="3401" y="16624"/>
                    <a:pt x="1383" y="16019"/>
                  </a:cubicBezTo>
                  <a:lnTo>
                    <a:pt x="0" y="17771"/>
                  </a:lnTo>
                  <a:cubicBezTo>
                    <a:pt x="1009" y="18100"/>
                    <a:pt x="2372" y="18387"/>
                    <a:pt x="3896" y="18594"/>
                  </a:cubicBezTo>
                  <a:cubicBezTo>
                    <a:pt x="5419" y="18801"/>
                    <a:pt x="7124" y="18939"/>
                    <a:pt x="8782" y="18944"/>
                  </a:cubicBezTo>
                  <a:lnTo>
                    <a:pt x="8782" y="21600"/>
                  </a:lnTo>
                  <a:lnTo>
                    <a:pt x="12426" y="21600"/>
                  </a:lnTo>
                  <a:lnTo>
                    <a:pt x="12426" y="18854"/>
                  </a:lnTo>
                  <a:cubicBezTo>
                    <a:pt x="18366" y="18433"/>
                    <a:pt x="21600" y="16457"/>
                    <a:pt x="21600" y="14352"/>
                  </a:cubicBezTo>
                  <a:cubicBezTo>
                    <a:pt x="21600" y="12009"/>
                    <a:pt x="18562" y="10690"/>
                    <a:pt x="12622" y="9585"/>
                  </a:cubicBezTo>
                  <a:cubicBezTo>
                    <a:pt x="7604" y="8611"/>
                    <a:pt x="5428" y="7908"/>
                    <a:pt x="5428" y="6566"/>
                  </a:cubicBezTo>
                  <a:cubicBezTo>
                    <a:pt x="5428" y="5487"/>
                    <a:pt x="7097" y="4272"/>
                    <a:pt x="11538" y="4272"/>
                  </a:cubicBezTo>
                  <a:cubicBezTo>
                    <a:pt x="15229" y="4272"/>
                    <a:pt x="17623" y="4903"/>
                    <a:pt x="18835" y="5219"/>
                  </a:cubicBezTo>
                  <a:lnTo>
                    <a:pt x="20311" y="3462"/>
                  </a:lnTo>
                  <a:cubicBezTo>
                    <a:pt x="19445" y="3238"/>
                    <a:pt x="18422" y="3028"/>
                    <a:pt x="17190" y="2865"/>
                  </a:cubicBezTo>
                  <a:cubicBezTo>
                    <a:pt x="15958" y="2703"/>
                    <a:pt x="14519" y="2589"/>
                    <a:pt x="12818" y="2562"/>
                  </a:cubicBezTo>
                  <a:lnTo>
                    <a:pt x="12818" y="0"/>
                  </a:lnTo>
                  <a:lnTo>
                    <a:pt x="9174" y="0"/>
                  </a:lnTo>
                  <a:close/>
                </a:path>
              </a:pathLst>
            </a:custGeom>
            <a:solidFill>
              <a:schemeClr val="tx2">
                <a:alpha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1pPr>
              <a:lvl2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2pPr>
              <a:lvl3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3pPr>
              <a:lvl4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4pPr>
              <a:lvl5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5pPr>
              <a:lvl6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6pPr>
              <a:lvl7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7pPr>
              <a:lvl8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8pPr>
              <a:lvl9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000" b="0" i="0" u="none" strike="noStrike" cap="none" spc="0" normalizeH="0" baseline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</a:defRPr>
              </a:lvl9pPr>
            </a:lstStyle>
            <a:p>
              <a:endParaRPr/>
            </a:p>
          </p:txBody>
        </p:sp>
        <p:cxnSp>
          <p:nvCxnSpPr>
            <p:cNvPr id="11" name="îşḷiḓê">
              <a:extLst>
                <a:ext uri="{FF2B5EF4-FFF2-40B4-BE49-F238E27FC236}">
                  <a16:creationId xmlns:a16="http://schemas.microsoft.com/office/drawing/2014/main" id="{BA7F462B-2030-4593-B4BA-F806E17DF0CD}"/>
                </a:ext>
              </a:extLst>
            </p:cNvPr>
            <p:cNvCxnSpPr/>
            <p:nvPr/>
          </p:nvCxnSpPr>
          <p:spPr>
            <a:xfrm>
              <a:off x="669925" y="3034701"/>
              <a:ext cx="4578350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B9711A4-751E-A1E7-E8DD-079D79BC0689}"/>
                </a:ext>
              </a:extLst>
            </p:cNvPr>
            <p:cNvGrpSpPr/>
            <p:nvPr/>
          </p:nvGrpSpPr>
          <p:grpSpPr>
            <a:xfrm>
              <a:off x="669925" y="2159704"/>
              <a:ext cx="5884472" cy="771414"/>
              <a:chOff x="669925" y="2159704"/>
              <a:chExt cx="5884472" cy="771414"/>
            </a:xfrm>
          </p:grpSpPr>
          <p:sp>
            <p:nvSpPr>
              <p:cNvPr id="35" name="Bullet1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669925" y="2159704"/>
                <a:ext cx="467508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技术集成与创新</a:t>
                </a:r>
                <a:endParaRPr lang="en-US" dirty="0"/>
              </a:p>
            </p:txBody>
          </p:sp>
          <p:sp>
            <p:nvSpPr>
              <p:cNvPr id="8" name="IconBackground1">
                <a:extLst>
                  <a:ext uri="{FF2B5EF4-FFF2-40B4-BE49-F238E27FC236}">
                    <a16:creationId xmlns:a16="http://schemas.microsoft.com/office/drawing/2014/main" id="{EAFDBE4F-840E-47C6-9801-9B2397312753}"/>
                  </a:ext>
                </a:extLst>
              </p:cNvPr>
              <p:cNvSpPr/>
              <p:nvPr/>
            </p:nvSpPr>
            <p:spPr>
              <a:xfrm flipH="1">
                <a:off x="5637603" y="2188837"/>
                <a:ext cx="916794" cy="5860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8" h="20957" extrusionOk="0">
                    <a:moveTo>
                      <a:pt x="10711" y="0"/>
                    </a:moveTo>
                    <a:cubicBezTo>
                      <a:pt x="9426" y="0"/>
                      <a:pt x="8295" y="944"/>
                      <a:pt x="7560" y="2385"/>
                    </a:cubicBezTo>
                    <a:cubicBezTo>
                      <a:pt x="6088" y="1390"/>
                      <a:pt x="4312" y="1813"/>
                      <a:pt x="3108" y="3674"/>
                    </a:cubicBezTo>
                    <a:cubicBezTo>
                      <a:pt x="2350" y="4845"/>
                      <a:pt x="1968" y="6366"/>
                      <a:pt x="1942" y="7900"/>
                    </a:cubicBezTo>
                    <a:cubicBezTo>
                      <a:pt x="1671" y="8154"/>
                      <a:pt x="1412" y="8444"/>
                      <a:pt x="1178" y="8805"/>
                    </a:cubicBezTo>
                    <a:cubicBezTo>
                      <a:pt x="-392" y="11232"/>
                      <a:pt x="-392" y="15168"/>
                      <a:pt x="1178" y="17595"/>
                    </a:cubicBezTo>
                    <a:cubicBezTo>
                      <a:pt x="2347" y="19401"/>
                      <a:pt x="4057" y="19857"/>
                      <a:pt x="5502" y="18973"/>
                    </a:cubicBezTo>
                    <a:cubicBezTo>
                      <a:pt x="5593" y="19160"/>
                      <a:pt x="5681" y="19347"/>
                      <a:pt x="5791" y="19517"/>
                    </a:cubicBezTo>
                    <a:cubicBezTo>
                      <a:pt x="7033" y="21438"/>
                      <a:pt x="9049" y="21438"/>
                      <a:pt x="10291" y="19517"/>
                    </a:cubicBezTo>
                    <a:cubicBezTo>
                      <a:pt x="10334" y="19450"/>
                      <a:pt x="10364" y="19373"/>
                      <a:pt x="10404" y="19304"/>
                    </a:cubicBezTo>
                    <a:cubicBezTo>
                      <a:pt x="12100" y="21600"/>
                      <a:pt x="14681" y="21505"/>
                      <a:pt x="16298" y="19004"/>
                    </a:cubicBezTo>
                    <a:cubicBezTo>
                      <a:pt x="16404" y="18842"/>
                      <a:pt x="16503" y="18670"/>
                      <a:pt x="16595" y="18496"/>
                    </a:cubicBezTo>
                    <a:lnTo>
                      <a:pt x="17190" y="18496"/>
                    </a:lnTo>
                    <a:cubicBezTo>
                      <a:pt x="19409" y="18496"/>
                      <a:pt x="21208" y="15737"/>
                      <a:pt x="21208" y="12332"/>
                    </a:cubicBezTo>
                    <a:cubicBezTo>
                      <a:pt x="21208" y="9550"/>
                      <a:pt x="20006" y="7199"/>
                      <a:pt x="18356" y="6432"/>
                    </a:cubicBezTo>
                    <a:cubicBezTo>
                      <a:pt x="18378" y="6229"/>
                      <a:pt x="18391" y="6023"/>
                      <a:pt x="18391" y="5810"/>
                    </a:cubicBezTo>
                    <a:cubicBezTo>
                      <a:pt x="18391" y="3685"/>
                      <a:pt x="17269" y="1961"/>
                      <a:pt x="15884" y="1961"/>
                    </a:cubicBezTo>
                    <a:cubicBezTo>
                      <a:pt x="15216" y="1961"/>
                      <a:pt x="14610" y="2364"/>
                      <a:pt x="14160" y="3018"/>
                    </a:cubicBezTo>
                    <a:cubicBezTo>
                      <a:pt x="13460" y="1213"/>
                      <a:pt x="12179" y="0"/>
                      <a:pt x="107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1pPr>
                <a:lvl2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2pPr>
                <a:lvl3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3pPr>
                <a:lvl4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4pPr>
                <a:lvl5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5pPr>
                <a:lvl6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6pPr>
                <a:lvl7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7pPr>
                <a:lvl8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8pPr>
                <a:lvl9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endParaRPr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1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669925" y="2547303"/>
                <a:ext cx="4675082" cy="383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AI与深度学习提升系统智能化，计算机视觉增强环境感知。</a:t>
                </a:r>
                <a:endParaRPr lang="en-US" dirty="0"/>
              </a:p>
            </p:txBody>
          </p:sp>
          <p:sp>
            <p:nvSpPr>
              <p:cNvPr id="25" name="Icon1">
                <a:extLst>
                  <a:ext uri="{FF2B5EF4-FFF2-40B4-BE49-F238E27FC236}">
                    <a16:creationId xmlns:a16="http://schemas.microsoft.com/office/drawing/2014/main" id="{1175A03F-584F-42FA-AAB4-34973BABBF54}"/>
                  </a:ext>
                </a:extLst>
              </p:cNvPr>
              <p:cNvSpPr/>
              <p:nvPr/>
            </p:nvSpPr>
            <p:spPr bwMode="auto">
              <a:xfrm>
                <a:off x="5924549" y="2327601"/>
                <a:ext cx="342902" cy="308550"/>
              </a:xfrm>
              <a:custGeom>
                <a:avLst/>
                <a:gdLst>
                  <a:gd name="connsiteX0" fmla="*/ 465730 w 609191"/>
                  <a:gd name="connsiteY0" fmla="*/ 360460 h 548159"/>
                  <a:gd name="connsiteX1" fmla="*/ 465730 w 609191"/>
                  <a:gd name="connsiteY1" fmla="*/ 404898 h 548159"/>
                  <a:gd name="connsiteX2" fmla="*/ 421230 w 609191"/>
                  <a:gd name="connsiteY2" fmla="*/ 404898 h 548159"/>
                  <a:gd name="connsiteX3" fmla="*/ 421230 w 609191"/>
                  <a:gd name="connsiteY3" fmla="*/ 439197 h 548159"/>
                  <a:gd name="connsiteX4" fmla="*/ 465730 w 609191"/>
                  <a:gd name="connsiteY4" fmla="*/ 439197 h 548159"/>
                  <a:gd name="connsiteX5" fmla="*/ 465730 w 609191"/>
                  <a:gd name="connsiteY5" fmla="*/ 483635 h 548159"/>
                  <a:gd name="connsiteX6" fmla="*/ 499982 w 609191"/>
                  <a:gd name="connsiteY6" fmla="*/ 483635 h 548159"/>
                  <a:gd name="connsiteX7" fmla="*/ 499982 w 609191"/>
                  <a:gd name="connsiteY7" fmla="*/ 439197 h 548159"/>
                  <a:gd name="connsiteX8" fmla="*/ 544577 w 609191"/>
                  <a:gd name="connsiteY8" fmla="*/ 439197 h 548159"/>
                  <a:gd name="connsiteX9" fmla="*/ 544577 w 609191"/>
                  <a:gd name="connsiteY9" fmla="*/ 404898 h 548159"/>
                  <a:gd name="connsiteX10" fmla="*/ 499982 w 609191"/>
                  <a:gd name="connsiteY10" fmla="*/ 404898 h 548159"/>
                  <a:gd name="connsiteX11" fmla="*/ 499982 w 609191"/>
                  <a:gd name="connsiteY11" fmla="*/ 360460 h 548159"/>
                  <a:gd name="connsiteX12" fmla="*/ 482809 w 609191"/>
                  <a:gd name="connsiteY12" fmla="*/ 295746 h 548159"/>
                  <a:gd name="connsiteX13" fmla="*/ 609191 w 609191"/>
                  <a:gd name="connsiteY13" fmla="*/ 421953 h 548159"/>
                  <a:gd name="connsiteX14" fmla="*/ 482809 w 609191"/>
                  <a:gd name="connsiteY14" fmla="*/ 548159 h 548159"/>
                  <a:gd name="connsiteX15" fmla="*/ 356426 w 609191"/>
                  <a:gd name="connsiteY15" fmla="*/ 421953 h 548159"/>
                  <a:gd name="connsiteX16" fmla="*/ 482809 w 609191"/>
                  <a:gd name="connsiteY16" fmla="*/ 295746 h 548159"/>
                  <a:gd name="connsiteX17" fmla="*/ 256102 w 609191"/>
                  <a:gd name="connsiteY17" fmla="*/ 446 h 548159"/>
                  <a:gd name="connsiteX18" fmla="*/ 318064 w 609191"/>
                  <a:gd name="connsiteY18" fmla="*/ 13618 h 548159"/>
                  <a:gd name="connsiteX19" fmla="*/ 348333 w 609191"/>
                  <a:gd name="connsiteY19" fmla="*/ 41667 h 548159"/>
                  <a:gd name="connsiteX20" fmla="*/ 381544 w 609191"/>
                  <a:gd name="connsiteY20" fmla="*/ 146945 h 548159"/>
                  <a:gd name="connsiteX21" fmla="*/ 379267 w 609191"/>
                  <a:gd name="connsiteY21" fmla="*/ 156232 h 548159"/>
                  <a:gd name="connsiteX22" fmla="*/ 388186 w 609191"/>
                  <a:gd name="connsiteY22" fmla="*/ 200485 h 548159"/>
                  <a:gd name="connsiteX23" fmla="*/ 366742 w 609191"/>
                  <a:gd name="connsiteY23" fmla="*/ 237725 h 548159"/>
                  <a:gd name="connsiteX24" fmla="*/ 351749 w 609191"/>
                  <a:gd name="connsiteY24" fmla="*/ 278851 h 548159"/>
                  <a:gd name="connsiteX25" fmla="*/ 351749 w 609191"/>
                  <a:gd name="connsiteY25" fmla="*/ 322915 h 548159"/>
                  <a:gd name="connsiteX26" fmla="*/ 317969 w 609191"/>
                  <a:gd name="connsiteY26" fmla="*/ 422507 h 548159"/>
                  <a:gd name="connsiteX27" fmla="*/ 376800 w 609191"/>
                  <a:gd name="connsiteY27" fmla="*/ 548159 h 548159"/>
                  <a:gd name="connsiteX28" fmla="*/ 26853 w 609191"/>
                  <a:gd name="connsiteY28" fmla="*/ 548159 h 548159"/>
                  <a:gd name="connsiteX29" fmla="*/ 0 w 609191"/>
                  <a:gd name="connsiteY29" fmla="*/ 521437 h 548159"/>
                  <a:gd name="connsiteX30" fmla="*/ 0 w 609191"/>
                  <a:gd name="connsiteY30" fmla="*/ 473867 h 548159"/>
                  <a:gd name="connsiteX31" fmla="*/ 19452 w 609191"/>
                  <a:gd name="connsiteY31" fmla="*/ 433120 h 548159"/>
                  <a:gd name="connsiteX32" fmla="*/ 173740 w 609191"/>
                  <a:gd name="connsiteY32" fmla="*/ 334286 h 548159"/>
                  <a:gd name="connsiteX33" fmla="*/ 176586 w 609191"/>
                  <a:gd name="connsiteY33" fmla="*/ 330021 h 548159"/>
                  <a:gd name="connsiteX34" fmla="*/ 176586 w 609191"/>
                  <a:gd name="connsiteY34" fmla="*/ 278851 h 548159"/>
                  <a:gd name="connsiteX35" fmla="*/ 161594 w 609191"/>
                  <a:gd name="connsiteY35" fmla="*/ 237725 h 548159"/>
                  <a:gd name="connsiteX36" fmla="*/ 140149 w 609191"/>
                  <a:gd name="connsiteY36" fmla="*/ 200485 h 548159"/>
                  <a:gd name="connsiteX37" fmla="*/ 148499 w 609191"/>
                  <a:gd name="connsiteY37" fmla="*/ 156232 h 548159"/>
                  <a:gd name="connsiteX38" fmla="*/ 146222 w 609191"/>
                  <a:gd name="connsiteY38" fmla="*/ 146756 h 548159"/>
                  <a:gd name="connsiteX39" fmla="*/ 146032 w 609191"/>
                  <a:gd name="connsiteY39" fmla="*/ 95111 h 548159"/>
                  <a:gd name="connsiteX40" fmla="*/ 176207 w 609191"/>
                  <a:gd name="connsiteY40" fmla="*/ 42141 h 548159"/>
                  <a:gd name="connsiteX41" fmla="*/ 204199 w 609191"/>
                  <a:gd name="connsiteY41" fmla="*/ 19019 h 548159"/>
                  <a:gd name="connsiteX42" fmla="*/ 231431 w 609191"/>
                  <a:gd name="connsiteY42" fmla="*/ 5184 h 548159"/>
                  <a:gd name="connsiteX43" fmla="*/ 256102 w 609191"/>
                  <a:gd name="connsiteY43" fmla="*/ 446 h 54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09191" h="548159">
                    <a:moveTo>
                      <a:pt x="465730" y="360460"/>
                    </a:moveTo>
                    <a:lnTo>
                      <a:pt x="465730" y="404898"/>
                    </a:lnTo>
                    <a:lnTo>
                      <a:pt x="421230" y="404898"/>
                    </a:lnTo>
                    <a:lnTo>
                      <a:pt x="421230" y="439197"/>
                    </a:lnTo>
                    <a:lnTo>
                      <a:pt x="465730" y="439197"/>
                    </a:lnTo>
                    <a:lnTo>
                      <a:pt x="465730" y="483635"/>
                    </a:lnTo>
                    <a:lnTo>
                      <a:pt x="499982" y="483635"/>
                    </a:lnTo>
                    <a:lnTo>
                      <a:pt x="499982" y="439197"/>
                    </a:lnTo>
                    <a:lnTo>
                      <a:pt x="544577" y="439197"/>
                    </a:lnTo>
                    <a:lnTo>
                      <a:pt x="544577" y="404898"/>
                    </a:lnTo>
                    <a:lnTo>
                      <a:pt x="499982" y="404898"/>
                    </a:lnTo>
                    <a:lnTo>
                      <a:pt x="499982" y="360460"/>
                    </a:lnTo>
                    <a:close/>
                    <a:moveTo>
                      <a:pt x="482809" y="295746"/>
                    </a:moveTo>
                    <a:cubicBezTo>
                      <a:pt x="552642" y="295746"/>
                      <a:pt x="609191" y="352217"/>
                      <a:pt x="609191" y="421953"/>
                    </a:cubicBezTo>
                    <a:cubicBezTo>
                      <a:pt x="609191" y="491688"/>
                      <a:pt x="552642" y="548159"/>
                      <a:pt x="482809" y="548159"/>
                    </a:cubicBezTo>
                    <a:cubicBezTo>
                      <a:pt x="413071" y="548159"/>
                      <a:pt x="356426" y="491688"/>
                      <a:pt x="356426" y="421953"/>
                    </a:cubicBezTo>
                    <a:cubicBezTo>
                      <a:pt x="356426" y="352217"/>
                      <a:pt x="412976" y="295746"/>
                      <a:pt x="482809" y="295746"/>
                    </a:cubicBezTo>
                    <a:close/>
                    <a:moveTo>
                      <a:pt x="256102" y="446"/>
                    </a:moveTo>
                    <a:cubicBezTo>
                      <a:pt x="283050" y="-1828"/>
                      <a:pt x="303356" y="4900"/>
                      <a:pt x="318064" y="13618"/>
                    </a:cubicBezTo>
                    <a:cubicBezTo>
                      <a:pt x="339983" y="25747"/>
                      <a:pt x="348333" y="41667"/>
                      <a:pt x="348333" y="41667"/>
                    </a:cubicBezTo>
                    <a:cubicBezTo>
                      <a:pt x="348333" y="41667"/>
                      <a:pt x="398434" y="45173"/>
                      <a:pt x="381544" y="146945"/>
                    </a:cubicBezTo>
                    <a:cubicBezTo>
                      <a:pt x="380975" y="149978"/>
                      <a:pt x="380216" y="153105"/>
                      <a:pt x="379267" y="156232"/>
                    </a:cubicBezTo>
                    <a:cubicBezTo>
                      <a:pt x="388946" y="156232"/>
                      <a:pt x="398624" y="163623"/>
                      <a:pt x="388186" y="200485"/>
                    </a:cubicBezTo>
                    <a:cubicBezTo>
                      <a:pt x="380026" y="229292"/>
                      <a:pt x="372435" y="237251"/>
                      <a:pt x="366742" y="237725"/>
                    </a:cubicBezTo>
                    <a:cubicBezTo>
                      <a:pt x="364749" y="250802"/>
                      <a:pt x="359530" y="265206"/>
                      <a:pt x="351749" y="278851"/>
                    </a:cubicBezTo>
                    <a:lnTo>
                      <a:pt x="351749" y="322915"/>
                    </a:lnTo>
                    <a:cubicBezTo>
                      <a:pt x="330589" y="350584"/>
                      <a:pt x="317969" y="385077"/>
                      <a:pt x="317969" y="422507"/>
                    </a:cubicBezTo>
                    <a:cubicBezTo>
                      <a:pt x="317969" y="472920"/>
                      <a:pt x="340837" y="518120"/>
                      <a:pt x="376800" y="548159"/>
                    </a:cubicBezTo>
                    <a:lnTo>
                      <a:pt x="26853" y="548159"/>
                    </a:lnTo>
                    <a:cubicBezTo>
                      <a:pt x="12051" y="548159"/>
                      <a:pt x="0" y="536219"/>
                      <a:pt x="0" y="521437"/>
                    </a:cubicBezTo>
                    <a:lnTo>
                      <a:pt x="0" y="473867"/>
                    </a:lnTo>
                    <a:cubicBezTo>
                      <a:pt x="0" y="458137"/>
                      <a:pt x="7211" y="443070"/>
                      <a:pt x="19452" y="433120"/>
                    </a:cubicBezTo>
                    <a:cubicBezTo>
                      <a:pt x="86633" y="377970"/>
                      <a:pt x="159032" y="341487"/>
                      <a:pt x="173740" y="334286"/>
                    </a:cubicBezTo>
                    <a:cubicBezTo>
                      <a:pt x="175353" y="333528"/>
                      <a:pt x="176396" y="331917"/>
                      <a:pt x="176586" y="330021"/>
                    </a:cubicBezTo>
                    <a:lnTo>
                      <a:pt x="176586" y="278851"/>
                    </a:lnTo>
                    <a:cubicBezTo>
                      <a:pt x="168616" y="265206"/>
                      <a:pt x="163587" y="250802"/>
                      <a:pt x="161594" y="237725"/>
                    </a:cubicBezTo>
                    <a:cubicBezTo>
                      <a:pt x="155901" y="237251"/>
                      <a:pt x="148310" y="229197"/>
                      <a:pt x="140149" y="200485"/>
                    </a:cubicBezTo>
                    <a:cubicBezTo>
                      <a:pt x="129806" y="164192"/>
                      <a:pt x="139200" y="156516"/>
                      <a:pt x="148499" y="156232"/>
                    </a:cubicBezTo>
                    <a:cubicBezTo>
                      <a:pt x="147645" y="153105"/>
                      <a:pt x="146886" y="149978"/>
                      <a:pt x="146222" y="146756"/>
                    </a:cubicBezTo>
                    <a:cubicBezTo>
                      <a:pt x="142711" y="128467"/>
                      <a:pt x="141667" y="111410"/>
                      <a:pt x="146032" y="95111"/>
                    </a:cubicBezTo>
                    <a:cubicBezTo>
                      <a:pt x="151061" y="73222"/>
                      <a:pt x="162922" y="55691"/>
                      <a:pt x="176207" y="42141"/>
                    </a:cubicBezTo>
                    <a:cubicBezTo>
                      <a:pt x="184557" y="33233"/>
                      <a:pt x="194046" y="25463"/>
                      <a:pt x="204199" y="19019"/>
                    </a:cubicBezTo>
                    <a:cubicBezTo>
                      <a:pt x="212454" y="13334"/>
                      <a:pt x="221563" y="8406"/>
                      <a:pt x="231431" y="5184"/>
                    </a:cubicBezTo>
                    <a:cubicBezTo>
                      <a:pt x="239117" y="2626"/>
                      <a:pt x="247373" y="825"/>
                      <a:pt x="256102" y="4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442C0B8-5BEF-40CD-0BD1-8DE1657946A6}"/>
                </a:ext>
              </a:extLst>
            </p:cNvPr>
            <p:cNvGrpSpPr/>
            <p:nvPr/>
          </p:nvGrpSpPr>
          <p:grpSpPr>
            <a:xfrm>
              <a:off x="5000111" y="2728501"/>
              <a:ext cx="6518789" cy="891396"/>
              <a:chOff x="5000111" y="2728501"/>
              <a:chExt cx="6518789" cy="891396"/>
            </a:xfrm>
          </p:grpSpPr>
          <p:sp>
            <p:nvSpPr>
              <p:cNvPr id="26" name="Text2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7646508" y="3116100"/>
                <a:ext cx="3872392" cy="383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根据用户需求提供个性化服务，设备设计更加多样化。</a:t>
                </a:r>
                <a:endParaRPr lang="en-US" dirty="0"/>
              </a:p>
            </p:txBody>
          </p:sp>
          <p:sp>
            <p:nvSpPr>
              <p:cNvPr id="23" name="IconBackground2">
                <a:extLst>
                  <a:ext uri="{FF2B5EF4-FFF2-40B4-BE49-F238E27FC236}">
                    <a16:creationId xmlns:a16="http://schemas.microsoft.com/office/drawing/2014/main" id="{58239645-EB9D-498F-8637-90C2859B60EF}"/>
                  </a:ext>
                </a:extLst>
              </p:cNvPr>
              <p:cNvSpPr/>
              <p:nvPr/>
            </p:nvSpPr>
            <p:spPr>
              <a:xfrm flipH="1">
                <a:off x="5000111" y="3018661"/>
                <a:ext cx="940500" cy="6012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8" h="20957" extrusionOk="0">
                    <a:moveTo>
                      <a:pt x="10711" y="0"/>
                    </a:moveTo>
                    <a:cubicBezTo>
                      <a:pt x="9426" y="0"/>
                      <a:pt x="8295" y="944"/>
                      <a:pt x="7560" y="2385"/>
                    </a:cubicBezTo>
                    <a:cubicBezTo>
                      <a:pt x="6088" y="1390"/>
                      <a:pt x="4312" y="1813"/>
                      <a:pt x="3108" y="3674"/>
                    </a:cubicBezTo>
                    <a:cubicBezTo>
                      <a:pt x="2350" y="4845"/>
                      <a:pt x="1968" y="6366"/>
                      <a:pt x="1942" y="7900"/>
                    </a:cubicBezTo>
                    <a:cubicBezTo>
                      <a:pt x="1671" y="8154"/>
                      <a:pt x="1412" y="8444"/>
                      <a:pt x="1178" y="8805"/>
                    </a:cubicBezTo>
                    <a:cubicBezTo>
                      <a:pt x="-392" y="11232"/>
                      <a:pt x="-392" y="15168"/>
                      <a:pt x="1178" y="17595"/>
                    </a:cubicBezTo>
                    <a:cubicBezTo>
                      <a:pt x="2347" y="19401"/>
                      <a:pt x="4057" y="19857"/>
                      <a:pt x="5502" y="18973"/>
                    </a:cubicBezTo>
                    <a:cubicBezTo>
                      <a:pt x="5593" y="19160"/>
                      <a:pt x="5681" y="19347"/>
                      <a:pt x="5791" y="19517"/>
                    </a:cubicBezTo>
                    <a:cubicBezTo>
                      <a:pt x="7033" y="21438"/>
                      <a:pt x="9049" y="21438"/>
                      <a:pt x="10291" y="19517"/>
                    </a:cubicBezTo>
                    <a:cubicBezTo>
                      <a:pt x="10334" y="19450"/>
                      <a:pt x="10364" y="19373"/>
                      <a:pt x="10404" y="19304"/>
                    </a:cubicBezTo>
                    <a:cubicBezTo>
                      <a:pt x="12100" y="21600"/>
                      <a:pt x="14681" y="21505"/>
                      <a:pt x="16298" y="19004"/>
                    </a:cubicBezTo>
                    <a:cubicBezTo>
                      <a:pt x="16404" y="18842"/>
                      <a:pt x="16503" y="18670"/>
                      <a:pt x="16595" y="18496"/>
                    </a:cubicBezTo>
                    <a:lnTo>
                      <a:pt x="17190" y="18496"/>
                    </a:lnTo>
                    <a:cubicBezTo>
                      <a:pt x="19409" y="18496"/>
                      <a:pt x="21208" y="15737"/>
                      <a:pt x="21208" y="12332"/>
                    </a:cubicBezTo>
                    <a:cubicBezTo>
                      <a:pt x="21208" y="9550"/>
                      <a:pt x="20006" y="7199"/>
                      <a:pt x="18356" y="6432"/>
                    </a:cubicBezTo>
                    <a:cubicBezTo>
                      <a:pt x="18378" y="6229"/>
                      <a:pt x="18391" y="6023"/>
                      <a:pt x="18391" y="5810"/>
                    </a:cubicBezTo>
                    <a:cubicBezTo>
                      <a:pt x="18391" y="3685"/>
                      <a:pt x="17269" y="1961"/>
                      <a:pt x="15884" y="1961"/>
                    </a:cubicBezTo>
                    <a:cubicBezTo>
                      <a:pt x="15216" y="1961"/>
                      <a:pt x="14610" y="2364"/>
                      <a:pt x="14160" y="3018"/>
                    </a:cubicBezTo>
                    <a:cubicBezTo>
                      <a:pt x="13460" y="1213"/>
                      <a:pt x="12179" y="0"/>
                      <a:pt x="107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1pPr>
                <a:lvl2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2pPr>
                <a:lvl3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3pPr>
                <a:lvl4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4pPr>
                <a:lvl5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5pPr>
                <a:lvl6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6pPr>
                <a:lvl7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7pPr>
                <a:lvl8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8pPr>
                <a:lvl9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endParaRPr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Icon2">
                <a:extLst>
                  <a:ext uri="{FF2B5EF4-FFF2-40B4-BE49-F238E27FC236}">
                    <a16:creationId xmlns:a16="http://schemas.microsoft.com/office/drawing/2014/main" id="{A4059B69-43E3-41C6-8FF3-28C59C86B531}"/>
                  </a:ext>
                </a:extLst>
              </p:cNvPr>
              <p:cNvSpPr/>
              <p:nvPr/>
            </p:nvSpPr>
            <p:spPr bwMode="auto">
              <a:xfrm>
                <a:off x="5295675" y="3163767"/>
                <a:ext cx="349372" cy="311024"/>
              </a:xfrm>
              <a:custGeom>
                <a:avLst/>
                <a:gdLst>
                  <a:gd name="T0" fmla="*/ 742 w 942"/>
                  <a:gd name="T1" fmla="*/ 570 h 840"/>
                  <a:gd name="T2" fmla="*/ 755 w 942"/>
                  <a:gd name="T3" fmla="*/ 520 h 840"/>
                  <a:gd name="T4" fmla="*/ 645 w 942"/>
                  <a:gd name="T5" fmla="*/ 450 h 840"/>
                  <a:gd name="T6" fmla="*/ 600 w 942"/>
                  <a:gd name="T7" fmla="*/ 452 h 840"/>
                  <a:gd name="T8" fmla="*/ 600 w 942"/>
                  <a:gd name="T9" fmla="*/ 411 h 840"/>
                  <a:gd name="T10" fmla="*/ 722 w 942"/>
                  <a:gd name="T11" fmla="*/ 411 h 840"/>
                  <a:gd name="T12" fmla="*/ 722 w 942"/>
                  <a:gd name="T13" fmla="*/ 367 h 840"/>
                  <a:gd name="T14" fmla="*/ 608 w 942"/>
                  <a:gd name="T15" fmla="*/ 367 h 840"/>
                  <a:gd name="T16" fmla="*/ 650 w 942"/>
                  <a:gd name="T17" fmla="*/ 295 h 840"/>
                  <a:gd name="T18" fmla="*/ 733 w 942"/>
                  <a:gd name="T19" fmla="*/ 295 h 840"/>
                  <a:gd name="T20" fmla="*/ 733 w 942"/>
                  <a:gd name="T21" fmla="*/ 251 h 840"/>
                  <a:gd name="T22" fmla="*/ 676 w 942"/>
                  <a:gd name="T23" fmla="*/ 251 h 840"/>
                  <a:gd name="T24" fmla="*/ 762 w 942"/>
                  <a:gd name="T25" fmla="*/ 106 h 840"/>
                  <a:gd name="T26" fmla="*/ 689 w 942"/>
                  <a:gd name="T27" fmla="*/ 106 h 840"/>
                  <a:gd name="T28" fmla="*/ 569 w 942"/>
                  <a:gd name="T29" fmla="*/ 326 h 840"/>
                  <a:gd name="T30" fmla="*/ 450 w 942"/>
                  <a:gd name="T31" fmla="*/ 106 h 840"/>
                  <a:gd name="T32" fmla="*/ 377 w 942"/>
                  <a:gd name="T33" fmla="*/ 106 h 840"/>
                  <a:gd name="T34" fmla="*/ 463 w 942"/>
                  <a:gd name="T35" fmla="*/ 251 h 840"/>
                  <a:gd name="T36" fmla="*/ 404 w 942"/>
                  <a:gd name="T37" fmla="*/ 251 h 840"/>
                  <a:gd name="T38" fmla="*/ 404 w 942"/>
                  <a:gd name="T39" fmla="*/ 295 h 840"/>
                  <a:gd name="T40" fmla="*/ 489 w 942"/>
                  <a:gd name="T41" fmla="*/ 295 h 840"/>
                  <a:gd name="T42" fmla="*/ 531 w 942"/>
                  <a:gd name="T43" fmla="*/ 367 h 840"/>
                  <a:gd name="T44" fmla="*/ 420 w 942"/>
                  <a:gd name="T45" fmla="*/ 367 h 840"/>
                  <a:gd name="T46" fmla="*/ 420 w 942"/>
                  <a:gd name="T47" fmla="*/ 411 h 840"/>
                  <a:gd name="T48" fmla="*/ 538 w 942"/>
                  <a:gd name="T49" fmla="*/ 411 h 840"/>
                  <a:gd name="T50" fmla="*/ 538 w 942"/>
                  <a:gd name="T51" fmla="*/ 454 h 840"/>
                  <a:gd name="T52" fmla="*/ 535 w 942"/>
                  <a:gd name="T53" fmla="*/ 454 h 840"/>
                  <a:gd name="T54" fmla="*/ 440 w 942"/>
                  <a:gd name="T55" fmla="*/ 436 h 840"/>
                  <a:gd name="T56" fmla="*/ 307 w 942"/>
                  <a:gd name="T57" fmla="*/ 419 h 840"/>
                  <a:gd name="T58" fmla="*/ 249 w 942"/>
                  <a:gd name="T59" fmla="*/ 434 h 840"/>
                  <a:gd name="T60" fmla="*/ 234 w 942"/>
                  <a:gd name="T61" fmla="*/ 335 h 840"/>
                  <a:gd name="T62" fmla="*/ 570 w 942"/>
                  <a:gd name="T63" fmla="*/ 0 h 840"/>
                  <a:gd name="T64" fmla="*/ 905 w 942"/>
                  <a:gd name="T65" fmla="*/ 335 h 840"/>
                  <a:gd name="T66" fmla="*/ 872 w 942"/>
                  <a:gd name="T67" fmla="*/ 479 h 840"/>
                  <a:gd name="T68" fmla="*/ 858 w 942"/>
                  <a:gd name="T69" fmla="*/ 487 h 840"/>
                  <a:gd name="T70" fmla="*/ 798 w 942"/>
                  <a:gd name="T71" fmla="*/ 552 h 840"/>
                  <a:gd name="T72" fmla="*/ 718 w 942"/>
                  <a:gd name="T73" fmla="*/ 628 h 840"/>
                  <a:gd name="T74" fmla="*/ 644 w 942"/>
                  <a:gd name="T75" fmla="*/ 609 h 840"/>
                  <a:gd name="T76" fmla="*/ 742 w 942"/>
                  <a:gd name="T77" fmla="*/ 570 h 840"/>
                  <a:gd name="T78" fmla="*/ 154 w 942"/>
                  <a:gd name="T79" fmla="*/ 780 h 840"/>
                  <a:gd name="T80" fmla="*/ 779 w 942"/>
                  <a:gd name="T81" fmla="*/ 758 h 840"/>
                  <a:gd name="T82" fmla="*/ 932 w 942"/>
                  <a:gd name="T83" fmla="*/ 535 h 840"/>
                  <a:gd name="T84" fmla="*/ 870 w 942"/>
                  <a:gd name="T85" fmla="*/ 507 h 840"/>
                  <a:gd name="T86" fmla="*/ 724 w 942"/>
                  <a:gd name="T87" fmla="*/ 650 h 840"/>
                  <a:gd name="T88" fmla="*/ 545 w 942"/>
                  <a:gd name="T89" fmla="*/ 594 h 840"/>
                  <a:gd name="T90" fmla="*/ 732 w 942"/>
                  <a:gd name="T91" fmla="*/ 524 h 840"/>
                  <a:gd name="T92" fmla="*/ 533 w 942"/>
                  <a:gd name="T93" fmla="*/ 477 h 840"/>
                  <a:gd name="T94" fmla="*/ 310 w 942"/>
                  <a:gd name="T95" fmla="*/ 441 h 840"/>
                  <a:gd name="T96" fmla="*/ 0 w 942"/>
                  <a:gd name="T97" fmla="*/ 626 h 840"/>
                  <a:gd name="T98" fmla="*/ 154 w 942"/>
                  <a:gd name="T99" fmla="*/ 78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2" h="840">
                    <a:moveTo>
                      <a:pt x="742" y="570"/>
                    </a:moveTo>
                    <a:cubicBezTo>
                      <a:pt x="753" y="556"/>
                      <a:pt x="758" y="539"/>
                      <a:pt x="755" y="520"/>
                    </a:cubicBezTo>
                    <a:cubicBezTo>
                      <a:pt x="745" y="450"/>
                      <a:pt x="670" y="450"/>
                      <a:pt x="645" y="450"/>
                    </a:cubicBezTo>
                    <a:cubicBezTo>
                      <a:pt x="631" y="450"/>
                      <a:pt x="615" y="451"/>
                      <a:pt x="600" y="452"/>
                    </a:cubicBezTo>
                    <a:lnTo>
                      <a:pt x="600" y="411"/>
                    </a:lnTo>
                    <a:lnTo>
                      <a:pt x="722" y="411"/>
                    </a:lnTo>
                    <a:lnTo>
                      <a:pt x="722" y="367"/>
                    </a:lnTo>
                    <a:lnTo>
                      <a:pt x="608" y="367"/>
                    </a:lnTo>
                    <a:lnTo>
                      <a:pt x="650" y="295"/>
                    </a:lnTo>
                    <a:lnTo>
                      <a:pt x="733" y="295"/>
                    </a:lnTo>
                    <a:lnTo>
                      <a:pt x="733" y="251"/>
                    </a:lnTo>
                    <a:lnTo>
                      <a:pt x="676" y="251"/>
                    </a:lnTo>
                    <a:lnTo>
                      <a:pt x="762" y="106"/>
                    </a:lnTo>
                    <a:lnTo>
                      <a:pt x="689" y="106"/>
                    </a:lnTo>
                    <a:lnTo>
                      <a:pt x="569" y="326"/>
                    </a:lnTo>
                    <a:lnTo>
                      <a:pt x="450" y="106"/>
                    </a:lnTo>
                    <a:lnTo>
                      <a:pt x="377" y="106"/>
                    </a:lnTo>
                    <a:lnTo>
                      <a:pt x="463" y="251"/>
                    </a:lnTo>
                    <a:lnTo>
                      <a:pt x="404" y="251"/>
                    </a:lnTo>
                    <a:lnTo>
                      <a:pt x="404" y="295"/>
                    </a:lnTo>
                    <a:lnTo>
                      <a:pt x="489" y="295"/>
                    </a:lnTo>
                    <a:lnTo>
                      <a:pt x="531" y="367"/>
                    </a:lnTo>
                    <a:lnTo>
                      <a:pt x="420" y="367"/>
                    </a:lnTo>
                    <a:lnTo>
                      <a:pt x="420" y="411"/>
                    </a:lnTo>
                    <a:lnTo>
                      <a:pt x="538" y="411"/>
                    </a:lnTo>
                    <a:lnTo>
                      <a:pt x="538" y="454"/>
                    </a:lnTo>
                    <a:cubicBezTo>
                      <a:pt x="537" y="454"/>
                      <a:pt x="536" y="454"/>
                      <a:pt x="535" y="454"/>
                    </a:cubicBezTo>
                    <a:cubicBezTo>
                      <a:pt x="504" y="451"/>
                      <a:pt x="472" y="443"/>
                      <a:pt x="440" y="436"/>
                    </a:cubicBezTo>
                    <a:cubicBezTo>
                      <a:pt x="393" y="424"/>
                      <a:pt x="348" y="413"/>
                      <a:pt x="307" y="419"/>
                    </a:cubicBezTo>
                    <a:cubicBezTo>
                      <a:pt x="287" y="421"/>
                      <a:pt x="268" y="427"/>
                      <a:pt x="249" y="434"/>
                    </a:cubicBezTo>
                    <a:cubicBezTo>
                      <a:pt x="239" y="403"/>
                      <a:pt x="234" y="370"/>
                      <a:pt x="234" y="335"/>
                    </a:cubicBezTo>
                    <a:cubicBezTo>
                      <a:pt x="234" y="150"/>
                      <a:pt x="384" y="0"/>
                      <a:pt x="570" y="0"/>
                    </a:cubicBezTo>
                    <a:cubicBezTo>
                      <a:pt x="755" y="0"/>
                      <a:pt x="905" y="150"/>
                      <a:pt x="905" y="335"/>
                    </a:cubicBezTo>
                    <a:cubicBezTo>
                      <a:pt x="905" y="387"/>
                      <a:pt x="893" y="436"/>
                      <a:pt x="872" y="479"/>
                    </a:cubicBezTo>
                    <a:cubicBezTo>
                      <a:pt x="867" y="482"/>
                      <a:pt x="863" y="484"/>
                      <a:pt x="858" y="487"/>
                    </a:cubicBezTo>
                    <a:cubicBezTo>
                      <a:pt x="835" y="501"/>
                      <a:pt x="817" y="526"/>
                      <a:pt x="798" y="552"/>
                    </a:cubicBezTo>
                    <a:cubicBezTo>
                      <a:pt x="774" y="585"/>
                      <a:pt x="749" y="619"/>
                      <a:pt x="718" y="628"/>
                    </a:cubicBezTo>
                    <a:cubicBezTo>
                      <a:pt x="700" y="633"/>
                      <a:pt x="673" y="623"/>
                      <a:pt x="644" y="609"/>
                    </a:cubicBezTo>
                    <a:cubicBezTo>
                      <a:pt x="686" y="604"/>
                      <a:pt x="723" y="594"/>
                      <a:pt x="742" y="570"/>
                    </a:cubicBezTo>
                    <a:close/>
                    <a:moveTo>
                      <a:pt x="154" y="780"/>
                    </a:moveTo>
                    <a:cubicBezTo>
                      <a:pt x="321" y="683"/>
                      <a:pt x="559" y="840"/>
                      <a:pt x="779" y="758"/>
                    </a:cubicBezTo>
                    <a:cubicBezTo>
                      <a:pt x="864" y="727"/>
                      <a:pt x="907" y="635"/>
                      <a:pt x="932" y="535"/>
                    </a:cubicBezTo>
                    <a:cubicBezTo>
                      <a:pt x="942" y="495"/>
                      <a:pt x="922" y="475"/>
                      <a:pt x="870" y="507"/>
                    </a:cubicBezTo>
                    <a:cubicBezTo>
                      <a:pt x="824" y="535"/>
                      <a:pt x="790" y="632"/>
                      <a:pt x="724" y="650"/>
                    </a:cubicBezTo>
                    <a:cubicBezTo>
                      <a:pt x="673" y="664"/>
                      <a:pt x="607" y="606"/>
                      <a:pt x="545" y="594"/>
                    </a:cubicBezTo>
                    <a:cubicBezTo>
                      <a:pt x="624" y="587"/>
                      <a:pt x="742" y="591"/>
                      <a:pt x="732" y="524"/>
                    </a:cubicBezTo>
                    <a:cubicBezTo>
                      <a:pt x="721" y="446"/>
                      <a:pt x="603" y="483"/>
                      <a:pt x="533" y="477"/>
                    </a:cubicBezTo>
                    <a:cubicBezTo>
                      <a:pt x="453" y="469"/>
                      <a:pt x="373" y="433"/>
                      <a:pt x="310" y="441"/>
                    </a:cubicBezTo>
                    <a:cubicBezTo>
                      <a:pt x="188" y="457"/>
                      <a:pt x="83" y="591"/>
                      <a:pt x="0" y="626"/>
                    </a:cubicBezTo>
                    <a:lnTo>
                      <a:pt x="154" y="7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Bullet2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7646508" y="2728501"/>
                <a:ext cx="387239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个性化与定制化</a:t>
                </a:r>
                <a:endParaRPr lang="en-US" dirty="0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CA5A3D-F9E9-6DAC-19CB-6E6FA795AB0F}"/>
                </a:ext>
              </a:extLst>
            </p:cNvPr>
            <p:cNvGrpSpPr/>
            <p:nvPr/>
          </p:nvGrpSpPr>
          <p:grpSpPr>
            <a:xfrm>
              <a:off x="669925" y="3018661"/>
              <a:ext cx="6552290" cy="881304"/>
              <a:chOff x="669925" y="3018661"/>
              <a:chExt cx="6552290" cy="881304"/>
            </a:xfrm>
          </p:grpSpPr>
          <p:sp>
            <p:nvSpPr>
              <p:cNvPr id="28" name="Text3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669925" y="3516150"/>
                <a:ext cx="3872392" cy="383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智能城市与交通系统融合，物联网实现设备间实时数据交换。</a:t>
                </a:r>
                <a:endParaRPr lang="en-US" dirty="0"/>
              </a:p>
            </p:txBody>
          </p:sp>
          <p:sp>
            <p:nvSpPr>
              <p:cNvPr id="21" name="IconBackground3">
                <a:extLst>
                  <a:ext uri="{FF2B5EF4-FFF2-40B4-BE49-F238E27FC236}">
                    <a16:creationId xmlns:a16="http://schemas.microsoft.com/office/drawing/2014/main" id="{6F735D71-D6D4-43C4-8A51-EA391FC6502C}"/>
                  </a:ext>
                </a:extLst>
              </p:cNvPr>
              <p:cNvSpPr/>
              <p:nvPr/>
            </p:nvSpPr>
            <p:spPr>
              <a:xfrm flipH="1">
                <a:off x="6281715" y="3018661"/>
                <a:ext cx="940500" cy="6012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8" h="20957" extrusionOk="0">
                    <a:moveTo>
                      <a:pt x="10711" y="0"/>
                    </a:moveTo>
                    <a:cubicBezTo>
                      <a:pt x="9426" y="0"/>
                      <a:pt x="8295" y="944"/>
                      <a:pt x="7560" y="2385"/>
                    </a:cubicBezTo>
                    <a:cubicBezTo>
                      <a:pt x="6088" y="1390"/>
                      <a:pt x="4312" y="1813"/>
                      <a:pt x="3108" y="3674"/>
                    </a:cubicBezTo>
                    <a:cubicBezTo>
                      <a:pt x="2350" y="4845"/>
                      <a:pt x="1968" y="6366"/>
                      <a:pt x="1942" y="7900"/>
                    </a:cubicBezTo>
                    <a:cubicBezTo>
                      <a:pt x="1671" y="8154"/>
                      <a:pt x="1412" y="8444"/>
                      <a:pt x="1178" y="8805"/>
                    </a:cubicBezTo>
                    <a:cubicBezTo>
                      <a:pt x="-392" y="11232"/>
                      <a:pt x="-392" y="15168"/>
                      <a:pt x="1178" y="17595"/>
                    </a:cubicBezTo>
                    <a:cubicBezTo>
                      <a:pt x="2347" y="19401"/>
                      <a:pt x="4057" y="19857"/>
                      <a:pt x="5502" y="18973"/>
                    </a:cubicBezTo>
                    <a:cubicBezTo>
                      <a:pt x="5593" y="19160"/>
                      <a:pt x="5681" y="19347"/>
                      <a:pt x="5791" y="19517"/>
                    </a:cubicBezTo>
                    <a:cubicBezTo>
                      <a:pt x="7033" y="21438"/>
                      <a:pt x="9049" y="21438"/>
                      <a:pt x="10291" y="19517"/>
                    </a:cubicBezTo>
                    <a:cubicBezTo>
                      <a:pt x="10334" y="19450"/>
                      <a:pt x="10364" y="19373"/>
                      <a:pt x="10404" y="19304"/>
                    </a:cubicBezTo>
                    <a:cubicBezTo>
                      <a:pt x="12100" y="21600"/>
                      <a:pt x="14681" y="21505"/>
                      <a:pt x="16298" y="19004"/>
                    </a:cubicBezTo>
                    <a:cubicBezTo>
                      <a:pt x="16404" y="18842"/>
                      <a:pt x="16503" y="18670"/>
                      <a:pt x="16595" y="18496"/>
                    </a:cubicBezTo>
                    <a:lnTo>
                      <a:pt x="17190" y="18496"/>
                    </a:lnTo>
                    <a:cubicBezTo>
                      <a:pt x="19409" y="18496"/>
                      <a:pt x="21208" y="15737"/>
                      <a:pt x="21208" y="12332"/>
                    </a:cubicBezTo>
                    <a:cubicBezTo>
                      <a:pt x="21208" y="9550"/>
                      <a:pt x="20006" y="7199"/>
                      <a:pt x="18356" y="6432"/>
                    </a:cubicBezTo>
                    <a:cubicBezTo>
                      <a:pt x="18378" y="6229"/>
                      <a:pt x="18391" y="6023"/>
                      <a:pt x="18391" y="5810"/>
                    </a:cubicBezTo>
                    <a:cubicBezTo>
                      <a:pt x="18391" y="3685"/>
                      <a:pt x="17269" y="1961"/>
                      <a:pt x="15884" y="1961"/>
                    </a:cubicBezTo>
                    <a:cubicBezTo>
                      <a:pt x="15216" y="1961"/>
                      <a:pt x="14610" y="2364"/>
                      <a:pt x="14160" y="3018"/>
                    </a:cubicBezTo>
                    <a:cubicBezTo>
                      <a:pt x="13460" y="1213"/>
                      <a:pt x="12179" y="0"/>
                      <a:pt x="107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1pPr>
                <a:lvl2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2pPr>
                <a:lvl3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3pPr>
                <a:lvl4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4pPr>
                <a:lvl5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5pPr>
                <a:lvl6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6pPr>
                <a:lvl7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7pPr>
                <a:lvl8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8pPr>
                <a:lvl9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endParaRPr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Icon3">
                <a:extLst>
                  <a:ext uri="{FF2B5EF4-FFF2-40B4-BE49-F238E27FC236}">
                    <a16:creationId xmlns:a16="http://schemas.microsoft.com/office/drawing/2014/main" id="{B6163CBF-805A-44A6-82B4-F4FCE93E2E6D}"/>
                  </a:ext>
                </a:extLst>
              </p:cNvPr>
              <p:cNvSpPr/>
              <p:nvPr/>
            </p:nvSpPr>
            <p:spPr bwMode="auto">
              <a:xfrm>
                <a:off x="6593501" y="3150804"/>
                <a:ext cx="316928" cy="336950"/>
              </a:xfrm>
              <a:custGeom>
                <a:avLst/>
                <a:gdLst>
                  <a:gd name="connsiteX0" fmla="*/ 133148 w 570667"/>
                  <a:gd name="connsiteY0" fmla="*/ 372716 h 606722"/>
                  <a:gd name="connsiteX1" fmla="*/ 98615 w 570667"/>
                  <a:gd name="connsiteY1" fmla="*/ 385336 h 606722"/>
                  <a:gd name="connsiteX2" fmla="*/ 157624 w 570667"/>
                  <a:gd name="connsiteY2" fmla="*/ 426037 h 606722"/>
                  <a:gd name="connsiteX3" fmla="*/ 133148 w 570667"/>
                  <a:gd name="connsiteY3" fmla="*/ 372716 h 606722"/>
                  <a:gd name="connsiteX4" fmla="*/ 222418 w 570667"/>
                  <a:gd name="connsiteY4" fmla="*/ 358586 h 606722"/>
                  <a:gd name="connsiteX5" fmla="*/ 170885 w 570667"/>
                  <a:gd name="connsiteY5" fmla="*/ 364096 h 606722"/>
                  <a:gd name="connsiteX6" fmla="*/ 222418 w 570667"/>
                  <a:gd name="connsiteY6" fmla="*/ 439368 h 606722"/>
                  <a:gd name="connsiteX7" fmla="*/ 152195 w 570667"/>
                  <a:gd name="connsiteY7" fmla="*/ 260564 h 606722"/>
                  <a:gd name="connsiteX8" fmla="*/ 160472 w 570667"/>
                  <a:gd name="connsiteY8" fmla="*/ 326949 h 606722"/>
                  <a:gd name="connsiteX9" fmla="*/ 222418 w 570667"/>
                  <a:gd name="connsiteY9" fmla="*/ 320195 h 606722"/>
                  <a:gd name="connsiteX10" fmla="*/ 222418 w 570667"/>
                  <a:gd name="connsiteY10" fmla="*/ 260564 h 606722"/>
                  <a:gd name="connsiteX11" fmla="*/ 39339 w 570667"/>
                  <a:gd name="connsiteY11" fmla="*/ 260564 h 606722"/>
                  <a:gd name="connsiteX12" fmla="*/ 73338 w 570667"/>
                  <a:gd name="connsiteY12" fmla="*/ 354854 h 606722"/>
                  <a:gd name="connsiteX13" fmla="*/ 123091 w 570667"/>
                  <a:gd name="connsiteY13" fmla="*/ 335658 h 606722"/>
                  <a:gd name="connsiteX14" fmla="*/ 113657 w 570667"/>
                  <a:gd name="connsiteY14" fmla="*/ 260564 h 606722"/>
                  <a:gd name="connsiteX15" fmla="*/ 435071 w 570667"/>
                  <a:gd name="connsiteY15" fmla="*/ 190994 h 606722"/>
                  <a:gd name="connsiteX16" fmla="*/ 449493 w 570667"/>
                  <a:gd name="connsiteY16" fmla="*/ 199593 h 606722"/>
                  <a:gd name="connsiteX17" fmla="*/ 568250 w 570667"/>
                  <a:gd name="connsiteY17" fmla="*/ 420443 h 606722"/>
                  <a:gd name="connsiteX18" fmla="*/ 550445 w 570667"/>
                  <a:gd name="connsiteY18" fmla="*/ 450127 h 606722"/>
                  <a:gd name="connsiteX19" fmla="*/ 488574 w 570667"/>
                  <a:gd name="connsiteY19" fmla="*/ 450127 h 606722"/>
                  <a:gd name="connsiteX20" fmla="*/ 488574 w 570667"/>
                  <a:gd name="connsiteY20" fmla="*/ 590370 h 606722"/>
                  <a:gd name="connsiteX21" fmla="*/ 472194 w 570667"/>
                  <a:gd name="connsiteY21" fmla="*/ 606722 h 606722"/>
                  <a:gd name="connsiteX22" fmla="*/ 397948 w 570667"/>
                  <a:gd name="connsiteY22" fmla="*/ 606722 h 606722"/>
                  <a:gd name="connsiteX23" fmla="*/ 381568 w 570667"/>
                  <a:gd name="connsiteY23" fmla="*/ 590370 h 606722"/>
                  <a:gd name="connsiteX24" fmla="*/ 381568 w 570667"/>
                  <a:gd name="connsiteY24" fmla="*/ 450127 h 606722"/>
                  <a:gd name="connsiteX25" fmla="*/ 319697 w 570667"/>
                  <a:gd name="connsiteY25" fmla="*/ 450127 h 606722"/>
                  <a:gd name="connsiteX26" fmla="*/ 301892 w 570667"/>
                  <a:gd name="connsiteY26" fmla="*/ 420443 h 606722"/>
                  <a:gd name="connsiteX27" fmla="*/ 420649 w 570667"/>
                  <a:gd name="connsiteY27" fmla="*/ 199593 h 606722"/>
                  <a:gd name="connsiteX28" fmla="*/ 435071 w 570667"/>
                  <a:gd name="connsiteY28" fmla="*/ 190994 h 606722"/>
                  <a:gd name="connsiteX29" fmla="*/ 322724 w 570667"/>
                  <a:gd name="connsiteY29" fmla="*/ 155254 h 606722"/>
                  <a:gd name="connsiteX30" fmla="*/ 260956 w 570667"/>
                  <a:gd name="connsiteY30" fmla="*/ 162008 h 606722"/>
                  <a:gd name="connsiteX31" fmla="*/ 260956 w 570667"/>
                  <a:gd name="connsiteY31" fmla="*/ 222083 h 606722"/>
                  <a:gd name="connsiteX32" fmla="*/ 331180 w 570667"/>
                  <a:gd name="connsiteY32" fmla="*/ 222083 h 606722"/>
                  <a:gd name="connsiteX33" fmla="*/ 322724 w 570667"/>
                  <a:gd name="connsiteY33" fmla="*/ 155254 h 606722"/>
                  <a:gd name="connsiteX34" fmla="*/ 160650 w 570667"/>
                  <a:gd name="connsiteY34" fmla="*/ 155254 h 606722"/>
                  <a:gd name="connsiteX35" fmla="*/ 152195 w 570667"/>
                  <a:gd name="connsiteY35" fmla="*/ 222083 h 606722"/>
                  <a:gd name="connsiteX36" fmla="*/ 222418 w 570667"/>
                  <a:gd name="connsiteY36" fmla="*/ 222083 h 606722"/>
                  <a:gd name="connsiteX37" fmla="*/ 222418 w 570667"/>
                  <a:gd name="connsiteY37" fmla="*/ 162008 h 606722"/>
                  <a:gd name="connsiteX38" fmla="*/ 160650 w 570667"/>
                  <a:gd name="connsiteY38" fmla="*/ 155254 h 606722"/>
                  <a:gd name="connsiteX39" fmla="*/ 73605 w 570667"/>
                  <a:gd name="connsiteY39" fmla="*/ 127438 h 606722"/>
                  <a:gd name="connsiteX40" fmla="*/ 39339 w 570667"/>
                  <a:gd name="connsiteY40" fmla="*/ 222083 h 606722"/>
                  <a:gd name="connsiteX41" fmla="*/ 113746 w 570667"/>
                  <a:gd name="connsiteY41" fmla="*/ 222083 h 606722"/>
                  <a:gd name="connsiteX42" fmla="*/ 123269 w 570667"/>
                  <a:gd name="connsiteY42" fmla="*/ 146544 h 606722"/>
                  <a:gd name="connsiteX43" fmla="*/ 73605 w 570667"/>
                  <a:gd name="connsiteY43" fmla="*/ 127438 h 606722"/>
                  <a:gd name="connsiteX44" fmla="*/ 325305 w 570667"/>
                  <a:gd name="connsiteY44" fmla="*/ 56431 h 606722"/>
                  <a:gd name="connsiteX45" fmla="*/ 349870 w 570667"/>
                  <a:gd name="connsiteY45" fmla="*/ 109575 h 606722"/>
                  <a:gd name="connsiteX46" fmla="*/ 384403 w 570667"/>
                  <a:gd name="connsiteY46" fmla="*/ 97045 h 606722"/>
                  <a:gd name="connsiteX47" fmla="*/ 325305 w 570667"/>
                  <a:gd name="connsiteY47" fmla="*/ 56431 h 606722"/>
                  <a:gd name="connsiteX48" fmla="*/ 158069 w 570667"/>
                  <a:gd name="connsiteY48" fmla="*/ 56431 h 606722"/>
                  <a:gd name="connsiteX49" fmla="*/ 98971 w 570667"/>
                  <a:gd name="connsiteY49" fmla="*/ 97045 h 606722"/>
                  <a:gd name="connsiteX50" fmla="*/ 133504 w 570667"/>
                  <a:gd name="connsiteY50" fmla="*/ 109575 h 606722"/>
                  <a:gd name="connsiteX51" fmla="*/ 158069 w 570667"/>
                  <a:gd name="connsiteY51" fmla="*/ 56431 h 606722"/>
                  <a:gd name="connsiteX52" fmla="*/ 260956 w 570667"/>
                  <a:gd name="connsiteY52" fmla="*/ 43723 h 606722"/>
                  <a:gd name="connsiteX53" fmla="*/ 260956 w 570667"/>
                  <a:gd name="connsiteY53" fmla="*/ 123616 h 606722"/>
                  <a:gd name="connsiteX54" fmla="*/ 312222 w 570667"/>
                  <a:gd name="connsiteY54" fmla="*/ 118195 h 606722"/>
                  <a:gd name="connsiteX55" fmla="*/ 260956 w 570667"/>
                  <a:gd name="connsiteY55" fmla="*/ 43723 h 606722"/>
                  <a:gd name="connsiteX56" fmla="*/ 222418 w 570667"/>
                  <a:gd name="connsiteY56" fmla="*/ 43723 h 606722"/>
                  <a:gd name="connsiteX57" fmla="*/ 171152 w 570667"/>
                  <a:gd name="connsiteY57" fmla="*/ 118195 h 606722"/>
                  <a:gd name="connsiteX58" fmla="*/ 222418 w 570667"/>
                  <a:gd name="connsiteY58" fmla="*/ 123616 h 606722"/>
                  <a:gd name="connsiteX59" fmla="*/ 241643 w 570667"/>
                  <a:gd name="connsiteY59" fmla="*/ 0 h 606722"/>
                  <a:gd name="connsiteX60" fmla="*/ 471448 w 570667"/>
                  <a:gd name="connsiteY60" fmla="*/ 166362 h 606722"/>
                  <a:gd name="connsiteX61" fmla="*/ 424900 w 570667"/>
                  <a:gd name="connsiteY61" fmla="*/ 153565 h 606722"/>
                  <a:gd name="connsiteX62" fmla="*/ 409769 w 570667"/>
                  <a:gd name="connsiteY62" fmla="*/ 127438 h 606722"/>
                  <a:gd name="connsiteX63" fmla="*/ 360105 w 570667"/>
                  <a:gd name="connsiteY63" fmla="*/ 146544 h 606722"/>
                  <a:gd name="connsiteX64" fmla="*/ 369273 w 570667"/>
                  <a:gd name="connsiteY64" fmla="*/ 213996 h 606722"/>
                  <a:gd name="connsiteX65" fmla="*/ 329043 w 570667"/>
                  <a:gd name="connsiteY65" fmla="*/ 288824 h 606722"/>
                  <a:gd name="connsiteX66" fmla="*/ 331180 w 570667"/>
                  <a:gd name="connsiteY66" fmla="*/ 260564 h 606722"/>
                  <a:gd name="connsiteX67" fmla="*/ 260956 w 570667"/>
                  <a:gd name="connsiteY67" fmla="*/ 260564 h 606722"/>
                  <a:gd name="connsiteX68" fmla="*/ 260956 w 570667"/>
                  <a:gd name="connsiteY68" fmla="*/ 320195 h 606722"/>
                  <a:gd name="connsiteX69" fmla="*/ 309730 w 570667"/>
                  <a:gd name="connsiteY69" fmla="*/ 324727 h 606722"/>
                  <a:gd name="connsiteX70" fmla="*/ 290238 w 570667"/>
                  <a:gd name="connsiteY70" fmla="*/ 360897 h 606722"/>
                  <a:gd name="connsiteX71" fmla="*/ 260956 w 570667"/>
                  <a:gd name="connsiteY71" fmla="*/ 358586 h 606722"/>
                  <a:gd name="connsiteX72" fmla="*/ 260956 w 570667"/>
                  <a:gd name="connsiteY72" fmla="*/ 439368 h 606722"/>
                  <a:gd name="connsiteX73" fmla="*/ 261757 w 570667"/>
                  <a:gd name="connsiteY73" fmla="*/ 438835 h 606722"/>
                  <a:gd name="connsiteX74" fmla="*/ 287212 w 570667"/>
                  <a:gd name="connsiteY74" fmla="*/ 478648 h 606722"/>
                  <a:gd name="connsiteX75" fmla="*/ 241643 w 570667"/>
                  <a:gd name="connsiteY75" fmla="*/ 483091 h 606722"/>
                  <a:gd name="connsiteX76" fmla="*/ 0 w 570667"/>
                  <a:gd name="connsiteY76" fmla="*/ 241368 h 606722"/>
                  <a:gd name="connsiteX77" fmla="*/ 241643 w 570667"/>
                  <a:gd name="connsiteY7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570667" h="606722">
                    <a:moveTo>
                      <a:pt x="133148" y="372716"/>
                    </a:moveTo>
                    <a:cubicBezTo>
                      <a:pt x="120866" y="376271"/>
                      <a:pt x="109295" y="380537"/>
                      <a:pt x="98615" y="385336"/>
                    </a:cubicBezTo>
                    <a:cubicBezTo>
                      <a:pt x="115615" y="402132"/>
                      <a:pt x="135551" y="415995"/>
                      <a:pt x="157624" y="426037"/>
                    </a:cubicBezTo>
                    <a:cubicBezTo>
                      <a:pt x="147478" y="409597"/>
                      <a:pt x="139467" y="391379"/>
                      <a:pt x="133148" y="372716"/>
                    </a:cubicBezTo>
                    <a:close/>
                    <a:moveTo>
                      <a:pt x="222418" y="358586"/>
                    </a:moveTo>
                    <a:cubicBezTo>
                      <a:pt x="204618" y="359386"/>
                      <a:pt x="187351" y="361252"/>
                      <a:pt x="170885" y="364096"/>
                    </a:cubicBezTo>
                    <a:cubicBezTo>
                      <a:pt x="180320" y="391023"/>
                      <a:pt x="197586" y="425682"/>
                      <a:pt x="222418" y="439368"/>
                    </a:cubicBezTo>
                    <a:close/>
                    <a:moveTo>
                      <a:pt x="152195" y="260564"/>
                    </a:moveTo>
                    <a:cubicBezTo>
                      <a:pt x="153174" y="283758"/>
                      <a:pt x="156022" y="306153"/>
                      <a:pt x="160472" y="326949"/>
                    </a:cubicBezTo>
                    <a:cubicBezTo>
                      <a:pt x="180320" y="323305"/>
                      <a:pt x="201057" y="320994"/>
                      <a:pt x="222418" y="320195"/>
                    </a:cubicBezTo>
                    <a:lnTo>
                      <a:pt x="222418" y="260564"/>
                    </a:lnTo>
                    <a:close/>
                    <a:moveTo>
                      <a:pt x="39339" y="260564"/>
                    </a:moveTo>
                    <a:cubicBezTo>
                      <a:pt x="42632" y="295223"/>
                      <a:pt x="54737" y="327482"/>
                      <a:pt x="73338" y="354854"/>
                    </a:cubicBezTo>
                    <a:cubicBezTo>
                      <a:pt x="88291" y="347389"/>
                      <a:pt x="105023" y="340901"/>
                      <a:pt x="123091" y="335658"/>
                    </a:cubicBezTo>
                    <a:cubicBezTo>
                      <a:pt x="117929" y="312019"/>
                      <a:pt x="114725" y="286691"/>
                      <a:pt x="113657" y="260564"/>
                    </a:cubicBezTo>
                    <a:close/>
                    <a:moveTo>
                      <a:pt x="435071" y="190994"/>
                    </a:moveTo>
                    <a:cubicBezTo>
                      <a:pt x="440746" y="190994"/>
                      <a:pt x="446422" y="193861"/>
                      <a:pt x="449493" y="199593"/>
                    </a:cubicBezTo>
                    <a:lnTo>
                      <a:pt x="568250" y="420443"/>
                    </a:lnTo>
                    <a:cubicBezTo>
                      <a:pt x="575461" y="433863"/>
                      <a:pt x="565668" y="450127"/>
                      <a:pt x="550445" y="450127"/>
                    </a:cubicBezTo>
                    <a:lnTo>
                      <a:pt x="488574" y="450127"/>
                    </a:lnTo>
                    <a:lnTo>
                      <a:pt x="488574" y="590370"/>
                    </a:lnTo>
                    <a:cubicBezTo>
                      <a:pt x="488574" y="599346"/>
                      <a:pt x="481274" y="606722"/>
                      <a:pt x="472194" y="606722"/>
                    </a:cubicBezTo>
                    <a:lnTo>
                      <a:pt x="397948" y="606722"/>
                    </a:lnTo>
                    <a:cubicBezTo>
                      <a:pt x="388868" y="606722"/>
                      <a:pt x="381568" y="599346"/>
                      <a:pt x="381568" y="590370"/>
                    </a:cubicBezTo>
                    <a:lnTo>
                      <a:pt x="381568" y="450127"/>
                    </a:lnTo>
                    <a:lnTo>
                      <a:pt x="319697" y="450127"/>
                    </a:lnTo>
                    <a:cubicBezTo>
                      <a:pt x="304474" y="450127"/>
                      <a:pt x="294681" y="433863"/>
                      <a:pt x="301892" y="420443"/>
                    </a:cubicBezTo>
                    <a:lnTo>
                      <a:pt x="420649" y="199593"/>
                    </a:lnTo>
                    <a:cubicBezTo>
                      <a:pt x="423720" y="193861"/>
                      <a:pt x="429396" y="190994"/>
                      <a:pt x="435071" y="190994"/>
                    </a:cubicBezTo>
                    <a:close/>
                    <a:moveTo>
                      <a:pt x="322724" y="155254"/>
                    </a:moveTo>
                    <a:cubicBezTo>
                      <a:pt x="302966" y="158897"/>
                      <a:pt x="282228" y="161208"/>
                      <a:pt x="260956" y="162008"/>
                    </a:cubicBezTo>
                    <a:lnTo>
                      <a:pt x="260956" y="222083"/>
                    </a:lnTo>
                    <a:lnTo>
                      <a:pt x="331180" y="222083"/>
                    </a:lnTo>
                    <a:cubicBezTo>
                      <a:pt x="330112" y="198711"/>
                      <a:pt x="327263" y="176227"/>
                      <a:pt x="322724" y="155254"/>
                    </a:cubicBezTo>
                    <a:close/>
                    <a:moveTo>
                      <a:pt x="160650" y="155254"/>
                    </a:moveTo>
                    <a:cubicBezTo>
                      <a:pt x="156111" y="176227"/>
                      <a:pt x="153263" y="198711"/>
                      <a:pt x="152195" y="222083"/>
                    </a:cubicBezTo>
                    <a:lnTo>
                      <a:pt x="222418" y="222083"/>
                    </a:lnTo>
                    <a:lnTo>
                      <a:pt x="222418" y="162008"/>
                    </a:lnTo>
                    <a:cubicBezTo>
                      <a:pt x="201146" y="161119"/>
                      <a:pt x="180409" y="158897"/>
                      <a:pt x="160650" y="155254"/>
                    </a:cubicBezTo>
                    <a:close/>
                    <a:moveTo>
                      <a:pt x="73605" y="127438"/>
                    </a:moveTo>
                    <a:cubicBezTo>
                      <a:pt x="54826" y="154898"/>
                      <a:pt x="42632" y="187246"/>
                      <a:pt x="39339" y="222083"/>
                    </a:cubicBezTo>
                    <a:lnTo>
                      <a:pt x="113746" y="222083"/>
                    </a:lnTo>
                    <a:cubicBezTo>
                      <a:pt x="114814" y="195778"/>
                      <a:pt x="118018" y="170361"/>
                      <a:pt x="123269" y="146544"/>
                    </a:cubicBezTo>
                    <a:cubicBezTo>
                      <a:pt x="105201" y="141390"/>
                      <a:pt x="88558" y="134903"/>
                      <a:pt x="73605" y="127438"/>
                    </a:cubicBezTo>
                    <a:close/>
                    <a:moveTo>
                      <a:pt x="325305" y="56431"/>
                    </a:moveTo>
                    <a:cubicBezTo>
                      <a:pt x="335719" y="72961"/>
                      <a:pt x="343729" y="91179"/>
                      <a:pt x="349870" y="109575"/>
                    </a:cubicBezTo>
                    <a:cubicBezTo>
                      <a:pt x="362242" y="106020"/>
                      <a:pt x="373812" y="101843"/>
                      <a:pt x="384403" y="97045"/>
                    </a:cubicBezTo>
                    <a:cubicBezTo>
                      <a:pt x="367404" y="80248"/>
                      <a:pt x="347378" y="66385"/>
                      <a:pt x="325305" y="56431"/>
                    </a:cubicBezTo>
                    <a:close/>
                    <a:moveTo>
                      <a:pt x="158069" y="56431"/>
                    </a:moveTo>
                    <a:cubicBezTo>
                      <a:pt x="135996" y="66385"/>
                      <a:pt x="115971" y="80248"/>
                      <a:pt x="98971" y="97045"/>
                    </a:cubicBezTo>
                    <a:cubicBezTo>
                      <a:pt x="109562" y="101843"/>
                      <a:pt x="121133" y="106020"/>
                      <a:pt x="133504" y="109575"/>
                    </a:cubicBezTo>
                    <a:cubicBezTo>
                      <a:pt x="139645" y="91179"/>
                      <a:pt x="147656" y="72961"/>
                      <a:pt x="158069" y="56431"/>
                    </a:cubicBezTo>
                    <a:close/>
                    <a:moveTo>
                      <a:pt x="260956" y="43723"/>
                    </a:moveTo>
                    <a:lnTo>
                      <a:pt x="260956" y="123616"/>
                    </a:lnTo>
                    <a:cubicBezTo>
                      <a:pt x="278579" y="122816"/>
                      <a:pt x="295845" y="120950"/>
                      <a:pt x="312222" y="118195"/>
                    </a:cubicBezTo>
                    <a:cubicBezTo>
                      <a:pt x="302699" y="91446"/>
                      <a:pt x="285610" y="57320"/>
                      <a:pt x="260956" y="43723"/>
                    </a:cubicBezTo>
                    <a:close/>
                    <a:moveTo>
                      <a:pt x="222418" y="43723"/>
                    </a:moveTo>
                    <a:cubicBezTo>
                      <a:pt x="197764" y="57231"/>
                      <a:pt x="180676" y="91446"/>
                      <a:pt x="171152" y="118195"/>
                    </a:cubicBezTo>
                    <a:cubicBezTo>
                      <a:pt x="187529" y="120950"/>
                      <a:pt x="204707" y="122816"/>
                      <a:pt x="222418" y="123616"/>
                    </a:cubicBezTo>
                    <a:close/>
                    <a:moveTo>
                      <a:pt x="241643" y="0"/>
                    </a:moveTo>
                    <a:cubicBezTo>
                      <a:pt x="348802" y="0"/>
                      <a:pt x="439763" y="69940"/>
                      <a:pt x="471448" y="166362"/>
                    </a:cubicBezTo>
                    <a:cubicBezTo>
                      <a:pt x="458988" y="155342"/>
                      <a:pt x="441988" y="150366"/>
                      <a:pt x="424900" y="153565"/>
                    </a:cubicBezTo>
                    <a:cubicBezTo>
                      <a:pt x="420449" y="144500"/>
                      <a:pt x="415465" y="135702"/>
                      <a:pt x="409769" y="127438"/>
                    </a:cubicBezTo>
                    <a:cubicBezTo>
                      <a:pt x="394817" y="134903"/>
                      <a:pt x="378173" y="141390"/>
                      <a:pt x="360105" y="146544"/>
                    </a:cubicBezTo>
                    <a:cubicBezTo>
                      <a:pt x="364823" y="167873"/>
                      <a:pt x="367849" y="190535"/>
                      <a:pt x="369273" y="213996"/>
                    </a:cubicBezTo>
                    <a:lnTo>
                      <a:pt x="329043" y="288824"/>
                    </a:lnTo>
                    <a:cubicBezTo>
                      <a:pt x="330022" y="279582"/>
                      <a:pt x="330735" y="270162"/>
                      <a:pt x="331180" y="260564"/>
                    </a:cubicBezTo>
                    <a:lnTo>
                      <a:pt x="260956" y="260564"/>
                    </a:lnTo>
                    <a:lnTo>
                      <a:pt x="260956" y="320195"/>
                    </a:lnTo>
                    <a:cubicBezTo>
                      <a:pt x="277600" y="320817"/>
                      <a:pt x="293887" y="322416"/>
                      <a:pt x="309730" y="324727"/>
                    </a:cubicBezTo>
                    <a:lnTo>
                      <a:pt x="290238" y="360897"/>
                    </a:lnTo>
                    <a:cubicBezTo>
                      <a:pt x="280715" y="359830"/>
                      <a:pt x="270925" y="359030"/>
                      <a:pt x="260956" y="358586"/>
                    </a:cubicBezTo>
                    <a:lnTo>
                      <a:pt x="260956" y="439368"/>
                    </a:lnTo>
                    <a:cubicBezTo>
                      <a:pt x="261223" y="439190"/>
                      <a:pt x="261490" y="439012"/>
                      <a:pt x="261757" y="438835"/>
                    </a:cubicBezTo>
                    <a:cubicBezTo>
                      <a:pt x="264249" y="455186"/>
                      <a:pt x="273417" y="469494"/>
                      <a:pt x="287212" y="478648"/>
                    </a:cubicBezTo>
                    <a:cubicBezTo>
                      <a:pt x="272438" y="481580"/>
                      <a:pt x="257218" y="483091"/>
                      <a:pt x="241643" y="483091"/>
                    </a:cubicBezTo>
                    <a:cubicBezTo>
                      <a:pt x="112233" y="483091"/>
                      <a:pt x="0" y="377337"/>
                      <a:pt x="0" y="241368"/>
                    </a:cubicBezTo>
                    <a:cubicBezTo>
                      <a:pt x="0" y="108242"/>
                      <a:pt x="108405" y="0"/>
                      <a:pt x="2416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10000"/>
              </a:bodyPr>
              <a:lstStyle/>
              <a:p>
                <a:endParaRPr lang="zh-CN" altLang="en-US"/>
              </a:p>
            </p:txBody>
          </p:sp>
          <p:sp>
            <p:nvSpPr>
              <p:cNvPr id="29" name="Bullet3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669925" y="3128551"/>
                <a:ext cx="387239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无缝连接与物联网应用</a:t>
                </a:r>
                <a:endParaRPr lang="en-US" dirty="0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D5EF213D-EA1E-2739-5080-AAC3B14BFB7D}"/>
                </a:ext>
              </a:extLst>
            </p:cNvPr>
            <p:cNvGrpSpPr/>
            <p:nvPr/>
          </p:nvGrpSpPr>
          <p:grpSpPr>
            <a:xfrm>
              <a:off x="4608943" y="3814512"/>
              <a:ext cx="6909956" cy="899350"/>
              <a:chOff x="4608943" y="3814512"/>
              <a:chExt cx="6909956" cy="899350"/>
            </a:xfrm>
          </p:grpSpPr>
          <p:sp>
            <p:nvSpPr>
              <p:cNvPr id="31" name="Bullet4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7872257" y="3814512"/>
                <a:ext cx="364664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全球市场扩展与普及</a:t>
                </a:r>
                <a:endParaRPr lang="en-US" dirty="0"/>
              </a:p>
            </p:txBody>
          </p:sp>
          <p:sp>
            <p:nvSpPr>
              <p:cNvPr id="30" name="Text4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7872257" y="4202110"/>
                <a:ext cx="3646642" cy="511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发展中国家需求增长，多语种文化适应性增强市场覆盖。</a:t>
                </a:r>
                <a:endParaRPr lang="en-US" dirty="0"/>
              </a:p>
            </p:txBody>
          </p:sp>
          <p:sp>
            <p:nvSpPr>
              <p:cNvPr id="13" name="IconBackground4">
                <a:extLst>
                  <a:ext uri="{FF2B5EF4-FFF2-40B4-BE49-F238E27FC236}">
                    <a16:creationId xmlns:a16="http://schemas.microsoft.com/office/drawing/2014/main" id="{D82CBA6B-3E8D-4C1E-B8B2-D6042CF3D16D}"/>
                  </a:ext>
                </a:extLst>
              </p:cNvPr>
              <p:cNvSpPr/>
              <p:nvPr/>
            </p:nvSpPr>
            <p:spPr>
              <a:xfrm flipH="1">
                <a:off x="4608943" y="3982404"/>
                <a:ext cx="1144210" cy="731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8" h="20957" extrusionOk="0">
                    <a:moveTo>
                      <a:pt x="10711" y="0"/>
                    </a:moveTo>
                    <a:cubicBezTo>
                      <a:pt x="9426" y="0"/>
                      <a:pt x="8295" y="944"/>
                      <a:pt x="7560" y="2385"/>
                    </a:cubicBezTo>
                    <a:cubicBezTo>
                      <a:pt x="6088" y="1390"/>
                      <a:pt x="4312" y="1813"/>
                      <a:pt x="3108" y="3674"/>
                    </a:cubicBezTo>
                    <a:cubicBezTo>
                      <a:pt x="2350" y="4845"/>
                      <a:pt x="1968" y="6366"/>
                      <a:pt x="1942" y="7900"/>
                    </a:cubicBezTo>
                    <a:cubicBezTo>
                      <a:pt x="1671" y="8154"/>
                      <a:pt x="1412" y="8444"/>
                      <a:pt x="1178" y="8805"/>
                    </a:cubicBezTo>
                    <a:cubicBezTo>
                      <a:pt x="-392" y="11232"/>
                      <a:pt x="-392" y="15168"/>
                      <a:pt x="1178" y="17595"/>
                    </a:cubicBezTo>
                    <a:cubicBezTo>
                      <a:pt x="2347" y="19401"/>
                      <a:pt x="4057" y="19857"/>
                      <a:pt x="5502" y="18973"/>
                    </a:cubicBezTo>
                    <a:cubicBezTo>
                      <a:pt x="5593" y="19160"/>
                      <a:pt x="5681" y="19347"/>
                      <a:pt x="5791" y="19517"/>
                    </a:cubicBezTo>
                    <a:cubicBezTo>
                      <a:pt x="7033" y="21438"/>
                      <a:pt x="9049" y="21438"/>
                      <a:pt x="10291" y="19517"/>
                    </a:cubicBezTo>
                    <a:cubicBezTo>
                      <a:pt x="10334" y="19450"/>
                      <a:pt x="10364" y="19373"/>
                      <a:pt x="10404" y="19304"/>
                    </a:cubicBezTo>
                    <a:cubicBezTo>
                      <a:pt x="12100" y="21600"/>
                      <a:pt x="14681" y="21505"/>
                      <a:pt x="16298" y="19004"/>
                    </a:cubicBezTo>
                    <a:cubicBezTo>
                      <a:pt x="16404" y="18842"/>
                      <a:pt x="16503" y="18670"/>
                      <a:pt x="16595" y="18496"/>
                    </a:cubicBezTo>
                    <a:lnTo>
                      <a:pt x="17190" y="18496"/>
                    </a:lnTo>
                    <a:cubicBezTo>
                      <a:pt x="19409" y="18496"/>
                      <a:pt x="21208" y="15737"/>
                      <a:pt x="21208" y="12332"/>
                    </a:cubicBezTo>
                    <a:cubicBezTo>
                      <a:pt x="21208" y="9550"/>
                      <a:pt x="20006" y="7199"/>
                      <a:pt x="18356" y="6432"/>
                    </a:cubicBezTo>
                    <a:cubicBezTo>
                      <a:pt x="18378" y="6229"/>
                      <a:pt x="18391" y="6023"/>
                      <a:pt x="18391" y="5810"/>
                    </a:cubicBezTo>
                    <a:cubicBezTo>
                      <a:pt x="18391" y="3685"/>
                      <a:pt x="17269" y="1961"/>
                      <a:pt x="15884" y="1961"/>
                    </a:cubicBezTo>
                    <a:cubicBezTo>
                      <a:pt x="15216" y="1961"/>
                      <a:pt x="14610" y="2364"/>
                      <a:pt x="14160" y="3018"/>
                    </a:cubicBezTo>
                    <a:cubicBezTo>
                      <a:pt x="13460" y="1213"/>
                      <a:pt x="12179" y="0"/>
                      <a:pt x="107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lnSpcReduction="1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1pPr>
                <a:lvl2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2pPr>
                <a:lvl3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3pPr>
                <a:lvl4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4pPr>
                <a:lvl5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5pPr>
                <a:lvl6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6pPr>
                <a:lvl7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7pPr>
                <a:lvl8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8pPr>
                <a:lvl9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sz="4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Icon4">
                <a:extLst>
                  <a:ext uri="{FF2B5EF4-FFF2-40B4-BE49-F238E27FC236}">
                    <a16:creationId xmlns:a16="http://schemas.microsoft.com/office/drawing/2014/main" id="{1175A03F-584F-42FA-AAB4-34973BABBF54}"/>
                  </a:ext>
                </a:extLst>
              </p:cNvPr>
              <p:cNvSpPr/>
              <p:nvPr/>
            </p:nvSpPr>
            <p:spPr bwMode="auto">
              <a:xfrm>
                <a:off x="4969783" y="4124367"/>
                <a:ext cx="408148" cy="447532"/>
              </a:xfrm>
              <a:custGeom>
                <a:avLst/>
                <a:gdLst>
                  <a:gd name="connsiteX0" fmla="*/ 257952 w 552598"/>
                  <a:gd name="connsiteY0" fmla="*/ 238897 h 605921"/>
                  <a:gd name="connsiteX1" fmla="*/ 252845 w 552598"/>
                  <a:gd name="connsiteY1" fmla="*/ 243996 h 605921"/>
                  <a:gd name="connsiteX2" fmla="*/ 252845 w 552598"/>
                  <a:gd name="connsiteY2" fmla="*/ 308986 h 605921"/>
                  <a:gd name="connsiteX3" fmla="*/ 228056 w 552598"/>
                  <a:gd name="connsiteY3" fmla="*/ 308986 h 605921"/>
                  <a:gd name="connsiteX4" fmla="*/ 225642 w 552598"/>
                  <a:gd name="connsiteY4" fmla="*/ 314085 h 605921"/>
                  <a:gd name="connsiteX5" fmla="*/ 273271 w 552598"/>
                  <a:gd name="connsiteY5" fmla="*/ 372123 h 605921"/>
                  <a:gd name="connsiteX6" fmla="*/ 279306 w 552598"/>
                  <a:gd name="connsiteY6" fmla="*/ 372123 h 605921"/>
                  <a:gd name="connsiteX7" fmla="*/ 327027 w 552598"/>
                  <a:gd name="connsiteY7" fmla="*/ 314085 h 605921"/>
                  <a:gd name="connsiteX8" fmla="*/ 324520 w 552598"/>
                  <a:gd name="connsiteY8" fmla="*/ 308986 h 605921"/>
                  <a:gd name="connsiteX9" fmla="*/ 299731 w 552598"/>
                  <a:gd name="connsiteY9" fmla="*/ 308986 h 605921"/>
                  <a:gd name="connsiteX10" fmla="*/ 299731 w 552598"/>
                  <a:gd name="connsiteY10" fmla="*/ 243996 h 605921"/>
                  <a:gd name="connsiteX11" fmla="*/ 294718 w 552598"/>
                  <a:gd name="connsiteY11" fmla="*/ 238897 h 605921"/>
                  <a:gd name="connsiteX12" fmla="*/ 260737 w 552598"/>
                  <a:gd name="connsiteY12" fmla="*/ 130146 h 605921"/>
                  <a:gd name="connsiteX13" fmla="*/ 291932 w 552598"/>
                  <a:gd name="connsiteY13" fmla="*/ 130146 h 605921"/>
                  <a:gd name="connsiteX14" fmla="*/ 303445 w 552598"/>
                  <a:gd name="connsiteY14" fmla="*/ 141642 h 605921"/>
                  <a:gd name="connsiteX15" fmla="*/ 303445 w 552598"/>
                  <a:gd name="connsiteY15" fmla="*/ 167602 h 605921"/>
                  <a:gd name="connsiteX16" fmla="*/ 353580 w 552598"/>
                  <a:gd name="connsiteY16" fmla="*/ 188369 h 605921"/>
                  <a:gd name="connsiteX17" fmla="*/ 371963 w 552598"/>
                  <a:gd name="connsiteY17" fmla="*/ 170012 h 605921"/>
                  <a:gd name="connsiteX18" fmla="*/ 388118 w 552598"/>
                  <a:gd name="connsiteY18" fmla="*/ 170012 h 605921"/>
                  <a:gd name="connsiteX19" fmla="*/ 410215 w 552598"/>
                  <a:gd name="connsiteY19" fmla="*/ 192077 h 605921"/>
                  <a:gd name="connsiteX20" fmla="*/ 410215 w 552598"/>
                  <a:gd name="connsiteY20" fmla="*/ 208209 h 605921"/>
                  <a:gd name="connsiteX21" fmla="*/ 391832 w 552598"/>
                  <a:gd name="connsiteY21" fmla="*/ 226566 h 605921"/>
                  <a:gd name="connsiteX22" fmla="*/ 412628 w 552598"/>
                  <a:gd name="connsiteY22" fmla="*/ 276630 h 605921"/>
                  <a:gd name="connsiteX23" fmla="*/ 438625 w 552598"/>
                  <a:gd name="connsiteY23" fmla="*/ 276630 h 605921"/>
                  <a:gd name="connsiteX24" fmla="*/ 450137 w 552598"/>
                  <a:gd name="connsiteY24" fmla="*/ 288126 h 605921"/>
                  <a:gd name="connsiteX25" fmla="*/ 450137 w 552598"/>
                  <a:gd name="connsiteY25" fmla="*/ 319277 h 605921"/>
                  <a:gd name="connsiteX26" fmla="*/ 438625 w 552598"/>
                  <a:gd name="connsiteY26" fmla="*/ 330773 h 605921"/>
                  <a:gd name="connsiteX27" fmla="*/ 412628 w 552598"/>
                  <a:gd name="connsiteY27" fmla="*/ 330773 h 605921"/>
                  <a:gd name="connsiteX28" fmla="*/ 391832 w 552598"/>
                  <a:gd name="connsiteY28" fmla="*/ 380838 h 605921"/>
                  <a:gd name="connsiteX29" fmla="*/ 410215 w 552598"/>
                  <a:gd name="connsiteY29" fmla="*/ 399102 h 605921"/>
                  <a:gd name="connsiteX30" fmla="*/ 410215 w 552598"/>
                  <a:gd name="connsiteY30" fmla="*/ 415326 h 605921"/>
                  <a:gd name="connsiteX31" fmla="*/ 388118 w 552598"/>
                  <a:gd name="connsiteY31" fmla="*/ 437299 h 605921"/>
                  <a:gd name="connsiteX32" fmla="*/ 371963 w 552598"/>
                  <a:gd name="connsiteY32" fmla="*/ 437299 h 605921"/>
                  <a:gd name="connsiteX33" fmla="*/ 353580 w 552598"/>
                  <a:gd name="connsiteY33" fmla="*/ 419035 h 605921"/>
                  <a:gd name="connsiteX34" fmla="*/ 303445 w 552598"/>
                  <a:gd name="connsiteY34" fmla="*/ 439802 h 605921"/>
                  <a:gd name="connsiteX35" fmla="*/ 303445 w 552598"/>
                  <a:gd name="connsiteY35" fmla="*/ 465761 h 605921"/>
                  <a:gd name="connsiteX36" fmla="*/ 291932 w 552598"/>
                  <a:gd name="connsiteY36" fmla="*/ 477257 h 605921"/>
                  <a:gd name="connsiteX37" fmla="*/ 260737 w 552598"/>
                  <a:gd name="connsiteY37" fmla="*/ 477257 h 605921"/>
                  <a:gd name="connsiteX38" fmla="*/ 249224 w 552598"/>
                  <a:gd name="connsiteY38" fmla="*/ 465761 h 605921"/>
                  <a:gd name="connsiteX39" fmla="*/ 249224 w 552598"/>
                  <a:gd name="connsiteY39" fmla="*/ 439802 h 605921"/>
                  <a:gd name="connsiteX40" fmla="*/ 199089 w 552598"/>
                  <a:gd name="connsiteY40" fmla="*/ 419035 h 605921"/>
                  <a:gd name="connsiteX41" fmla="*/ 180799 w 552598"/>
                  <a:gd name="connsiteY41" fmla="*/ 437299 h 605921"/>
                  <a:gd name="connsiteX42" fmla="*/ 164551 w 552598"/>
                  <a:gd name="connsiteY42" fmla="*/ 437299 h 605921"/>
                  <a:gd name="connsiteX43" fmla="*/ 142547 w 552598"/>
                  <a:gd name="connsiteY43" fmla="*/ 415326 h 605921"/>
                  <a:gd name="connsiteX44" fmla="*/ 142547 w 552598"/>
                  <a:gd name="connsiteY44" fmla="*/ 399102 h 605921"/>
                  <a:gd name="connsiteX45" fmla="*/ 160837 w 552598"/>
                  <a:gd name="connsiteY45" fmla="*/ 380838 h 605921"/>
                  <a:gd name="connsiteX46" fmla="*/ 140041 w 552598"/>
                  <a:gd name="connsiteY46" fmla="*/ 330773 h 605921"/>
                  <a:gd name="connsiteX47" fmla="*/ 114044 w 552598"/>
                  <a:gd name="connsiteY47" fmla="*/ 330773 h 605921"/>
                  <a:gd name="connsiteX48" fmla="*/ 102532 w 552598"/>
                  <a:gd name="connsiteY48" fmla="*/ 319277 h 605921"/>
                  <a:gd name="connsiteX49" fmla="*/ 102532 w 552598"/>
                  <a:gd name="connsiteY49" fmla="*/ 288126 h 605921"/>
                  <a:gd name="connsiteX50" fmla="*/ 114044 w 552598"/>
                  <a:gd name="connsiteY50" fmla="*/ 276630 h 605921"/>
                  <a:gd name="connsiteX51" fmla="*/ 140041 w 552598"/>
                  <a:gd name="connsiteY51" fmla="*/ 276630 h 605921"/>
                  <a:gd name="connsiteX52" fmla="*/ 160837 w 552598"/>
                  <a:gd name="connsiteY52" fmla="*/ 226566 h 605921"/>
                  <a:gd name="connsiteX53" fmla="*/ 142547 w 552598"/>
                  <a:gd name="connsiteY53" fmla="*/ 208209 h 605921"/>
                  <a:gd name="connsiteX54" fmla="*/ 142547 w 552598"/>
                  <a:gd name="connsiteY54" fmla="*/ 192077 h 605921"/>
                  <a:gd name="connsiteX55" fmla="*/ 164551 w 552598"/>
                  <a:gd name="connsiteY55" fmla="*/ 170012 h 605921"/>
                  <a:gd name="connsiteX56" fmla="*/ 180799 w 552598"/>
                  <a:gd name="connsiteY56" fmla="*/ 170012 h 605921"/>
                  <a:gd name="connsiteX57" fmla="*/ 199089 w 552598"/>
                  <a:gd name="connsiteY57" fmla="*/ 188369 h 605921"/>
                  <a:gd name="connsiteX58" fmla="*/ 249224 w 552598"/>
                  <a:gd name="connsiteY58" fmla="*/ 167602 h 605921"/>
                  <a:gd name="connsiteX59" fmla="*/ 249224 w 552598"/>
                  <a:gd name="connsiteY59" fmla="*/ 141642 h 605921"/>
                  <a:gd name="connsiteX60" fmla="*/ 260737 w 552598"/>
                  <a:gd name="connsiteY60" fmla="*/ 130146 h 605921"/>
                  <a:gd name="connsiteX61" fmla="*/ 438507 w 552598"/>
                  <a:gd name="connsiteY61" fmla="*/ 79551 h 605921"/>
                  <a:gd name="connsiteX62" fmla="*/ 552598 w 552598"/>
                  <a:gd name="connsiteY62" fmla="*/ 302952 h 605921"/>
                  <a:gd name="connsiteX63" fmla="*/ 276329 w 552598"/>
                  <a:gd name="connsiteY63" fmla="*/ 578821 h 605921"/>
                  <a:gd name="connsiteX64" fmla="*/ 276329 w 552598"/>
                  <a:gd name="connsiteY64" fmla="*/ 602737 h 605921"/>
                  <a:gd name="connsiteX65" fmla="*/ 271316 w 552598"/>
                  <a:gd name="connsiteY65" fmla="*/ 605332 h 605921"/>
                  <a:gd name="connsiteX66" fmla="*/ 206426 w 552598"/>
                  <a:gd name="connsiteY66" fmla="*/ 560837 h 605921"/>
                  <a:gd name="connsiteX67" fmla="*/ 206426 w 552598"/>
                  <a:gd name="connsiteY67" fmla="*/ 555553 h 605921"/>
                  <a:gd name="connsiteX68" fmla="*/ 271316 w 552598"/>
                  <a:gd name="connsiteY68" fmla="*/ 511059 h 605921"/>
                  <a:gd name="connsiteX69" fmla="*/ 276329 w 552598"/>
                  <a:gd name="connsiteY69" fmla="*/ 513654 h 605921"/>
                  <a:gd name="connsiteX70" fmla="*/ 276329 w 552598"/>
                  <a:gd name="connsiteY70" fmla="*/ 537663 h 605921"/>
                  <a:gd name="connsiteX71" fmla="*/ 511381 w 552598"/>
                  <a:gd name="connsiteY71" fmla="*/ 302952 h 605921"/>
                  <a:gd name="connsiteX72" fmla="*/ 414278 w 552598"/>
                  <a:gd name="connsiteY72" fmla="*/ 112830 h 605921"/>
                  <a:gd name="connsiteX73" fmla="*/ 281414 w 552598"/>
                  <a:gd name="connsiteY73" fmla="*/ 589 h 605921"/>
                  <a:gd name="connsiteX74" fmla="*/ 346313 w 552598"/>
                  <a:gd name="connsiteY74" fmla="*/ 45086 h 605921"/>
                  <a:gd name="connsiteX75" fmla="*/ 346313 w 552598"/>
                  <a:gd name="connsiteY75" fmla="*/ 50277 h 605921"/>
                  <a:gd name="connsiteX76" fmla="*/ 281414 w 552598"/>
                  <a:gd name="connsiteY76" fmla="*/ 94775 h 605921"/>
                  <a:gd name="connsiteX77" fmla="*/ 276308 w 552598"/>
                  <a:gd name="connsiteY77" fmla="*/ 92179 h 605921"/>
                  <a:gd name="connsiteX78" fmla="*/ 276308 w 552598"/>
                  <a:gd name="connsiteY78" fmla="*/ 68262 h 605921"/>
                  <a:gd name="connsiteX79" fmla="*/ 41223 w 552598"/>
                  <a:gd name="connsiteY79" fmla="*/ 303077 h 605921"/>
                  <a:gd name="connsiteX80" fmla="*/ 138432 w 552598"/>
                  <a:gd name="connsiteY80" fmla="*/ 493302 h 605921"/>
                  <a:gd name="connsiteX81" fmla="*/ 114200 w 552598"/>
                  <a:gd name="connsiteY81" fmla="*/ 526582 h 605921"/>
                  <a:gd name="connsiteX82" fmla="*/ 0 w 552598"/>
                  <a:gd name="connsiteY82" fmla="*/ 303077 h 605921"/>
                  <a:gd name="connsiteX83" fmla="*/ 276308 w 552598"/>
                  <a:gd name="connsiteY83" fmla="*/ 27195 h 605921"/>
                  <a:gd name="connsiteX84" fmla="*/ 276308 w 552598"/>
                  <a:gd name="connsiteY84" fmla="*/ 3185 h 605921"/>
                  <a:gd name="connsiteX85" fmla="*/ 281414 w 552598"/>
                  <a:gd name="connsiteY85" fmla="*/ 589 h 60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552598" h="605921">
                    <a:moveTo>
                      <a:pt x="257952" y="238897"/>
                    </a:moveTo>
                    <a:cubicBezTo>
                      <a:pt x="255074" y="238897"/>
                      <a:pt x="252845" y="241122"/>
                      <a:pt x="252845" y="243996"/>
                    </a:cubicBezTo>
                    <a:lnTo>
                      <a:pt x="252845" y="308986"/>
                    </a:lnTo>
                    <a:lnTo>
                      <a:pt x="228056" y="308986"/>
                    </a:lnTo>
                    <a:cubicBezTo>
                      <a:pt x="225364" y="308986"/>
                      <a:pt x="223878" y="311953"/>
                      <a:pt x="225642" y="314085"/>
                    </a:cubicBezTo>
                    <a:lnTo>
                      <a:pt x="273271" y="372123"/>
                    </a:lnTo>
                    <a:cubicBezTo>
                      <a:pt x="274849" y="373977"/>
                      <a:pt x="277727" y="373977"/>
                      <a:pt x="279306" y="372123"/>
                    </a:cubicBezTo>
                    <a:lnTo>
                      <a:pt x="327027" y="314085"/>
                    </a:lnTo>
                    <a:cubicBezTo>
                      <a:pt x="328605" y="311953"/>
                      <a:pt x="327213" y="308894"/>
                      <a:pt x="324520" y="308986"/>
                    </a:cubicBezTo>
                    <a:lnTo>
                      <a:pt x="299731" y="308986"/>
                    </a:lnTo>
                    <a:lnTo>
                      <a:pt x="299731" y="243996"/>
                    </a:lnTo>
                    <a:cubicBezTo>
                      <a:pt x="299731" y="241122"/>
                      <a:pt x="297503" y="238897"/>
                      <a:pt x="294718" y="238897"/>
                    </a:cubicBezTo>
                    <a:close/>
                    <a:moveTo>
                      <a:pt x="260737" y="130146"/>
                    </a:moveTo>
                    <a:lnTo>
                      <a:pt x="291932" y="130146"/>
                    </a:lnTo>
                    <a:cubicBezTo>
                      <a:pt x="298431" y="130146"/>
                      <a:pt x="303445" y="135338"/>
                      <a:pt x="303445" y="141642"/>
                    </a:cubicBezTo>
                    <a:lnTo>
                      <a:pt x="303445" y="167602"/>
                    </a:lnTo>
                    <a:cubicBezTo>
                      <a:pt x="321642" y="171125"/>
                      <a:pt x="338632" y="178356"/>
                      <a:pt x="353580" y="188369"/>
                    </a:cubicBezTo>
                    <a:lnTo>
                      <a:pt x="371963" y="170012"/>
                    </a:lnTo>
                    <a:cubicBezTo>
                      <a:pt x="376420" y="165562"/>
                      <a:pt x="383661" y="165562"/>
                      <a:pt x="388118" y="170012"/>
                    </a:cubicBezTo>
                    <a:lnTo>
                      <a:pt x="410215" y="192077"/>
                    </a:lnTo>
                    <a:cubicBezTo>
                      <a:pt x="414671" y="196528"/>
                      <a:pt x="414671" y="203759"/>
                      <a:pt x="410215" y="208209"/>
                    </a:cubicBezTo>
                    <a:lnTo>
                      <a:pt x="391832" y="226566"/>
                    </a:lnTo>
                    <a:cubicBezTo>
                      <a:pt x="401859" y="241400"/>
                      <a:pt x="409100" y="258459"/>
                      <a:pt x="412628" y="276630"/>
                    </a:cubicBezTo>
                    <a:lnTo>
                      <a:pt x="438625" y="276630"/>
                    </a:lnTo>
                    <a:cubicBezTo>
                      <a:pt x="445124" y="276630"/>
                      <a:pt x="450137" y="281822"/>
                      <a:pt x="450137" y="288126"/>
                    </a:cubicBezTo>
                    <a:lnTo>
                      <a:pt x="450137" y="319277"/>
                    </a:lnTo>
                    <a:cubicBezTo>
                      <a:pt x="450137" y="325674"/>
                      <a:pt x="444938" y="330773"/>
                      <a:pt x="438625" y="330773"/>
                    </a:cubicBezTo>
                    <a:lnTo>
                      <a:pt x="412628" y="330773"/>
                    </a:lnTo>
                    <a:cubicBezTo>
                      <a:pt x="409100" y="348945"/>
                      <a:pt x="401859" y="365818"/>
                      <a:pt x="391832" y="380838"/>
                    </a:cubicBezTo>
                    <a:lnTo>
                      <a:pt x="410215" y="399102"/>
                    </a:lnTo>
                    <a:cubicBezTo>
                      <a:pt x="414671" y="403552"/>
                      <a:pt x="414671" y="410876"/>
                      <a:pt x="410215" y="415326"/>
                    </a:cubicBezTo>
                    <a:lnTo>
                      <a:pt x="388118" y="437299"/>
                    </a:lnTo>
                    <a:cubicBezTo>
                      <a:pt x="383661" y="441749"/>
                      <a:pt x="376420" y="441749"/>
                      <a:pt x="371963" y="437299"/>
                    </a:cubicBezTo>
                    <a:lnTo>
                      <a:pt x="353580" y="419035"/>
                    </a:lnTo>
                    <a:cubicBezTo>
                      <a:pt x="338725" y="429047"/>
                      <a:pt x="321642" y="436186"/>
                      <a:pt x="303445" y="439802"/>
                    </a:cubicBezTo>
                    <a:lnTo>
                      <a:pt x="303445" y="465761"/>
                    </a:lnTo>
                    <a:cubicBezTo>
                      <a:pt x="303445" y="472158"/>
                      <a:pt x="298246" y="477257"/>
                      <a:pt x="291932" y="477257"/>
                    </a:cubicBezTo>
                    <a:lnTo>
                      <a:pt x="260737" y="477257"/>
                    </a:lnTo>
                    <a:cubicBezTo>
                      <a:pt x="254331" y="477257"/>
                      <a:pt x="249224" y="472065"/>
                      <a:pt x="249224" y="465761"/>
                    </a:cubicBezTo>
                    <a:lnTo>
                      <a:pt x="249224" y="439802"/>
                    </a:lnTo>
                    <a:cubicBezTo>
                      <a:pt x="231027" y="436186"/>
                      <a:pt x="214130" y="429047"/>
                      <a:pt x="199089" y="419035"/>
                    </a:cubicBezTo>
                    <a:lnTo>
                      <a:pt x="180799" y="437299"/>
                    </a:lnTo>
                    <a:cubicBezTo>
                      <a:pt x="176342" y="441749"/>
                      <a:pt x="169008" y="441749"/>
                      <a:pt x="164551" y="437299"/>
                    </a:cubicBezTo>
                    <a:lnTo>
                      <a:pt x="142547" y="415326"/>
                    </a:lnTo>
                    <a:cubicBezTo>
                      <a:pt x="138091" y="410876"/>
                      <a:pt x="138091" y="403552"/>
                      <a:pt x="142547" y="399102"/>
                    </a:cubicBezTo>
                    <a:lnTo>
                      <a:pt x="160837" y="380838"/>
                    </a:lnTo>
                    <a:cubicBezTo>
                      <a:pt x="150810" y="366004"/>
                      <a:pt x="143661" y="348945"/>
                      <a:pt x="140041" y="330773"/>
                    </a:cubicBezTo>
                    <a:lnTo>
                      <a:pt x="114044" y="330773"/>
                    </a:lnTo>
                    <a:cubicBezTo>
                      <a:pt x="107638" y="330773"/>
                      <a:pt x="102532" y="325582"/>
                      <a:pt x="102532" y="319277"/>
                    </a:cubicBezTo>
                    <a:lnTo>
                      <a:pt x="102532" y="288126"/>
                    </a:lnTo>
                    <a:cubicBezTo>
                      <a:pt x="102532" y="281636"/>
                      <a:pt x="107731" y="276630"/>
                      <a:pt x="114044" y="276630"/>
                    </a:cubicBezTo>
                    <a:lnTo>
                      <a:pt x="140041" y="276630"/>
                    </a:lnTo>
                    <a:cubicBezTo>
                      <a:pt x="143661" y="258459"/>
                      <a:pt x="150810" y="241492"/>
                      <a:pt x="160837" y="226566"/>
                    </a:cubicBezTo>
                    <a:lnTo>
                      <a:pt x="142547" y="208209"/>
                    </a:lnTo>
                    <a:cubicBezTo>
                      <a:pt x="138091" y="203759"/>
                      <a:pt x="138091" y="196528"/>
                      <a:pt x="142547" y="192077"/>
                    </a:cubicBezTo>
                    <a:lnTo>
                      <a:pt x="164551" y="170012"/>
                    </a:lnTo>
                    <a:cubicBezTo>
                      <a:pt x="169008" y="165562"/>
                      <a:pt x="176342" y="165562"/>
                      <a:pt x="180799" y="170012"/>
                    </a:cubicBezTo>
                    <a:lnTo>
                      <a:pt x="199089" y="188369"/>
                    </a:lnTo>
                    <a:cubicBezTo>
                      <a:pt x="213944" y="178356"/>
                      <a:pt x="231027" y="171125"/>
                      <a:pt x="249224" y="167602"/>
                    </a:cubicBezTo>
                    <a:lnTo>
                      <a:pt x="249224" y="141642"/>
                    </a:lnTo>
                    <a:cubicBezTo>
                      <a:pt x="249224" y="135153"/>
                      <a:pt x="254424" y="130146"/>
                      <a:pt x="260737" y="130146"/>
                    </a:cubicBezTo>
                    <a:close/>
                    <a:moveTo>
                      <a:pt x="438507" y="79551"/>
                    </a:moveTo>
                    <a:cubicBezTo>
                      <a:pt x="510081" y="131462"/>
                      <a:pt x="552598" y="214890"/>
                      <a:pt x="552598" y="302952"/>
                    </a:cubicBezTo>
                    <a:cubicBezTo>
                      <a:pt x="552598" y="455069"/>
                      <a:pt x="428760" y="578821"/>
                      <a:pt x="276329" y="578821"/>
                    </a:cubicBezTo>
                    <a:lnTo>
                      <a:pt x="276329" y="602737"/>
                    </a:lnTo>
                    <a:cubicBezTo>
                      <a:pt x="276329" y="605332"/>
                      <a:pt x="273358" y="606815"/>
                      <a:pt x="271316" y="605332"/>
                    </a:cubicBezTo>
                    <a:lnTo>
                      <a:pt x="206426" y="560837"/>
                    </a:lnTo>
                    <a:cubicBezTo>
                      <a:pt x="204569" y="559539"/>
                      <a:pt x="204569" y="556759"/>
                      <a:pt x="206426" y="555553"/>
                    </a:cubicBezTo>
                    <a:lnTo>
                      <a:pt x="271316" y="511059"/>
                    </a:lnTo>
                    <a:cubicBezTo>
                      <a:pt x="273544" y="509575"/>
                      <a:pt x="276329" y="511059"/>
                      <a:pt x="276329" y="513654"/>
                    </a:cubicBezTo>
                    <a:lnTo>
                      <a:pt x="276329" y="537663"/>
                    </a:lnTo>
                    <a:cubicBezTo>
                      <a:pt x="405923" y="537663"/>
                      <a:pt x="511381" y="432358"/>
                      <a:pt x="511381" y="302952"/>
                    </a:cubicBezTo>
                    <a:cubicBezTo>
                      <a:pt x="511381" y="228053"/>
                      <a:pt x="475176" y="156954"/>
                      <a:pt x="414278" y="112830"/>
                    </a:cubicBezTo>
                    <a:close/>
                    <a:moveTo>
                      <a:pt x="281414" y="589"/>
                    </a:moveTo>
                    <a:lnTo>
                      <a:pt x="346313" y="45086"/>
                    </a:lnTo>
                    <a:cubicBezTo>
                      <a:pt x="348170" y="46384"/>
                      <a:pt x="348170" y="49072"/>
                      <a:pt x="346313" y="50277"/>
                    </a:cubicBezTo>
                    <a:lnTo>
                      <a:pt x="281414" y="94775"/>
                    </a:lnTo>
                    <a:cubicBezTo>
                      <a:pt x="279186" y="96258"/>
                      <a:pt x="276308" y="94775"/>
                      <a:pt x="276308" y="92179"/>
                    </a:cubicBezTo>
                    <a:lnTo>
                      <a:pt x="276308" y="68262"/>
                    </a:lnTo>
                    <a:cubicBezTo>
                      <a:pt x="146695" y="68262"/>
                      <a:pt x="41223" y="173665"/>
                      <a:pt x="41223" y="303077"/>
                    </a:cubicBezTo>
                    <a:cubicBezTo>
                      <a:pt x="41223" y="377980"/>
                      <a:pt x="77526" y="449176"/>
                      <a:pt x="138432" y="493302"/>
                    </a:cubicBezTo>
                    <a:lnTo>
                      <a:pt x="114200" y="526582"/>
                    </a:lnTo>
                    <a:cubicBezTo>
                      <a:pt x="42709" y="474762"/>
                      <a:pt x="0" y="391237"/>
                      <a:pt x="0" y="303077"/>
                    </a:cubicBezTo>
                    <a:cubicBezTo>
                      <a:pt x="0" y="150953"/>
                      <a:pt x="123948" y="27195"/>
                      <a:pt x="276308" y="27195"/>
                    </a:cubicBezTo>
                    <a:lnTo>
                      <a:pt x="276308" y="3185"/>
                    </a:lnTo>
                    <a:cubicBezTo>
                      <a:pt x="276308" y="589"/>
                      <a:pt x="279279" y="-894"/>
                      <a:pt x="281414" y="5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A3344B8B-97C8-B96E-7509-BA0CCB5513BB}"/>
                </a:ext>
              </a:extLst>
            </p:cNvPr>
            <p:cNvGrpSpPr/>
            <p:nvPr/>
          </p:nvGrpSpPr>
          <p:grpSpPr>
            <a:xfrm>
              <a:off x="673100" y="3982404"/>
              <a:ext cx="6909955" cy="1131508"/>
              <a:chOff x="673100" y="3982404"/>
              <a:chExt cx="6909955" cy="1131508"/>
            </a:xfrm>
          </p:grpSpPr>
          <p:sp>
            <p:nvSpPr>
              <p:cNvPr id="33" name="Bullet5">
                <a:extLst>
                  <a:ext uri="{FF2B5EF4-FFF2-40B4-BE49-F238E27FC236}">
                    <a16:creationId xmlns:a16="http://schemas.microsoft.com/office/drawing/2014/main" id="{3495B739-E5A7-4F4A-95FD-24BDFE4B18B1}"/>
                  </a:ext>
                </a:extLst>
              </p:cNvPr>
              <p:cNvSpPr txBox="1"/>
              <p:nvPr/>
            </p:nvSpPr>
            <p:spPr bwMode="auto">
              <a:xfrm>
                <a:off x="673100" y="4214562"/>
                <a:ext cx="3646642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可持续发展与伦理考量</a:t>
                </a:r>
                <a:endParaRPr lang="en-US" dirty="0"/>
              </a:p>
            </p:txBody>
          </p:sp>
          <p:sp>
            <p:nvSpPr>
              <p:cNvPr id="32" name="Text5">
                <a:extLst>
                  <a:ext uri="{FF2B5EF4-FFF2-40B4-BE49-F238E27FC236}">
                    <a16:creationId xmlns:a16="http://schemas.microsoft.com/office/drawing/2014/main" id="{AC321F9B-F99D-44D6-95EE-4CF3F8A760F8}"/>
                  </a:ext>
                </a:extLst>
              </p:cNvPr>
              <p:cNvSpPr/>
              <p:nvPr/>
            </p:nvSpPr>
            <p:spPr bwMode="auto">
              <a:xfrm>
                <a:off x="673100" y="4602160"/>
                <a:ext cx="3646642" cy="511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在技术发展中兼顾环保与社会责任，确保技术普惠。</a:t>
                </a:r>
                <a:endParaRPr lang="en-US" dirty="0"/>
              </a:p>
            </p:txBody>
          </p:sp>
          <p:sp>
            <p:nvSpPr>
              <p:cNvPr id="15" name="IconBackground5">
                <a:extLst>
                  <a:ext uri="{FF2B5EF4-FFF2-40B4-BE49-F238E27FC236}">
                    <a16:creationId xmlns:a16="http://schemas.microsoft.com/office/drawing/2014/main" id="{164CDCDD-36D9-437A-AD66-D49CBEB136B3}"/>
                  </a:ext>
                </a:extLst>
              </p:cNvPr>
              <p:cNvSpPr/>
              <p:nvPr/>
            </p:nvSpPr>
            <p:spPr>
              <a:xfrm flipH="1">
                <a:off x="6438845" y="3982404"/>
                <a:ext cx="1144210" cy="731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8" h="20957" extrusionOk="0">
                    <a:moveTo>
                      <a:pt x="10711" y="0"/>
                    </a:moveTo>
                    <a:cubicBezTo>
                      <a:pt x="9426" y="0"/>
                      <a:pt x="8295" y="944"/>
                      <a:pt x="7560" y="2385"/>
                    </a:cubicBezTo>
                    <a:cubicBezTo>
                      <a:pt x="6088" y="1390"/>
                      <a:pt x="4312" y="1813"/>
                      <a:pt x="3108" y="3674"/>
                    </a:cubicBezTo>
                    <a:cubicBezTo>
                      <a:pt x="2350" y="4845"/>
                      <a:pt x="1968" y="6366"/>
                      <a:pt x="1942" y="7900"/>
                    </a:cubicBezTo>
                    <a:cubicBezTo>
                      <a:pt x="1671" y="8154"/>
                      <a:pt x="1412" y="8444"/>
                      <a:pt x="1178" y="8805"/>
                    </a:cubicBezTo>
                    <a:cubicBezTo>
                      <a:pt x="-392" y="11232"/>
                      <a:pt x="-392" y="15168"/>
                      <a:pt x="1178" y="17595"/>
                    </a:cubicBezTo>
                    <a:cubicBezTo>
                      <a:pt x="2347" y="19401"/>
                      <a:pt x="4057" y="19857"/>
                      <a:pt x="5502" y="18973"/>
                    </a:cubicBezTo>
                    <a:cubicBezTo>
                      <a:pt x="5593" y="19160"/>
                      <a:pt x="5681" y="19347"/>
                      <a:pt x="5791" y="19517"/>
                    </a:cubicBezTo>
                    <a:cubicBezTo>
                      <a:pt x="7033" y="21438"/>
                      <a:pt x="9049" y="21438"/>
                      <a:pt x="10291" y="19517"/>
                    </a:cubicBezTo>
                    <a:cubicBezTo>
                      <a:pt x="10334" y="19450"/>
                      <a:pt x="10364" y="19373"/>
                      <a:pt x="10404" y="19304"/>
                    </a:cubicBezTo>
                    <a:cubicBezTo>
                      <a:pt x="12100" y="21600"/>
                      <a:pt x="14681" y="21505"/>
                      <a:pt x="16298" y="19004"/>
                    </a:cubicBezTo>
                    <a:cubicBezTo>
                      <a:pt x="16404" y="18842"/>
                      <a:pt x="16503" y="18670"/>
                      <a:pt x="16595" y="18496"/>
                    </a:cubicBezTo>
                    <a:lnTo>
                      <a:pt x="17190" y="18496"/>
                    </a:lnTo>
                    <a:cubicBezTo>
                      <a:pt x="19409" y="18496"/>
                      <a:pt x="21208" y="15737"/>
                      <a:pt x="21208" y="12332"/>
                    </a:cubicBezTo>
                    <a:cubicBezTo>
                      <a:pt x="21208" y="9550"/>
                      <a:pt x="20006" y="7199"/>
                      <a:pt x="18356" y="6432"/>
                    </a:cubicBezTo>
                    <a:cubicBezTo>
                      <a:pt x="18378" y="6229"/>
                      <a:pt x="18391" y="6023"/>
                      <a:pt x="18391" y="5810"/>
                    </a:cubicBezTo>
                    <a:cubicBezTo>
                      <a:pt x="18391" y="3685"/>
                      <a:pt x="17269" y="1961"/>
                      <a:pt x="15884" y="1961"/>
                    </a:cubicBezTo>
                    <a:cubicBezTo>
                      <a:pt x="15216" y="1961"/>
                      <a:pt x="14610" y="2364"/>
                      <a:pt x="14160" y="3018"/>
                    </a:cubicBezTo>
                    <a:cubicBezTo>
                      <a:pt x="13460" y="1213"/>
                      <a:pt x="12179" y="0"/>
                      <a:pt x="107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lnSpcReduction="1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1pPr>
                <a:lvl2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2pPr>
                <a:lvl3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3pPr>
                <a:lvl4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4pPr>
                <a:lvl5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5pPr>
                <a:lvl6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6pPr>
                <a:lvl7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7pPr>
                <a:lvl8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8pPr>
                <a:lvl9pPr marL="0" marR="0" indent="0" algn="ctr" defTabSz="457200" rtl="0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5000" b="0" i="0" u="none" strike="noStrike" cap="none" spc="0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  <a:uFillTx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sz="4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Icon5">
                <a:extLst>
                  <a:ext uri="{FF2B5EF4-FFF2-40B4-BE49-F238E27FC236}">
                    <a16:creationId xmlns:a16="http://schemas.microsoft.com/office/drawing/2014/main" id="{AF68338E-9780-4129-AAE7-FFAAEADEEC44}"/>
                  </a:ext>
                </a:extLst>
              </p:cNvPr>
              <p:cNvSpPr/>
              <p:nvPr/>
            </p:nvSpPr>
            <p:spPr bwMode="auto">
              <a:xfrm>
                <a:off x="6799685" y="4143629"/>
                <a:ext cx="422530" cy="409008"/>
              </a:xfrm>
              <a:custGeom>
                <a:avLst/>
                <a:gdLst>
                  <a:gd name="connsiteX0" fmla="*/ 452855 w 582453"/>
                  <a:gd name="connsiteY0" fmla="*/ 373207 h 563815"/>
                  <a:gd name="connsiteX1" fmla="*/ 462456 w 582453"/>
                  <a:gd name="connsiteY1" fmla="*/ 374525 h 563815"/>
                  <a:gd name="connsiteX2" fmla="*/ 539855 w 582453"/>
                  <a:gd name="connsiteY2" fmla="*/ 418461 h 563815"/>
                  <a:gd name="connsiteX3" fmla="*/ 545132 w 582453"/>
                  <a:gd name="connsiteY3" fmla="*/ 436035 h 563815"/>
                  <a:gd name="connsiteX4" fmla="*/ 534578 w 582453"/>
                  <a:gd name="connsiteY4" fmla="*/ 443065 h 563815"/>
                  <a:gd name="connsiteX5" fmla="*/ 527541 w 582453"/>
                  <a:gd name="connsiteY5" fmla="*/ 441308 h 563815"/>
                  <a:gd name="connsiteX6" fmla="*/ 450729 w 582453"/>
                  <a:gd name="connsiteY6" fmla="*/ 397372 h 563815"/>
                  <a:gd name="connsiteX7" fmla="*/ 445452 w 582453"/>
                  <a:gd name="connsiteY7" fmla="*/ 379797 h 563815"/>
                  <a:gd name="connsiteX8" fmla="*/ 452855 w 582453"/>
                  <a:gd name="connsiteY8" fmla="*/ 373207 h 563815"/>
                  <a:gd name="connsiteX9" fmla="*/ 128583 w 582453"/>
                  <a:gd name="connsiteY9" fmla="*/ 372080 h 563815"/>
                  <a:gd name="connsiteX10" fmla="*/ 136726 w 582453"/>
                  <a:gd name="connsiteY10" fmla="*/ 378020 h 563815"/>
                  <a:gd name="connsiteX11" fmla="*/ 131444 w 582453"/>
                  <a:gd name="connsiteY11" fmla="*/ 395617 h 563815"/>
                  <a:gd name="connsiteX12" fmla="*/ 54564 w 582453"/>
                  <a:gd name="connsiteY12" fmla="*/ 439610 h 563815"/>
                  <a:gd name="connsiteX13" fmla="*/ 47522 w 582453"/>
                  <a:gd name="connsiteY13" fmla="*/ 441370 h 563815"/>
                  <a:gd name="connsiteX14" fmla="*/ 36958 w 582453"/>
                  <a:gd name="connsiteY14" fmla="*/ 434331 h 563815"/>
                  <a:gd name="connsiteX15" fmla="*/ 42240 w 582453"/>
                  <a:gd name="connsiteY15" fmla="*/ 416734 h 563815"/>
                  <a:gd name="connsiteX16" fmla="*/ 119120 w 582453"/>
                  <a:gd name="connsiteY16" fmla="*/ 372740 h 563815"/>
                  <a:gd name="connsiteX17" fmla="*/ 128583 w 582453"/>
                  <a:gd name="connsiteY17" fmla="*/ 372080 h 563815"/>
                  <a:gd name="connsiteX18" fmla="*/ 481761 w 582453"/>
                  <a:gd name="connsiteY18" fmla="*/ 276633 h 563815"/>
                  <a:gd name="connsiteX19" fmla="*/ 569792 w 582453"/>
                  <a:gd name="connsiteY19" fmla="*/ 276633 h 563815"/>
                  <a:gd name="connsiteX20" fmla="*/ 582116 w 582453"/>
                  <a:gd name="connsiteY20" fmla="*/ 288924 h 563815"/>
                  <a:gd name="connsiteX21" fmla="*/ 569792 w 582453"/>
                  <a:gd name="connsiteY21" fmla="*/ 301216 h 563815"/>
                  <a:gd name="connsiteX22" fmla="*/ 481761 w 582453"/>
                  <a:gd name="connsiteY22" fmla="*/ 301216 h 563815"/>
                  <a:gd name="connsiteX23" fmla="*/ 469437 w 582453"/>
                  <a:gd name="connsiteY23" fmla="*/ 288924 h 563815"/>
                  <a:gd name="connsiteX24" fmla="*/ 481761 w 582453"/>
                  <a:gd name="connsiteY24" fmla="*/ 276633 h 563815"/>
                  <a:gd name="connsiteX25" fmla="*/ 12323 w 582453"/>
                  <a:gd name="connsiteY25" fmla="*/ 276633 h 563815"/>
                  <a:gd name="connsiteX26" fmla="*/ 99762 w 582453"/>
                  <a:gd name="connsiteY26" fmla="*/ 276633 h 563815"/>
                  <a:gd name="connsiteX27" fmla="*/ 112085 w 582453"/>
                  <a:gd name="connsiteY27" fmla="*/ 288940 h 563815"/>
                  <a:gd name="connsiteX28" fmla="*/ 99762 w 582453"/>
                  <a:gd name="connsiteY28" fmla="*/ 301248 h 563815"/>
                  <a:gd name="connsiteX29" fmla="*/ 12323 w 582453"/>
                  <a:gd name="connsiteY29" fmla="*/ 301248 h 563815"/>
                  <a:gd name="connsiteX30" fmla="*/ 0 w 582453"/>
                  <a:gd name="connsiteY30" fmla="*/ 288940 h 563815"/>
                  <a:gd name="connsiteX31" fmla="*/ 12323 w 582453"/>
                  <a:gd name="connsiteY31" fmla="*/ 276633 h 563815"/>
                  <a:gd name="connsiteX32" fmla="*/ 291091 w 582453"/>
                  <a:gd name="connsiteY32" fmla="*/ 230905 h 563815"/>
                  <a:gd name="connsiteX33" fmla="*/ 273482 w 582453"/>
                  <a:gd name="connsiteY33" fmla="*/ 462418 h 563815"/>
                  <a:gd name="connsiteX34" fmla="*/ 291091 w 582453"/>
                  <a:gd name="connsiteY34" fmla="*/ 324096 h 563815"/>
                  <a:gd name="connsiteX35" fmla="*/ 291091 w 582453"/>
                  <a:gd name="connsiteY35" fmla="*/ 488207 h 563815"/>
                  <a:gd name="connsiteX36" fmla="*/ 291091 w 582453"/>
                  <a:gd name="connsiteY36" fmla="*/ 230905 h 563815"/>
                  <a:gd name="connsiteX37" fmla="*/ 291091 w 582453"/>
                  <a:gd name="connsiteY37" fmla="*/ 155883 h 563815"/>
                  <a:gd name="connsiteX38" fmla="*/ 433138 w 582453"/>
                  <a:gd name="connsiteY38" fmla="*/ 301238 h 563815"/>
                  <a:gd name="connsiteX39" fmla="*/ 352136 w 582453"/>
                  <a:gd name="connsiteY39" fmla="*/ 480001 h 563815"/>
                  <a:gd name="connsiteX40" fmla="*/ 348614 w 582453"/>
                  <a:gd name="connsiteY40" fmla="*/ 512824 h 563815"/>
                  <a:gd name="connsiteX41" fmla="*/ 289330 w 582453"/>
                  <a:gd name="connsiteY41" fmla="*/ 563815 h 563815"/>
                  <a:gd name="connsiteX42" fmla="*/ 229459 w 582453"/>
                  <a:gd name="connsiteY42" fmla="*/ 512824 h 563815"/>
                  <a:gd name="connsiteX43" fmla="*/ 225937 w 582453"/>
                  <a:gd name="connsiteY43" fmla="*/ 480001 h 563815"/>
                  <a:gd name="connsiteX44" fmla="*/ 145522 w 582453"/>
                  <a:gd name="connsiteY44" fmla="*/ 301238 h 563815"/>
                  <a:gd name="connsiteX45" fmla="*/ 291091 w 582453"/>
                  <a:gd name="connsiteY45" fmla="*/ 155883 h 563815"/>
                  <a:gd name="connsiteX46" fmla="*/ 536996 w 582453"/>
                  <a:gd name="connsiteY46" fmla="*/ 136984 h 563815"/>
                  <a:gd name="connsiteX47" fmla="*/ 545132 w 582453"/>
                  <a:gd name="connsiteY47" fmla="*/ 143583 h 563815"/>
                  <a:gd name="connsiteX48" fmla="*/ 539855 w 582453"/>
                  <a:gd name="connsiteY48" fmla="*/ 161180 h 563815"/>
                  <a:gd name="connsiteX49" fmla="*/ 462456 w 582453"/>
                  <a:gd name="connsiteY49" fmla="*/ 205173 h 563815"/>
                  <a:gd name="connsiteX50" fmla="*/ 456007 w 582453"/>
                  <a:gd name="connsiteY50" fmla="*/ 206933 h 563815"/>
                  <a:gd name="connsiteX51" fmla="*/ 445452 w 582453"/>
                  <a:gd name="connsiteY51" fmla="*/ 199894 h 563815"/>
                  <a:gd name="connsiteX52" fmla="*/ 450729 w 582453"/>
                  <a:gd name="connsiteY52" fmla="*/ 182297 h 563815"/>
                  <a:gd name="connsiteX53" fmla="*/ 527541 w 582453"/>
                  <a:gd name="connsiteY53" fmla="*/ 138303 h 563815"/>
                  <a:gd name="connsiteX54" fmla="*/ 536996 w 582453"/>
                  <a:gd name="connsiteY54" fmla="*/ 136984 h 563815"/>
                  <a:gd name="connsiteX55" fmla="*/ 44441 w 582453"/>
                  <a:gd name="connsiteY55" fmla="*/ 136984 h 563815"/>
                  <a:gd name="connsiteX56" fmla="*/ 54564 w 582453"/>
                  <a:gd name="connsiteY56" fmla="*/ 138303 h 563815"/>
                  <a:gd name="connsiteX57" fmla="*/ 131444 w 582453"/>
                  <a:gd name="connsiteY57" fmla="*/ 182297 h 563815"/>
                  <a:gd name="connsiteX58" fmla="*/ 136726 w 582453"/>
                  <a:gd name="connsiteY58" fmla="*/ 199894 h 563815"/>
                  <a:gd name="connsiteX59" fmla="*/ 126162 w 582453"/>
                  <a:gd name="connsiteY59" fmla="*/ 206933 h 563815"/>
                  <a:gd name="connsiteX60" fmla="*/ 119120 w 582453"/>
                  <a:gd name="connsiteY60" fmla="*/ 205173 h 563815"/>
                  <a:gd name="connsiteX61" fmla="*/ 42240 w 582453"/>
                  <a:gd name="connsiteY61" fmla="*/ 161180 h 563815"/>
                  <a:gd name="connsiteX62" fmla="*/ 36958 w 582453"/>
                  <a:gd name="connsiteY62" fmla="*/ 143583 h 563815"/>
                  <a:gd name="connsiteX63" fmla="*/ 44441 w 582453"/>
                  <a:gd name="connsiteY63" fmla="*/ 136984 h 563815"/>
                  <a:gd name="connsiteX64" fmla="*/ 426494 w 582453"/>
                  <a:gd name="connsiteY64" fmla="*/ 35635 h 563815"/>
                  <a:gd name="connsiteX65" fmla="*/ 436617 w 582453"/>
                  <a:gd name="connsiteY65" fmla="*/ 36954 h 563815"/>
                  <a:gd name="connsiteX66" fmla="*/ 441898 w 582453"/>
                  <a:gd name="connsiteY66" fmla="*/ 54539 h 563815"/>
                  <a:gd name="connsiteX67" fmla="*/ 397887 w 582453"/>
                  <a:gd name="connsiteY67" fmla="*/ 131329 h 563815"/>
                  <a:gd name="connsiteX68" fmla="*/ 387325 w 582453"/>
                  <a:gd name="connsiteY68" fmla="*/ 138363 h 563815"/>
                  <a:gd name="connsiteX69" fmla="*/ 380283 w 582453"/>
                  <a:gd name="connsiteY69" fmla="*/ 136604 h 563815"/>
                  <a:gd name="connsiteX70" fmla="*/ 375002 w 582453"/>
                  <a:gd name="connsiteY70" fmla="*/ 119019 h 563815"/>
                  <a:gd name="connsiteX71" fmla="*/ 419013 w 582453"/>
                  <a:gd name="connsiteY71" fmla="*/ 42230 h 563815"/>
                  <a:gd name="connsiteX72" fmla="*/ 426494 w 582453"/>
                  <a:gd name="connsiteY72" fmla="*/ 35635 h 563815"/>
                  <a:gd name="connsiteX73" fmla="*/ 155032 w 582453"/>
                  <a:gd name="connsiteY73" fmla="*/ 33845 h 563815"/>
                  <a:gd name="connsiteX74" fmla="*/ 163176 w 582453"/>
                  <a:gd name="connsiteY74" fmla="*/ 40440 h 563815"/>
                  <a:gd name="connsiteX75" fmla="*/ 206613 w 582453"/>
                  <a:gd name="connsiteY75" fmla="*/ 117229 h 563815"/>
                  <a:gd name="connsiteX76" fmla="*/ 201330 w 582453"/>
                  <a:gd name="connsiteY76" fmla="*/ 134814 h 563815"/>
                  <a:gd name="connsiteX77" fmla="*/ 194873 w 582453"/>
                  <a:gd name="connsiteY77" fmla="*/ 136573 h 563815"/>
                  <a:gd name="connsiteX78" fmla="*/ 184308 w 582453"/>
                  <a:gd name="connsiteY78" fmla="*/ 129539 h 563815"/>
                  <a:gd name="connsiteX79" fmla="*/ 140284 w 582453"/>
                  <a:gd name="connsiteY79" fmla="*/ 52749 h 563815"/>
                  <a:gd name="connsiteX80" fmla="*/ 145567 w 582453"/>
                  <a:gd name="connsiteY80" fmla="*/ 35164 h 563815"/>
                  <a:gd name="connsiteX81" fmla="*/ 155032 w 582453"/>
                  <a:gd name="connsiteY81" fmla="*/ 33845 h 563815"/>
                  <a:gd name="connsiteX82" fmla="*/ 291044 w 582453"/>
                  <a:gd name="connsiteY82" fmla="*/ 0 h 563815"/>
                  <a:gd name="connsiteX83" fmla="*/ 303382 w 582453"/>
                  <a:gd name="connsiteY83" fmla="*/ 12313 h 563815"/>
                  <a:gd name="connsiteX84" fmla="*/ 303382 w 582453"/>
                  <a:gd name="connsiteY84" fmla="*/ 99678 h 563815"/>
                  <a:gd name="connsiteX85" fmla="*/ 291044 w 582453"/>
                  <a:gd name="connsiteY85" fmla="*/ 111991 h 563815"/>
                  <a:gd name="connsiteX86" fmla="*/ 278705 w 582453"/>
                  <a:gd name="connsiteY86" fmla="*/ 99678 h 563815"/>
                  <a:gd name="connsiteX87" fmla="*/ 278705 w 582453"/>
                  <a:gd name="connsiteY87" fmla="*/ 12313 h 563815"/>
                  <a:gd name="connsiteX88" fmla="*/ 291044 w 582453"/>
                  <a:gd name="connsiteY88" fmla="*/ 0 h 563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582453" h="563815">
                    <a:moveTo>
                      <a:pt x="452855" y="373207"/>
                    </a:moveTo>
                    <a:cubicBezTo>
                      <a:pt x="455860" y="372328"/>
                      <a:pt x="459231" y="372767"/>
                      <a:pt x="462456" y="374525"/>
                    </a:cubicBezTo>
                    <a:lnTo>
                      <a:pt x="539855" y="418461"/>
                    </a:lnTo>
                    <a:cubicBezTo>
                      <a:pt x="545132" y="421976"/>
                      <a:pt x="548650" y="429005"/>
                      <a:pt x="545132" y="436035"/>
                    </a:cubicBezTo>
                    <a:cubicBezTo>
                      <a:pt x="543373" y="441308"/>
                      <a:pt x="539855" y="443065"/>
                      <a:pt x="534578" y="443065"/>
                    </a:cubicBezTo>
                    <a:cubicBezTo>
                      <a:pt x="531060" y="443065"/>
                      <a:pt x="529300" y="443065"/>
                      <a:pt x="527541" y="441308"/>
                    </a:cubicBezTo>
                    <a:lnTo>
                      <a:pt x="450729" y="397372"/>
                    </a:lnTo>
                    <a:cubicBezTo>
                      <a:pt x="443693" y="393857"/>
                      <a:pt x="441934" y="386827"/>
                      <a:pt x="445452" y="379797"/>
                    </a:cubicBezTo>
                    <a:cubicBezTo>
                      <a:pt x="447211" y="376282"/>
                      <a:pt x="449850" y="374085"/>
                      <a:pt x="452855" y="373207"/>
                    </a:cubicBezTo>
                    <a:close/>
                    <a:moveTo>
                      <a:pt x="128583" y="372080"/>
                    </a:moveTo>
                    <a:cubicBezTo>
                      <a:pt x="131884" y="373180"/>
                      <a:pt x="134965" y="375380"/>
                      <a:pt x="136726" y="378020"/>
                    </a:cubicBezTo>
                    <a:cubicBezTo>
                      <a:pt x="140247" y="383299"/>
                      <a:pt x="138486" y="392098"/>
                      <a:pt x="131444" y="395617"/>
                    </a:cubicBezTo>
                    <a:lnTo>
                      <a:pt x="54564" y="439610"/>
                    </a:lnTo>
                    <a:cubicBezTo>
                      <a:pt x="52804" y="441370"/>
                      <a:pt x="49283" y="441370"/>
                      <a:pt x="47522" y="441370"/>
                    </a:cubicBezTo>
                    <a:cubicBezTo>
                      <a:pt x="44001" y="441370"/>
                      <a:pt x="38719" y="437851"/>
                      <a:pt x="36958" y="434331"/>
                    </a:cubicBezTo>
                    <a:cubicBezTo>
                      <a:pt x="33437" y="429052"/>
                      <a:pt x="35198" y="420253"/>
                      <a:pt x="42240" y="416734"/>
                    </a:cubicBezTo>
                    <a:lnTo>
                      <a:pt x="119120" y="372740"/>
                    </a:lnTo>
                    <a:cubicBezTo>
                      <a:pt x="121761" y="370981"/>
                      <a:pt x="125282" y="370981"/>
                      <a:pt x="128583" y="372080"/>
                    </a:cubicBezTo>
                    <a:close/>
                    <a:moveTo>
                      <a:pt x="481761" y="276633"/>
                    </a:moveTo>
                    <a:lnTo>
                      <a:pt x="569792" y="276633"/>
                    </a:lnTo>
                    <a:cubicBezTo>
                      <a:pt x="578595" y="276633"/>
                      <a:pt x="583877" y="281901"/>
                      <a:pt x="582116" y="288924"/>
                    </a:cubicBezTo>
                    <a:cubicBezTo>
                      <a:pt x="582116" y="295948"/>
                      <a:pt x="576835" y="301216"/>
                      <a:pt x="569792" y="301216"/>
                    </a:cubicBezTo>
                    <a:lnTo>
                      <a:pt x="481761" y="301216"/>
                    </a:lnTo>
                    <a:cubicBezTo>
                      <a:pt x="474719" y="301216"/>
                      <a:pt x="469437" y="295948"/>
                      <a:pt x="469437" y="288924"/>
                    </a:cubicBezTo>
                    <a:cubicBezTo>
                      <a:pt x="469437" y="281901"/>
                      <a:pt x="474719" y="276633"/>
                      <a:pt x="481761" y="276633"/>
                    </a:cubicBezTo>
                    <a:close/>
                    <a:moveTo>
                      <a:pt x="12323" y="276633"/>
                    </a:moveTo>
                    <a:lnTo>
                      <a:pt x="99762" y="276633"/>
                    </a:lnTo>
                    <a:cubicBezTo>
                      <a:pt x="106804" y="276633"/>
                      <a:pt x="112085" y="281908"/>
                      <a:pt x="112085" y="288940"/>
                    </a:cubicBezTo>
                    <a:cubicBezTo>
                      <a:pt x="112085" y="295973"/>
                      <a:pt x="106804" y="303006"/>
                      <a:pt x="99762" y="301248"/>
                    </a:cubicBezTo>
                    <a:lnTo>
                      <a:pt x="12323" y="301248"/>
                    </a:lnTo>
                    <a:cubicBezTo>
                      <a:pt x="5281" y="301248"/>
                      <a:pt x="0" y="295973"/>
                      <a:pt x="0" y="288940"/>
                    </a:cubicBezTo>
                    <a:cubicBezTo>
                      <a:pt x="0" y="281908"/>
                      <a:pt x="5281" y="276633"/>
                      <a:pt x="12323" y="276633"/>
                    </a:cubicBezTo>
                    <a:close/>
                    <a:moveTo>
                      <a:pt x="291091" y="230905"/>
                    </a:moveTo>
                    <a:cubicBezTo>
                      <a:pt x="193067" y="324096"/>
                      <a:pt x="232981" y="407910"/>
                      <a:pt x="273482" y="462418"/>
                    </a:cubicBezTo>
                    <a:cubicBezTo>
                      <a:pt x="277004" y="465935"/>
                      <a:pt x="257634" y="379777"/>
                      <a:pt x="291091" y="324096"/>
                    </a:cubicBezTo>
                    <a:cubicBezTo>
                      <a:pt x="273482" y="378018"/>
                      <a:pt x="296374" y="457143"/>
                      <a:pt x="291091" y="488207"/>
                    </a:cubicBezTo>
                    <a:cubicBezTo>
                      <a:pt x="403203" y="374502"/>
                      <a:pt x="324548" y="280138"/>
                      <a:pt x="291091" y="230905"/>
                    </a:cubicBezTo>
                    <a:close/>
                    <a:moveTo>
                      <a:pt x="291091" y="155883"/>
                    </a:moveTo>
                    <a:cubicBezTo>
                      <a:pt x="371506" y="155883"/>
                      <a:pt x="436660" y="220941"/>
                      <a:pt x="433138" y="301238"/>
                    </a:cubicBezTo>
                    <a:cubicBezTo>
                      <a:pt x="433138" y="407910"/>
                      <a:pt x="357419" y="421977"/>
                      <a:pt x="352136" y="480001"/>
                    </a:cubicBezTo>
                    <a:lnTo>
                      <a:pt x="348614" y="512824"/>
                    </a:lnTo>
                    <a:cubicBezTo>
                      <a:pt x="343332" y="542715"/>
                      <a:pt x="319266" y="563815"/>
                      <a:pt x="289330" y="563815"/>
                    </a:cubicBezTo>
                    <a:cubicBezTo>
                      <a:pt x="259395" y="563815"/>
                      <a:pt x="234742" y="540957"/>
                      <a:pt x="229459" y="512824"/>
                    </a:cubicBezTo>
                    <a:lnTo>
                      <a:pt x="225937" y="480001"/>
                    </a:lnTo>
                    <a:cubicBezTo>
                      <a:pt x="222415" y="421977"/>
                      <a:pt x="145522" y="409668"/>
                      <a:pt x="145522" y="301238"/>
                    </a:cubicBezTo>
                    <a:cubicBezTo>
                      <a:pt x="145522" y="220941"/>
                      <a:pt x="210089" y="155883"/>
                      <a:pt x="291091" y="155883"/>
                    </a:cubicBezTo>
                    <a:close/>
                    <a:moveTo>
                      <a:pt x="536996" y="136984"/>
                    </a:moveTo>
                    <a:cubicBezTo>
                      <a:pt x="540295" y="137864"/>
                      <a:pt x="543373" y="140064"/>
                      <a:pt x="545132" y="143583"/>
                    </a:cubicBezTo>
                    <a:cubicBezTo>
                      <a:pt x="548650" y="148862"/>
                      <a:pt x="546891" y="157661"/>
                      <a:pt x="539855" y="161180"/>
                    </a:cubicBezTo>
                    <a:lnTo>
                      <a:pt x="462456" y="205173"/>
                    </a:lnTo>
                    <a:cubicBezTo>
                      <a:pt x="460697" y="206933"/>
                      <a:pt x="457766" y="206933"/>
                      <a:pt x="456007" y="206933"/>
                    </a:cubicBezTo>
                    <a:cubicBezTo>
                      <a:pt x="452488" y="206933"/>
                      <a:pt x="447211" y="205173"/>
                      <a:pt x="445452" y="199894"/>
                    </a:cubicBezTo>
                    <a:cubicBezTo>
                      <a:pt x="441934" y="194615"/>
                      <a:pt x="443693" y="185816"/>
                      <a:pt x="450729" y="182297"/>
                    </a:cubicBezTo>
                    <a:lnTo>
                      <a:pt x="527541" y="138303"/>
                    </a:lnTo>
                    <a:cubicBezTo>
                      <a:pt x="530180" y="136544"/>
                      <a:pt x="533698" y="136104"/>
                      <a:pt x="536996" y="136984"/>
                    </a:cubicBezTo>
                    <a:close/>
                    <a:moveTo>
                      <a:pt x="44441" y="136984"/>
                    </a:moveTo>
                    <a:cubicBezTo>
                      <a:pt x="47522" y="136104"/>
                      <a:pt x="51043" y="136544"/>
                      <a:pt x="54564" y="138303"/>
                    </a:cubicBezTo>
                    <a:lnTo>
                      <a:pt x="131444" y="182297"/>
                    </a:lnTo>
                    <a:cubicBezTo>
                      <a:pt x="138486" y="185816"/>
                      <a:pt x="140247" y="194615"/>
                      <a:pt x="136726" y="199894"/>
                    </a:cubicBezTo>
                    <a:cubicBezTo>
                      <a:pt x="134965" y="205173"/>
                      <a:pt x="131444" y="206933"/>
                      <a:pt x="126162" y="206933"/>
                    </a:cubicBezTo>
                    <a:cubicBezTo>
                      <a:pt x="122641" y="206933"/>
                      <a:pt x="120880" y="206933"/>
                      <a:pt x="119120" y="205173"/>
                    </a:cubicBezTo>
                    <a:lnTo>
                      <a:pt x="42240" y="161180"/>
                    </a:lnTo>
                    <a:cubicBezTo>
                      <a:pt x="35198" y="157661"/>
                      <a:pt x="33437" y="150622"/>
                      <a:pt x="36958" y="143583"/>
                    </a:cubicBezTo>
                    <a:cubicBezTo>
                      <a:pt x="38719" y="140064"/>
                      <a:pt x="41360" y="137864"/>
                      <a:pt x="44441" y="136984"/>
                    </a:cubicBezTo>
                    <a:close/>
                    <a:moveTo>
                      <a:pt x="426494" y="35635"/>
                    </a:moveTo>
                    <a:cubicBezTo>
                      <a:pt x="429575" y="34756"/>
                      <a:pt x="433096" y="35196"/>
                      <a:pt x="436617" y="36954"/>
                    </a:cubicBezTo>
                    <a:cubicBezTo>
                      <a:pt x="443659" y="40471"/>
                      <a:pt x="445419" y="49264"/>
                      <a:pt x="441898" y="54539"/>
                    </a:cubicBezTo>
                    <a:lnTo>
                      <a:pt x="397887" y="131329"/>
                    </a:lnTo>
                    <a:cubicBezTo>
                      <a:pt x="396127" y="136604"/>
                      <a:pt x="392606" y="138363"/>
                      <a:pt x="387325" y="138363"/>
                    </a:cubicBezTo>
                    <a:cubicBezTo>
                      <a:pt x="383804" y="138363"/>
                      <a:pt x="382044" y="138363"/>
                      <a:pt x="380283" y="136604"/>
                    </a:cubicBezTo>
                    <a:cubicBezTo>
                      <a:pt x="373241" y="133087"/>
                      <a:pt x="371481" y="126053"/>
                      <a:pt x="375002" y="119019"/>
                    </a:cubicBezTo>
                    <a:lnTo>
                      <a:pt x="419013" y="42230"/>
                    </a:lnTo>
                    <a:cubicBezTo>
                      <a:pt x="420773" y="38713"/>
                      <a:pt x="423414" y="36515"/>
                      <a:pt x="426494" y="35635"/>
                    </a:cubicBezTo>
                    <a:close/>
                    <a:moveTo>
                      <a:pt x="155032" y="33845"/>
                    </a:moveTo>
                    <a:cubicBezTo>
                      <a:pt x="158334" y="34725"/>
                      <a:pt x="161415" y="36923"/>
                      <a:pt x="163176" y="40440"/>
                    </a:cubicBezTo>
                    <a:lnTo>
                      <a:pt x="206613" y="117229"/>
                    </a:lnTo>
                    <a:cubicBezTo>
                      <a:pt x="210135" y="122505"/>
                      <a:pt x="208374" y="131297"/>
                      <a:pt x="201330" y="134814"/>
                    </a:cubicBezTo>
                    <a:cubicBezTo>
                      <a:pt x="199569" y="136573"/>
                      <a:pt x="196634" y="136573"/>
                      <a:pt x="194873" y="136573"/>
                    </a:cubicBezTo>
                    <a:cubicBezTo>
                      <a:pt x="191352" y="136573"/>
                      <a:pt x="186069" y="134814"/>
                      <a:pt x="184308" y="129539"/>
                    </a:cubicBezTo>
                    <a:lnTo>
                      <a:pt x="140284" y="52749"/>
                    </a:lnTo>
                    <a:cubicBezTo>
                      <a:pt x="136762" y="47474"/>
                      <a:pt x="138523" y="38681"/>
                      <a:pt x="145567" y="35164"/>
                    </a:cubicBezTo>
                    <a:cubicBezTo>
                      <a:pt x="148208" y="33406"/>
                      <a:pt x="151730" y="32966"/>
                      <a:pt x="155032" y="33845"/>
                    </a:cubicBezTo>
                    <a:close/>
                    <a:moveTo>
                      <a:pt x="291044" y="0"/>
                    </a:moveTo>
                    <a:cubicBezTo>
                      <a:pt x="298094" y="0"/>
                      <a:pt x="303382" y="5277"/>
                      <a:pt x="303382" y="12313"/>
                    </a:cubicBezTo>
                    <a:lnTo>
                      <a:pt x="303382" y="99678"/>
                    </a:lnTo>
                    <a:cubicBezTo>
                      <a:pt x="303382" y="106714"/>
                      <a:pt x="298094" y="111991"/>
                      <a:pt x="291044" y="111991"/>
                    </a:cubicBezTo>
                    <a:cubicBezTo>
                      <a:pt x="283993" y="111991"/>
                      <a:pt x="278705" y="104955"/>
                      <a:pt x="278705" y="99678"/>
                    </a:cubicBezTo>
                    <a:lnTo>
                      <a:pt x="278705" y="12313"/>
                    </a:lnTo>
                    <a:cubicBezTo>
                      <a:pt x="278705" y="5277"/>
                      <a:pt x="283993" y="0"/>
                      <a:pt x="2910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18" name="íŝḻíḑe">
              <a:extLst>
                <a:ext uri="{FF2B5EF4-FFF2-40B4-BE49-F238E27FC236}">
                  <a16:creationId xmlns:a16="http://schemas.microsoft.com/office/drawing/2014/main" id="{833805A4-BD0C-4099-8D0E-E3464E120103}"/>
                </a:ext>
              </a:extLst>
            </p:cNvPr>
            <p:cNvCxnSpPr/>
            <p:nvPr/>
          </p:nvCxnSpPr>
          <p:spPr>
            <a:xfrm>
              <a:off x="669925" y="4039283"/>
              <a:ext cx="3759200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ïśḷîḍê">
              <a:extLst>
                <a:ext uri="{FF2B5EF4-FFF2-40B4-BE49-F238E27FC236}">
                  <a16:creationId xmlns:a16="http://schemas.microsoft.com/office/drawing/2014/main" id="{D02F5970-7114-4416-9969-73931E9DBD81}"/>
                </a:ext>
              </a:extLst>
            </p:cNvPr>
            <p:cNvCxnSpPr/>
            <p:nvPr/>
          </p:nvCxnSpPr>
          <p:spPr>
            <a:xfrm>
              <a:off x="7759700" y="3639233"/>
              <a:ext cx="3759200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itle">
              <a:extLst>
                <a:ext uri="{FF2B5EF4-FFF2-40B4-BE49-F238E27FC236}">
                  <a16:creationId xmlns:a16="http://schemas.microsoft.com/office/drawing/2014/main" id="{6C9AE990-58DD-80AE-A497-792856E84317}"/>
                </a:ext>
              </a:extLst>
            </p:cNvPr>
            <p:cNvSpPr txBox="1"/>
            <p:nvPr/>
          </p:nvSpPr>
          <p:spPr>
            <a:xfrm>
              <a:off x="673100" y="1130302"/>
              <a:ext cx="10845800" cy="868178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行业发展的方向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  <a:endParaRPr lang="en-US" dirty="0"/>
          </a:p>
          <a:p>
            <a:r>
              <a:rPr lang="zh-CN" altLang="en-US" dirty="0"/>
              <a:t>技术优势</a:t>
            </a:r>
            <a:endParaRPr lang="en-US" dirty="0"/>
          </a:p>
          <a:p>
            <a:r>
              <a:rPr lang="zh-CN" altLang="en-US" dirty="0"/>
              <a:t>产品介绍</a:t>
            </a:r>
            <a:endParaRPr lang="en-US" dirty="0"/>
          </a:p>
          <a:p>
            <a:r>
              <a:rPr lang="zh-CN" altLang="en-US" dirty="0"/>
              <a:t>行业分析</a:t>
            </a:r>
            <a:endParaRPr lang="en-US" dirty="0"/>
          </a:p>
          <a:p>
            <a:r>
              <a:rPr lang="zh-CN" altLang="en-US" dirty="0"/>
              <a:t>市场分析</a:t>
            </a:r>
            <a:endParaRPr lang="en-US" dirty="0"/>
          </a:p>
          <a:p>
            <a:r>
              <a:rPr lang="zh-CN" altLang="en-US" dirty="0"/>
              <a:t>发展规划</a:t>
            </a:r>
            <a:endParaRPr lang="en-US" dirty="0"/>
          </a:p>
          <a:p>
            <a:r>
              <a:rPr lang="zh-CN" altLang="en-US" dirty="0"/>
              <a:t>市场营销</a:t>
            </a:r>
            <a:endParaRPr lang="en-US" dirty="0"/>
          </a:p>
          <a:p>
            <a:r>
              <a:rPr lang="zh-CN" altLang="en-US" dirty="0"/>
              <a:t>财务分析</a:t>
            </a:r>
            <a:endParaRPr lang="en-US" dirty="0"/>
          </a:p>
          <a:p>
            <a:r>
              <a:rPr lang="zh-CN" altLang="en-US" dirty="0"/>
              <a:t>机遇与风险分析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市场分析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分析市场需求与竞争格局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宏观分析</a:t>
            </a:r>
            <a:endParaRPr lang="en-US" dirty="0"/>
          </a:p>
        </p:txBody>
      </p:sp>
      <p:grpSp>
        <p:nvGrpSpPr>
          <p:cNvPr id="28" name="50c883be-8abf-46c9-8d56-2bc0785b7488.source.5.zh-Hans.pptx">
            <a:extLst>
              <a:ext uri="{FF2B5EF4-FFF2-40B4-BE49-F238E27FC236}">
                <a16:creationId xmlns:a16="http://schemas.microsoft.com/office/drawing/2014/main" id="{F5DE42AA-0ECD-61F8-A87A-1D8DD5E74A62}"/>
              </a:ext>
            </a:extLst>
          </p:cNvPr>
          <p:cNvGrpSpPr/>
          <p:nvPr/>
        </p:nvGrpSpPr>
        <p:grpSpPr>
          <a:xfrm>
            <a:off x="660400" y="1610915"/>
            <a:ext cx="10868025" cy="3636169"/>
            <a:chOff x="660400" y="1610915"/>
            <a:chExt cx="10868025" cy="3636169"/>
          </a:xfrm>
        </p:grpSpPr>
        <p:sp>
          <p:nvSpPr>
            <p:cNvPr id="8" name="Title">
              <a:extLst>
                <a:ext uri="{FF2B5EF4-FFF2-40B4-BE49-F238E27FC236}">
                  <a16:creationId xmlns:a16="http://schemas.microsoft.com/office/drawing/2014/main" id="{498FDAAF-5EEF-4785-97B6-38276661F475}"/>
                </a:ext>
              </a:extLst>
            </p:cNvPr>
            <p:cNvSpPr txBox="1"/>
            <p:nvPr/>
          </p:nvSpPr>
          <p:spPr>
            <a:xfrm>
              <a:off x="663575" y="1610915"/>
              <a:ext cx="10864850" cy="9360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宏观环境因素分析</a:t>
              </a:r>
              <a:endParaRPr lang="en-US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406D088-33DA-48E0-86DE-9A585558388E}"/>
                </a:ext>
              </a:extLst>
            </p:cNvPr>
            <p:cNvGrpSpPr/>
            <p:nvPr/>
          </p:nvGrpSpPr>
          <p:grpSpPr>
            <a:xfrm>
              <a:off x="660400" y="2978546"/>
              <a:ext cx="2268538" cy="2268538"/>
              <a:chOff x="844759" y="6043329"/>
              <a:chExt cx="2151588" cy="2151588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8B38FE2B-A42F-4DA4-9B1E-47D096534A49}"/>
                  </a:ext>
                </a:extLst>
              </p:cNvPr>
              <p:cNvGrpSpPr/>
              <p:nvPr/>
            </p:nvGrpSpPr>
            <p:grpSpPr>
              <a:xfrm>
                <a:off x="844759" y="6043329"/>
                <a:ext cx="2151588" cy="2151588"/>
                <a:chOff x="907334" y="2192861"/>
                <a:chExt cx="3178256" cy="3178256"/>
              </a:xfrm>
            </p:grpSpPr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8BED9F90-EA7F-4D16-BE85-F2BD35B0662B}"/>
                    </a:ext>
                  </a:extLst>
                </p:cNvPr>
                <p:cNvSpPr/>
                <p:nvPr/>
              </p:nvSpPr>
              <p:spPr>
                <a:xfrm>
                  <a:off x="907334" y="2192861"/>
                  <a:ext cx="3178256" cy="3178256"/>
                </a:xfrm>
                <a:prstGeom prst="ellipse">
                  <a:avLst/>
                </a:prstGeom>
                <a:noFill/>
                <a:ln w="19050" cap="rnd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3765"/>
                  <a:endParaRPr lang="zh-CN" altLang="en-US" sz="20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Number1">
                  <a:extLst>
                    <a:ext uri="{FF2B5EF4-FFF2-40B4-BE49-F238E27FC236}">
                      <a16:creationId xmlns:a16="http://schemas.microsoft.com/office/drawing/2014/main" id="{A012E2CB-A9AF-40B9-95FD-4C9F58613DE1}"/>
                    </a:ext>
                  </a:extLst>
                </p:cNvPr>
                <p:cNvSpPr/>
                <p:nvPr/>
              </p:nvSpPr>
              <p:spPr>
                <a:xfrm>
                  <a:off x="1049728" y="2335255"/>
                  <a:ext cx="648278" cy="648278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3765"/>
                  <a:r>
                    <a:rPr lang="en-US" altLang="zh-CN" sz="1100" b="1" dirty="0">
                      <a:solidFill>
                        <a:srgbClr val="FFFFFF"/>
                      </a:solidFill>
                    </a:rPr>
                    <a:t>01</a:t>
                  </a:r>
                  <a:endParaRPr lang="zh-CN" altLang="en-US" sz="1100" b="1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1" name="Icon1">
                <a:extLst>
                  <a:ext uri="{FF2B5EF4-FFF2-40B4-BE49-F238E27FC236}">
                    <a16:creationId xmlns:a16="http://schemas.microsoft.com/office/drawing/2014/main" id="{5DA0F1CF-E9D1-42BA-97E1-FAC0F21CD830}"/>
                  </a:ext>
                </a:extLst>
              </p:cNvPr>
              <p:cNvSpPr/>
              <p:nvPr/>
            </p:nvSpPr>
            <p:spPr bwMode="auto">
              <a:xfrm>
                <a:off x="1783706" y="6363165"/>
                <a:ext cx="273694" cy="375888"/>
              </a:xfrm>
              <a:custGeom>
                <a:avLst/>
                <a:gdLst>
                  <a:gd name="connsiteX0" fmla="*/ 267948 w 400050"/>
                  <a:gd name="connsiteY0" fmla="*/ 621 h 533400"/>
                  <a:gd name="connsiteX1" fmla="*/ 296523 w 400050"/>
                  <a:gd name="connsiteY1" fmla="*/ 27291 h 533400"/>
                  <a:gd name="connsiteX2" fmla="*/ 296523 w 400050"/>
                  <a:gd name="connsiteY2" fmla="*/ 29196 h 533400"/>
                  <a:gd name="connsiteX3" fmla="*/ 296523 w 400050"/>
                  <a:gd name="connsiteY3" fmla="*/ 38721 h 533400"/>
                  <a:gd name="connsiteX4" fmla="*/ 363198 w 400050"/>
                  <a:gd name="connsiteY4" fmla="*/ 38721 h 533400"/>
                  <a:gd name="connsiteX5" fmla="*/ 401298 w 400050"/>
                  <a:gd name="connsiteY5" fmla="*/ 74916 h 533400"/>
                  <a:gd name="connsiteX6" fmla="*/ 401298 w 400050"/>
                  <a:gd name="connsiteY6" fmla="*/ 76821 h 533400"/>
                  <a:gd name="connsiteX7" fmla="*/ 401298 w 400050"/>
                  <a:gd name="connsiteY7" fmla="*/ 495921 h 533400"/>
                  <a:gd name="connsiteX8" fmla="*/ 365103 w 400050"/>
                  <a:gd name="connsiteY8" fmla="*/ 534021 h 533400"/>
                  <a:gd name="connsiteX9" fmla="*/ 363198 w 400050"/>
                  <a:gd name="connsiteY9" fmla="*/ 534021 h 533400"/>
                  <a:gd name="connsiteX10" fmla="*/ 39348 w 400050"/>
                  <a:gd name="connsiteY10" fmla="*/ 534021 h 533400"/>
                  <a:gd name="connsiteX11" fmla="*/ 1248 w 400050"/>
                  <a:gd name="connsiteY11" fmla="*/ 497826 h 533400"/>
                  <a:gd name="connsiteX12" fmla="*/ 1248 w 400050"/>
                  <a:gd name="connsiteY12" fmla="*/ 495921 h 533400"/>
                  <a:gd name="connsiteX13" fmla="*/ 1248 w 400050"/>
                  <a:gd name="connsiteY13" fmla="*/ 76821 h 533400"/>
                  <a:gd name="connsiteX14" fmla="*/ 37443 w 400050"/>
                  <a:gd name="connsiteY14" fmla="*/ 38721 h 533400"/>
                  <a:gd name="connsiteX15" fmla="*/ 39348 w 400050"/>
                  <a:gd name="connsiteY15" fmla="*/ 38721 h 533400"/>
                  <a:gd name="connsiteX16" fmla="*/ 106023 w 400050"/>
                  <a:gd name="connsiteY16" fmla="*/ 38721 h 533400"/>
                  <a:gd name="connsiteX17" fmla="*/ 106023 w 400050"/>
                  <a:gd name="connsiteY17" fmla="*/ 29196 h 533400"/>
                  <a:gd name="connsiteX18" fmla="*/ 132693 w 400050"/>
                  <a:gd name="connsiteY18" fmla="*/ 621 h 533400"/>
                  <a:gd name="connsiteX19" fmla="*/ 134598 w 400050"/>
                  <a:gd name="connsiteY19" fmla="*/ 621 h 533400"/>
                  <a:gd name="connsiteX20" fmla="*/ 267948 w 400050"/>
                  <a:gd name="connsiteY20" fmla="*/ 621 h 533400"/>
                  <a:gd name="connsiteX21" fmla="*/ 106023 w 400050"/>
                  <a:gd name="connsiteY21" fmla="*/ 57771 h 533400"/>
                  <a:gd name="connsiteX22" fmla="*/ 39348 w 400050"/>
                  <a:gd name="connsiteY22" fmla="*/ 57771 h 533400"/>
                  <a:gd name="connsiteX23" fmla="*/ 20298 w 400050"/>
                  <a:gd name="connsiteY23" fmla="*/ 75869 h 533400"/>
                  <a:gd name="connsiteX24" fmla="*/ 20298 w 400050"/>
                  <a:gd name="connsiteY24" fmla="*/ 76821 h 533400"/>
                  <a:gd name="connsiteX25" fmla="*/ 20298 w 400050"/>
                  <a:gd name="connsiteY25" fmla="*/ 495921 h 533400"/>
                  <a:gd name="connsiteX26" fmla="*/ 38395 w 400050"/>
                  <a:gd name="connsiteY26" fmla="*/ 514971 h 533400"/>
                  <a:gd name="connsiteX27" fmla="*/ 39348 w 400050"/>
                  <a:gd name="connsiteY27" fmla="*/ 514971 h 533400"/>
                  <a:gd name="connsiteX28" fmla="*/ 363198 w 400050"/>
                  <a:gd name="connsiteY28" fmla="*/ 514971 h 533400"/>
                  <a:gd name="connsiteX29" fmla="*/ 382248 w 400050"/>
                  <a:gd name="connsiteY29" fmla="*/ 496873 h 533400"/>
                  <a:gd name="connsiteX30" fmla="*/ 382248 w 400050"/>
                  <a:gd name="connsiteY30" fmla="*/ 495921 h 533400"/>
                  <a:gd name="connsiteX31" fmla="*/ 382248 w 400050"/>
                  <a:gd name="connsiteY31" fmla="*/ 76821 h 533400"/>
                  <a:gd name="connsiteX32" fmla="*/ 364151 w 400050"/>
                  <a:gd name="connsiteY32" fmla="*/ 57771 h 533400"/>
                  <a:gd name="connsiteX33" fmla="*/ 363198 w 400050"/>
                  <a:gd name="connsiteY33" fmla="*/ 57771 h 533400"/>
                  <a:gd name="connsiteX34" fmla="*/ 296523 w 400050"/>
                  <a:gd name="connsiteY34" fmla="*/ 57771 h 533400"/>
                  <a:gd name="connsiteX35" fmla="*/ 296523 w 400050"/>
                  <a:gd name="connsiteY35" fmla="*/ 67296 h 533400"/>
                  <a:gd name="connsiteX36" fmla="*/ 269853 w 400050"/>
                  <a:gd name="connsiteY36" fmla="*/ 95871 h 533400"/>
                  <a:gd name="connsiteX37" fmla="*/ 267948 w 400050"/>
                  <a:gd name="connsiteY37" fmla="*/ 95871 h 533400"/>
                  <a:gd name="connsiteX38" fmla="*/ 134598 w 400050"/>
                  <a:gd name="connsiteY38" fmla="*/ 95871 h 533400"/>
                  <a:gd name="connsiteX39" fmla="*/ 106023 w 400050"/>
                  <a:gd name="connsiteY39" fmla="*/ 69201 h 533400"/>
                  <a:gd name="connsiteX40" fmla="*/ 106023 w 400050"/>
                  <a:gd name="connsiteY40" fmla="*/ 67296 h 533400"/>
                  <a:gd name="connsiteX41" fmla="*/ 106023 w 400050"/>
                  <a:gd name="connsiteY41" fmla="*/ 57771 h 533400"/>
                  <a:gd name="connsiteX42" fmla="*/ 201273 w 400050"/>
                  <a:gd name="connsiteY42" fmla="*/ 343521 h 533400"/>
                  <a:gd name="connsiteX43" fmla="*/ 201273 w 400050"/>
                  <a:gd name="connsiteY43" fmla="*/ 362571 h 533400"/>
                  <a:gd name="connsiteX44" fmla="*/ 86973 w 400050"/>
                  <a:gd name="connsiteY44" fmla="*/ 362571 h 533400"/>
                  <a:gd name="connsiteX45" fmla="*/ 86973 w 400050"/>
                  <a:gd name="connsiteY45" fmla="*/ 343521 h 533400"/>
                  <a:gd name="connsiteX46" fmla="*/ 201273 w 400050"/>
                  <a:gd name="connsiteY46" fmla="*/ 343521 h 533400"/>
                  <a:gd name="connsiteX47" fmla="*/ 315573 w 400050"/>
                  <a:gd name="connsiteY47" fmla="*/ 267321 h 533400"/>
                  <a:gd name="connsiteX48" fmla="*/ 315573 w 400050"/>
                  <a:gd name="connsiteY48" fmla="*/ 286371 h 533400"/>
                  <a:gd name="connsiteX49" fmla="*/ 86973 w 400050"/>
                  <a:gd name="connsiteY49" fmla="*/ 286371 h 533400"/>
                  <a:gd name="connsiteX50" fmla="*/ 86973 w 400050"/>
                  <a:gd name="connsiteY50" fmla="*/ 267321 h 533400"/>
                  <a:gd name="connsiteX51" fmla="*/ 315573 w 400050"/>
                  <a:gd name="connsiteY51" fmla="*/ 267321 h 533400"/>
                  <a:gd name="connsiteX52" fmla="*/ 315573 w 400050"/>
                  <a:gd name="connsiteY52" fmla="*/ 191121 h 533400"/>
                  <a:gd name="connsiteX53" fmla="*/ 315573 w 400050"/>
                  <a:gd name="connsiteY53" fmla="*/ 210171 h 533400"/>
                  <a:gd name="connsiteX54" fmla="*/ 86973 w 400050"/>
                  <a:gd name="connsiteY54" fmla="*/ 210171 h 533400"/>
                  <a:gd name="connsiteX55" fmla="*/ 86973 w 400050"/>
                  <a:gd name="connsiteY55" fmla="*/ 191121 h 533400"/>
                  <a:gd name="connsiteX56" fmla="*/ 315573 w 400050"/>
                  <a:gd name="connsiteY56" fmla="*/ 191121 h 533400"/>
                  <a:gd name="connsiteX57" fmla="*/ 267948 w 400050"/>
                  <a:gd name="connsiteY57" fmla="*/ 19671 h 533400"/>
                  <a:gd name="connsiteX58" fmla="*/ 134598 w 400050"/>
                  <a:gd name="connsiteY58" fmla="*/ 19671 h 533400"/>
                  <a:gd name="connsiteX59" fmla="*/ 125073 w 400050"/>
                  <a:gd name="connsiteY59" fmla="*/ 28244 h 533400"/>
                  <a:gd name="connsiteX60" fmla="*/ 125073 w 400050"/>
                  <a:gd name="connsiteY60" fmla="*/ 29196 h 533400"/>
                  <a:gd name="connsiteX61" fmla="*/ 125073 w 400050"/>
                  <a:gd name="connsiteY61" fmla="*/ 67296 h 533400"/>
                  <a:gd name="connsiteX62" fmla="*/ 133645 w 400050"/>
                  <a:gd name="connsiteY62" fmla="*/ 76821 h 533400"/>
                  <a:gd name="connsiteX63" fmla="*/ 134598 w 400050"/>
                  <a:gd name="connsiteY63" fmla="*/ 76821 h 533400"/>
                  <a:gd name="connsiteX64" fmla="*/ 267948 w 400050"/>
                  <a:gd name="connsiteY64" fmla="*/ 76821 h 533400"/>
                  <a:gd name="connsiteX65" fmla="*/ 277473 w 400050"/>
                  <a:gd name="connsiteY65" fmla="*/ 68248 h 533400"/>
                  <a:gd name="connsiteX66" fmla="*/ 277473 w 400050"/>
                  <a:gd name="connsiteY66" fmla="*/ 67296 h 533400"/>
                  <a:gd name="connsiteX67" fmla="*/ 277473 w 400050"/>
                  <a:gd name="connsiteY67" fmla="*/ 29196 h 533400"/>
                  <a:gd name="connsiteX68" fmla="*/ 267948 w 400050"/>
                  <a:gd name="connsiteY68" fmla="*/ 196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400050" h="533400">
                    <a:moveTo>
                      <a:pt x="267948" y="621"/>
                    </a:moveTo>
                    <a:cubicBezTo>
                      <a:pt x="283188" y="621"/>
                      <a:pt x="295570" y="12051"/>
                      <a:pt x="296523" y="27291"/>
                    </a:cubicBezTo>
                    <a:lnTo>
                      <a:pt x="296523" y="29196"/>
                    </a:lnTo>
                    <a:lnTo>
                      <a:pt x="296523" y="38721"/>
                    </a:lnTo>
                    <a:lnTo>
                      <a:pt x="363198" y="38721"/>
                    </a:lnTo>
                    <a:cubicBezTo>
                      <a:pt x="383201" y="38721"/>
                      <a:pt x="400345" y="54914"/>
                      <a:pt x="401298" y="74916"/>
                    </a:cubicBezTo>
                    <a:lnTo>
                      <a:pt x="401298" y="76821"/>
                    </a:lnTo>
                    <a:lnTo>
                      <a:pt x="401298" y="495921"/>
                    </a:lnTo>
                    <a:cubicBezTo>
                      <a:pt x="401298" y="515923"/>
                      <a:pt x="385105" y="533069"/>
                      <a:pt x="365103" y="534021"/>
                    </a:cubicBezTo>
                    <a:lnTo>
                      <a:pt x="363198" y="534021"/>
                    </a:lnTo>
                    <a:lnTo>
                      <a:pt x="39348" y="534021"/>
                    </a:lnTo>
                    <a:cubicBezTo>
                      <a:pt x="19345" y="534021"/>
                      <a:pt x="2201" y="517828"/>
                      <a:pt x="1248" y="497826"/>
                    </a:cubicBezTo>
                    <a:lnTo>
                      <a:pt x="1248" y="495921"/>
                    </a:lnTo>
                    <a:lnTo>
                      <a:pt x="1248" y="76821"/>
                    </a:lnTo>
                    <a:cubicBezTo>
                      <a:pt x="1248" y="56819"/>
                      <a:pt x="17441" y="39673"/>
                      <a:pt x="37443" y="38721"/>
                    </a:cubicBezTo>
                    <a:lnTo>
                      <a:pt x="39348" y="38721"/>
                    </a:lnTo>
                    <a:lnTo>
                      <a:pt x="106023" y="38721"/>
                    </a:lnTo>
                    <a:lnTo>
                      <a:pt x="106023" y="29196"/>
                    </a:lnTo>
                    <a:cubicBezTo>
                      <a:pt x="106023" y="13956"/>
                      <a:pt x="117453" y="1573"/>
                      <a:pt x="132693" y="621"/>
                    </a:cubicBezTo>
                    <a:lnTo>
                      <a:pt x="134598" y="621"/>
                    </a:lnTo>
                    <a:lnTo>
                      <a:pt x="267948" y="621"/>
                    </a:lnTo>
                    <a:close/>
                    <a:moveTo>
                      <a:pt x="106023" y="57771"/>
                    </a:moveTo>
                    <a:lnTo>
                      <a:pt x="39348" y="57771"/>
                    </a:lnTo>
                    <a:cubicBezTo>
                      <a:pt x="28870" y="57771"/>
                      <a:pt x="21251" y="65391"/>
                      <a:pt x="20298" y="75869"/>
                    </a:cubicBezTo>
                    <a:lnTo>
                      <a:pt x="20298" y="76821"/>
                    </a:lnTo>
                    <a:lnTo>
                      <a:pt x="20298" y="495921"/>
                    </a:lnTo>
                    <a:cubicBezTo>
                      <a:pt x="20298" y="506398"/>
                      <a:pt x="27918" y="514019"/>
                      <a:pt x="38395" y="514971"/>
                    </a:cubicBezTo>
                    <a:lnTo>
                      <a:pt x="39348" y="514971"/>
                    </a:lnTo>
                    <a:lnTo>
                      <a:pt x="363198" y="514971"/>
                    </a:lnTo>
                    <a:cubicBezTo>
                      <a:pt x="373676" y="514971"/>
                      <a:pt x="381295" y="507351"/>
                      <a:pt x="382248" y="496873"/>
                    </a:cubicBezTo>
                    <a:lnTo>
                      <a:pt x="382248" y="495921"/>
                    </a:lnTo>
                    <a:lnTo>
                      <a:pt x="382248" y="76821"/>
                    </a:lnTo>
                    <a:cubicBezTo>
                      <a:pt x="382248" y="66344"/>
                      <a:pt x="374628" y="58723"/>
                      <a:pt x="364151" y="57771"/>
                    </a:cubicBezTo>
                    <a:lnTo>
                      <a:pt x="363198" y="57771"/>
                    </a:lnTo>
                    <a:lnTo>
                      <a:pt x="296523" y="57771"/>
                    </a:lnTo>
                    <a:lnTo>
                      <a:pt x="296523" y="67296"/>
                    </a:lnTo>
                    <a:cubicBezTo>
                      <a:pt x="296523" y="82536"/>
                      <a:pt x="285093" y="94919"/>
                      <a:pt x="269853" y="95871"/>
                    </a:cubicBezTo>
                    <a:lnTo>
                      <a:pt x="267948" y="95871"/>
                    </a:lnTo>
                    <a:lnTo>
                      <a:pt x="134598" y="95871"/>
                    </a:lnTo>
                    <a:cubicBezTo>
                      <a:pt x="119358" y="95871"/>
                      <a:pt x="106976" y="84441"/>
                      <a:pt x="106023" y="69201"/>
                    </a:cubicBezTo>
                    <a:lnTo>
                      <a:pt x="106023" y="67296"/>
                    </a:lnTo>
                    <a:lnTo>
                      <a:pt x="106023" y="57771"/>
                    </a:lnTo>
                    <a:close/>
                    <a:moveTo>
                      <a:pt x="201273" y="343521"/>
                    </a:moveTo>
                    <a:lnTo>
                      <a:pt x="201273" y="362571"/>
                    </a:lnTo>
                    <a:lnTo>
                      <a:pt x="86973" y="362571"/>
                    </a:lnTo>
                    <a:lnTo>
                      <a:pt x="86973" y="343521"/>
                    </a:lnTo>
                    <a:lnTo>
                      <a:pt x="201273" y="343521"/>
                    </a:lnTo>
                    <a:close/>
                    <a:moveTo>
                      <a:pt x="315573" y="267321"/>
                    </a:moveTo>
                    <a:lnTo>
                      <a:pt x="315573" y="286371"/>
                    </a:lnTo>
                    <a:lnTo>
                      <a:pt x="86973" y="286371"/>
                    </a:lnTo>
                    <a:lnTo>
                      <a:pt x="86973" y="267321"/>
                    </a:lnTo>
                    <a:lnTo>
                      <a:pt x="315573" y="267321"/>
                    </a:lnTo>
                    <a:close/>
                    <a:moveTo>
                      <a:pt x="315573" y="191121"/>
                    </a:moveTo>
                    <a:lnTo>
                      <a:pt x="315573" y="210171"/>
                    </a:lnTo>
                    <a:lnTo>
                      <a:pt x="86973" y="210171"/>
                    </a:lnTo>
                    <a:lnTo>
                      <a:pt x="86973" y="191121"/>
                    </a:lnTo>
                    <a:lnTo>
                      <a:pt x="315573" y="191121"/>
                    </a:lnTo>
                    <a:close/>
                    <a:moveTo>
                      <a:pt x="267948" y="19671"/>
                    </a:moveTo>
                    <a:lnTo>
                      <a:pt x="134598" y="19671"/>
                    </a:lnTo>
                    <a:cubicBezTo>
                      <a:pt x="129836" y="19671"/>
                      <a:pt x="126026" y="23481"/>
                      <a:pt x="125073" y="28244"/>
                    </a:cubicBezTo>
                    <a:lnTo>
                      <a:pt x="125073" y="29196"/>
                    </a:lnTo>
                    <a:lnTo>
                      <a:pt x="125073" y="67296"/>
                    </a:lnTo>
                    <a:cubicBezTo>
                      <a:pt x="125073" y="72059"/>
                      <a:pt x="128883" y="75869"/>
                      <a:pt x="133645" y="76821"/>
                    </a:cubicBezTo>
                    <a:lnTo>
                      <a:pt x="134598" y="76821"/>
                    </a:lnTo>
                    <a:lnTo>
                      <a:pt x="267948" y="76821"/>
                    </a:lnTo>
                    <a:cubicBezTo>
                      <a:pt x="272711" y="76821"/>
                      <a:pt x="276520" y="73011"/>
                      <a:pt x="277473" y="68248"/>
                    </a:cubicBezTo>
                    <a:lnTo>
                      <a:pt x="277473" y="67296"/>
                    </a:lnTo>
                    <a:lnTo>
                      <a:pt x="277473" y="29196"/>
                    </a:lnTo>
                    <a:cubicBezTo>
                      <a:pt x="277473" y="23481"/>
                      <a:pt x="273663" y="19671"/>
                      <a:pt x="267948" y="196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Bullet1">
                <a:extLst>
                  <a:ext uri="{FF2B5EF4-FFF2-40B4-BE49-F238E27FC236}">
                    <a16:creationId xmlns:a16="http://schemas.microsoft.com/office/drawing/2014/main" id="{E18D6693-6A07-4233-8AF4-FE5DEB6687C8}"/>
                  </a:ext>
                </a:extLst>
              </p:cNvPr>
              <p:cNvSpPr txBox="1"/>
              <p:nvPr/>
            </p:nvSpPr>
            <p:spPr>
              <a:xfrm>
                <a:off x="907407" y="6926400"/>
                <a:ext cx="2026292" cy="395427"/>
              </a:xfrm>
              <a:prstGeom prst="rect">
                <a:avLst/>
              </a:prstGeom>
              <a:noFill/>
            </p:spPr>
            <p:txBody>
              <a:bodyPr wrap="square" rtlCol="0" anchor="b" anchorCtr="1">
                <a:normAutofit fontScale="85000" lnSpcReduction="10000"/>
              </a:bodyPr>
              <a:lstStyle/>
              <a:p>
                <a:pPr algn="ctr"/>
                <a:r>
                  <a:rPr lang="zh-CN" altLang="en-US" b="1" dirty="0"/>
                  <a:t>政策支持与技术标准化</a:t>
                </a:r>
                <a:endParaRPr lang="en-US" dirty="0"/>
              </a:p>
            </p:txBody>
          </p:sp>
          <p:sp>
            <p:nvSpPr>
              <p:cNvPr id="33" name="Text1">
                <a:extLst>
                  <a:ext uri="{FF2B5EF4-FFF2-40B4-BE49-F238E27FC236}">
                    <a16:creationId xmlns:a16="http://schemas.microsoft.com/office/drawing/2014/main" id="{0554F39C-237A-4746-AE9C-1473D1B86566}"/>
                  </a:ext>
                </a:extLst>
              </p:cNvPr>
              <p:cNvSpPr txBox="1"/>
              <p:nvPr/>
            </p:nvSpPr>
            <p:spPr>
              <a:xfrm>
                <a:off x="907408" y="7392744"/>
                <a:ext cx="2026292" cy="580597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各国政府提供税收优惠等政策支持，推动技术标准化。</a:t>
                </a:r>
                <a:endParaRPr lang="en-US" dirty="0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D1F81C7-7266-6649-26CB-BF3A4E770BF8}"/>
                </a:ext>
              </a:extLst>
            </p:cNvPr>
            <p:cNvGrpSpPr/>
            <p:nvPr/>
          </p:nvGrpSpPr>
          <p:grpSpPr>
            <a:xfrm>
              <a:off x="2807891" y="2978546"/>
              <a:ext cx="2268538" cy="2268538"/>
              <a:chOff x="2807891" y="2497931"/>
              <a:chExt cx="2268538" cy="2268538"/>
            </a:xfrm>
          </p:grpSpPr>
          <p:sp>
            <p:nvSpPr>
              <p:cNvPr id="139" name="Icon2">
                <a:extLst>
                  <a:ext uri="{FF2B5EF4-FFF2-40B4-BE49-F238E27FC236}">
                    <a16:creationId xmlns:a16="http://schemas.microsoft.com/office/drawing/2014/main" id="{3E9DF216-16F5-4638-8061-67DB7493D560}"/>
                  </a:ext>
                </a:extLst>
              </p:cNvPr>
              <p:cNvSpPr/>
              <p:nvPr/>
            </p:nvSpPr>
            <p:spPr bwMode="auto">
              <a:xfrm>
                <a:off x="3748478" y="2831741"/>
                <a:ext cx="387364" cy="399000"/>
              </a:xfrm>
              <a:custGeom>
                <a:avLst/>
                <a:gdLst>
                  <a:gd name="connsiteX0" fmla="*/ 266700 w 533400"/>
                  <a:gd name="connsiteY0" fmla="*/ 285750 h 533400"/>
                  <a:gd name="connsiteX1" fmla="*/ 409575 w 533400"/>
                  <a:gd name="connsiteY1" fmla="*/ 142875 h 533400"/>
                  <a:gd name="connsiteX2" fmla="*/ 266700 w 533400"/>
                  <a:gd name="connsiteY2" fmla="*/ 0 h 533400"/>
                  <a:gd name="connsiteX3" fmla="*/ 123825 w 533400"/>
                  <a:gd name="connsiteY3" fmla="*/ 142875 h 533400"/>
                  <a:gd name="connsiteX4" fmla="*/ 266700 w 533400"/>
                  <a:gd name="connsiteY4" fmla="*/ 285750 h 533400"/>
                  <a:gd name="connsiteX5" fmla="*/ 266700 w 533400"/>
                  <a:gd name="connsiteY5" fmla="*/ 19050 h 533400"/>
                  <a:gd name="connsiteX6" fmla="*/ 390525 w 533400"/>
                  <a:gd name="connsiteY6" fmla="*/ 142875 h 533400"/>
                  <a:gd name="connsiteX7" fmla="*/ 266700 w 533400"/>
                  <a:gd name="connsiteY7" fmla="*/ 266700 h 533400"/>
                  <a:gd name="connsiteX8" fmla="*/ 142875 w 533400"/>
                  <a:gd name="connsiteY8" fmla="*/ 142875 h 533400"/>
                  <a:gd name="connsiteX9" fmla="*/ 266700 w 533400"/>
                  <a:gd name="connsiteY9" fmla="*/ 19050 h 533400"/>
                  <a:gd name="connsiteX10" fmla="*/ 419100 w 533400"/>
                  <a:gd name="connsiteY10" fmla="*/ 333375 h 533400"/>
                  <a:gd name="connsiteX11" fmla="*/ 114300 w 533400"/>
                  <a:gd name="connsiteY11" fmla="*/ 333375 h 533400"/>
                  <a:gd name="connsiteX12" fmla="*/ 0 w 533400"/>
                  <a:gd name="connsiteY12" fmla="*/ 447675 h 533400"/>
                  <a:gd name="connsiteX13" fmla="*/ 0 w 533400"/>
                  <a:gd name="connsiteY13" fmla="*/ 533400 h 533400"/>
                  <a:gd name="connsiteX14" fmla="*/ 19050 w 533400"/>
                  <a:gd name="connsiteY14" fmla="*/ 533400 h 533400"/>
                  <a:gd name="connsiteX15" fmla="*/ 19050 w 533400"/>
                  <a:gd name="connsiteY15" fmla="*/ 447675 h 533400"/>
                  <a:gd name="connsiteX16" fmla="*/ 114300 w 533400"/>
                  <a:gd name="connsiteY16" fmla="*/ 352425 h 533400"/>
                  <a:gd name="connsiteX17" fmla="*/ 419100 w 533400"/>
                  <a:gd name="connsiteY17" fmla="*/ 352425 h 533400"/>
                  <a:gd name="connsiteX18" fmla="*/ 514350 w 533400"/>
                  <a:gd name="connsiteY18" fmla="*/ 447675 h 533400"/>
                  <a:gd name="connsiteX19" fmla="*/ 514350 w 533400"/>
                  <a:gd name="connsiteY19" fmla="*/ 533400 h 533400"/>
                  <a:gd name="connsiteX20" fmla="*/ 533400 w 533400"/>
                  <a:gd name="connsiteY20" fmla="*/ 533400 h 533400"/>
                  <a:gd name="connsiteX21" fmla="*/ 533400 w 533400"/>
                  <a:gd name="connsiteY21" fmla="*/ 447675 h 533400"/>
                  <a:gd name="connsiteX22" fmla="*/ 419100 w 533400"/>
                  <a:gd name="connsiteY22" fmla="*/ 333375 h 533400"/>
                  <a:gd name="connsiteX23" fmla="*/ 342900 w 533400"/>
                  <a:gd name="connsiteY23" fmla="*/ 466725 h 533400"/>
                  <a:gd name="connsiteX24" fmla="*/ 457200 w 533400"/>
                  <a:gd name="connsiteY24" fmla="*/ 466725 h 533400"/>
                  <a:gd name="connsiteX25" fmla="*/ 457200 w 533400"/>
                  <a:gd name="connsiteY25" fmla="*/ 447675 h 533400"/>
                  <a:gd name="connsiteX26" fmla="*/ 342900 w 533400"/>
                  <a:gd name="connsiteY26" fmla="*/ 447675 h 533400"/>
                  <a:gd name="connsiteX27" fmla="*/ 342900 w 533400"/>
                  <a:gd name="connsiteY27" fmla="*/ 466725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33400" h="533400">
                    <a:moveTo>
                      <a:pt x="266700" y="285750"/>
                    </a:moveTo>
                    <a:cubicBezTo>
                      <a:pt x="345758" y="285750"/>
                      <a:pt x="409575" y="221933"/>
                      <a:pt x="409575" y="142875"/>
                    </a:cubicBezTo>
                    <a:cubicBezTo>
                      <a:pt x="409575" y="63818"/>
                      <a:pt x="345758" y="0"/>
                      <a:pt x="266700" y="0"/>
                    </a:cubicBezTo>
                    <a:cubicBezTo>
                      <a:pt x="187643" y="0"/>
                      <a:pt x="123825" y="63818"/>
                      <a:pt x="123825" y="142875"/>
                    </a:cubicBezTo>
                    <a:cubicBezTo>
                      <a:pt x="123825" y="221933"/>
                      <a:pt x="187643" y="285750"/>
                      <a:pt x="266700" y="285750"/>
                    </a:cubicBezTo>
                    <a:close/>
                    <a:moveTo>
                      <a:pt x="266700" y="19050"/>
                    </a:moveTo>
                    <a:cubicBezTo>
                      <a:pt x="335280" y="19050"/>
                      <a:pt x="390525" y="74295"/>
                      <a:pt x="390525" y="142875"/>
                    </a:cubicBezTo>
                    <a:cubicBezTo>
                      <a:pt x="390525" y="211455"/>
                      <a:pt x="335280" y="266700"/>
                      <a:pt x="266700" y="266700"/>
                    </a:cubicBezTo>
                    <a:cubicBezTo>
                      <a:pt x="198120" y="266700"/>
                      <a:pt x="142875" y="211455"/>
                      <a:pt x="142875" y="142875"/>
                    </a:cubicBezTo>
                    <a:cubicBezTo>
                      <a:pt x="142875" y="74295"/>
                      <a:pt x="198120" y="19050"/>
                      <a:pt x="266700" y="19050"/>
                    </a:cubicBezTo>
                    <a:close/>
                    <a:moveTo>
                      <a:pt x="419100" y="333375"/>
                    </a:moveTo>
                    <a:lnTo>
                      <a:pt x="114300" y="333375"/>
                    </a:lnTo>
                    <a:cubicBezTo>
                      <a:pt x="51435" y="333375"/>
                      <a:pt x="0" y="384810"/>
                      <a:pt x="0" y="447675"/>
                    </a:cubicBezTo>
                    <a:lnTo>
                      <a:pt x="0" y="533400"/>
                    </a:lnTo>
                    <a:lnTo>
                      <a:pt x="19050" y="533400"/>
                    </a:lnTo>
                    <a:lnTo>
                      <a:pt x="19050" y="447675"/>
                    </a:lnTo>
                    <a:cubicBezTo>
                      <a:pt x="19050" y="395288"/>
                      <a:pt x="61913" y="352425"/>
                      <a:pt x="114300" y="352425"/>
                    </a:cubicBezTo>
                    <a:lnTo>
                      <a:pt x="419100" y="352425"/>
                    </a:lnTo>
                    <a:cubicBezTo>
                      <a:pt x="471488" y="352425"/>
                      <a:pt x="514350" y="395288"/>
                      <a:pt x="514350" y="447675"/>
                    </a:cubicBezTo>
                    <a:lnTo>
                      <a:pt x="514350" y="533400"/>
                    </a:lnTo>
                    <a:lnTo>
                      <a:pt x="533400" y="533400"/>
                    </a:lnTo>
                    <a:lnTo>
                      <a:pt x="533400" y="447675"/>
                    </a:lnTo>
                    <a:cubicBezTo>
                      <a:pt x="533400" y="384810"/>
                      <a:pt x="481965" y="333375"/>
                      <a:pt x="419100" y="333375"/>
                    </a:cubicBezTo>
                    <a:close/>
                    <a:moveTo>
                      <a:pt x="342900" y="466725"/>
                    </a:moveTo>
                    <a:lnTo>
                      <a:pt x="457200" y="466725"/>
                    </a:lnTo>
                    <a:lnTo>
                      <a:pt x="457200" y="447675"/>
                    </a:lnTo>
                    <a:lnTo>
                      <a:pt x="342900" y="447675"/>
                    </a:lnTo>
                    <a:lnTo>
                      <a:pt x="342900" y="4667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02E6DD84-50A9-4EA2-B2FC-2D3796205297}"/>
                  </a:ext>
                </a:extLst>
              </p:cNvPr>
              <p:cNvGrpSpPr/>
              <p:nvPr/>
            </p:nvGrpSpPr>
            <p:grpSpPr>
              <a:xfrm>
                <a:off x="2807891" y="2497931"/>
                <a:ext cx="2268538" cy="2268538"/>
                <a:chOff x="844759" y="6043329"/>
                <a:chExt cx="2151588" cy="2151588"/>
              </a:xfrm>
            </p:grpSpPr>
            <p:grpSp>
              <p:nvGrpSpPr>
                <p:cNvPr id="145" name="组合 144">
                  <a:extLst>
                    <a:ext uri="{FF2B5EF4-FFF2-40B4-BE49-F238E27FC236}">
                      <a16:creationId xmlns:a16="http://schemas.microsoft.com/office/drawing/2014/main" id="{A20DDCE2-069C-4258-A9D4-6A7BE31DB675}"/>
                    </a:ext>
                  </a:extLst>
                </p:cNvPr>
                <p:cNvGrpSpPr/>
                <p:nvPr/>
              </p:nvGrpSpPr>
              <p:grpSpPr>
                <a:xfrm>
                  <a:off x="844759" y="6043329"/>
                  <a:ext cx="2151588" cy="2151588"/>
                  <a:chOff x="907334" y="2192861"/>
                  <a:chExt cx="3178256" cy="3178256"/>
                </a:xfrm>
              </p:grpSpPr>
              <p:sp>
                <p:nvSpPr>
                  <p:cNvPr id="149" name="椭圆 148">
                    <a:extLst>
                      <a:ext uri="{FF2B5EF4-FFF2-40B4-BE49-F238E27FC236}">
                        <a16:creationId xmlns:a16="http://schemas.microsoft.com/office/drawing/2014/main" id="{2914BDE6-80FC-4830-AFBF-DB01794A679E}"/>
                      </a:ext>
                    </a:extLst>
                  </p:cNvPr>
                  <p:cNvSpPr/>
                  <p:nvPr/>
                </p:nvSpPr>
                <p:spPr>
                  <a:xfrm>
                    <a:off x="907334" y="2192861"/>
                    <a:ext cx="3178256" cy="3178256"/>
                  </a:xfrm>
                  <a:prstGeom prst="ellipse">
                    <a:avLst/>
                  </a:prstGeom>
                  <a:noFill/>
                  <a:ln w="19050" cap="rnd">
                    <a:solidFill>
                      <a:schemeClr val="accent2"/>
                    </a:solidFill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algn="ctr" defTabSz="913765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0" name="Number2">
                    <a:extLst>
                      <a:ext uri="{FF2B5EF4-FFF2-40B4-BE49-F238E27FC236}">
                        <a16:creationId xmlns:a16="http://schemas.microsoft.com/office/drawing/2014/main" id="{1E2AADA9-64C3-413F-BA44-E6D735C53BE0}"/>
                      </a:ext>
                    </a:extLst>
                  </p:cNvPr>
                  <p:cNvSpPr/>
                  <p:nvPr/>
                </p:nvSpPr>
                <p:spPr>
                  <a:xfrm>
                    <a:off x="1049728" y="2335255"/>
                    <a:ext cx="648278" cy="648278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60000">
                        <a:schemeClr val="accent2"/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913765"/>
                    <a:r>
                      <a:rPr lang="en-US" altLang="zh-CN" sz="1100" b="1" dirty="0">
                        <a:solidFill>
                          <a:srgbClr val="FFFFFF"/>
                        </a:solidFill>
                      </a:rPr>
                      <a:t>02</a:t>
                    </a:r>
                    <a:endParaRPr lang="zh-CN" altLang="en-US" sz="1100" b="1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147" name="Bullet2">
                  <a:extLst>
                    <a:ext uri="{FF2B5EF4-FFF2-40B4-BE49-F238E27FC236}">
                      <a16:creationId xmlns:a16="http://schemas.microsoft.com/office/drawing/2014/main" id="{7F3CFB4B-C199-4BDB-ACD2-6F057A812896}"/>
                    </a:ext>
                  </a:extLst>
                </p:cNvPr>
                <p:cNvSpPr txBox="1"/>
                <p:nvPr/>
              </p:nvSpPr>
              <p:spPr>
                <a:xfrm>
                  <a:off x="907407" y="6926400"/>
                  <a:ext cx="2026292" cy="395427"/>
                </a:xfrm>
                <a:prstGeom prst="rect">
                  <a:avLst/>
                </a:prstGeom>
                <a:noFill/>
              </p:spPr>
              <p:txBody>
                <a:bodyPr wrap="square" rtlCol="0" anchor="b" anchorCtr="1">
                  <a:normAutofit/>
                </a:bodyPr>
                <a:lstStyle/>
                <a:p>
                  <a:pPr algn="ctr"/>
                  <a:r>
                    <a:rPr lang="zh-CN" altLang="en-US" b="1" dirty="0"/>
                    <a:t>地缘政治影响</a:t>
                  </a:r>
                  <a:endParaRPr lang="en-US" dirty="0"/>
                </a:p>
              </p:txBody>
            </p:sp>
            <p:sp>
              <p:nvSpPr>
                <p:cNvPr id="148" name="Text2">
                  <a:extLst>
                    <a:ext uri="{FF2B5EF4-FFF2-40B4-BE49-F238E27FC236}">
                      <a16:creationId xmlns:a16="http://schemas.microsoft.com/office/drawing/2014/main" id="{5BBEF0C4-5A25-4534-A694-2614404170DD}"/>
                    </a:ext>
                  </a:extLst>
                </p:cNvPr>
                <p:cNvSpPr txBox="1"/>
                <p:nvPr/>
              </p:nvSpPr>
              <p:spPr>
                <a:xfrm>
                  <a:off x="907408" y="7392744"/>
                  <a:ext cx="2026292" cy="580597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部分国家技术出口限制，推动本土供应链自主化。</a:t>
                  </a:r>
                  <a:endParaRPr lang="en-US" dirty="0"/>
                </a:p>
              </p:txBody>
            </p:sp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DD8C2B7-034E-8088-B178-37BADB934966}"/>
                </a:ext>
              </a:extLst>
            </p:cNvPr>
            <p:cNvGrpSpPr/>
            <p:nvPr/>
          </p:nvGrpSpPr>
          <p:grpSpPr>
            <a:xfrm>
              <a:off x="4955382" y="2978546"/>
              <a:ext cx="2268538" cy="2268538"/>
              <a:chOff x="4955382" y="2497931"/>
              <a:chExt cx="2268538" cy="2268538"/>
            </a:xfrm>
          </p:grpSpPr>
          <p:sp>
            <p:nvSpPr>
              <p:cNvPr id="142" name="Icon3">
                <a:extLst>
                  <a:ext uri="{FF2B5EF4-FFF2-40B4-BE49-F238E27FC236}">
                    <a16:creationId xmlns:a16="http://schemas.microsoft.com/office/drawing/2014/main" id="{C41E5B43-8CB5-45F5-8A15-13B98960D31B}"/>
                  </a:ext>
                </a:extLst>
              </p:cNvPr>
              <p:cNvSpPr/>
              <p:nvPr/>
            </p:nvSpPr>
            <p:spPr bwMode="auto">
              <a:xfrm>
                <a:off x="5933814" y="2835828"/>
                <a:ext cx="311674" cy="390826"/>
              </a:xfrm>
              <a:custGeom>
                <a:avLst/>
                <a:gdLst>
                  <a:gd name="connsiteX0" fmla="*/ 284197 w 438150"/>
                  <a:gd name="connsiteY0" fmla="*/ 621 h 533400"/>
                  <a:gd name="connsiteX1" fmla="*/ 310867 w 438150"/>
                  <a:gd name="connsiteY1" fmla="*/ 12051 h 533400"/>
                  <a:gd name="connsiteX2" fmla="*/ 310867 w 438150"/>
                  <a:gd name="connsiteY2" fmla="*/ 12051 h 533400"/>
                  <a:gd name="connsiteX3" fmla="*/ 427072 w 438150"/>
                  <a:gd name="connsiteY3" fmla="*/ 128256 h 533400"/>
                  <a:gd name="connsiteX4" fmla="*/ 438502 w 438150"/>
                  <a:gd name="connsiteY4" fmla="*/ 154926 h 533400"/>
                  <a:gd name="connsiteX5" fmla="*/ 438502 w 438150"/>
                  <a:gd name="connsiteY5" fmla="*/ 154926 h 533400"/>
                  <a:gd name="connsiteX6" fmla="*/ 438502 w 438150"/>
                  <a:gd name="connsiteY6" fmla="*/ 495921 h 533400"/>
                  <a:gd name="connsiteX7" fmla="*/ 400402 w 438150"/>
                  <a:gd name="connsiteY7" fmla="*/ 534021 h 533400"/>
                  <a:gd name="connsiteX8" fmla="*/ 400402 w 438150"/>
                  <a:gd name="connsiteY8" fmla="*/ 534021 h 533400"/>
                  <a:gd name="connsiteX9" fmla="*/ 38452 w 438150"/>
                  <a:gd name="connsiteY9" fmla="*/ 534021 h 533400"/>
                  <a:gd name="connsiteX10" fmla="*/ 352 w 438150"/>
                  <a:gd name="connsiteY10" fmla="*/ 495921 h 533400"/>
                  <a:gd name="connsiteX11" fmla="*/ 352 w 438150"/>
                  <a:gd name="connsiteY11" fmla="*/ 495921 h 533400"/>
                  <a:gd name="connsiteX12" fmla="*/ 352 w 438150"/>
                  <a:gd name="connsiteY12" fmla="*/ 38721 h 533400"/>
                  <a:gd name="connsiteX13" fmla="*/ 38452 w 438150"/>
                  <a:gd name="connsiteY13" fmla="*/ 621 h 533400"/>
                  <a:gd name="connsiteX14" fmla="*/ 38452 w 438150"/>
                  <a:gd name="connsiteY14" fmla="*/ 621 h 533400"/>
                  <a:gd name="connsiteX15" fmla="*/ 284197 w 438150"/>
                  <a:gd name="connsiteY15" fmla="*/ 621 h 533400"/>
                  <a:gd name="connsiteX16" fmla="*/ 284197 w 438150"/>
                  <a:gd name="connsiteY16" fmla="*/ 19671 h 533400"/>
                  <a:gd name="connsiteX17" fmla="*/ 38452 w 438150"/>
                  <a:gd name="connsiteY17" fmla="*/ 19671 h 533400"/>
                  <a:gd name="connsiteX18" fmla="*/ 19402 w 438150"/>
                  <a:gd name="connsiteY18" fmla="*/ 38721 h 533400"/>
                  <a:gd name="connsiteX19" fmla="*/ 19402 w 438150"/>
                  <a:gd name="connsiteY19" fmla="*/ 38721 h 533400"/>
                  <a:gd name="connsiteX20" fmla="*/ 19402 w 438150"/>
                  <a:gd name="connsiteY20" fmla="*/ 495921 h 533400"/>
                  <a:gd name="connsiteX21" fmla="*/ 38452 w 438150"/>
                  <a:gd name="connsiteY21" fmla="*/ 514971 h 533400"/>
                  <a:gd name="connsiteX22" fmla="*/ 38452 w 438150"/>
                  <a:gd name="connsiteY22" fmla="*/ 514971 h 533400"/>
                  <a:gd name="connsiteX23" fmla="*/ 400402 w 438150"/>
                  <a:gd name="connsiteY23" fmla="*/ 514971 h 533400"/>
                  <a:gd name="connsiteX24" fmla="*/ 419452 w 438150"/>
                  <a:gd name="connsiteY24" fmla="*/ 495921 h 533400"/>
                  <a:gd name="connsiteX25" fmla="*/ 419452 w 438150"/>
                  <a:gd name="connsiteY25" fmla="*/ 495921 h 533400"/>
                  <a:gd name="connsiteX26" fmla="*/ 419452 w 438150"/>
                  <a:gd name="connsiteY26" fmla="*/ 154926 h 533400"/>
                  <a:gd name="connsiteX27" fmla="*/ 419452 w 438150"/>
                  <a:gd name="connsiteY27" fmla="*/ 153021 h 533400"/>
                  <a:gd name="connsiteX28" fmla="*/ 314677 w 438150"/>
                  <a:gd name="connsiteY28" fmla="*/ 153021 h 533400"/>
                  <a:gd name="connsiteX29" fmla="*/ 286102 w 438150"/>
                  <a:gd name="connsiteY29" fmla="*/ 126351 h 533400"/>
                  <a:gd name="connsiteX30" fmla="*/ 286102 w 438150"/>
                  <a:gd name="connsiteY30" fmla="*/ 124446 h 533400"/>
                  <a:gd name="connsiteX31" fmla="*/ 286102 w 438150"/>
                  <a:gd name="connsiteY31" fmla="*/ 19671 h 533400"/>
                  <a:gd name="connsiteX32" fmla="*/ 284197 w 438150"/>
                  <a:gd name="connsiteY32" fmla="*/ 19671 h 533400"/>
                  <a:gd name="connsiteX33" fmla="*/ 284197 w 438150"/>
                  <a:gd name="connsiteY33" fmla="*/ 19671 h 533400"/>
                  <a:gd name="connsiteX34" fmla="*/ 248002 w 438150"/>
                  <a:gd name="connsiteY34" fmla="*/ 200646 h 533400"/>
                  <a:gd name="connsiteX35" fmla="*/ 305152 w 438150"/>
                  <a:gd name="connsiteY35" fmla="*/ 257796 h 533400"/>
                  <a:gd name="connsiteX36" fmla="*/ 248002 w 438150"/>
                  <a:gd name="connsiteY36" fmla="*/ 314946 h 533400"/>
                  <a:gd name="connsiteX37" fmla="*/ 248002 w 438150"/>
                  <a:gd name="connsiteY37" fmla="*/ 314946 h 533400"/>
                  <a:gd name="connsiteX38" fmla="*/ 171802 w 438150"/>
                  <a:gd name="connsiteY38" fmla="*/ 314946 h 533400"/>
                  <a:gd name="connsiteX39" fmla="*/ 171802 w 438150"/>
                  <a:gd name="connsiteY39" fmla="*/ 410196 h 533400"/>
                  <a:gd name="connsiteX40" fmla="*/ 152752 w 438150"/>
                  <a:gd name="connsiteY40" fmla="*/ 410196 h 533400"/>
                  <a:gd name="connsiteX41" fmla="*/ 152752 w 438150"/>
                  <a:gd name="connsiteY41" fmla="*/ 200646 h 533400"/>
                  <a:gd name="connsiteX42" fmla="*/ 248002 w 438150"/>
                  <a:gd name="connsiteY42" fmla="*/ 200646 h 533400"/>
                  <a:gd name="connsiteX43" fmla="*/ 248002 w 438150"/>
                  <a:gd name="connsiteY43" fmla="*/ 219696 h 533400"/>
                  <a:gd name="connsiteX44" fmla="*/ 171802 w 438150"/>
                  <a:gd name="connsiteY44" fmla="*/ 219696 h 533400"/>
                  <a:gd name="connsiteX45" fmla="*/ 171802 w 438150"/>
                  <a:gd name="connsiteY45" fmla="*/ 295896 h 533400"/>
                  <a:gd name="connsiteX46" fmla="*/ 248002 w 438150"/>
                  <a:gd name="connsiteY46" fmla="*/ 295896 h 533400"/>
                  <a:gd name="connsiteX47" fmla="*/ 286102 w 438150"/>
                  <a:gd name="connsiteY47" fmla="*/ 257796 h 533400"/>
                  <a:gd name="connsiteX48" fmla="*/ 248002 w 438150"/>
                  <a:gd name="connsiteY48" fmla="*/ 219696 h 533400"/>
                  <a:gd name="connsiteX49" fmla="*/ 248002 w 438150"/>
                  <a:gd name="connsiteY49" fmla="*/ 219696 h 533400"/>
                  <a:gd name="connsiteX50" fmla="*/ 305152 w 438150"/>
                  <a:gd name="connsiteY50" fmla="*/ 33006 h 533400"/>
                  <a:gd name="connsiteX51" fmla="*/ 305152 w 438150"/>
                  <a:gd name="connsiteY51" fmla="*/ 124446 h 533400"/>
                  <a:gd name="connsiteX52" fmla="*/ 313724 w 438150"/>
                  <a:gd name="connsiteY52" fmla="*/ 133971 h 533400"/>
                  <a:gd name="connsiteX53" fmla="*/ 314677 w 438150"/>
                  <a:gd name="connsiteY53" fmla="*/ 133971 h 533400"/>
                  <a:gd name="connsiteX54" fmla="*/ 406117 w 438150"/>
                  <a:gd name="connsiteY54" fmla="*/ 133971 h 533400"/>
                  <a:gd name="connsiteX55" fmla="*/ 305152 w 438150"/>
                  <a:gd name="connsiteY55" fmla="*/ 33006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38150" h="533400">
                    <a:moveTo>
                      <a:pt x="284197" y="621"/>
                    </a:moveTo>
                    <a:cubicBezTo>
                      <a:pt x="294674" y="621"/>
                      <a:pt x="304199" y="4431"/>
                      <a:pt x="310867" y="12051"/>
                    </a:cubicBezTo>
                    <a:lnTo>
                      <a:pt x="310867" y="12051"/>
                    </a:lnTo>
                    <a:lnTo>
                      <a:pt x="427072" y="128256"/>
                    </a:lnTo>
                    <a:cubicBezTo>
                      <a:pt x="434692" y="135876"/>
                      <a:pt x="438502" y="145401"/>
                      <a:pt x="438502" y="154926"/>
                    </a:cubicBezTo>
                    <a:lnTo>
                      <a:pt x="438502" y="154926"/>
                    </a:lnTo>
                    <a:lnTo>
                      <a:pt x="438502" y="495921"/>
                    </a:lnTo>
                    <a:cubicBezTo>
                      <a:pt x="438502" y="516876"/>
                      <a:pt x="421357" y="534021"/>
                      <a:pt x="400402" y="534021"/>
                    </a:cubicBezTo>
                    <a:lnTo>
                      <a:pt x="400402" y="534021"/>
                    </a:lnTo>
                    <a:lnTo>
                      <a:pt x="38452" y="534021"/>
                    </a:lnTo>
                    <a:cubicBezTo>
                      <a:pt x="17497" y="534021"/>
                      <a:pt x="352" y="516876"/>
                      <a:pt x="352" y="495921"/>
                    </a:cubicBezTo>
                    <a:lnTo>
                      <a:pt x="352" y="495921"/>
                    </a:lnTo>
                    <a:lnTo>
                      <a:pt x="352" y="38721"/>
                    </a:lnTo>
                    <a:cubicBezTo>
                      <a:pt x="352" y="17766"/>
                      <a:pt x="17497" y="621"/>
                      <a:pt x="38452" y="621"/>
                    </a:cubicBezTo>
                    <a:lnTo>
                      <a:pt x="38452" y="621"/>
                    </a:lnTo>
                    <a:lnTo>
                      <a:pt x="284197" y="621"/>
                    </a:lnTo>
                    <a:close/>
                    <a:moveTo>
                      <a:pt x="284197" y="19671"/>
                    </a:moveTo>
                    <a:lnTo>
                      <a:pt x="38452" y="19671"/>
                    </a:lnTo>
                    <a:cubicBezTo>
                      <a:pt x="27974" y="19671"/>
                      <a:pt x="19402" y="28244"/>
                      <a:pt x="19402" y="38721"/>
                    </a:cubicBezTo>
                    <a:lnTo>
                      <a:pt x="19402" y="38721"/>
                    </a:lnTo>
                    <a:lnTo>
                      <a:pt x="19402" y="495921"/>
                    </a:lnTo>
                    <a:cubicBezTo>
                      <a:pt x="19402" y="506398"/>
                      <a:pt x="27974" y="514971"/>
                      <a:pt x="38452" y="514971"/>
                    </a:cubicBezTo>
                    <a:lnTo>
                      <a:pt x="38452" y="514971"/>
                    </a:lnTo>
                    <a:lnTo>
                      <a:pt x="400402" y="514971"/>
                    </a:lnTo>
                    <a:cubicBezTo>
                      <a:pt x="410880" y="514971"/>
                      <a:pt x="419452" y="506398"/>
                      <a:pt x="419452" y="495921"/>
                    </a:cubicBezTo>
                    <a:lnTo>
                      <a:pt x="419452" y="495921"/>
                    </a:lnTo>
                    <a:lnTo>
                      <a:pt x="419452" y="154926"/>
                    </a:lnTo>
                    <a:cubicBezTo>
                      <a:pt x="419452" y="153973"/>
                      <a:pt x="419452" y="153021"/>
                      <a:pt x="419452" y="153021"/>
                    </a:cubicBezTo>
                    <a:lnTo>
                      <a:pt x="314677" y="153021"/>
                    </a:lnTo>
                    <a:cubicBezTo>
                      <a:pt x="299437" y="153021"/>
                      <a:pt x="287055" y="141591"/>
                      <a:pt x="286102" y="126351"/>
                    </a:cubicBezTo>
                    <a:lnTo>
                      <a:pt x="286102" y="124446"/>
                    </a:lnTo>
                    <a:lnTo>
                      <a:pt x="286102" y="19671"/>
                    </a:lnTo>
                    <a:cubicBezTo>
                      <a:pt x="285149" y="19671"/>
                      <a:pt x="284197" y="19671"/>
                      <a:pt x="284197" y="19671"/>
                    </a:cubicBezTo>
                    <a:lnTo>
                      <a:pt x="284197" y="19671"/>
                    </a:lnTo>
                    <a:close/>
                    <a:moveTo>
                      <a:pt x="248002" y="200646"/>
                    </a:moveTo>
                    <a:cubicBezTo>
                      <a:pt x="279434" y="200646"/>
                      <a:pt x="305152" y="226364"/>
                      <a:pt x="305152" y="257796"/>
                    </a:cubicBezTo>
                    <a:cubicBezTo>
                      <a:pt x="305152" y="289228"/>
                      <a:pt x="279434" y="314946"/>
                      <a:pt x="248002" y="314946"/>
                    </a:cubicBezTo>
                    <a:lnTo>
                      <a:pt x="248002" y="314946"/>
                    </a:lnTo>
                    <a:lnTo>
                      <a:pt x="171802" y="314946"/>
                    </a:lnTo>
                    <a:lnTo>
                      <a:pt x="171802" y="410196"/>
                    </a:lnTo>
                    <a:lnTo>
                      <a:pt x="152752" y="410196"/>
                    </a:lnTo>
                    <a:lnTo>
                      <a:pt x="152752" y="200646"/>
                    </a:ln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lnTo>
                      <a:pt x="171802" y="219696"/>
                    </a:lnTo>
                    <a:lnTo>
                      <a:pt x="171802" y="295896"/>
                    </a:lnTo>
                    <a:lnTo>
                      <a:pt x="248002" y="295896"/>
                    </a:lnTo>
                    <a:cubicBezTo>
                      <a:pt x="268957" y="295896"/>
                      <a:pt x="286102" y="278751"/>
                      <a:pt x="286102" y="257796"/>
                    </a:cubicBezTo>
                    <a:cubicBezTo>
                      <a:pt x="286102" y="236841"/>
                      <a:pt x="268957" y="219696"/>
                      <a:pt x="248002" y="219696"/>
                    </a:cubicBezTo>
                    <a:lnTo>
                      <a:pt x="248002" y="219696"/>
                    </a:lnTo>
                    <a:close/>
                    <a:moveTo>
                      <a:pt x="305152" y="33006"/>
                    </a:moveTo>
                    <a:lnTo>
                      <a:pt x="305152" y="124446"/>
                    </a:lnTo>
                    <a:cubicBezTo>
                      <a:pt x="305152" y="129209"/>
                      <a:pt x="308962" y="133019"/>
                      <a:pt x="313724" y="133971"/>
                    </a:cubicBezTo>
                    <a:lnTo>
                      <a:pt x="314677" y="133971"/>
                    </a:lnTo>
                    <a:lnTo>
                      <a:pt x="406117" y="133971"/>
                    </a:lnTo>
                    <a:lnTo>
                      <a:pt x="305152" y="3300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9C36AA87-6D06-4CA5-BC04-E393897AD01A}"/>
                  </a:ext>
                </a:extLst>
              </p:cNvPr>
              <p:cNvGrpSpPr/>
              <p:nvPr/>
            </p:nvGrpSpPr>
            <p:grpSpPr>
              <a:xfrm>
                <a:off x="4955382" y="2497931"/>
                <a:ext cx="2268538" cy="2268538"/>
                <a:chOff x="844759" y="6043329"/>
                <a:chExt cx="2151588" cy="2151588"/>
              </a:xfrm>
            </p:grpSpPr>
            <p:grpSp>
              <p:nvGrpSpPr>
                <p:cNvPr id="152" name="组合 151">
                  <a:extLst>
                    <a:ext uri="{FF2B5EF4-FFF2-40B4-BE49-F238E27FC236}">
                      <a16:creationId xmlns:a16="http://schemas.microsoft.com/office/drawing/2014/main" id="{0F357C67-B272-48F5-8DAB-72EAFE8AC62B}"/>
                    </a:ext>
                  </a:extLst>
                </p:cNvPr>
                <p:cNvGrpSpPr/>
                <p:nvPr/>
              </p:nvGrpSpPr>
              <p:grpSpPr>
                <a:xfrm>
                  <a:off x="844759" y="6043329"/>
                  <a:ext cx="2151588" cy="2151588"/>
                  <a:chOff x="907334" y="2192861"/>
                  <a:chExt cx="3178256" cy="3178256"/>
                </a:xfrm>
              </p:grpSpPr>
              <p:sp>
                <p:nvSpPr>
                  <p:cNvPr id="156" name="椭圆 155">
                    <a:extLst>
                      <a:ext uri="{FF2B5EF4-FFF2-40B4-BE49-F238E27FC236}">
                        <a16:creationId xmlns:a16="http://schemas.microsoft.com/office/drawing/2014/main" id="{56396B2D-7D23-40FD-A6F6-827FA90D872C}"/>
                      </a:ext>
                    </a:extLst>
                  </p:cNvPr>
                  <p:cNvSpPr/>
                  <p:nvPr/>
                </p:nvSpPr>
                <p:spPr>
                  <a:xfrm>
                    <a:off x="907334" y="2192861"/>
                    <a:ext cx="3178256" cy="3178256"/>
                  </a:xfrm>
                  <a:prstGeom prst="ellipse">
                    <a:avLst/>
                  </a:prstGeom>
                  <a:noFill/>
                  <a:ln w="19050" cap="rnd">
                    <a:solidFill>
                      <a:schemeClr val="accent3"/>
                    </a:solidFill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algn="ctr" defTabSz="913765"/>
                    <a:endParaRPr lang="zh-CN" altLang="en-US" sz="20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7" name="Number3">
                    <a:extLst>
                      <a:ext uri="{FF2B5EF4-FFF2-40B4-BE49-F238E27FC236}">
                        <a16:creationId xmlns:a16="http://schemas.microsoft.com/office/drawing/2014/main" id="{9FAA2481-6A2D-4334-8BF5-68F5B498E3BA}"/>
                      </a:ext>
                    </a:extLst>
                  </p:cNvPr>
                  <p:cNvSpPr/>
                  <p:nvPr/>
                </p:nvSpPr>
                <p:spPr>
                  <a:xfrm>
                    <a:off x="1049728" y="2335255"/>
                    <a:ext cx="648278" cy="648278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0000">
                        <a:schemeClr val="accent3"/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3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913765"/>
                    <a:r>
                      <a:rPr lang="en-US" altLang="zh-CN" sz="1100" b="1" dirty="0">
                        <a:solidFill>
                          <a:srgbClr val="FFFFFF"/>
                        </a:solidFill>
                      </a:rPr>
                      <a:t>03</a:t>
                    </a:r>
                    <a:endParaRPr lang="zh-CN" altLang="en-US" sz="1100" b="1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154" name="Bullet3">
                  <a:extLst>
                    <a:ext uri="{FF2B5EF4-FFF2-40B4-BE49-F238E27FC236}">
                      <a16:creationId xmlns:a16="http://schemas.microsoft.com/office/drawing/2014/main" id="{95C5DA16-0292-48A9-8A42-D4C3E7739114}"/>
                    </a:ext>
                  </a:extLst>
                </p:cNvPr>
                <p:cNvSpPr txBox="1"/>
                <p:nvPr/>
              </p:nvSpPr>
              <p:spPr>
                <a:xfrm>
                  <a:off x="907407" y="6926400"/>
                  <a:ext cx="2026292" cy="395427"/>
                </a:xfrm>
                <a:prstGeom prst="rect">
                  <a:avLst/>
                </a:prstGeom>
                <a:noFill/>
              </p:spPr>
              <p:txBody>
                <a:bodyPr wrap="square" rtlCol="0" anchor="b" anchorCtr="1">
                  <a:normAutofit fontScale="92500"/>
                </a:bodyPr>
                <a:lstStyle/>
                <a:p>
                  <a:pPr algn="ctr"/>
                  <a:r>
                    <a:rPr lang="zh-CN" altLang="en-US" b="1" dirty="0"/>
                    <a:t>消费能力与市场需求</a:t>
                  </a:r>
                  <a:endParaRPr lang="en-US" dirty="0"/>
                </a:p>
              </p:txBody>
            </p:sp>
            <p:sp>
              <p:nvSpPr>
                <p:cNvPr id="155" name="Text3">
                  <a:extLst>
                    <a:ext uri="{FF2B5EF4-FFF2-40B4-BE49-F238E27FC236}">
                      <a16:creationId xmlns:a16="http://schemas.microsoft.com/office/drawing/2014/main" id="{6CA658F1-9035-40E7-8970-1E8FC55C6A66}"/>
                    </a:ext>
                  </a:extLst>
                </p:cNvPr>
                <p:cNvSpPr txBox="1"/>
                <p:nvPr/>
              </p:nvSpPr>
              <p:spPr>
                <a:xfrm>
                  <a:off x="907408" y="7392744"/>
                  <a:ext cx="2026292" cy="580597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老龄化与视力障碍群体增加，推动市场规模扩大。</a:t>
                  </a:r>
                  <a:endParaRPr lang="en-US" dirty="0"/>
                </a:p>
              </p:txBody>
            </p:sp>
          </p:grp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CDE1A67-7817-E8B7-B444-783E2C893AD6}"/>
                </a:ext>
              </a:extLst>
            </p:cNvPr>
            <p:cNvGrpSpPr/>
            <p:nvPr/>
          </p:nvGrpSpPr>
          <p:grpSpPr>
            <a:xfrm>
              <a:off x="7102873" y="2978546"/>
              <a:ext cx="2268538" cy="2268538"/>
              <a:chOff x="7102873" y="2978546"/>
              <a:chExt cx="2268538" cy="2268538"/>
            </a:xfrm>
          </p:grpSpPr>
          <p:sp>
            <p:nvSpPr>
              <p:cNvPr id="143" name="Icon4">
                <a:extLst>
                  <a:ext uri="{FF2B5EF4-FFF2-40B4-BE49-F238E27FC236}">
                    <a16:creationId xmlns:a16="http://schemas.microsoft.com/office/drawing/2014/main" id="{C5614E7D-1DA9-453C-915D-399685D83EFF}"/>
                  </a:ext>
                </a:extLst>
              </p:cNvPr>
              <p:cNvSpPr/>
              <p:nvPr/>
            </p:nvSpPr>
            <p:spPr bwMode="auto">
              <a:xfrm>
                <a:off x="8047428" y="3337083"/>
                <a:ext cx="379428" cy="390826"/>
              </a:xfrm>
              <a:custGeom>
                <a:avLst/>
                <a:gdLst>
                  <a:gd name="connsiteX0" fmla="*/ 343764 w 533400"/>
                  <a:gd name="connsiteY0" fmla="*/ 621 h 533400"/>
                  <a:gd name="connsiteX1" fmla="*/ 381864 w 533400"/>
                  <a:gd name="connsiteY1" fmla="*/ 38721 h 533400"/>
                  <a:gd name="connsiteX2" fmla="*/ 381864 w 533400"/>
                  <a:gd name="connsiteY2" fmla="*/ 38721 h 533400"/>
                  <a:gd name="connsiteX3" fmla="*/ 381864 w 533400"/>
                  <a:gd name="connsiteY3" fmla="*/ 114921 h 533400"/>
                  <a:gd name="connsiteX4" fmla="*/ 496164 w 533400"/>
                  <a:gd name="connsiteY4" fmla="*/ 114921 h 533400"/>
                  <a:gd name="connsiteX5" fmla="*/ 534264 w 533400"/>
                  <a:gd name="connsiteY5" fmla="*/ 151116 h 533400"/>
                  <a:gd name="connsiteX6" fmla="*/ 534264 w 533400"/>
                  <a:gd name="connsiteY6" fmla="*/ 153021 h 533400"/>
                  <a:gd name="connsiteX7" fmla="*/ 534264 w 533400"/>
                  <a:gd name="connsiteY7" fmla="*/ 381621 h 533400"/>
                  <a:gd name="connsiteX8" fmla="*/ 498069 w 533400"/>
                  <a:gd name="connsiteY8" fmla="*/ 419721 h 533400"/>
                  <a:gd name="connsiteX9" fmla="*/ 496164 w 533400"/>
                  <a:gd name="connsiteY9" fmla="*/ 419721 h 533400"/>
                  <a:gd name="connsiteX10" fmla="*/ 381864 w 533400"/>
                  <a:gd name="connsiteY10" fmla="*/ 419721 h 533400"/>
                  <a:gd name="connsiteX11" fmla="*/ 381864 w 533400"/>
                  <a:gd name="connsiteY11" fmla="*/ 495921 h 533400"/>
                  <a:gd name="connsiteX12" fmla="*/ 345669 w 533400"/>
                  <a:gd name="connsiteY12" fmla="*/ 534021 h 533400"/>
                  <a:gd name="connsiteX13" fmla="*/ 343764 w 533400"/>
                  <a:gd name="connsiteY13" fmla="*/ 534021 h 533400"/>
                  <a:gd name="connsiteX14" fmla="*/ 191364 w 533400"/>
                  <a:gd name="connsiteY14" fmla="*/ 534021 h 533400"/>
                  <a:gd name="connsiteX15" fmla="*/ 153264 w 533400"/>
                  <a:gd name="connsiteY15" fmla="*/ 495921 h 533400"/>
                  <a:gd name="connsiteX16" fmla="*/ 153264 w 533400"/>
                  <a:gd name="connsiteY16" fmla="*/ 495921 h 533400"/>
                  <a:gd name="connsiteX17" fmla="*/ 153264 w 533400"/>
                  <a:gd name="connsiteY17" fmla="*/ 419721 h 533400"/>
                  <a:gd name="connsiteX18" fmla="*/ 38964 w 533400"/>
                  <a:gd name="connsiteY18" fmla="*/ 419721 h 533400"/>
                  <a:gd name="connsiteX19" fmla="*/ 864 w 533400"/>
                  <a:gd name="connsiteY19" fmla="*/ 383526 h 533400"/>
                  <a:gd name="connsiteX20" fmla="*/ 864 w 533400"/>
                  <a:gd name="connsiteY20" fmla="*/ 381621 h 533400"/>
                  <a:gd name="connsiteX21" fmla="*/ 864 w 533400"/>
                  <a:gd name="connsiteY21" fmla="*/ 197789 h 533400"/>
                  <a:gd name="connsiteX22" fmla="*/ 9436 w 533400"/>
                  <a:gd name="connsiteY22" fmla="*/ 173976 h 533400"/>
                  <a:gd name="connsiteX23" fmla="*/ 11342 w 533400"/>
                  <a:gd name="connsiteY23" fmla="*/ 172071 h 533400"/>
                  <a:gd name="connsiteX24" fmla="*/ 52299 w 533400"/>
                  <a:gd name="connsiteY24" fmla="*/ 127303 h 533400"/>
                  <a:gd name="connsiteX25" fmla="*/ 78017 w 533400"/>
                  <a:gd name="connsiteY25" fmla="*/ 114921 h 533400"/>
                  <a:gd name="connsiteX26" fmla="*/ 79921 w 533400"/>
                  <a:gd name="connsiteY26" fmla="*/ 114921 h 533400"/>
                  <a:gd name="connsiteX27" fmla="*/ 153264 w 533400"/>
                  <a:gd name="connsiteY27" fmla="*/ 114921 h 533400"/>
                  <a:gd name="connsiteX28" fmla="*/ 153264 w 533400"/>
                  <a:gd name="connsiteY28" fmla="*/ 38721 h 533400"/>
                  <a:gd name="connsiteX29" fmla="*/ 189459 w 533400"/>
                  <a:gd name="connsiteY29" fmla="*/ 621 h 533400"/>
                  <a:gd name="connsiteX30" fmla="*/ 191364 w 533400"/>
                  <a:gd name="connsiteY30" fmla="*/ 621 h 533400"/>
                  <a:gd name="connsiteX31" fmla="*/ 343764 w 533400"/>
                  <a:gd name="connsiteY31" fmla="*/ 621 h 533400"/>
                  <a:gd name="connsiteX32" fmla="*/ 343764 w 533400"/>
                  <a:gd name="connsiteY32" fmla="*/ 286371 h 533400"/>
                  <a:gd name="connsiteX33" fmla="*/ 191364 w 533400"/>
                  <a:gd name="connsiteY33" fmla="*/ 286371 h 533400"/>
                  <a:gd name="connsiteX34" fmla="*/ 172314 w 533400"/>
                  <a:gd name="connsiteY34" fmla="*/ 305421 h 533400"/>
                  <a:gd name="connsiteX35" fmla="*/ 172314 w 533400"/>
                  <a:gd name="connsiteY35" fmla="*/ 305421 h 533400"/>
                  <a:gd name="connsiteX36" fmla="*/ 172314 w 533400"/>
                  <a:gd name="connsiteY36" fmla="*/ 495921 h 533400"/>
                  <a:gd name="connsiteX37" fmla="*/ 191364 w 533400"/>
                  <a:gd name="connsiteY37" fmla="*/ 514971 h 533400"/>
                  <a:gd name="connsiteX38" fmla="*/ 191364 w 533400"/>
                  <a:gd name="connsiteY38" fmla="*/ 514971 h 533400"/>
                  <a:gd name="connsiteX39" fmla="*/ 343764 w 533400"/>
                  <a:gd name="connsiteY39" fmla="*/ 514971 h 533400"/>
                  <a:gd name="connsiteX40" fmla="*/ 362814 w 533400"/>
                  <a:gd name="connsiteY40" fmla="*/ 495921 h 533400"/>
                  <a:gd name="connsiteX41" fmla="*/ 362814 w 533400"/>
                  <a:gd name="connsiteY41" fmla="*/ 495921 h 533400"/>
                  <a:gd name="connsiteX42" fmla="*/ 362814 w 533400"/>
                  <a:gd name="connsiteY42" fmla="*/ 305421 h 533400"/>
                  <a:gd name="connsiteX43" fmla="*/ 343764 w 533400"/>
                  <a:gd name="connsiteY43" fmla="*/ 286371 h 533400"/>
                  <a:gd name="connsiteX44" fmla="*/ 343764 w 533400"/>
                  <a:gd name="connsiteY44" fmla="*/ 286371 h 533400"/>
                  <a:gd name="connsiteX45" fmla="*/ 496164 w 533400"/>
                  <a:gd name="connsiteY45" fmla="*/ 133971 h 533400"/>
                  <a:gd name="connsiteX46" fmla="*/ 79921 w 533400"/>
                  <a:gd name="connsiteY46" fmla="*/ 133971 h 533400"/>
                  <a:gd name="connsiteX47" fmla="*/ 67539 w 533400"/>
                  <a:gd name="connsiteY47" fmla="*/ 138734 h 533400"/>
                  <a:gd name="connsiteX48" fmla="*/ 66586 w 533400"/>
                  <a:gd name="connsiteY48" fmla="*/ 139686 h 533400"/>
                  <a:gd name="connsiteX49" fmla="*/ 25629 w 533400"/>
                  <a:gd name="connsiteY49" fmla="*/ 184453 h 533400"/>
                  <a:gd name="connsiteX50" fmla="*/ 19914 w 533400"/>
                  <a:gd name="connsiteY50" fmla="*/ 195884 h 533400"/>
                  <a:gd name="connsiteX51" fmla="*/ 19914 w 533400"/>
                  <a:gd name="connsiteY51" fmla="*/ 197789 h 533400"/>
                  <a:gd name="connsiteX52" fmla="*/ 19914 w 533400"/>
                  <a:gd name="connsiteY52" fmla="*/ 381621 h 533400"/>
                  <a:gd name="connsiteX53" fmla="*/ 38011 w 533400"/>
                  <a:gd name="connsiteY53" fmla="*/ 400671 h 533400"/>
                  <a:gd name="connsiteX54" fmla="*/ 38964 w 533400"/>
                  <a:gd name="connsiteY54" fmla="*/ 400671 h 533400"/>
                  <a:gd name="connsiteX55" fmla="*/ 153264 w 533400"/>
                  <a:gd name="connsiteY55" fmla="*/ 400671 h 533400"/>
                  <a:gd name="connsiteX56" fmla="*/ 153264 w 533400"/>
                  <a:gd name="connsiteY56" fmla="*/ 305421 h 533400"/>
                  <a:gd name="connsiteX57" fmla="*/ 189459 w 533400"/>
                  <a:gd name="connsiteY57" fmla="*/ 267321 h 533400"/>
                  <a:gd name="connsiteX58" fmla="*/ 191364 w 533400"/>
                  <a:gd name="connsiteY58" fmla="*/ 267321 h 533400"/>
                  <a:gd name="connsiteX59" fmla="*/ 343764 w 533400"/>
                  <a:gd name="connsiteY59" fmla="*/ 267321 h 533400"/>
                  <a:gd name="connsiteX60" fmla="*/ 381864 w 533400"/>
                  <a:gd name="connsiteY60" fmla="*/ 305421 h 533400"/>
                  <a:gd name="connsiteX61" fmla="*/ 381864 w 533400"/>
                  <a:gd name="connsiteY61" fmla="*/ 305421 h 533400"/>
                  <a:gd name="connsiteX62" fmla="*/ 381864 w 533400"/>
                  <a:gd name="connsiteY62" fmla="*/ 400671 h 533400"/>
                  <a:gd name="connsiteX63" fmla="*/ 496164 w 533400"/>
                  <a:gd name="connsiteY63" fmla="*/ 400671 h 533400"/>
                  <a:gd name="connsiteX64" fmla="*/ 515214 w 533400"/>
                  <a:gd name="connsiteY64" fmla="*/ 382573 h 533400"/>
                  <a:gd name="connsiteX65" fmla="*/ 515214 w 533400"/>
                  <a:gd name="connsiteY65" fmla="*/ 381621 h 533400"/>
                  <a:gd name="connsiteX66" fmla="*/ 515214 w 533400"/>
                  <a:gd name="connsiteY66" fmla="*/ 153021 h 533400"/>
                  <a:gd name="connsiteX67" fmla="*/ 497117 w 533400"/>
                  <a:gd name="connsiteY67" fmla="*/ 133971 h 533400"/>
                  <a:gd name="connsiteX68" fmla="*/ 496164 w 533400"/>
                  <a:gd name="connsiteY68" fmla="*/ 133971 h 533400"/>
                  <a:gd name="connsiteX69" fmla="*/ 462827 w 533400"/>
                  <a:gd name="connsiteY69" fmla="*/ 172071 h 533400"/>
                  <a:gd name="connsiteX70" fmla="*/ 477114 w 533400"/>
                  <a:gd name="connsiteY70" fmla="*/ 186359 h 533400"/>
                  <a:gd name="connsiteX71" fmla="*/ 462827 w 533400"/>
                  <a:gd name="connsiteY71" fmla="*/ 200646 h 533400"/>
                  <a:gd name="connsiteX72" fmla="*/ 448539 w 533400"/>
                  <a:gd name="connsiteY72" fmla="*/ 186359 h 533400"/>
                  <a:gd name="connsiteX73" fmla="*/ 462827 w 533400"/>
                  <a:gd name="connsiteY73" fmla="*/ 172071 h 533400"/>
                  <a:gd name="connsiteX74" fmla="*/ 343764 w 533400"/>
                  <a:gd name="connsiteY74" fmla="*/ 19671 h 533400"/>
                  <a:gd name="connsiteX75" fmla="*/ 191364 w 533400"/>
                  <a:gd name="connsiteY75" fmla="*/ 19671 h 533400"/>
                  <a:gd name="connsiteX76" fmla="*/ 172314 w 533400"/>
                  <a:gd name="connsiteY76" fmla="*/ 38721 h 533400"/>
                  <a:gd name="connsiteX77" fmla="*/ 172314 w 533400"/>
                  <a:gd name="connsiteY77" fmla="*/ 38721 h 533400"/>
                  <a:gd name="connsiteX78" fmla="*/ 172314 w 533400"/>
                  <a:gd name="connsiteY78" fmla="*/ 114921 h 533400"/>
                  <a:gd name="connsiteX79" fmla="*/ 362814 w 533400"/>
                  <a:gd name="connsiteY79" fmla="*/ 114921 h 533400"/>
                  <a:gd name="connsiteX80" fmla="*/ 362814 w 533400"/>
                  <a:gd name="connsiteY80" fmla="*/ 38721 h 533400"/>
                  <a:gd name="connsiteX81" fmla="*/ 344717 w 533400"/>
                  <a:gd name="connsiteY81" fmla="*/ 19671 h 533400"/>
                  <a:gd name="connsiteX82" fmla="*/ 344717 w 533400"/>
                  <a:gd name="connsiteY82" fmla="*/ 19671 h 533400"/>
                  <a:gd name="connsiteX83" fmla="*/ 343764 w 533400"/>
                  <a:gd name="connsiteY83" fmla="*/ 196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33400" h="533400">
                    <a:moveTo>
                      <a:pt x="343764" y="621"/>
                    </a:moveTo>
                    <a:cubicBezTo>
                      <a:pt x="364719" y="621"/>
                      <a:pt x="381864" y="17766"/>
                      <a:pt x="381864" y="38721"/>
                    </a:cubicBezTo>
                    <a:lnTo>
                      <a:pt x="381864" y="38721"/>
                    </a:lnTo>
                    <a:lnTo>
                      <a:pt x="381864" y="114921"/>
                    </a:lnTo>
                    <a:lnTo>
                      <a:pt x="496164" y="114921"/>
                    </a:lnTo>
                    <a:cubicBezTo>
                      <a:pt x="516167" y="114921"/>
                      <a:pt x="533311" y="131114"/>
                      <a:pt x="534264" y="151116"/>
                    </a:cubicBezTo>
                    <a:lnTo>
                      <a:pt x="534264" y="153021"/>
                    </a:lnTo>
                    <a:lnTo>
                      <a:pt x="534264" y="381621"/>
                    </a:lnTo>
                    <a:cubicBezTo>
                      <a:pt x="534264" y="401623"/>
                      <a:pt x="518071" y="418769"/>
                      <a:pt x="498069" y="419721"/>
                    </a:cubicBezTo>
                    <a:lnTo>
                      <a:pt x="496164" y="419721"/>
                    </a:lnTo>
                    <a:lnTo>
                      <a:pt x="381864" y="419721"/>
                    </a:lnTo>
                    <a:lnTo>
                      <a:pt x="381864" y="495921"/>
                    </a:lnTo>
                    <a:cubicBezTo>
                      <a:pt x="381864" y="515923"/>
                      <a:pt x="365671" y="533069"/>
                      <a:pt x="345669" y="534021"/>
                    </a:cubicBezTo>
                    <a:lnTo>
                      <a:pt x="343764" y="534021"/>
                    </a:lnTo>
                    <a:lnTo>
                      <a:pt x="191364" y="534021"/>
                    </a:lnTo>
                    <a:cubicBezTo>
                      <a:pt x="170409" y="534021"/>
                      <a:pt x="153264" y="516876"/>
                      <a:pt x="153264" y="495921"/>
                    </a:cubicBezTo>
                    <a:lnTo>
                      <a:pt x="153264" y="495921"/>
                    </a:lnTo>
                    <a:lnTo>
                      <a:pt x="153264" y="419721"/>
                    </a:lnTo>
                    <a:lnTo>
                      <a:pt x="38964" y="419721"/>
                    </a:lnTo>
                    <a:cubicBezTo>
                      <a:pt x="18961" y="419721"/>
                      <a:pt x="1817" y="403528"/>
                      <a:pt x="864" y="383526"/>
                    </a:cubicBezTo>
                    <a:lnTo>
                      <a:pt x="864" y="381621"/>
                    </a:lnTo>
                    <a:lnTo>
                      <a:pt x="864" y="197789"/>
                    </a:lnTo>
                    <a:cubicBezTo>
                      <a:pt x="864" y="189216"/>
                      <a:pt x="3721" y="180644"/>
                      <a:pt x="9436" y="173976"/>
                    </a:cubicBezTo>
                    <a:lnTo>
                      <a:pt x="11342" y="172071"/>
                    </a:lnTo>
                    <a:lnTo>
                      <a:pt x="52299" y="127303"/>
                    </a:lnTo>
                    <a:cubicBezTo>
                      <a:pt x="58967" y="119684"/>
                      <a:pt x="68492" y="115873"/>
                      <a:pt x="78017" y="114921"/>
                    </a:cubicBezTo>
                    <a:lnTo>
                      <a:pt x="79921" y="114921"/>
                    </a:lnTo>
                    <a:lnTo>
                      <a:pt x="153264" y="114921"/>
                    </a:lnTo>
                    <a:lnTo>
                      <a:pt x="153264" y="38721"/>
                    </a:lnTo>
                    <a:cubicBezTo>
                      <a:pt x="153264" y="18719"/>
                      <a:pt x="169457" y="1573"/>
                      <a:pt x="189459" y="621"/>
                    </a:cubicBezTo>
                    <a:lnTo>
                      <a:pt x="191364" y="621"/>
                    </a:lnTo>
                    <a:lnTo>
                      <a:pt x="343764" y="621"/>
                    </a:lnTo>
                    <a:close/>
                    <a:moveTo>
                      <a:pt x="343764" y="286371"/>
                    </a:moveTo>
                    <a:lnTo>
                      <a:pt x="191364" y="286371"/>
                    </a:lnTo>
                    <a:cubicBezTo>
                      <a:pt x="180886" y="286371"/>
                      <a:pt x="172314" y="294944"/>
                      <a:pt x="172314" y="305421"/>
                    </a:cubicBezTo>
                    <a:lnTo>
                      <a:pt x="172314" y="305421"/>
                    </a:lnTo>
                    <a:lnTo>
                      <a:pt x="172314" y="495921"/>
                    </a:lnTo>
                    <a:cubicBezTo>
                      <a:pt x="172314" y="506398"/>
                      <a:pt x="180886" y="514971"/>
                      <a:pt x="191364" y="514971"/>
                    </a:cubicBezTo>
                    <a:lnTo>
                      <a:pt x="191364" y="514971"/>
                    </a:lnTo>
                    <a:lnTo>
                      <a:pt x="343764" y="514971"/>
                    </a:lnTo>
                    <a:cubicBezTo>
                      <a:pt x="354242" y="514971"/>
                      <a:pt x="362814" y="506398"/>
                      <a:pt x="362814" y="495921"/>
                    </a:cubicBezTo>
                    <a:lnTo>
                      <a:pt x="362814" y="495921"/>
                    </a:lnTo>
                    <a:lnTo>
                      <a:pt x="362814" y="305421"/>
                    </a:lnTo>
                    <a:cubicBezTo>
                      <a:pt x="362814" y="294944"/>
                      <a:pt x="354242" y="286371"/>
                      <a:pt x="343764" y="286371"/>
                    </a:cubicBezTo>
                    <a:lnTo>
                      <a:pt x="343764" y="286371"/>
                    </a:lnTo>
                    <a:close/>
                    <a:moveTo>
                      <a:pt x="496164" y="133971"/>
                    </a:moveTo>
                    <a:lnTo>
                      <a:pt x="79921" y="133971"/>
                    </a:lnTo>
                    <a:cubicBezTo>
                      <a:pt x="75159" y="133971"/>
                      <a:pt x="70396" y="135876"/>
                      <a:pt x="67539" y="138734"/>
                    </a:cubicBezTo>
                    <a:lnTo>
                      <a:pt x="66586" y="139686"/>
                    </a:lnTo>
                    <a:lnTo>
                      <a:pt x="25629" y="184453"/>
                    </a:lnTo>
                    <a:cubicBezTo>
                      <a:pt x="21819" y="187311"/>
                      <a:pt x="19914" y="192073"/>
                      <a:pt x="19914" y="195884"/>
                    </a:cubicBezTo>
                    <a:lnTo>
                      <a:pt x="19914" y="197789"/>
                    </a:lnTo>
                    <a:lnTo>
                      <a:pt x="19914" y="381621"/>
                    </a:lnTo>
                    <a:cubicBezTo>
                      <a:pt x="19914" y="392098"/>
                      <a:pt x="27534" y="399719"/>
                      <a:pt x="38011" y="400671"/>
                    </a:cubicBezTo>
                    <a:lnTo>
                      <a:pt x="38964" y="400671"/>
                    </a:lnTo>
                    <a:lnTo>
                      <a:pt x="153264" y="400671"/>
                    </a:lnTo>
                    <a:lnTo>
                      <a:pt x="153264" y="305421"/>
                    </a:lnTo>
                    <a:cubicBezTo>
                      <a:pt x="153264" y="285419"/>
                      <a:pt x="169457" y="268273"/>
                      <a:pt x="189459" y="267321"/>
                    </a:cubicBezTo>
                    <a:lnTo>
                      <a:pt x="191364" y="267321"/>
                    </a:lnTo>
                    <a:lnTo>
                      <a:pt x="343764" y="267321"/>
                    </a:lnTo>
                    <a:cubicBezTo>
                      <a:pt x="364719" y="267321"/>
                      <a:pt x="381864" y="284466"/>
                      <a:pt x="381864" y="305421"/>
                    </a:cubicBezTo>
                    <a:lnTo>
                      <a:pt x="381864" y="305421"/>
                    </a:lnTo>
                    <a:lnTo>
                      <a:pt x="381864" y="400671"/>
                    </a:lnTo>
                    <a:lnTo>
                      <a:pt x="496164" y="400671"/>
                    </a:lnTo>
                    <a:cubicBezTo>
                      <a:pt x="506642" y="400671"/>
                      <a:pt x="514261" y="393051"/>
                      <a:pt x="515214" y="382573"/>
                    </a:cubicBezTo>
                    <a:lnTo>
                      <a:pt x="515214" y="381621"/>
                    </a:lnTo>
                    <a:lnTo>
                      <a:pt x="515214" y="153021"/>
                    </a:lnTo>
                    <a:cubicBezTo>
                      <a:pt x="515214" y="142544"/>
                      <a:pt x="507594" y="134923"/>
                      <a:pt x="497117" y="133971"/>
                    </a:cubicBezTo>
                    <a:lnTo>
                      <a:pt x="496164" y="133971"/>
                    </a:lnTo>
                    <a:close/>
                    <a:moveTo>
                      <a:pt x="462827" y="172071"/>
                    </a:moveTo>
                    <a:cubicBezTo>
                      <a:pt x="470446" y="172071"/>
                      <a:pt x="477114" y="178739"/>
                      <a:pt x="477114" y="186359"/>
                    </a:cubicBezTo>
                    <a:cubicBezTo>
                      <a:pt x="477114" y="193978"/>
                      <a:pt x="470446" y="200646"/>
                      <a:pt x="462827" y="200646"/>
                    </a:cubicBezTo>
                    <a:cubicBezTo>
                      <a:pt x="455207" y="200646"/>
                      <a:pt x="448539" y="193978"/>
                      <a:pt x="448539" y="186359"/>
                    </a:cubicBezTo>
                    <a:cubicBezTo>
                      <a:pt x="448539" y="178739"/>
                      <a:pt x="455207" y="172071"/>
                      <a:pt x="462827" y="172071"/>
                    </a:cubicBezTo>
                    <a:close/>
                    <a:moveTo>
                      <a:pt x="343764" y="19671"/>
                    </a:moveTo>
                    <a:lnTo>
                      <a:pt x="191364" y="19671"/>
                    </a:lnTo>
                    <a:cubicBezTo>
                      <a:pt x="180886" y="19671"/>
                      <a:pt x="172314" y="28244"/>
                      <a:pt x="172314" y="38721"/>
                    </a:cubicBezTo>
                    <a:lnTo>
                      <a:pt x="172314" y="38721"/>
                    </a:lnTo>
                    <a:lnTo>
                      <a:pt x="172314" y="114921"/>
                    </a:lnTo>
                    <a:lnTo>
                      <a:pt x="362814" y="114921"/>
                    </a:lnTo>
                    <a:lnTo>
                      <a:pt x="362814" y="38721"/>
                    </a:lnTo>
                    <a:cubicBezTo>
                      <a:pt x="362814" y="28244"/>
                      <a:pt x="355194" y="20623"/>
                      <a:pt x="344717" y="19671"/>
                    </a:cubicBezTo>
                    <a:lnTo>
                      <a:pt x="344717" y="19671"/>
                    </a:lnTo>
                    <a:lnTo>
                      <a:pt x="343764" y="1967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60000">
                    <a:schemeClr val="accent4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4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8" name="组合 157">
                <a:extLst>
                  <a:ext uri="{FF2B5EF4-FFF2-40B4-BE49-F238E27FC236}">
                    <a16:creationId xmlns:a16="http://schemas.microsoft.com/office/drawing/2014/main" id="{7AA37F4C-7C86-4548-91E7-72876DD1B439}"/>
                  </a:ext>
                </a:extLst>
              </p:cNvPr>
              <p:cNvGrpSpPr/>
              <p:nvPr/>
            </p:nvGrpSpPr>
            <p:grpSpPr>
              <a:xfrm>
                <a:off x="7102873" y="2978546"/>
                <a:ext cx="2268538" cy="2268538"/>
                <a:chOff x="844759" y="6043329"/>
                <a:chExt cx="2151588" cy="2151588"/>
              </a:xfrm>
            </p:grpSpPr>
            <p:grpSp>
              <p:nvGrpSpPr>
                <p:cNvPr id="159" name="组合 158">
                  <a:extLst>
                    <a:ext uri="{FF2B5EF4-FFF2-40B4-BE49-F238E27FC236}">
                      <a16:creationId xmlns:a16="http://schemas.microsoft.com/office/drawing/2014/main" id="{E5CFDF53-48B1-445D-A00E-725106AFA4BC}"/>
                    </a:ext>
                  </a:extLst>
                </p:cNvPr>
                <p:cNvGrpSpPr/>
                <p:nvPr/>
              </p:nvGrpSpPr>
              <p:grpSpPr>
                <a:xfrm>
                  <a:off x="844759" y="6043329"/>
                  <a:ext cx="2151588" cy="2151588"/>
                  <a:chOff x="907334" y="2192861"/>
                  <a:chExt cx="3178256" cy="3178256"/>
                </a:xfrm>
              </p:grpSpPr>
              <p:sp>
                <p:nvSpPr>
                  <p:cNvPr id="163" name="椭圆 162">
                    <a:extLst>
                      <a:ext uri="{FF2B5EF4-FFF2-40B4-BE49-F238E27FC236}">
                        <a16:creationId xmlns:a16="http://schemas.microsoft.com/office/drawing/2014/main" id="{FEF7679E-A75D-4A08-B15E-C9869D9ACF65}"/>
                      </a:ext>
                    </a:extLst>
                  </p:cNvPr>
                  <p:cNvSpPr/>
                  <p:nvPr/>
                </p:nvSpPr>
                <p:spPr>
                  <a:xfrm>
                    <a:off x="907334" y="2192861"/>
                    <a:ext cx="3178256" cy="3178256"/>
                  </a:xfrm>
                  <a:prstGeom prst="ellipse">
                    <a:avLst/>
                  </a:prstGeom>
                  <a:noFill/>
                  <a:ln w="19050" cap="rnd">
                    <a:solidFill>
                      <a:schemeClr val="accent4"/>
                    </a:solidFill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algn="ctr" defTabSz="913765"/>
                    <a:endParaRPr lang="zh-CN" altLang="en-US" sz="20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64" name="Number4">
                    <a:extLst>
                      <a:ext uri="{FF2B5EF4-FFF2-40B4-BE49-F238E27FC236}">
                        <a16:creationId xmlns:a16="http://schemas.microsoft.com/office/drawing/2014/main" id="{0BD25982-6BDB-4AB5-838F-8259A3DEDADE}"/>
                      </a:ext>
                    </a:extLst>
                  </p:cNvPr>
                  <p:cNvSpPr/>
                  <p:nvPr/>
                </p:nvSpPr>
                <p:spPr>
                  <a:xfrm>
                    <a:off x="1049728" y="2335255"/>
                    <a:ext cx="648278" cy="648278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4">
                          <a:lumMod val="60000"/>
                          <a:lumOff val="40000"/>
                        </a:schemeClr>
                      </a:gs>
                      <a:gs pos="60000">
                        <a:schemeClr val="accent4"/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4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913765"/>
                    <a:r>
                      <a:rPr lang="en-US" altLang="zh-CN" sz="1100" b="1" dirty="0">
                        <a:solidFill>
                          <a:srgbClr val="FFFFFF"/>
                        </a:solidFill>
                      </a:rPr>
                      <a:t>04</a:t>
                    </a:r>
                    <a:endParaRPr lang="zh-CN" altLang="en-US" sz="1100" b="1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161" name="Bullet4">
                  <a:extLst>
                    <a:ext uri="{FF2B5EF4-FFF2-40B4-BE49-F238E27FC236}">
                      <a16:creationId xmlns:a16="http://schemas.microsoft.com/office/drawing/2014/main" id="{11D9A1A7-1766-4877-A667-28090C420EB3}"/>
                    </a:ext>
                  </a:extLst>
                </p:cNvPr>
                <p:cNvSpPr txBox="1"/>
                <p:nvPr/>
              </p:nvSpPr>
              <p:spPr>
                <a:xfrm>
                  <a:off x="907407" y="6926400"/>
                  <a:ext cx="2026292" cy="395427"/>
                </a:xfrm>
                <a:prstGeom prst="rect">
                  <a:avLst/>
                </a:prstGeom>
                <a:noFill/>
              </p:spPr>
              <p:txBody>
                <a:bodyPr wrap="square" rtlCol="0" anchor="b" anchorCtr="1">
                  <a:normAutofit fontScale="85000" lnSpcReduction="10000"/>
                </a:bodyPr>
                <a:lstStyle/>
                <a:p>
                  <a:pPr algn="ctr"/>
                  <a:r>
                    <a:rPr lang="zh-CN" altLang="en-US" b="1" dirty="0"/>
                    <a:t>产业链协同与投资热点</a:t>
                  </a:r>
                  <a:endParaRPr lang="en-US" dirty="0"/>
                </a:p>
              </p:txBody>
            </p:sp>
            <p:sp>
              <p:nvSpPr>
                <p:cNvPr id="162" name="Text4">
                  <a:extLst>
                    <a:ext uri="{FF2B5EF4-FFF2-40B4-BE49-F238E27FC236}">
                      <a16:creationId xmlns:a16="http://schemas.microsoft.com/office/drawing/2014/main" id="{FB87CAED-5C5A-452E-A239-AE35D6FC64EC}"/>
                    </a:ext>
                  </a:extLst>
                </p:cNvPr>
                <p:cNvSpPr txBox="1"/>
                <p:nvPr/>
              </p:nvSpPr>
              <p:spPr>
                <a:xfrm>
                  <a:off x="907408" y="7392744"/>
                  <a:ext cx="2026292" cy="580597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上下游合作加强，资本涌入推动技术创新。</a:t>
                  </a:r>
                  <a:endParaRPr lang="en-US" dirty="0"/>
                </a:p>
              </p:txBody>
            </p: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2922A9A-B058-AA8B-8E6F-0C27E7DC6B61}"/>
                </a:ext>
              </a:extLst>
            </p:cNvPr>
            <p:cNvGrpSpPr/>
            <p:nvPr/>
          </p:nvGrpSpPr>
          <p:grpSpPr>
            <a:xfrm>
              <a:off x="9250362" y="2978546"/>
              <a:ext cx="2268538" cy="2268538"/>
              <a:chOff x="9250362" y="2497931"/>
              <a:chExt cx="2268538" cy="2268538"/>
            </a:xfrm>
          </p:grpSpPr>
          <p:sp>
            <p:nvSpPr>
              <p:cNvPr id="141" name="Icon5">
                <a:extLst>
                  <a:ext uri="{FF2B5EF4-FFF2-40B4-BE49-F238E27FC236}">
                    <a16:creationId xmlns:a16="http://schemas.microsoft.com/office/drawing/2014/main" id="{C2A876C3-3185-4061-9888-00A800C91BA0}"/>
                  </a:ext>
                </a:extLst>
              </p:cNvPr>
              <p:cNvSpPr/>
              <p:nvPr/>
            </p:nvSpPr>
            <p:spPr bwMode="auto">
              <a:xfrm>
                <a:off x="10208468" y="2835828"/>
                <a:ext cx="352326" cy="390826"/>
              </a:xfrm>
              <a:custGeom>
                <a:avLst/>
                <a:gdLst>
                  <a:gd name="connsiteX0" fmla="*/ 362430 w 495300"/>
                  <a:gd name="connsiteY0" fmla="*/ 621 h 533400"/>
                  <a:gd name="connsiteX1" fmla="*/ 400530 w 495300"/>
                  <a:gd name="connsiteY1" fmla="*/ 38721 h 533400"/>
                  <a:gd name="connsiteX2" fmla="*/ 400530 w 495300"/>
                  <a:gd name="connsiteY2" fmla="*/ 38721 h 533400"/>
                  <a:gd name="connsiteX3" fmla="*/ 400530 w 495300"/>
                  <a:gd name="connsiteY3" fmla="*/ 124446 h 533400"/>
                  <a:gd name="connsiteX4" fmla="*/ 362430 w 495300"/>
                  <a:gd name="connsiteY4" fmla="*/ 162546 h 533400"/>
                  <a:gd name="connsiteX5" fmla="*/ 362430 w 495300"/>
                  <a:gd name="connsiteY5" fmla="*/ 162546 h 533400"/>
                  <a:gd name="connsiteX6" fmla="*/ 257655 w 495300"/>
                  <a:gd name="connsiteY6" fmla="*/ 162546 h 533400"/>
                  <a:gd name="connsiteX7" fmla="*/ 257655 w 495300"/>
                  <a:gd name="connsiteY7" fmla="*/ 295896 h 533400"/>
                  <a:gd name="connsiteX8" fmla="*/ 419580 w 495300"/>
                  <a:gd name="connsiteY8" fmla="*/ 295896 h 533400"/>
                  <a:gd name="connsiteX9" fmla="*/ 457680 w 495300"/>
                  <a:gd name="connsiteY9" fmla="*/ 332091 h 533400"/>
                  <a:gd name="connsiteX10" fmla="*/ 457680 w 495300"/>
                  <a:gd name="connsiteY10" fmla="*/ 333996 h 533400"/>
                  <a:gd name="connsiteX11" fmla="*/ 457680 w 495300"/>
                  <a:gd name="connsiteY11" fmla="*/ 438771 h 533400"/>
                  <a:gd name="connsiteX12" fmla="*/ 467205 w 495300"/>
                  <a:gd name="connsiteY12" fmla="*/ 438771 h 533400"/>
                  <a:gd name="connsiteX13" fmla="*/ 495780 w 495300"/>
                  <a:gd name="connsiteY13" fmla="*/ 465441 h 533400"/>
                  <a:gd name="connsiteX14" fmla="*/ 495780 w 495300"/>
                  <a:gd name="connsiteY14" fmla="*/ 467346 h 533400"/>
                  <a:gd name="connsiteX15" fmla="*/ 495780 w 495300"/>
                  <a:gd name="connsiteY15" fmla="*/ 505446 h 533400"/>
                  <a:gd name="connsiteX16" fmla="*/ 467205 w 495300"/>
                  <a:gd name="connsiteY16" fmla="*/ 534021 h 533400"/>
                  <a:gd name="connsiteX17" fmla="*/ 467205 w 495300"/>
                  <a:gd name="connsiteY17" fmla="*/ 534021 h 533400"/>
                  <a:gd name="connsiteX18" fmla="*/ 429105 w 495300"/>
                  <a:gd name="connsiteY18" fmla="*/ 534021 h 533400"/>
                  <a:gd name="connsiteX19" fmla="*/ 400530 w 495300"/>
                  <a:gd name="connsiteY19" fmla="*/ 505446 h 533400"/>
                  <a:gd name="connsiteX20" fmla="*/ 400530 w 495300"/>
                  <a:gd name="connsiteY20" fmla="*/ 505446 h 533400"/>
                  <a:gd name="connsiteX21" fmla="*/ 400530 w 495300"/>
                  <a:gd name="connsiteY21" fmla="*/ 467346 h 533400"/>
                  <a:gd name="connsiteX22" fmla="*/ 429105 w 495300"/>
                  <a:gd name="connsiteY22" fmla="*/ 438771 h 533400"/>
                  <a:gd name="connsiteX23" fmla="*/ 429105 w 495300"/>
                  <a:gd name="connsiteY23" fmla="*/ 438771 h 533400"/>
                  <a:gd name="connsiteX24" fmla="*/ 438630 w 495300"/>
                  <a:gd name="connsiteY24" fmla="*/ 438771 h 533400"/>
                  <a:gd name="connsiteX25" fmla="*/ 438630 w 495300"/>
                  <a:gd name="connsiteY25" fmla="*/ 333996 h 533400"/>
                  <a:gd name="connsiteX26" fmla="*/ 420533 w 495300"/>
                  <a:gd name="connsiteY26" fmla="*/ 314946 h 533400"/>
                  <a:gd name="connsiteX27" fmla="*/ 419580 w 495300"/>
                  <a:gd name="connsiteY27" fmla="*/ 314946 h 533400"/>
                  <a:gd name="connsiteX28" fmla="*/ 257655 w 495300"/>
                  <a:gd name="connsiteY28" fmla="*/ 314946 h 533400"/>
                  <a:gd name="connsiteX29" fmla="*/ 257655 w 495300"/>
                  <a:gd name="connsiteY29" fmla="*/ 438771 h 533400"/>
                  <a:gd name="connsiteX30" fmla="*/ 267180 w 495300"/>
                  <a:gd name="connsiteY30" fmla="*/ 438771 h 533400"/>
                  <a:gd name="connsiteX31" fmla="*/ 295755 w 495300"/>
                  <a:gd name="connsiteY31" fmla="*/ 465441 h 533400"/>
                  <a:gd name="connsiteX32" fmla="*/ 295755 w 495300"/>
                  <a:gd name="connsiteY32" fmla="*/ 467346 h 533400"/>
                  <a:gd name="connsiteX33" fmla="*/ 295755 w 495300"/>
                  <a:gd name="connsiteY33" fmla="*/ 505446 h 533400"/>
                  <a:gd name="connsiteX34" fmla="*/ 267180 w 495300"/>
                  <a:gd name="connsiteY34" fmla="*/ 534021 h 533400"/>
                  <a:gd name="connsiteX35" fmla="*/ 267180 w 495300"/>
                  <a:gd name="connsiteY35" fmla="*/ 534021 h 533400"/>
                  <a:gd name="connsiteX36" fmla="*/ 229080 w 495300"/>
                  <a:gd name="connsiteY36" fmla="*/ 534021 h 533400"/>
                  <a:gd name="connsiteX37" fmla="*/ 200505 w 495300"/>
                  <a:gd name="connsiteY37" fmla="*/ 505446 h 533400"/>
                  <a:gd name="connsiteX38" fmla="*/ 200505 w 495300"/>
                  <a:gd name="connsiteY38" fmla="*/ 505446 h 533400"/>
                  <a:gd name="connsiteX39" fmla="*/ 200505 w 495300"/>
                  <a:gd name="connsiteY39" fmla="*/ 467346 h 533400"/>
                  <a:gd name="connsiteX40" fmla="*/ 229080 w 495300"/>
                  <a:gd name="connsiteY40" fmla="*/ 438771 h 533400"/>
                  <a:gd name="connsiteX41" fmla="*/ 229080 w 495300"/>
                  <a:gd name="connsiteY41" fmla="*/ 438771 h 533400"/>
                  <a:gd name="connsiteX42" fmla="*/ 238605 w 495300"/>
                  <a:gd name="connsiteY42" fmla="*/ 438771 h 533400"/>
                  <a:gd name="connsiteX43" fmla="*/ 238605 w 495300"/>
                  <a:gd name="connsiteY43" fmla="*/ 314946 h 533400"/>
                  <a:gd name="connsiteX44" fmla="*/ 76680 w 495300"/>
                  <a:gd name="connsiteY44" fmla="*/ 314946 h 533400"/>
                  <a:gd name="connsiteX45" fmla="*/ 57630 w 495300"/>
                  <a:gd name="connsiteY45" fmla="*/ 333044 h 533400"/>
                  <a:gd name="connsiteX46" fmla="*/ 57630 w 495300"/>
                  <a:gd name="connsiteY46" fmla="*/ 333996 h 533400"/>
                  <a:gd name="connsiteX47" fmla="*/ 57630 w 495300"/>
                  <a:gd name="connsiteY47" fmla="*/ 438771 h 533400"/>
                  <a:gd name="connsiteX48" fmla="*/ 67155 w 495300"/>
                  <a:gd name="connsiteY48" fmla="*/ 438771 h 533400"/>
                  <a:gd name="connsiteX49" fmla="*/ 95730 w 495300"/>
                  <a:gd name="connsiteY49" fmla="*/ 465441 h 533400"/>
                  <a:gd name="connsiteX50" fmla="*/ 95730 w 495300"/>
                  <a:gd name="connsiteY50" fmla="*/ 467346 h 533400"/>
                  <a:gd name="connsiteX51" fmla="*/ 95730 w 495300"/>
                  <a:gd name="connsiteY51" fmla="*/ 505446 h 533400"/>
                  <a:gd name="connsiteX52" fmla="*/ 67155 w 495300"/>
                  <a:gd name="connsiteY52" fmla="*/ 534021 h 533400"/>
                  <a:gd name="connsiteX53" fmla="*/ 67155 w 495300"/>
                  <a:gd name="connsiteY53" fmla="*/ 534021 h 533400"/>
                  <a:gd name="connsiteX54" fmla="*/ 29055 w 495300"/>
                  <a:gd name="connsiteY54" fmla="*/ 534021 h 533400"/>
                  <a:gd name="connsiteX55" fmla="*/ 480 w 495300"/>
                  <a:gd name="connsiteY55" fmla="*/ 505446 h 533400"/>
                  <a:gd name="connsiteX56" fmla="*/ 480 w 495300"/>
                  <a:gd name="connsiteY56" fmla="*/ 505446 h 533400"/>
                  <a:gd name="connsiteX57" fmla="*/ 480 w 495300"/>
                  <a:gd name="connsiteY57" fmla="*/ 467346 h 533400"/>
                  <a:gd name="connsiteX58" fmla="*/ 29055 w 495300"/>
                  <a:gd name="connsiteY58" fmla="*/ 438771 h 533400"/>
                  <a:gd name="connsiteX59" fmla="*/ 29055 w 495300"/>
                  <a:gd name="connsiteY59" fmla="*/ 438771 h 533400"/>
                  <a:gd name="connsiteX60" fmla="*/ 38580 w 495300"/>
                  <a:gd name="connsiteY60" fmla="*/ 438771 h 533400"/>
                  <a:gd name="connsiteX61" fmla="*/ 38580 w 495300"/>
                  <a:gd name="connsiteY61" fmla="*/ 333996 h 533400"/>
                  <a:gd name="connsiteX62" fmla="*/ 74775 w 495300"/>
                  <a:gd name="connsiteY62" fmla="*/ 295896 h 533400"/>
                  <a:gd name="connsiteX63" fmla="*/ 76680 w 495300"/>
                  <a:gd name="connsiteY63" fmla="*/ 295896 h 533400"/>
                  <a:gd name="connsiteX64" fmla="*/ 238605 w 495300"/>
                  <a:gd name="connsiteY64" fmla="*/ 295896 h 533400"/>
                  <a:gd name="connsiteX65" fmla="*/ 238605 w 495300"/>
                  <a:gd name="connsiteY65" fmla="*/ 162546 h 533400"/>
                  <a:gd name="connsiteX66" fmla="*/ 133830 w 495300"/>
                  <a:gd name="connsiteY66" fmla="*/ 162546 h 533400"/>
                  <a:gd name="connsiteX67" fmla="*/ 95730 w 495300"/>
                  <a:gd name="connsiteY67" fmla="*/ 126351 h 533400"/>
                  <a:gd name="connsiteX68" fmla="*/ 95730 w 495300"/>
                  <a:gd name="connsiteY68" fmla="*/ 124446 h 533400"/>
                  <a:gd name="connsiteX69" fmla="*/ 95730 w 495300"/>
                  <a:gd name="connsiteY69" fmla="*/ 38721 h 533400"/>
                  <a:gd name="connsiteX70" fmla="*/ 133830 w 495300"/>
                  <a:gd name="connsiteY70" fmla="*/ 621 h 533400"/>
                  <a:gd name="connsiteX71" fmla="*/ 133830 w 495300"/>
                  <a:gd name="connsiteY71" fmla="*/ 621 h 533400"/>
                  <a:gd name="connsiteX72" fmla="*/ 362430 w 495300"/>
                  <a:gd name="connsiteY72" fmla="*/ 621 h 533400"/>
                  <a:gd name="connsiteX73" fmla="*/ 67155 w 495300"/>
                  <a:gd name="connsiteY73" fmla="*/ 457821 h 533400"/>
                  <a:gd name="connsiteX74" fmla="*/ 29055 w 495300"/>
                  <a:gd name="connsiteY74" fmla="*/ 457821 h 533400"/>
                  <a:gd name="connsiteX75" fmla="*/ 19530 w 495300"/>
                  <a:gd name="connsiteY75" fmla="*/ 467346 h 533400"/>
                  <a:gd name="connsiteX76" fmla="*/ 19530 w 495300"/>
                  <a:gd name="connsiteY76" fmla="*/ 467346 h 533400"/>
                  <a:gd name="connsiteX77" fmla="*/ 19530 w 495300"/>
                  <a:gd name="connsiteY77" fmla="*/ 505446 h 533400"/>
                  <a:gd name="connsiteX78" fmla="*/ 29055 w 495300"/>
                  <a:gd name="connsiteY78" fmla="*/ 514971 h 533400"/>
                  <a:gd name="connsiteX79" fmla="*/ 29055 w 495300"/>
                  <a:gd name="connsiteY79" fmla="*/ 514971 h 533400"/>
                  <a:gd name="connsiteX80" fmla="*/ 67155 w 495300"/>
                  <a:gd name="connsiteY80" fmla="*/ 514971 h 533400"/>
                  <a:gd name="connsiteX81" fmla="*/ 76680 w 495300"/>
                  <a:gd name="connsiteY81" fmla="*/ 505446 h 533400"/>
                  <a:gd name="connsiteX82" fmla="*/ 76680 w 495300"/>
                  <a:gd name="connsiteY82" fmla="*/ 505446 h 533400"/>
                  <a:gd name="connsiteX83" fmla="*/ 76680 w 495300"/>
                  <a:gd name="connsiteY83" fmla="*/ 467346 h 533400"/>
                  <a:gd name="connsiteX84" fmla="*/ 67155 w 495300"/>
                  <a:gd name="connsiteY84" fmla="*/ 457821 h 533400"/>
                  <a:gd name="connsiteX85" fmla="*/ 67155 w 495300"/>
                  <a:gd name="connsiteY85" fmla="*/ 457821 h 533400"/>
                  <a:gd name="connsiteX86" fmla="*/ 267180 w 495300"/>
                  <a:gd name="connsiteY86" fmla="*/ 457821 h 533400"/>
                  <a:gd name="connsiteX87" fmla="*/ 229080 w 495300"/>
                  <a:gd name="connsiteY87" fmla="*/ 457821 h 533400"/>
                  <a:gd name="connsiteX88" fmla="*/ 219555 w 495300"/>
                  <a:gd name="connsiteY88" fmla="*/ 467346 h 533400"/>
                  <a:gd name="connsiteX89" fmla="*/ 219555 w 495300"/>
                  <a:gd name="connsiteY89" fmla="*/ 467346 h 533400"/>
                  <a:gd name="connsiteX90" fmla="*/ 219555 w 495300"/>
                  <a:gd name="connsiteY90" fmla="*/ 505446 h 533400"/>
                  <a:gd name="connsiteX91" fmla="*/ 229080 w 495300"/>
                  <a:gd name="connsiteY91" fmla="*/ 514971 h 533400"/>
                  <a:gd name="connsiteX92" fmla="*/ 229080 w 495300"/>
                  <a:gd name="connsiteY92" fmla="*/ 514971 h 533400"/>
                  <a:gd name="connsiteX93" fmla="*/ 267180 w 495300"/>
                  <a:gd name="connsiteY93" fmla="*/ 514971 h 533400"/>
                  <a:gd name="connsiteX94" fmla="*/ 276705 w 495300"/>
                  <a:gd name="connsiteY94" fmla="*/ 505446 h 533400"/>
                  <a:gd name="connsiteX95" fmla="*/ 276705 w 495300"/>
                  <a:gd name="connsiteY95" fmla="*/ 505446 h 533400"/>
                  <a:gd name="connsiteX96" fmla="*/ 276705 w 495300"/>
                  <a:gd name="connsiteY96" fmla="*/ 467346 h 533400"/>
                  <a:gd name="connsiteX97" fmla="*/ 267180 w 495300"/>
                  <a:gd name="connsiteY97" fmla="*/ 457821 h 533400"/>
                  <a:gd name="connsiteX98" fmla="*/ 267180 w 495300"/>
                  <a:gd name="connsiteY98" fmla="*/ 457821 h 533400"/>
                  <a:gd name="connsiteX99" fmla="*/ 467205 w 495300"/>
                  <a:gd name="connsiteY99" fmla="*/ 457821 h 533400"/>
                  <a:gd name="connsiteX100" fmla="*/ 429105 w 495300"/>
                  <a:gd name="connsiteY100" fmla="*/ 457821 h 533400"/>
                  <a:gd name="connsiteX101" fmla="*/ 419580 w 495300"/>
                  <a:gd name="connsiteY101" fmla="*/ 467346 h 533400"/>
                  <a:gd name="connsiteX102" fmla="*/ 419580 w 495300"/>
                  <a:gd name="connsiteY102" fmla="*/ 467346 h 533400"/>
                  <a:gd name="connsiteX103" fmla="*/ 419580 w 495300"/>
                  <a:gd name="connsiteY103" fmla="*/ 505446 h 533400"/>
                  <a:gd name="connsiteX104" fmla="*/ 429105 w 495300"/>
                  <a:gd name="connsiteY104" fmla="*/ 514971 h 533400"/>
                  <a:gd name="connsiteX105" fmla="*/ 429105 w 495300"/>
                  <a:gd name="connsiteY105" fmla="*/ 514971 h 533400"/>
                  <a:gd name="connsiteX106" fmla="*/ 467205 w 495300"/>
                  <a:gd name="connsiteY106" fmla="*/ 514971 h 533400"/>
                  <a:gd name="connsiteX107" fmla="*/ 476730 w 495300"/>
                  <a:gd name="connsiteY107" fmla="*/ 505446 h 533400"/>
                  <a:gd name="connsiteX108" fmla="*/ 476730 w 495300"/>
                  <a:gd name="connsiteY108" fmla="*/ 505446 h 533400"/>
                  <a:gd name="connsiteX109" fmla="*/ 476730 w 495300"/>
                  <a:gd name="connsiteY109" fmla="*/ 467346 h 533400"/>
                  <a:gd name="connsiteX110" fmla="*/ 467205 w 495300"/>
                  <a:gd name="connsiteY110" fmla="*/ 457821 h 533400"/>
                  <a:gd name="connsiteX111" fmla="*/ 467205 w 495300"/>
                  <a:gd name="connsiteY111" fmla="*/ 457821 h 533400"/>
                  <a:gd name="connsiteX112" fmla="*/ 362430 w 495300"/>
                  <a:gd name="connsiteY112" fmla="*/ 19671 h 533400"/>
                  <a:gd name="connsiteX113" fmla="*/ 133830 w 495300"/>
                  <a:gd name="connsiteY113" fmla="*/ 19671 h 533400"/>
                  <a:gd name="connsiteX114" fmla="*/ 114780 w 495300"/>
                  <a:gd name="connsiteY114" fmla="*/ 38721 h 533400"/>
                  <a:gd name="connsiteX115" fmla="*/ 114780 w 495300"/>
                  <a:gd name="connsiteY115" fmla="*/ 38721 h 533400"/>
                  <a:gd name="connsiteX116" fmla="*/ 114780 w 495300"/>
                  <a:gd name="connsiteY116" fmla="*/ 124446 h 533400"/>
                  <a:gd name="connsiteX117" fmla="*/ 133830 w 495300"/>
                  <a:gd name="connsiteY117" fmla="*/ 143496 h 533400"/>
                  <a:gd name="connsiteX118" fmla="*/ 133830 w 495300"/>
                  <a:gd name="connsiteY118" fmla="*/ 143496 h 533400"/>
                  <a:gd name="connsiteX119" fmla="*/ 362430 w 495300"/>
                  <a:gd name="connsiteY119" fmla="*/ 143496 h 533400"/>
                  <a:gd name="connsiteX120" fmla="*/ 381480 w 495300"/>
                  <a:gd name="connsiteY120" fmla="*/ 124446 h 533400"/>
                  <a:gd name="connsiteX121" fmla="*/ 381480 w 495300"/>
                  <a:gd name="connsiteY121" fmla="*/ 124446 h 533400"/>
                  <a:gd name="connsiteX122" fmla="*/ 381480 w 495300"/>
                  <a:gd name="connsiteY122" fmla="*/ 38721 h 533400"/>
                  <a:gd name="connsiteX123" fmla="*/ 362430 w 495300"/>
                  <a:gd name="connsiteY123" fmla="*/ 19671 h 533400"/>
                  <a:gd name="connsiteX124" fmla="*/ 362430 w 495300"/>
                  <a:gd name="connsiteY124" fmla="*/ 19671 h 533400"/>
                  <a:gd name="connsiteX125" fmla="*/ 157643 w 495300"/>
                  <a:gd name="connsiteY125" fmla="*/ 86346 h 533400"/>
                  <a:gd name="connsiteX126" fmla="*/ 171930 w 495300"/>
                  <a:gd name="connsiteY126" fmla="*/ 100634 h 533400"/>
                  <a:gd name="connsiteX127" fmla="*/ 157643 w 495300"/>
                  <a:gd name="connsiteY127" fmla="*/ 114921 h 533400"/>
                  <a:gd name="connsiteX128" fmla="*/ 143355 w 495300"/>
                  <a:gd name="connsiteY128" fmla="*/ 100634 h 533400"/>
                  <a:gd name="connsiteX129" fmla="*/ 157643 w 495300"/>
                  <a:gd name="connsiteY129" fmla="*/ 86346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495300" h="533400">
                    <a:moveTo>
                      <a:pt x="362430" y="621"/>
                    </a:moveTo>
                    <a:cubicBezTo>
                      <a:pt x="383385" y="621"/>
                      <a:pt x="400530" y="17766"/>
                      <a:pt x="400530" y="38721"/>
                    </a:cubicBezTo>
                    <a:lnTo>
                      <a:pt x="400530" y="38721"/>
                    </a:lnTo>
                    <a:lnTo>
                      <a:pt x="400530" y="124446"/>
                    </a:lnTo>
                    <a:cubicBezTo>
                      <a:pt x="400530" y="145401"/>
                      <a:pt x="383385" y="162546"/>
                      <a:pt x="362430" y="162546"/>
                    </a:cubicBezTo>
                    <a:lnTo>
                      <a:pt x="362430" y="162546"/>
                    </a:lnTo>
                    <a:lnTo>
                      <a:pt x="257655" y="162546"/>
                    </a:lnTo>
                    <a:lnTo>
                      <a:pt x="257655" y="295896"/>
                    </a:lnTo>
                    <a:lnTo>
                      <a:pt x="419580" y="295896"/>
                    </a:lnTo>
                    <a:cubicBezTo>
                      <a:pt x="439583" y="295896"/>
                      <a:pt x="456727" y="312089"/>
                      <a:pt x="457680" y="332091"/>
                    </a:cubicBezTo>
                    <a:lnTo>
                      <a:pt x="457680" y="333996"/>
                    </a:lnTo>
                    <a:lnTo>
                      <a:pt x="457680" y="438771"/>
                    </a:lnTo>
                    <a:lnTo>
                      <a:pt x="467205" y="438771"/>
                    </a:lnTo>
                    <a:cubicBezTo>
                      <a:pt x="482445" y="438771"/>
                      <a:pt x="494827" y="450201"/>
                      <a:pt x="495780" y="465441"/>
                    </a:cubicBezTo>
                    <a:lnTo>
                      <a:pt x="495780" y="467346"/>
                    </a:lnTo>
                    <a:lnTo>
                      <a:pt x="495780" y="505446"/>
                    </a:lnTo>
                    <a:cubicBezTo>
                      <a:pt x="495780" y="521639"/>
                      <a:pt x="483398" y="534021"/>
                      <a:pt x="467205" y="534021"/>
                    </a:cubicBezTo>
                    <a:lnTo>
                      <a:pt x="467205" y="534021"/>
                    </a:lnTo>
                    <a:lnTo>
                      <a:pt x="429105" y="534021"/>
                    </a:lnTo>
                    <a:cubicBezTo>
                      <a:pt x="412912" y="534021"/>
                      <a:pt x="400530" y="521639"/>
                      <a:pt x="400530" y="505446"/>
                    </a:cubicBezTo>
                    <a:lnTo>
                      <a:pt x="400530" y="505446"/>
                    </a:lnTo>
                    <a:lnTo>
                      <a:pt x="400530" y="467346"/>
                    </a:lnTo>
                    <a:cubicBezTo>
                      <a:pt x="400530" y="451153"/>
                      <a:pt x="412912" y="438771"/>
                      <a:pt x="429105" y="438771"/>
                    </a:cubicBezTo>
                    <a:lnTo>
                      <a:pt x="429105" y="438771"/>
                    </a:lnTo>
                    <a:lnTo>
                      <a:pt x="438630" y="438771"/>
                    </a:lnTo>
                    <a:lnTo>
                      <a:pt x="438630" y="333996"/>
                    </a:lnTo>
                    <a:cubicBezTo>
                      <a:pt x="438630" y="323519"/>
                      <a:pt x="431010" y="315898"/>
                      <a:pt x="420533" y="314946"/>
                    </a:cubicBezTo>
                    <a:lnTo>
                      <a:pt x="419580" y="314946"/>
                    </a:lnTo>
                    <a:lnTo>
                      <a:pt x="257655" y="314946"/>
                    </a:lnTo>
                    <a:lnTo>
                      <a:pt x="257655" y="438771"/>
                    </a:lnTo>
                    <a:lnTo>
                      <a:pt x="267180" y="438771"/>
                    </a:lnTo>
                    <a:cubicBezTo>
                      <a:pt x="282420" y="438771"/>
                      <a:pt x="294802" y="450201"/>
                      <a:pt x="295755" y="465441"/>
                    </a:cubicBezTo>
                    <a:lnTo>
                      <a:pt x="295755" y="467346"/>
                    </a:lnTo>
                    <a:lnTo>
                      <a:pt x="295755" y="505446"/>
                    </a:lnTo>
                    <a:cubicBezTo>
                      <a:pt x="295755" y="521639"/>
                      <a:pt x="283373" y="534021"/>
                      <a:pt x="267180" y="534021"/>
                    </a:cubicBezTo>
                    <a:lnTo>
                      <a:pt x="267180" y="534021"/>
                    </a:lnTo>
                    <a:lnTo>
                      <a:pt x="229080" y="534021"/>
                    </a:lnTo>
                    <a:cubicBezTo>
                      <a:pt x="212887" y="534021"/>
                      <a:pt x="200505" y="521639"/>
                      <a:pt x="200505" y="505446"/>
                    </a:cubicBezTo>
                    <a:lnTo>
                      <a:pt x="200505" y="505446"/>
                    </a:lnTo>
                    <a:lnTo>
                      <a:pt x="200505" y="467346"/>
                    </a:lnTo>
                    <a:cubicBezTo>
                      <a:pt x="200505" y="451153"/>
                      <a:pt x="212887" y="438771"/>
                      <a:pt x="229080" y="438771"/>
                    </a:cubicBezTo>
                    <a:lnTo>
                      <a:pt x="229080" y="438771"/>
                    </a:lnTo>
                    <a:lnTo>
                      <a:pt x="238605" y="438771"/>
                    </a:lnTo>
                    <a:lnTo>
                      <a:pt x="238605" y="314946"/>
                    </a:lnTo>
                    <a:lnTo>
                      <a:pt x="76680" y="314946"/>
                    </a:lnTo>
                    <a:cubicBezTo>
                      <a:pt x="66202" y="314946"/>
                      <a:pt x="58583" y="322566"/>
                      <a:pt x="57630" y="333044"/>
                    </a:cubicBezTo>
                    <a:lnTo>
                      <a:pt x="57630" y="333996"/>
                    </a:lnTo>
                    <a:lnTo>
                      <a:pt x="57630" y="438771"/>
                    </a:lnTo>
                    <a:lnTo>
                      <a:pt x="67155" y="438771"/>
                    </a:lnTo>
                    <a:cubicBezTo>
                      <a:pt x="82395" y="438771"/>
                      <a:pt x="94777" y="450201"/>
                      <a:pt x="95730" y="465441"/>
                    </a:cubicBezTo>
                    <a:lnTo>
                      <a:pt x="95730" y="467346"/>
                    </a:lnTo>
                    <a:lnTo>
                      <a:pt x="95730" y="505446"/>
                    </a:lnTo>
                    <a:cubicBezTo>
                      <a:pt x="95730" y="521639"/>
                      <a:pt x="83348" y="534021"/>
                      <a:pt x="67155" y="534021"/>
                    </a:cubicBezTo>
                    <a:lnTo>
                      <a:pt x="67155" y="534021"/>
                    </a:lnTo>
                    <a:lnTo>
                      <a:pt x="29055" y="534021"/>
                    </a:lnTo>
                    <a:cubicBezTo>
                      <a:pt x="12862" y="534021"/>
                      <a:pt x="480" y="521639"/>
                      <a:pt x="480" y="505446"/>
                    </a:cubicBezTo>
                    <a:lnTo>
                      <a:pt x="480" y="505446"/>
                    </a:lnTo>
                    <a:lnTo>
                      <a:pt x="480" y="467346"/>
                    </a:lnTo>
                    <a:cubicBezTo>
                      <a:pt x="480" y="451153"/>
                      <a:pt x="12862" y="438771"/>
                      <a:pt x="29055" y="438771"/>
                    </a:cubicBezTo>
                    <a:lnTo>
                      <a:pt x="29055" y="438771"/>
                    </a:lnTo>
                    <a:lnTo>
                      <a:pt x="38580" y="438771"/>
                    </a:lnTo>
                    <a:lnTo>
                      <a:pt x="38580" y="333996"/>
                    </a:lnTo>
                    <a:cubicBezTo>
                      <a:pt x="38580" y="313994"/>
                      <a:pt x="54773" y="296848"/>
                      <a:pt x="74775" y="295896"/>
                    </a:cubicBezTo>
                    <a:lnTo>
                      <a:pt x="76680" y="295896"/>
                    </a:lnTo>
                    <a:lnTo>
                      <a:pt x="238605" y="295896"/>
                    </a:lnTo>
                    <a:lnTo>
                      <a:pt x="238605" y="162546"/>
                    </a:lnTo>
                    <a:lnTo>
                      <a:pt x="133830" y="162546"/>
                    </a:lnTo>
                    <a:cubicBezTo>
                      <a:pt x="113827" y="162546"/>
                      <a:pt x="96683" y="146353"/>
                      <a:pt x="95730" y="126351"/>
                    </a:cubicBezTo>
                    <a:lnTo>
                      <a:pt x="95730" y="124446"/>
                    </a:lnTo>
                    <a:lnTo>
                      <a:pt x="95730" y="38721"/>
                    </a:lnTo>
                    <a:cubicBezTo>
                      <a:pt x="95730" y="17766"/>
                      <a:pt x="112875" y="621"/>
                      <a:pt x="133830" y="621"/>
                    </a:cubicBezTo>
                    <a:lnTo>
                      <a:pt x="133830" y="621"/>
                    </a:lnTo>
                    <a:lnTo>
                      <a:pt x="362430" y="621"/>
                    </a:lnTo>
                    <a:close/>
                    <a:moveTo>
                      <a:pt x="67155" y="457821"/>
                    </a:moveTo>
                    <a:lnTo>
                      <a:pt x="29055" y="457821"/>
                    </a:lnTo>
                    <a:cubicBezTo>
                      <a:pt x="23340" y="457821"/>
                      <a:pt x="19530" y="461631"/>
                      <a:pt x="19530" y="467346"/>
                    </a:cubicBezTo>
                    <a:lnTo>
                      <a:pt x="19530" y="467346"/>
                    </a:lnTo>
                    <a:lnTo>
                      <a:pt x="19530" y="505446"/>
                    </a:lnTo>
                    <a:cubicBezTo>
                      <a:pt x="19530" y="511161"/>
                      <a:pt x="23340" y="514971"/>
                      <a:pt x="29055" y="514971"/>
                    </a:cubicBezTo>
                    <a:lnTo>
                      <a:pt x="29055" y="514971"/>
                    </a:lnTo>
                    <a:lnTo>
                      <a:pt x="67155" y="514971"/>
                    </a:lnTo>
                    <a:cubicBezTo>
                      <a:pt x="72870" y="514971"/>
                      <a:pt x="76680" y="511161"/>
                      <a:pt x="76680" y="505446"/>
                    </a:cubicBezTo>
                    <a:lnTo>
                      <a:pt x="76680" y="505446"/>
                    </a:lnTo>
                    <a:lnTo>
                      <a:pt x="76680" y="467346"/>
                    </a:lnTo>
                    <a:cubicBezTo>
                      <a:pt x="76680" y="461631"/>
                      <a:pt x="72870" y="457821"/>
                      <a:pt x="67155" y="457821"/>
                    </a:cubicBezTo>
                    <a:lnTo>
                      <a:pt x="67155" y="457821"/>
                    </a:lnTo>
                    <a:close/>
                    <a:moveTo>
                      <a:pt x="267180" y="457821"/>
                    </a:moveTo>
                    <a:lnTo>
                      <a:pt x="229080" y="457821"/>
                    </a:lnTo>
                    <a:cubicBezTo>
                      <a:pt x="223365" y="457821"/>
                      <a:pt x="219555" y="461631"/>
                      <a:pt x="219555" y="467346"/>
                    </a:cubicBezTo>
                    <a:lnTo>
                      <a:pt x="219555" y="467346"/>
                    </a:lnTo>
                    <a:lnTo>
                      <a:pt x="219555" y="505446"/>
                    </a:lnTo>
                    <a:cubicBezTo>
                      <a:pt x="219555" y="511161"/>
                      <a:pt x="223365" y="514971"/>
                      <a:pt x="229080" y="514971"/>
                    </a:cubicBezTo>
                    <a:lnTo>
                      <a:pt x="229080" y="514971"/>
                    </a:lnTo>
                    <a:lnTo>
                      <a:pt x="267180" y="514971"/>
                    </a:lnTo>
                    <a:cubicBezTo>
                      <a:pt x="272895" y="514971"/>
                      <a:pt x="276705" y="511161"/>
                      <a:pt x="276705" y="505446"/>
                    </a:cubicBezTo>
                    <a:lnTo>
                      <a:pt x="276705" y="505446"/>
                    </a:lnTo>
                    <a:lnTo>
                      <a:pt x="276705" y="467346"/>
                    </a:lnTo>
                    <a:cubicBezTo>
                      <a:pt x="276705" y="461631"/>
                      <a:pt x="272895" y="457821"/>
                      <a:pt x="267180" y="457821"/>
                    </a:cubicBezTo>
                    <a:lnTo>
                      <a:pt x="267180" y="457821"/>
                    </a:lnTo>
                    <a:close/>
                    <a:moveTo>
                      <a:pt x="467205" y="457821"/>
                    </a:moveTo>
                    <a:lnTo>
                      <a:pt x="429105" y="457821"/>
                    </a:lnTo>
                    <a:cubicBezTo>
                      <a:pt x="423390" y="457821"/>
                      <a:pt x="419580" y="461631"/>
                      <a:pt x="419580" y="467346"/>
                    </a:cubicBezTo>
                    <a:lnTo>
                      <a:pt x="419580" y="467346"/>
                    </a:lnTo>
                    <a:lnTo>
                      <a:pt x="419580" y="505446"/>
                    </a:lnTo>
                    <a:cubicBezTo>
                      <a:pt x="419580" y="511161"/>
                      <a:pt x="423390" y="514971"/>
                      <a:pt x="429105" y="514971"/>
                    </a:cubicBezTo>
                    <a:lnTo>
                      <a:pt x="429105" y="514971"/>
                    </a:lnTo>
                    <a:lnTo>
                      <a:pt x="467205" y="514971"/>
                    </a:lnTo>
                    <a:cubicBezTo>
                      <a:pt x="472920" y="514971"/>
                      <a:pt x="476730" y="511161"/>
                      <a:pt x="476730" y="505446"/>
                    </a:cubicBezTo>
                    <a:lnTo>
                      <a:pt x="476730" y="505446"/>
                    </a:lnTo>
                    <a:lnTo>
                      <a:pt x="476730" y="467346"/>
                    </a:lnTo>
                    <a:cubicBezTo>
                      <a:pt x="476730" y="461631"/>
                      <a:pt x="472920" y="457821"/>
                      <a:pt x="467205" y="457821"/>
                    </a:cubicBezTo>
                    <a:lnTo>
                      <a:pt x="467205" y="457821"/>
                    </a:lnTo>
                    <a:close/>
                    <a:moveTo>
                      <a:pt x="362430" y="19671"/>
                    </a:moveTo>
                    <a:lnTo>
                      <a:pt x="133830" y="19671"/>
                    </a:lnTo>
                    <a:cubicBezTo>
                      <a:pt x="123352" y="19671"/>
                      <a:pt x="114780" y="28244"/>
                      <a:pt x="114780" y="38721"/>
                    </a:cubicBezTo>
                    <a:lnTo>
                      <a:pt x="114780" y="38721"/>
                    </a:lnTo>
                    <a:lnTo>
                      <a:pt x="114780" y="124446"/>
                    </a:lnTo>
                    <a:cubicBezTo>
                      <a:pt x="114780" y="134923"/>
                      <a:pt x="123352" y="143496"/>
                      <a:pt x="133830" y="143496"/>
                    </a:cubicBezTo>
                    <a:lnTo>
                      <a:pt x="133830" y="143496"/>
                    </a:lnTo>
                    <a:lnTo>
                      <a:pt x="362430" y="143496"/>
                    </a:lnTo>
                    <a:cubicBezTo>
                      <a:pt x="372908" y="143496"/>
                      <a:pt x="381480" y="134923"/>
                      <a:pt x="381480" y="124446"/>
                    </a:cubicBezTo>
                    <a:lnTo>
                      <a:pt x="381480" y="124446"/>
                    </a:lnTo>
                    <a:lnTo>
                      <a:pt x="381480" y="38721"/>
                    </a:lnTo>
                    <a:cubicBezTo>
                      <a:pt x="381480" y="28244"/>
                      <a:pt x="372908" y="19671"/>
                      <a:pt x="362430" y="19671"/>
                    </a:cubicBezTo>
                    <a:lnTo>
                      <a:pt x="362430" y="19671"/>
                    </a:lnTo>
                    <a:close/>
                    <a:moveTo>
                      <a:pt x="157643" y="86346"/>
                    </a:moveTo>
                    <a:cubicBezTo>
                      <a:pt x="165262" y="86346"/>
                      <a:pt x="171930" y="93014"/>
                      <a:pt x="171930" y="100634"/>
                    </a:cubicBezTo>
                    <a:cubicBezTo>
                      <a:pt x="171930" y="108253"/>
                      <a:pt x="165262" y="114921"/>
                      <a:pt x="157643" y="114921"/>
                    </a:cubicBezTo>
                    <a:cubicBezTo>
                      <a:pt x="150023" y="114921"/>
                      <a:pt x="143355" y="108253"/>
                      <a:pt x="143355" y="100634"/>
                    </a:cubicBezTo>
                    <a:cubicBezTo>
                      <a:pt x="143355" y="93014"/>
                      <a:pt x="150023" y="86346"/>
                      <a:pt x="157643" y="8634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60000">
                    <a:schemeClr val="accent5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5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28DF15D8-96E7-4ED1-B76C-4691522D214E}"/>
                  </a:ext>
                </a:extLst>
              </p:cNvPr>
              <p:cNvGrpSpPr/>
              <p:nvPr/>
            </p:nvGrpSpPr>
            <p:grpSpPr>
              <a:xfrm>
                <a:off x="9250362" y="2497931"/>
                <a:ext cx="2268538" cy="2268538"/>
                <a:chOff x="844759" y="6043329"/>
                <a:chExt cx="2151588" cy="2151588"/>
              </a:xfrm>
            </p:grpSpPr>
            <p:grpSp>
              <p:nvGrpSpPr>
                <p:cNvPr id="166" name="组合 165">
                  <a:extLst>
                    <a:ext uri="{FF2B5EF4-FFF2-40B4-BE49-F238E27FC236}">
                      <a16:creationId xmlns:a16="http://schemas.microsoft.com/office/drawing/2014/main" id="{FAE4BD36-87CA-40FF-9C5D-E6C503EC3A8A}"/>
                    </a:ext>
                  </a:extLst>
                </p:cNvPr>
                <p:cNvGrpSpPr/>
                <p:nvPr/>
              </p:nvGrpSpPr>
              <p:grpSpPr>
                <a:xfrm>
                  <a:off x="844759" y="6043329"/>
                  <a:ext cx="2151588" cy="2151588"/>
                  <a:chOff x="907334" y="2192861"/>
                  <a:chExt cx="3178256" cy="3178256"/>
                </a:xfrm>
              </p:grpSpPr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27BBBFCC-D081-4489-B4B1-A45957E2C8EE}"/>
                      </a:ext>
                    </a:extLst>
                  </p:cNvPr>
                  <p:cNvSpPr/>
                  <p:nvPr/>
                </p:nvSpPr>
                <p:spPr>
                  <a:xfrm>
                    <a:off x="907334" y="2192861"/>
                    <a:ext cx="3178256" cy="3178256"/>
                  </a:xfrm>
                  <a:prstGeom prst="ellipse">
                    <a:avLst/>
                  </a:prstGeom>
                  <a:noFill/>
                  <a:ln w="19050" cap="rnd">
                    <a:solidFill>
                      <a:schemeClr val="accent5"/>
                    </a:solidFill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algn="ctr" defTabSz="913765"/>
                    <a:endParaRPr lang="zh-CN" altLang="en-US" sz="20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71" name="Number5">
                    <a:extLst>
                      <a:ext uri="{FF2B5EF4-FFF2-40B4-BE49-F238E27FC236}">
                        <a16:creationId xmlns:a16="http://schemas.microsoft.com/office/drawing/2014/main" id="{7EC0D4D2-506F-47F2-8AA6-8B15376D8E1A}"/>
                      </a:ext>
                    </a:extLst>
                  </p:cNvPr>
                  <p:cNvSpPr/>
                  <p:nvPr/>
                </p:nvSpPr>
                <p:spPr>
                  <a:xfrm>
                    <a:off x="1049728" y="2335255"/>
                    <a:ext cx="648278" cy="648278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5">
                          <a:lumMod val="60000"/>
                          <a:lumOff val="40000"/>
                        </a:schemeClr>
                      </a:gs>
                      <a:gs pos="60000">
                        <a:schemeClr val="accent5"/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5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 defTabSz="913765"/>
                    <a:r>
                      <a:rPr lang="en-US" altLang="zh-CN" sz="1100" b="1" dirty="0">
                        <a:solidFill>
                          <a:srgbClr val="FFFFFF"/>
                        </a:solidFill>
                      </a:rPr>
                      <a:t>05</a:t>
                    </a:r>
                    <a:endParaRPr lang="zh-CN" altLang="en-US" sz="1100" b="1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168" name="Bullet5">
                  <a:extLst>
                    <a:ext uri="{FF2B5EF4-FFF2-40B4-BE49-F238E27FC236}">
                      <a16:creationId xmlns:a16="http://schemas.microsoft.com/office/drawing/2014/main" id="{ABD5A3AD-DF58-43CA-920A-80C9886002A3}"/>
                    </a:ext>
                  </a:extLst>
                </p:cNvPr>
                <p:cNvSpPr txBox="1"/>
                <p:nvPr/>
              </p:nvSpPr>
              <p:spPr>
                <a:xfrm>
                  <a:off x="907407" y="6926400"/>
                  <a:ext cx="2026292" cy="395427"/>
                </a:xfrm>
                <a:prstGeom prst="rect">
                  <a:avLst/>
                </a:prstGeom>
                <a:noFill/>
              </p:spPr>
              <p:txBody>
                <a:bodyPr wrap="square" rtlCol="0" anchor="b" anchorCtr="1">
                  <a:normAutofit/>
                </a:bodyPr>
                <a:lstStyle/>
                <a:p>
                  <a:pPr algn="ctr"/>
                  <a:r>
                    <a:rPr lang="zh-CN" altLang="en-US" b="1" dirty="0"/>
                    <a:t>社会环境变化</a:t>
                  </a:r>
                  <a:endParaRPr lang="en-US" dirty="0"/>
                </a:p>
              </p:txBody>
            </p:sp>
            <p:sp>
              <p:nvSpPr>
                <p:cNvPr id="169" name="Text5">
                  <a:extLst>
                    <a:ext uri="{FF2B5EF4-FFF2-40B4-BE49-F238E27FC236}">
                      <a16:creationId xmlns:a16="http://schemas.microsoft.com/office/drawing/2014/main" id="{57B6E114-7C1F-49E8-ADC0-2EBA5B4DC2E6}"/>
                    </a:ext>
                  </a:extLst>
                </p:cNvPr>
                <p:cNvSpPr txBox="1"/>
                <p:nvPr/>
              </p:nvSpPr>
              <p:spPr>
                <a:xfrm>
                  <a:off x="907408" y="7392744"/>
                  <a:ext cx="2026292" cy="580597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人口结构与文化观念转变，提升对智能导盲设备需求。</a:t>
                  </a:r>
                  <a:endParaRPr lang="en-US" dirty="0"/>
                </a:p>
              </p:txBody>
            </p:sp>
          </p:grp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市场细分</a:t>
            </a:r>
            <a:endParaRPr lang="en-US" dirty="0"/>
          </a:p>
        </p:txBody>
      </p:sp>
      <p:grpSp>
        <p:nvGrpSpPr>
          <p:cNvPr id="77" name="fe58d403-7465-434d-a9d8-e8326970011c.source.5.zh-Hans.pptx">
            <a:extLst>
              <a:ext uri="{FF2B5EF4-FFF2-40B4-BE49-F238E27FC236}">
                <a16:creationId xmlns:a16="http://schemas.microsoft.com/office/drawing/2014/main" id="{CCCDE34C-66E5-3B98-F431-AAC7E6A4F78C}"/>
              </a:ext>
            </a:extLst>
          </p:cNvPr>
          <p:cNvGrpSpPr/>
          <p:nvPr/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sp>
          <p:nvSpPr>
            <p:cNvPr id="29" name="Title">
              <a:extLst>
                <a:ext uri="{FF2B5EF4-FFF2-40B4-BE49-F238E27FC236}">
                  <a16:creationId xmlns:a16="http://schemas.microsoft.com/office/drawing/2014/main" id="{0F71C66E-EDB5-5208-F8C5-7B2CCC48DF93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696153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市场细分情况</a:t>
              </a:r>
              <a:endParaRPr lang="en-US" dirty="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C4BA7E68-0317-7BE4-68E4-34D1446FA717}"/>
                </a:ext>
              </a:extLst>
            </p:cNvPr>
            <p:cNvGrpSpPr/>
            <p:nvPr/>
          </p:nvGrpSpPr>
          <p:grpSpPr>
            <a:xfrm>
              <a:off x="660400" y="2707241"/>
              <a:ext cx="1991308" cy="3426859"/>
              <a:chOff x="409851" y="2707241"/>
              <a:chExt cx="1991308" cy="3426859"/>
            </a:xfrm>
          </p:grpSpPr>
          <p:sp>
            <p:nvSpPr>
              <p:cNvPr id="4" name="Bullet1">
                <a:extLst>
                  <a:ext uri="{FF2B5EF4-FFF2-40B4-BE49-F238E27FC236}">
                    <a16:creationId xmlns:a16="http://schemas.microsoft.com/office/drawing/2014/main" id="{757FCD24-FAD6-4251-B475-5CFB2C9930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0501" y="5489330"/>
                <a:ext cx="1370658" cy="64476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产品细分</a:t>
                </a:r>
                <a:endParaRPr lang="en-US" dirty="0"/>
              </a:p>
            </p:txBody>
          </p:sp>
          <p:sp>
            <p:nvSpPr>
              <p:cNvPr id="3" name="Text1">
                <a:extLst>
                  <a:ext uri="{FF2B5EF4-FFF2-40B4-BE49-F238E27FC236}">
                    <a16:creationId xmlns:a16="http://schemas.microsoft.com/office/drawing/2014/main" id="{D80D9AD6-4A2E-462C-9280-16B800B18C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0501" y="2803038"/>
                <a:ext cx="1370658" cy="167962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000"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lvl1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分为低端基础型、中端智能型和高端定制型，满足不同需求。</a:t>
                </a:r>
                <a:endParaRPr lang="en-US" dirty="0"/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249BC812-06C8-4ED9-F997-85B27E417012}"/>
                  </a:ext>
                </a:extLst>
              </p:cNvPr>
              <p:cNvGrpSpPr/>
              <p:nvPr/>
            </p:nvGrpSpPr>
            <p:grpSpPr>
              <a:xfrm>
                <a:off x="409851" y="2707241"/>
                <a:ext cx="591015" cy="1971534"/>
                <a:chOff x="371751" y="2707241"/>
                <a:chExt cx="591015" cy="1971534"/>
              </a:xfrm>
            </p:grpSpPr>
            <p:sp>
              <p:nvSpPr>
                <p:cNvPr id="5" name="ComponentBackground1">
                  <a:extLst>
                    <a:ext uri="{FF2B5EF4-FFF2-40B4-BE49-F238E27FC236}">
                      <a16:creationId xmlns:a16="http://schemas.microsoft.com/office/drawing/2014/main" id="{4E4DA737-971E-4332-A63D-E16A6F0847D8}"/>
                    </a:ext>
                  </a:extLst>
                </p:cNvPr>
                <p:cNvSpPr/>
                <p:nvPr/>
              </p:nvSpPr>
              <p:spPr>
                <a:xfrm>
                  <a:off x="371751" y="2707241"/>
                  <a:ext cx="591015" cy="19715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" name="îśľiḓè">
                  <a:extLst>
                    <a:ext uri="{FF2B5EF4-FFF2-40B4-BE49-F238E27FC236}">
                      <a16:creationId xmlns:a16="http://schemas.microsoft.com/office/drawing/2014/main" id="{4819BE97-0C13-4BB2-9ED1-A6075078B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501" y="2920583"/>
                  <a:ext cx="222172" cy="0"/>
                </a:xfrm>
                <a:prstGeom prst="line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îślïḑê">
                  <a:extLst>
                    <a:ext uri="{FF2B5EF4-FFF2-40B4-BE49-F238E27FC236}">
                      <a16:creationId xmlns:a16="http://schemas.microsoft.com/office/drawing/2014/main" id="{F59B1121-73BB-4C94-B33E-43F4CAA96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501" y="3002644"/>
                  <a:ext cx="222172" cy="0"/>
                </a:xfrm>
                <a:prstGeom prst="line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ïŝ1îdê">
                  <a:extLst>
                    <a:ext uri="{FF2B5EF4-FFF2-40B4-BE49-F238E27FC236}">
                      <a16:creationId xmlns:a16="http://schemas.microsoft.com/office/drawing/2014/main" id="{E735A0E7-CB6D-462A-A1FC-C3016C1F9D14}"/>
                    </a:ext>
                  </a:extLst>
                </p:cNvPr>
                <p:cNvSpPr/>
                <p:nvPr/>
              </p:nvSpPr>
              <p:spPr>
                <a:xfrm>
                  <a:off x="608668" y="3674534"/>
                  <a:ext cx="89209" cy="89209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25000" lnSpcReduction="20000"/>
                </a:bodyPr>
                <a:lstStyle/>
                <a:p>
                  <a:pPr algn="ctr" defTabSz="913765"/>
                  <a:endParaRPr lang="zh-CN" altLang="en-US" sz="2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ísľîdê">
                  <a:extLst>
                    <a:ext uri="{FF2B5EF4-FFF2-40B4-BE49-F238E27FC236}">
                      <a16:creationId xmlns:a16="http://schemas.microsoft.com/office/drawing/2014/main" id="{0A31C70F-8D07-4560-838C-904356CA9670}"/>
                    </a:ext>
                  </a:extLst>
                </p:cNvPr>
                <p:cNvSpPr/>
                <p:nvPr/>
              </p:nvSpPr>
              <p:spPr>
                <a:xfrm>
                  <a:off x="608668" y="4009070"/>
                  <a:ext cx="89209" cy="89209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  <a:alpha val="50000"/>
                      </a:schemeClr>
                    </a:gs>
                    <a:gs pos="60000">
                      <a:schemeClr val="accent2">
                        <a:alpha val="50000"/>
                      </a:schemeClr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25000" lnSpcReduction="20000"/>
                </a:bodyPr>
                <a:lstStyle/>
                <a:p>
                  <a:pPr algn="ctr" defTabSz="913765"/>
                  <a:endParaRPr lang="zh-CN" altLang="en-US" sz="20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IconBackground1">
                <a:extLst>
                  <a:ext uri="{FF2B5EF4-FFF2-40B4-BE49-F238E27FC236}">
                    <a16:creationId xmlns:a16="http://schemas.microsoft.com/office/drawing/2014/main" id="{D500BDDB-60EE-42FD-8087-F027F920A672}"/>
                  </a:ext>
                </a:extLst>
              </p:cNvPr>
              <p:cNvSpPr/>
              <p:nvPr/>
            </p:nvSpPr>
            <p:spPr>
              <a:xfrm>
                <a:off x="409851" y="5489331"/>
                <a:ext cx="644769" cy="644769"/>
              </a:xfrm>
              <a:prstGeom prst="ellipse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Icon1">
                <a:extLst>
                  <a:ext uri="{FF2B5EF4-FFF2-40B4-BE49-F238E27FC236}">
                    <a16:creationId xmlns:a16="http://schemas.microsoft.com/office/drawing/2014/main" id="{4AAC2E81-5099-461C-82B8-89CD644D7B1C}"/>
                  </a:ext>
                </a:extLst>
              </p:cNvPr>
              <p:cNvSpPr/>
              <p:nvPr/>
            </p:nvSpPr>
            <p:spPr>
              <a:xfrm>
                <a:off x="643235" y="5744965"/>
                <a:ext cx="178001" cy="133500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2BFE584-5D0A-7020-F781-B714892F067D}"/>
                </a:ext>
              </a:extLst>
            </p:cNvPr>
            <p:cNvGrpSpPr/>
            <p:nvPr/>
          </p:nvGrpSpPr>
          <p:grpSpPr>
            <a:xfrm>
              <a:off x="2877198" y="2707241"/>
              <a:ext cx="1991308" cy="3426859"/>
              <a:chOff x="2706220" y="2707241"/>
              <a:chExt cx="1991308" cy="3426859"/>
            </a:xfrm>
          </p:grpSpPr>
          <p:sp>
            <p:nvSpPr>
              <p:cNvPr id="14" name="Icon2">
                <a:extLst>
                  <a:ext uri="{FF2B5EF4-FFF2-40B4-BE49-F238E27FC236}">
                    <a16:creationId xmlns:a16="http://schemas.microsoft.com/office/drawing/2014/main" id="{A7149B0B-D73C-4F53-BC06-A30141BD8B87}"/>
                  </a:ext>
                </a:extLst>
              </p:cNvPr>
              <p:cNvSpPr/>
              <p:nvPr/>
            </p:nvSpPr>
            <p:spPr>
              <a:xfrm>
                <a:off x="2938164" y="5722714"/>
                <a:ext cx="162386" cy="17800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Bullet2">
                <a:extLst>
                  <a:ext uri="{FF2B5EF4-FFF2-40B4-BE49-F238E27FC236}">
                    <a16:creationId xmlns:a16="http://schemas.microsoft.com/office/drawing/2014/main" id="{28FCF740-8D13-45A6-906B-ED4B7B411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6870" y="5489330"/>
                <a:ext cx="1370658" cy="64476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客户细分</a:t>
                </a:r>
                <a:endParaRPr lang="en-US" dirty="0"/>
              </a:p>
            </p:txBody>
          </p:sp>
          <p:sp>
            <p:nvSpPr>
              <p:cNvPr id="20" name="Text2">
                <a:extLst>
                  <a:ext uri="{FF2B5EF4-FFF2-40B4-BE49-F238E27FC236}">
                    <a16:creationId xmlns:a16="http://schemas.microsoft.com/office/drawing/2014/main" id="{57DBFFB2-FA81-4944-B122-42A78FDBC5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6870" y="2803038"/>
                <a:ext cx="1370658" cy="167962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000"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lvl1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包括个人用户、政务机构和医疗机构，需求各不同。</a:t>
                </a:r>
                <a:endParaRPr lang="en-US" dirty="0"/>
              </a:p>
            </p:txBody>
          </p: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C88A0E3A-1331-5D44-E5EB-1602EDAEDD77}"/>
                  </a:ext>
                </a:extLst>
              </p:cNvPr>
              <p:cNvGrpSpPr/>
              <p:nvPr/>
            </p:nvGrpSpPr>
            <p:grpSpPr>
              <a:xfrm>
                <a:off x="2706220" y="2707241"/>
                <a:ext cx="591015" cy="1971534"/>
                <a:chOff x="2668120" y="2707241"/>
                <a:chExt cx="591015" cy="1971534"/>
              </a:xfrm>
            </p:grpSpPr>
            <p:sp>
              <p:nvSpPr>
                <p:cNvPr id="24" name="ComponentBackground2">
                  <a:extLst>
                    <a:ext uri="{FF2B5EF4-FFF2-40B4-BE49-F238E27FC236}">
                      <a16:creationId xmlns:a16="http://schemas.microsoft.com/office/drawing/2014/main" id="{0A52A09B-7191-4D8E-926F-295A1BD746BA}"/>
                    </a:ext>
                  </a:extLst>
                </p:cNvPr>
                <p:cNvSpPr/>
                <p:nvPr/>
              </p:nvSpPr>
              <p:spPr>
                <a:xfrm>
                  <a:off x="2668120" y="2707241"/>
                  <a:ext cx="591015" cy="19715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îṡḻîḓe">
                  <a:extLst>
                    <a:ext uri="{FF2B5EF4-FFF2-40B4-BE49-F238E27FC236}">
                      <a16:creationId xmlns:a16="http://schemas.microsoft.com/office/drawing/2014/main" id="{33E90597-7C9E-4C18-A859-D530F36AE9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0870" y="2920583"/>
                  <a:ext cx="222172" cy="0"/>
                </a:xfrm>
                <a:prstGeom prst="line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islîdê">
                  <a:extLst>
                    <a:ext uri="{FF2B5EF4-FFF2-40B4-BE49-F238E27FC236}">
                      <a16:creationId xmlns:a16="http://schemas.microsoft.com/office/drawing/2014/main" id="{D4079958-3A17-4AFA-9F9E-2BE042CDA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0870" y="3002644"/>
                  <a:ext cx="222172" cy="0"/>
                </a:xfrm>
                <a:prstGeom prst="line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íSļïdê">
                  <a:extLst>
                    <a:ext uri="{FF2B5EF4-FFF2-40B4-BE49-F238E27FC236}">
                      <a16:creationId xmlns:a16="http://schemas.microsoft.com/office/drawing/2014/main" id="{F9649184-F581-42A5-B04C-25834626E936}"/>
                    </a:ext>
                  </a:extLst>
                </p:cNvPr>
                <p:cNvSpPr/>
                <p:nvPr/>
              </p:nvSpPr>
              <p:spPr>
                <a:xfrm>
                  <a:off x="2905037" y="3674534"/>
                  <a:ext cx="89209" cy="89209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25000" lnSpcReduction="20000"/>
                </a:bodyPr>
                <a:lstStyle/>
                <a:p>
                  <a:pPr algn="ctr" defTabSz="913765"/>
                  <a:endParaRPr lang="zh-CN" altLang="en-US" sz="2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îs1íḑê">
                  <a:extLst>
                    <a:ext uri="{FF2B5EF4-FFF2-40B4-BE49-F238E27FC236}">
                      <a16:creationId xmlns:a16="http://schemas.microsoft.com/office/drawing/2014/main" id="{AB00D69A-F3B2-4A8A-A22D-11AB54D232E1}"/>
                    </a:ext>
                  </a:extLst>
                </p:cNvPr>
                <p:cNvSpPr/>
                <p:nvPr/>
              </p:nvSpPr>
              <p:spPr>
                <a:xfrm>
                  <a:off x="2905037" y="4009070"/>
                  <a:ext cx="89209" cy="89209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  <a:alpha val="50000"/>
                      </a:schemeClr>
                    </a:gs>
                    <a:gs pos="60000">
                      <a:schemeClr val="accent2">
                        <a:alpha val="50000"/>
                      </a:schemeClr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25000" lnSpcReduction="20000"/>
                </a:bodyPr>
                <a:lstStyle/>
                <a:p>
                  <a:pPr algn="ctr" defTabSz="913765"/>
                  <a:endParaRPr lang="zh-CN" altLang="en-US" sz="20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IconBackground2">
                <a:extLst>
                  <a:ext uri="{FF2B5EF4-FFF2-40B4-BE49-F238E27FC236}">
                    <a16:creationId xmlns:a16="http://schemas.microsoft.com/office/drawing/2014/main" id="{39AB9095-D5CE-4AE8-BBDB-8398FA7A527C}"/>
                  </a:ext>
                </a:extLst>
              </p:cNvPr>
              <p:cNvSpPr/>
              <p:nvPr/>
            </p:nvSpPr>
            <p:spPr>
              <a:xfrm>
                <a:off x="2706220" y="5489331"/>
                <a:ext cx="644769" cy="644769"/>
              </a:xfrm>
              <a:prstGeom prst="ellipse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5B05FC92-52AA-B2BF-EA18-C2CB6C105284}"/>
                </a:ext>
              </a:extLst>
            </p:cNvPr>
            <p:cNvGrpSpPr/>
            <p:nvPr/>
          </p:nvGrpSpPr>
          <p:grpSpPr>
            <a:xfrm>
              <a:off x="5093996" y="2707241"/>
              <a:ext cx="1991308" cy="3426859"/>
              <a:chOff x="5002589" y="2707241"/>
              <a:chExt cx="1991308" cy="3426859"/>
            </a:xfrm>
          </p:grpSpPr>
          <p:sp>
            <p:nvSpPr>
              <p:cNvPr id="15" name="Icon3">
                <a:extLst>
                  <a:ext uri="{FF2B5EF4-FFF2-40B4-BE49-F238E27FC236}">
                    <a16:creationId xmlns:a16="http://schemas.microsoft.com/office/drawing/2014/main" id="{3B95E65E-6651-40A6-A4CB-02FF6A4CD6FC}"/>
                  </a:ext>
                </a:extLst>
              </p:cNvPr>
              <p:cNvSpPr/>
              <p:nvPr/>
            </p:nvSpPr>
            <p:spPr>
              <a:xfrm>
                <a:off x="5239506" y="5752527"/>
                <a:ext cx="178001" cy="148188"/>
              </a:xfrm>
              <a:custGeom>
                <a:avLst/>
                <a:gdLst>
                  <a:gd name="connsiteX0" fmla="*/ 483573 w 526297"/>
                  <a:gd name="connsiteY0" fmla="*/ 133971 h 438150"/>
                  <a:gd name="connsiteX1" fmla="*/ 527674 w 526297"/>
                  <a:gd name="connsiteY1" fmla="*/ 178072 h 438150"/>
                  <a:gd name="connsiteX2" fmla="*/ 527579 w 526297"/>
                  <a:gd name="connsiteY2" fmla="*/ 181501 h 438150"/>
                  <a:gd name="connsiteX3" fmla="*/ 514244 w 526297"/>
                  <a:gd name="connsiteY3" fmla="*/ 355237 h 438150"/>
                  <a:gd name="connsiteX4" fmla="*/ 485764 w 526297"/>
                  <a:gd name="connsiteY4" fmla="*/ 381621 h 438150"/>
                  <a:gd name="connsiteX5" fmla="*/ 454998 w 526297"/>
                  <a:gd name="connsiteY5" fmla="*/ 381621 h 438150"/>
                  <a:gd name="connsiteX6" fmla="*/ 454998 w 526297"/>
                  <a:gd name="connsiteY6" fmla="*/ 438771 h 438150"/>
                  <a:gd name="connsiteX7" fmla="*/ 435948 w 526297"/>
                  <a:gd name="connsiteY7" fmla="*/ 438771 h 438150"/>
                  <a:gd name="connsiteX8" fmla="*/ 435948 w 526297"/>
                  <a:gd name="connsiteY8" fmla="*/ 381621 h 438150"/>
                  <a:gd name="connsiteX9" fmla="*/ 93048 w 526297"/>
                  <a:gd name="connsiteY9" fmla="*/ 381621 h 438150"/>
                  <a:gd name="connsiteX10" fmla="*/ 93048 w 526297"/>
                  <a:gd name="connsiteY10" fmla="*/ 438771 h 438150"/>
                  <a:gd name="connsiteX11" fmla="*/ 73998 w 526297"/>
                  <a:gd name="connsiteY11" fmla="*/ 438771 h 438150"/>
                  <a:gd name="connsiteX12" fmla="*/ 73998 w 526297"/>
                  <a:gd name="connsiteY12" fmla="*/ 381621 h 438150"/>
                  <a:gd name="connsiteX13" fmla="*/ 43328 w 526297"/>
                  <a:gd name="connsiteY13" fmla="*/ 381621 h 438150"/>
                  <a:gd name="connsiteX14" fmla="*/ 14848 w 526297"/>
                  <a:gd name="connsiteY14" fmla="*/ 355237 h 438150"/>
                  <a:gd name="connsiteX15" fmla="*/ 1513 w 526297"/>
                  <a:gd name="connsiteY15" fmla="*/ 181501 h 438150"/>
                  <a:gd name="connsiteX16" fmla="*/ 42089 w 526297"/>
                  <a:gd name="connsiteY16" fmla="*/ 134162 h 438150"/>
                  <a:gd name="connsiteX17" fmla="*/ 45518 w 526297"/>
                  <a:gd name="connsiteY17" fmla="*/ 134066 h 438150"/>
                  <a:gd name="connsiteX18" fmla="*/ 101906 w 526297"/>
                  <a:gd name="connsiteY18" fmla="*/ 180834 h 438150"/>
                  <a:gd name="connsiteX19" fmla="*/ 121623 w 526297"/>
                  <a:gd name="connsiteY19" fmla="*/ 286371 h 438150"/>
                  <a:gd name="connsiteX20" fmla="*/ 407373 w 526297"/>
                  <a:gd name="connsiteY20" fmla="*/ 286371 h 438150"/>
                  <a:gd name="connsiteX21" fmla="*/ 427185 w 526297"/>
                  <a:gd name="connsiteY21" fmla="*/ 180739 h 438150"/>
                  <a:gd name="connsiteX22" fmla="*/ 483573 w 526297"/>
                  <a:gd name="connsiteY22" fmla="*/ 133971 h 438150"/>
                  <a:gd name="connsiteX23" fmla="*/ 416898 w 526297"/>
                  <a:gd name="connsiteY23" fmla="*/ 621 h 438150"/>
                  <a:gd name="connsiteX24" fmla="*/ 483573 w 526297"/>
                  <a:gd name="connsiteY24" fmla="*/ 67296 h 438150"/>
                  <a:gd name="connsiteX25" fmla="*/ 483573 w 526297"/>
                  <a:gd name="connsiteY25" fmla="*/ 115397 h 438150"/>
                  <a:gd name="connsiteX26" fmla="*/ 476429 w 526297"/>
                  <a:gd name="connsiteY26" fmla="*/ 114921 h 438150"/>
                  <a:gd name="connsiteX27" fmla="*/ 412040 w 526297"/>
                  <a:gd name="connsiteY27" fmla="*/ 166451 h 438150"/>
                  <a:gd name="connsiteX28" fmla="*/ 411564 w 526297"/>
                  <a:gd name="connsiteY28" fmla="*/ 168737 h 438150"/>
                  <a:gd name="connsiteX29" fmla="*/ 393086 w 526297"/>
                  <a:gd name="connsiteY29" fmla="*/ 267321 h 438150"/>
                  <a:gd name="connsiteX30" fmla="*/ 135911 w 526297"/>
                  <a:gd name="connsiteY30" fmla="*/ 267321 h 438150"/>
                  <a:gd name="connsiteX31" fmla="*/ 117432 w 526297"/>
                  <a:gd name="connsiteY31" fmla="*/ 168737 h 438150"/>
                  <a:gd name="connsiteX32" fmla="*/ 52567 w 526297"/>
                  <a:gd name="connsiteY32" fmla="*/ 114921 h 438150"/>
                  <a:gd name="connsiteX33" fmla="*/ 54948 w 526297"/>
                  <a:gd name="connsiteY33" fmla="*/ 67296 h 438150"/>
                  <a:gd name="connsiteX34" fmla="*/ 121623 w 526297"/>
                  <a:gd name="connsiteY34" fmla="*/ 621 h 438150"/>
                  <a:gd name="connsiteX35" fmla="*/ 416898 w 526297"/>
                  <a:gd name="connsiteY3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Bullet3">
                <a:extLst>
                  <a:ext uri="{FF2B5EF4-FFF2-40B4-BE49-F238E27FC236}">
                    <a16:creationId xmlns:a16="http://schemas.microsoft.com/office/drawing/2014/main" id="{AC8B5409-6B3C-43ED-A64B-3494714EFF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3239" y="5489330"/>
                <a:ext cx="1370658" cy="64476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各细分市场特点</a:t>
                </a:r>
                <a:endParaRPr lang="en-US" dirty="0"/>
              </a:p>
            </p:txBody>
          </p:sp>
          <p:sp>
            <p:nvSpPr>
              <p:cNvPr id="31" name="Text3">
                <a:extLst>
                  <a:ext uri="{FF2B5EF4-FFF2-40B4-BE49-F238E27FC236}">
                    <a16:creationId xmlns:a16="http://schemas.microsoft.com/office/drawing/2014/main" id="{24D000AF-E4D7-44B1-8EAE-029619A3C6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3239" y="2803038"/>
                <a:ext cx="1370658" cy="167962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000"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lvl1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不同细分市场在价格、功能和服务上有明显差异。</a:t>
                </a:r>
                <a:endParaRPr lang="en-US" dirty="0"/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901446A8-C609-D4CD-C941-BD2C0045A73A}"/>
                  </a:ext>
                </a:extLst>
              </p:cNvPr>
              <p:cNvGrpSpPr/>
              <p:nvPr/>
            </p:nvGrpSpPr>
            <p:grpSpPr>
              <a:xfrm>
                <a:off x="5002589" y="2707241"/>
                <a:ext cx="591015" cy="1971534"/>
                <a:chOff x="4964489" y="2707241"/>
                <a:chExt cx="591015" cy="1971534"/>
              </a:xfrm>
            </p:grpSpPr>
            <p:sp>
              <p:nvSpPr>
                <p:cNvPr id="35" name="ComponentBackground3">
                  <a:extLst>
                    <a:ext uri="{FF2B5EF4-FFF2-40B4-BE49-F238E27FC236}">
                      <a16:creationId xmlns:a16="http://schemas.microsoft.com/office/drawing/2014/main" id="{8A6087AA-9AC3-4152-BD3E-C68F27F1D3B4}"/>
                    </a:ext>
                  </a:extLst>
                </p:cNvPr>
                <p:cNvSpPr/>
                <p:nvPr/>
              </p:nvSpPr>
              <p:spPr>
                <a:xfrm>
                  <a:off x="4964489" y="2707241"/>
                  <a:ext cx="591015" cy="1971534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3765"/>
                  <a:endParaRPr lang="zh-CN" altLang="en-US" sz="2000" b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íṣlídè">
                  <a:extLst>
                    <a:ext uri="{FF2B5EF4-FFF2-40B4-BE49-F238E27FC236}">
                      <a16:creationId xmlns:a16="http://schemas.microsoft.com/office/drawing/2014/main" id="{83864215-07A8-456E-AD2C-EBD27A937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7239" y="2920583"/>
                  <a:ext cx="22217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îṩļïďê">
                  <a:extLst>
                    <a:ext uri="{FF2B5EF4-FFF2-40B4-BE49-F238E27FC236}">
                      <a16:creationId xmlns:a16="http://schemas.microsoft.com/office/drawing/2014/main" id="{E416DDC1-304E-4946-8EC6-63E1BB1234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7239" y="3002644"/>
                  <a:ext cx="222172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ï$1iḑé">
                  <a:extLst>
                    <a:ext uri="{FF2B5EF4-FFF2-40B4-BE49-F238E27FC236}">
                      <a16:creationId xmlns:a16="http://schemas.microsoft.com/office/drawing/2014/main" id="{2E921FA9-D411-42BA-9842-89FAC4414146}"/>
                    </a:ext>
                  </a:extLst>
                </p:cNvPr>
                <p:cNvSpPr/>
                <p:nvPr/>
              </p:nvSpPr>
              <p:spPr>
                <a:xfrm>
                  <a:off x="5201406" y="3674534"/>
                  <a:ext cx="89209" cy="89209"/>
                </a:xfrm>
                <a:prstGeom prst="ellipse">
                  <a:avLst/>
                </a:prstGeom>
                <a:solidFill>
                  <a:schemeClr val="bg1"/>
                </a:soli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25000" lnSpcReduction="20000"/>
                </a:bodyPr>
                <a:lstStyle/>
                <a:p>
                  <a:pPr algn="ctr" defTabSz="913765"/>
                  <a:endParaRPr lang="zh-CN" altLang="en-US" sz="2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íşḻíḋé">
                  <a:extLst>
                    <a:ext uri="{FF2B5EF4-FFF2-40B4-BE49-F238E27FC236}">
                      <a16:creationId xmlns:a16="http://schemas.microsoft.com/office/drawing/2014/main" id="{C51CE80A-4AD8-40E5-9CBD-290953C3EB57}"/>
                    </a:ext>
                  </a:extLst>
                </p:cNvPr>
                <p:cNvSpPr/>
                <p:nvPr/>
              </p:nvSpPr>
              <p:spPr>
                <a:xfrm>
                  <a:off x="5201406" y="4009070"/>
                  <a:ext cx="89209" cy="89209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25000" lnSpcReduction="20000"/>
                </a:bodyPr>
                <a:lstStyle/>
                <a:p>
                  <a:pPr algn="ctr" defTabSz="913765"/>
                  <a:endParaRPr lang="zh-CN" altLang="en-US" sz="20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IconBackground3">
                <a:extLst>
                  <a:ext uri="{FF2B5EF4-FFF2-40B4-BE49-F238E27FC236}">
                    <a16:creationId xmlns:a16="http://schemas.microsoft.com/office/drawing/2014/main" id="{B76C9417-F1BC-4DDF-90A7-A2917717BD9B}"/>
                  </a:ext>
                </a:extLst>
              </p:cNvPr>
              <p:cNvSpPr/>
              <p:nvPr/>
            </p:nvSpPr>
            <p:spPr>
              <a:xfrm>
                <a:off x="5002589" y="5489331"/>
                <a:ext cx="644769" cy="644769"/>
              </a:xfrm>
              <a:prstGeom prst="ellipse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C42DECFD-C45C-65CF-EDE9-FC7B78718211}"/>
                </a:ext>
              </a:extLst>
            </p:cNvPr>
            <p:cNvGrpSpPr/>
            <p:nvPr/>
          </p:nvGrpSpPr>
          <p:grpSpPr>
            <a:xfrm>
              <a:off x="7310794" y="2707241"/>
              <a:ext cx="1991308" cy="3426859"/>
              <a:chOff x="7298958" y="2707241"/>
              <a:chExt cx="1991308" cy="3426859"/>
            </a:xfrm>
          </p:grpSpPr>
          <p:sp>
            <p:nvSpPr>
              <p:cNvPr id="16" name="Icon4">
                <a:extLst>
                  <a:ext uri="{FF2B5EF4-FFF2-40B4-BE49-F238E27FC236}">
                    <a16:creationId xmlns:a16="http://schemas.microsoft.com/office/drawing/2014/main" id="{0F9DA240-596A-46F0-99F1-A93952E852AD}"/>
                  </a:ext>
                </a:extLst>
              </p:cNvPr>
              <p:cNvSpPr/>
              <p:nvPr/>
            </p:nvSpPr>
            <p:spPr>
              <a:xfrm>
                <a:off x="7538438" y="5736724"/>
                <a:ext cx="178001" cy="141741"/>
              </a:xfrm>
              <a:custGeom>
                <a:avLst/>
                <a:gdLst>
                  <a:gd name="connsiteX0" fmla="*/ 486767 w 514350"/>
                  <a:gd name="connsiteY0" fmla="*/ 621 h 409575"/>
                  <a:gd name="connsiteX1" fmla="*/ 515342 w 514350"/>
                  <a:gd name="connsiteY1" fmla="*/ 29196 h 409575"/>
                  <a:gd name="connsiteX2" fmla="*/ 515342 w 514350"/>
                  <a:gd name="connsiteY2" fmla="*/ 324471 h 409575"/>
                  <a:gd name="connsiteX3" fmla="*/ 486767 w 514350"/>
                  <a:gd name="connsiteY3" fmla="*/ 353046 h 409575"/>
                  <a:gd name="connsiteX4" fmla="*/ 192159 w 514350"/>
                  <a:gd name="connsiteY4" fmla="*/ 353046 h 409575"/>
                  <a:gd name="connsiteX5" fmla="*/ 115387 w 514350"/>
                  <a:gd name="connsiteY5" fmla="*/ 410196 h 409575"/>
                  <a:gd name="connsiteX6" fmla="*/ 115387 w 514350"/>
                  <a:gd name="connsiteY6" fmla="*/ 353046 h 409575"/>
                  <a:gd name="connsiteX7" fmla="*/ 29567 w 514350"/>
                  <a:gd name="connsiteY7" fmla="*/ 353046 h 409575"/>
                  <a:gd name="connsiteX8" fmla="*/ 992 w 514350"/>
                  <a:gd name="connsiteY8" fmla="*/ 324471 h 409575"/>
                  <a:gd name="connsiteX9" fmla="*/ 992 w 514350"/>
                  <a:gd name="connsiteY9" fmla="*/ 29196 h 409575"/>
                  <a:gd name="connsiteX10" fmla="*/ 29567 w 514350"/>
                  <a:gd name="connsiteY10" fmla="*/ 621 h 409575"/>
                  <a:gd name="connsiteX11" fmla="*/ 486767 w 514350"/>
                  <a:gd name="connsiteY11" fmla="*/ 621 h 409575"/>
                  <a:gd name="connsiteX12" fmla="*/ 124817 w 514350"/>
                  <a:gd name="connsiteY12" fmla="*/ 143496 h 409575"/>
                  <a:gd name="connsiteX13" fmla="*/ 91480 w 514350"/>
                  <a:gd name="connsiteY13" fmla="*/ 176834 h 409575"/>
                  <a:gd name="connsiteX14" fmla="*/ 124817 w 514350"/>
                  <a:gd name="connsiteY14" fmla="*/ 210171 h 409575"/>
                  <a:gd name="connsiteX15" fmla="*/ 158155 w 514350"/>
                  <a:gd name="connsiteY15" fmla="*/ 176834 h 409575"/>
                  <a:gd name="connsiteX16" fmla="*/ 124817 w 514350"/>
                  <a:gd name="connsiteY16" fmla="*/ 143496 h 409575"/>
                  <a:gd name="connsiteX17" fmla="*/ 258167 w 514350"/>
                  <a:gd name="connsiteY17" fmla="*/ 143496 h 409575"/>
                  <a:gd name="connsiteX18" fmla="*/ 224830 w 514350"/>
                  <a:gd name="connsiteY18" fmla="*/ 176834 h 409575"/>
                  <a:gd name="connsiteX19" fmla="*/ 258167 w 514350"/>
                  <a:gd name="connsiteY19" fmla="*/ 210171 h 409575"/>
                  <a:gd name="connsiteX20" fmla="*/ 291505 w 514350"/>
                  <a:gd name="connsiteY20" fmla="*/ 176834 h 409575"/>
                  <a:gd name="connsiteX21" fmla="*/ 258167 w 514350"/>
                  <a:gd name="connsiteY21" fmla="*/ 143496 h 409575"/>
                  <a:gd name="connsiteX22" fmla="*/ 391517 w 514350"/>
                  <a:gd name="connsiteY22" fmla="*/ 143496 h 409575"/>
                  <a:gd name="connsiteX23" fmla="*/ 358180 w 514350"/>
                  <a:gd name="connsiteY23" fmla="*/ 176834 h 409575"/>
                  <a:gd name="connsiteX24" fmla="*/ 391517 w 514350"/>
                  <a:gd name="connsiteY24" fmla="*/ 210171 h 409575"/>
                  <a:gd name="connsiteX25" fmla="*/ 424855 w 514350"/>
                  <a:gd name="connsiteY25" fmla="*/ 176834 h 409575"/>
                  <a:gd name="connsiteX26" fmla="*/ 391517 w 514350"/>
                  <a:gd name="connsiteY26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6767" y="621"/>
                    </a:moveTo>
                    <a:cubicBezTo>
                      <a:pt x="502579" y="621"/>
                      <a:pt x="515342" y="13385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282"/>
                      <a:pt x="502579" y="353046"/>
                      <a:pt x="486767" y="353046"/>
                    </a:cubicBez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29567" y="353046"/>
                    </a:lnTo>
                    <a:cubicBezTo>
                      <a:pt x="13755" y="353046"/>
                      <a:pt x="992" y="340282"/>
                      <a:pt x="992" y="324471"/>
                    </a:cubicBezTo>
                    <a:lnTo>
                      <a:pt x="992" y="29196"/>
                    </a:lnTo>
                    <a:cubicBezTo>
                      <a:pt x="992" y="13385"/>
                      <a:pt x="13755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Bullet4">
                <a:extLst>
                  <a:ext uri="{FF2B5EF4-FFF2-40B4-BE49-F238E27FC236}">
                    <a16:creationId xmlns:a16="http://schemas.microsoft.com/office/drawing/2014/main" id="{A4205027-7F61-4824-9DF4-299D71CC4D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19608" y="5489330"/>
                <a:ext cx="1370658" cy="64476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市场需求差异</a:t>
                </a:r>
                <a:endParaRPr lang="en-US" dirty="0"/>
              </a:p>
            </p:txBody>
          </p:sp>
          <p:sp>
            <p:nvSpPr>
              <p:cNvPr id="42" name="Text4">
                <a:extLst>
                  <a:ext uri="{FF2B5EF4-FFF2-40B4-BE49-F238E27FC236}">
                    <a16:creationId xmlns:a16="http://schemas.microsoft.com/office/drawing/2014/main" id="{9A3F16EA-1F18-46BE-A00B-442AA71EE9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19608" y="2803038"/>
                <a:ext cx="1370658" cy="167962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000"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lvl1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各细分市场对产品的性能、价格和服务有不同的需求。</a:t>
                </a:r>
                <a:endParaRPr lang="en-US" dirty="0"/>
              </a:p>
            </p:txBody>
          </p: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4E5F8E98-FDA6-33CB-3C2F-EDFB34797835}"/>
                  </a:ext>
                </a:extLst>
              </p:cNvPr>
              <p:cNvGrpSpPr/>
              <p:nvPr/>
            </p:nvGrpSpPr>
            <p:grpSpPr>
              <a:xfrm>
                <a:off x="7298958" y="2707241"/>
                <a:ext cx="591015" cy="1971534"/>
                <a:chOff x="7260858" y="2707241"/>
                <a:chExt cx="591015" cy="1971534"/>
              </a:xfrm>
            </p:grpSpPr>
            <p:sp>
              <p:nvSpPr>
                <p:cNvPr id="46" name="ComponentBackground4">
                  <a:extLst>
                    <a:ext uri="{FF2B5EF4-FFF2-40B4-BE49-F238E27FC236}">
                      <a16:creationId xmlns:a16="http://schemas.microsoft.com/office/drawing/2014/main" id="{F93A6AB0-D8FD-4426-A70F-B8522A5A83B2}"/>
                    </a:ext>
                  </a:extLst>
                </p:cNvPr>
                <p:cNvSpPr/>
                <p:nvPr/>
              </p:nvSpPr>
              <p:spPr>
                <a:xfrm>
                  <a:off x="7260858" y="2707241"/>
                  <a:ext cx="591015" cy="19715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iŝlîďe">
                  <a:extLst>
                    <a:ext uri="{FF2B5EF4-FFF2-40B4-BE49-F238E27FC236}">
                      <a16:creationId xmlns:a16="http://schemas.microsoft.com/office/drawing/2014/main" id="{8D755233-04D9-4FCC-9DC8-5EE6DA35C3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33608" y="2920583"/>
                  <a:ext cx="222172" cy="0"/>
                </a:xfrm>
                <a:prstGeom prst="line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íṥļíḋè">
                  <a:extLst>
                    <a:ext uri="{FF2B5EF4-FFF2-40B4-BE49-F238E27FC236}">
                      <a16:creationId xmlns:a16="http://schemas.microsoft.com/office/drawing/2014/main" id="{5152C027-1DE4-47FD-9C78-29D6D257D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33608" y="3002644"/>
                  <a:ext cx="222172" cy="0"/>
                </a:xfrm>
                <a:prstGeom prst="line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îṥḷïḍe">
                  <a:extLst>
                    <a:ext uri="{FF2B5EF4-FFF2-40B4-BE49-F238E27FC236}">
                      <a16:creationId xmlns:a16="http://schemas.microsoft.com/office/drawing/2014/main" id="{49DBBFD4-7A79-4B00-9369-280ABD50985F}"/>
                    </a:ext>
                  </a:extLst>
                </p:cNvPr>
                <p:cNvSpPr/>
                <p:nvPr/>
              </p:nvSpPr>
              <p:spPr>
                <a:xfrm>
                  <a:off x="7497775" y="3674534"/>
                  <a:ext cx="89209" cy="89209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25000" lnSpcReduction="20000"/>
                </a:bodyPr>
                <a:lstStyle/>
                <a:p>
                  <a:pPr algn="ctr" defTabSz="913765"/>
                  <a:endParaRPr lang="zh-CN" altLang="en-US" sz="2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îSļïde">
                  <a:extLst>
                    <a:ext uri="{FF2B5EF4-FFF2-40B4-BE49-F238E27FC236}">
                      <a16:creationId xmlns:a16="http://schemas.microsoft.com/office/drawing/2014/main" id="{D510A41E-835B-49F5-8643-1664905A65CD}"/>
                    </a:ext>
                  </a:extLst>
                </p:cNvPr>
                <p:cNvSpPr/>
                <p:nvPr/>
              </p:nvSpPr>
              <p:spPr>
                <a:xfrm>
                  <a:off x="7497775" y="4009070"/>
                  <a:ext cx="89209" cy="89209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  <a:alpha val="50000"/>
                      </a:schemeClr>
                    </a:gs>
                    <a:gs pos="60000">
                      <a:schemeClr val="accent2">
                        <a:alpha val="50000"/>
                      </a:schemeClr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25000" lnSpcReduction="20000"/>
                </a:bodyPr>
                <a:lstStyle/>
                <a:p>
                  <a:pPr algn="ctr" defTabSz="913765"/>
                  <a:endParaRPr lang="zh-CN" altLang="en-US" sz="20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" name="IconBackground4">
                <a:extLst>
                  <a:ext uri="{FF2B5EF4-FFF2-40B4-BE49-F238E27FC236}">
                    <a16:creationId xmlns:a16="http://schemas.microsoft.com/office/drawing/2014/main" id="{CCA22B8F-441A-4202-9AE7-7672EB04AA7B}"/>
                  </a:ext>
                </a:extLst>
              </p:cNvPr>
              <p:cNvSpPr/>
              <p:nvPr/>
            </p:nvSpPr>
            <p:spPr>
              <a:xfrm>
                <a:off x="7298958" y="5489331"/>
                <a:ext cx="644769" cy="644769"/>
              </a:xfrm>
              <a:prstGeom prst="ellipse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0877D28B-A780-0CBD-44DF-5F1AC2641A89}"/>
                </a:ext>
              </a:extLst>
            </p:cNvPr>
            <p:cNvGrpSpPr/>
            <p:nvPr/>
          </p:nvGrpSpPr>
          <p:grpSpPr>
            <a:xfrm>
              <a:off x="9527592" y="2707241"/>
              <a:ext cx="1991308" cy="3426859"/>
              <a:chOff x="9595326" y="2707241"/>
              <a:chExt cx="1991308" cy="3426859"/>
            </a:xfrm>
          </p:grpSpPr>
          <p:sp>
            <p:nvSpPr>
              <p:cNvPr id="51" name="Icon5">
                <a:extLst>
                  <a:ext uri="{FF2B5EF4-FFF2-40B4-BE49-F238E27FC236}">
                    <a16:creationId xmlns:a16="http://schemas.microsoft.com/office/drawing/2014/main" id="{F8B743D5-B7DE-4406-BC0D-9CF7DF416A6A}"/>
                  </a:ext>
                </a:extLst>
              </p:cNvPr>
              <p:cNvSpPr/>
              <p:nvPr/>
            </p:nvSpPr>
            <p:spPr>
              <a:xfrm>
                <a:off x="9834806" y="5736724"/>
                <a:ext cx="178001" cy="141741"/>
              </a:xfrm>
              <a:custGeom>
                <a:avLst/>
                <a:gdLst>
                  <a:gd name="connsiteX0" fmla="*/ 486767 w 514350"/>
                  <a:gd name="connsiteY0" fmla="*/ 621 h 409575"/>
                  <a:gd name="connsiteX1" fmla="*/ 515342 w 514350"/>
                  <a:gd name="connsiteY1" fmla="*/ 29196 h 409575"/>
                  <a:gd name="connsiteX2" fmla="*/ 515342 w 514350"/>
                  <a:gd name="connsiteY2" fmla="*/ 324471 h 409575"/>
                  <a:gd name="connsiteX3" fmla="*/ 486767 w 514350"/>
                  <a:gd name="connsiteY3" fmla="*/ 353046 h 409575"/>
                  <a:gd name="connsiteX4" fmla="*/ 192159 w 514350"/>
                  <a:gd name="connsiteY4" fmla="*/ 353046 h 409575"/>
                  <a:gd name="connsiteX5" fmla="*/ 115387 w 514350"/>
                  <a:gd name="connsiteY5" fmla="*/ 410196 h 409575"/>
                  <a:gd name="connsiteX6" fmla="*/ 115387 w 514350"/>
                  <a:gd name="connsiteY6" fmla="*/ 353046 h 409575"/>
                  <a:gd name="connsiteX7" fmla="*/ 29567 w 514350"/>
                  <a:gd name="connsiteY7" fmla="*/ 353046 h 409575"/>
                  <a:gd name="connsiteX8" fmla="*/ 992 w 514350"/>
                  <a:gd name="connsiteY8" fmla="*/ 324471 h 409575"/>
                  <a:gd name="connsiteX9" fmla="*/ 992 w 514350"/>
                  <a:gd name="connsiteY9" fmla="*/ 29196 h 409575"/>
                  <a:gd name="connsiteX10" fmla="*/ 29567 w 514350"/>
                  <a:gd name="connsiteY10" fmla="*/ 621 h 409575"/>
                  <a:gd name="connsiteX11" fmla="*/ 486767 w 514350"/>
                  <a:gd name="connsiteY11" fmla="*/ 621 h 409575"/>
                  <a:gd name="connsiteX12" fmla="*/ 124817 w 514350"/>
                  <a:gd name="connsiteY12" fmla="*/ 143496 h 409575"/>
                  <a:gd name="connsiteX13" fmla="*/ 91480 w 514350"/>
                  <a:gd name="connsiteY13" fmla="*/ 176834 h 409575"/>
                  <a:gd name="connsiteX14" fmla="*/ 124817 w 514350"/>
                  <a:gd name="connsiteY14" fmla="*/ 210171 h 409575"/>
                  <a:gd name="connsiteX15" fmla="*/ 158155 w 514350"/>
                  <a:gd name="connsiteY15" fmla="*/ 176834 h 409575"/>
                  <a:gd name="connsiteX16" fmla="*/ 124817 w 514350"/>
                  <a:gd name="connsiteY16" fmla="*/ 143496 h 409575"/>
                  <a:gd name="connsiteX17" fmla="*/ 258167 w 514350"/>
                  <a:gd name="connsiteY17" fmla="*/ 143496 h 409575"/>
                  <a:gd name="connsiteX18" fmla="*/ 224830 w 514350"/>
                  <a:gd name="connsiteY18" fmla="*/ 176834 h 409575"/>
                  <a:gd name="connsiteX19" fmla="*/ 258167 w 514350"/>
                  <a:gd name="connsiteY19" fmla="*/ 210171 h 409575"/>
                  <a:gd name="connsiteX20" fmla="*/ 291505 w 514350"/>
                  <a:gd name="connsiteY20" fmla="*/ 176834 h 409575"/>
                  <a:gd name="connsiteX21" fmla="*/ 258167 w 514350"/>
                  <a:gd name="connsiteY21" fmla="*/ 143496 h 409575"/>
                  <a:gd name="connsiteX22" fmla="*/ 391517 w 514350"/>
                  <a:gd name="connsiteY22" fmla="*/ 143496 h 409575"/>
                  <a:gd name="connsiteX23" fmla="*/ 358180 w 514350"/>
                  <a:gd name="connsiteY23" fmla="*/ 176834 h 409575"/>
                  <a:gd name="connsiteX24" fmla="*/ 391517 w 514350"/>
                  <a:gd name="connsiteY24" fmla="*/ 210171 h 409575"/>
                  <a:gd name="connsiteX25" fmla="*/ 424855 w 514350"/>
                  <a:gd name="connsiteY25" fmla="*/ 176834 h 409575"/>
                  <a:gd name="connsiteX26" fmla="*/ 391517 w 514350"/>
                  <a:gd name="connsiteY26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6767" y="621"/>
                    </a:moveTo>
                    <a:cubicBezTo>
                      <a:pt x="502579" y="621"/>
                      <a:pt x="515342" y="13385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282"/>
                      <a:pt x="502579" y="353046"/>
                      <a:pt x="486767" y="353046"/>
                    </a:cubicBez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29567" y="353046"/>
                    </a:lnTo>
                    <a:cubicBezTo>
                      <a:pt x="13755" y="353046"/>
                      <a:pt x="992" y="340282"/>
                      <a:pt x="992" y="324471"/>
                    </a:cubicBezTo>
                    <a:lnTo>
                      <a:pt x="992" y="29196"/>
                    </a:lnTo>
                    <a:cubicBezTo>
                      <a:pt x="992" y="13385"/>
                      <a:pt x="13755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Bullet5">
                <a:extLst>
                  <a:ext uri="{FF2B5EF4-FFF2-40B4-BE49-F238E27FC236}">
                    <a16:creationId xmlns:a16="http://schemas.microsoft.com/office/drawing/2014/main" id="{04F84E9A-E35A-4E0C-BB2B-DED7604FBC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15976" y="5489330"/>
                <a:ext cx="1370658" cy="64476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竞争格局差异</a:t>
                </a:r>
                <a:endParaRPr lang="en-US" dirty="0"/>
              </a:p>
            </p:txBody>
          </p:sp>
          <p:sp>
            <p:nvSpPr>
              <p:cNvPr id="53" name="Text5">
                <a:extLst>
                  <a:ext uri="{FF2B5EF4-FFF2-40B4-BE49-F238E27FC236}">
                    <a16:creationId xmlns:a16="http://schemas.microsoft.com/office/drawing/2014/main" id="{4B05D5EF-556F-4B56-A69E-A56BB7480F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15976" y="2803038"/>
                <a:ext cx="1370658" cy="167962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000"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lvl1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不同细分市场竞争者数量和竞争策略有所不同。</a:t>
                </a:r>
                <a:endParaRPr lang="en-US" dirty="0"/>
              </a:p>
            </p:txBody>
          </p: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7EEA2751-6BD7-A55B-97CF-AD92D138136B}"/>
                  </a:ext>
                </a:extLst>
              </p:cNvPr>
              <p:cNvGrpSpPr/>
              <p:nvPr/>
            </p:nvGrpSpPr>
            <p:grpSpPr>
              <a:xfrm>
                <a:off x="9595326" y="2707241"/>
                <a:ext cx="591015" cy="1971534"/>
                <a:chOff x="9557226" y="2707241"/>
                <a:chExt cx="591015" cy="1971534"/>
              </a:xfrm>
            </p:grpSpPr>
            <p:sp>
              <p:nvSpPr>
                <p:cNvPr id="56" name="ComponentBackground5">
                  <a:extLst>
                    <a:ext uri="{FF2B5EF4-FFF2-40B4-BE49-F238E27FC236}">
                      <a16:creationId xmlns:a16="http://schemas.microsoft.com/office/drawing/2014/main" id="{1388CCA6-B2CE-4174-97F3-9D9D915C5D45}"/>
                    </a:ext>
                  </a:extLst>
                </p:cNvPr>
                <p:cNvSpPr/>
                <p:nvPr/>
              </p:nvSpPr>
              <p:spPr>
                <a:xfrm>
                  <a:off x="9557226" y="2707241"/>
                  <a:ext cx="591015" cy="19715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" name="iŝḻíḋé">
                  <a:extLst>
                    <a:ext uri="{FF2B5EF4-FFF2-40B4-BE49-F238E27FC236}">
                      <a16:creationId xmlns:a16="http://schemas.microsoft.com/office/drawing/2014/main" id="{D8C8E3E3-B40C-4B82-A3C2-C240EA7226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9976" y="2920583"/>
                  <a:ext cx="222172" cy="0"/>
                </a:xfrm>
                <a:prstGeom prst="line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îṣlïḑè">
                  <a:extLst>
                    <a:ext uri="{FF2B5EF4-FFF2-40B4-BE49-F238E27FC236}">
                      <a16:creationId xmlns:a16="http://schemas.microsoft.com/office/drawing/2014/main" id="{639CE375-2349-4394-8B18-AEA0ABC54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9976" y="3002644"/>
                  <a:ext cx="222172" cy="0"/>
                </a:xfrm>
                <a:prstGeom prst="line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í$ḷîḍè">
                  <a:extLst>
                    <a:ext uri="{FF2B5EF4-FFF2-40B4-BE49-F238E27FC236}">
                      <a16:creationId xmlns:a16="http://schemas.microsoft.com/office/drawing/2014/main" id="{B95F20B1-AD86-42FC-92D1-E5C8F2147CF5}"/>
                    </a:ext>
                  </a:extLst>
                </p:cNvPr>
                <p:cNvSpPr/>
                <p:nvPr/>
              </p:nvSpPr>
              <p:spPr>
                <a:xfrm>
                  <a:off x="9794143" y="3674534"/>
                  <a:ext cx="89209" cy="89209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25000" lnSpcReduction="20000"/>
                </a:bodyPr>
                <a:lstStyle/>
                <a:p>
                  <a:pPr algn="ctr" defTabSz="913765"/>
                  <a:endParaRPr lang="zh-CN" altLang="en-US" sz="2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íṧ1ïḋè">
                  <a:extLst>
                    <a:ext uri="{FF2B5EF4-FFF2-40B4-BE49-F238E27FC236}">
                      <a16:creationId xmlns:a16="http://schemas.microsoft.com/office/drawing/2014/main" id="{74FBE657-670D-46D2-A410-C058BDFB07F4}"/>
                    </a:ext>
                  </a:extLst>
                </p:cNvPr>
                <p:cNvSpPr/>
                <p:nvPr/>
              </p:nvSpPr>
              <p:spPr>
                <a:xfrm>
                  <a:off x="9794143" y="4009070"/>
                  <a:ext cx="89209" cy="89209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  <a:alpha val="50000"/>
                      </a:schemeClr>
                    </a:gs>
                    <a:gs pos="60000">
                      <a:schemeClr val="accent2">
                        <a:alpha val="50000"/>
                      </a:schemeClr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25000" lnSpcReduction="20000"/>
                </a:bodyPr>
                <a:lstStyle/>
                <a:p>
                  <a:pPr algn="ctr" defTabSz="913765"/>
                  <a:endParaRPr lang="zh-CN" altLang="en-US" sz="20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5" name="IconBackground5">
                <a:extLst>
                  <a:ext uri="{FF2B5EF4-FFF2-40B4-BE49-F238E27FC236}">
                    <a16:creationId xmlns:a16="http://schemas.microsoft.com/office/drawing/2014/main" id="{E476AE93-CE89-4227-AC3F-A5437DD3EFAD}"/>
                  </a:ext>
                </a:extLst>
              </p:cNvPr>
              <p:cNvSpPr/>
              <p:nvPr/>
            </p:nvSpPr>
            <p:spPr>
              <a:xfrm>
                <a:off x="9595326" y="5489331"/>
                <a:ext cx="644769" cy="644769"/>
              </a:xfrm>
              <a:prstGeom prst="ellipse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市场定位</a:t>
            </a:r>
            <a:endParaRPr lang="en-US" dirty="0"/>
          </a:p>
        </p:txBody>
      </p:sp>
      <p:grpSp>
        <p:nvGrpSpPr>
          <p:cNvPr id="36" name="1a18f08e-2b78-4071-a27d-789e2f8ef819.source.5.zh-Hans.pptx">
            <a:extLst>
              <a:ext uri="{FF2B5EF4-FFF2-40B4-BE49-F238E27FC236}">
                <a16:creationId xmlns:a16="http://schemas.microsoft.com/office/drawing/2014/main" id="{DC6E25FD-E510-5FC3-F2FC-93DA749810F5}"/>
              </a:ext>
            </a:extLst>
          </p:cNvPr>
          <p:cNvGrpSpPr/>
          <p:nvPr/>
        </p:nvGrpSpPr>
        <p:grpSpPr>
          <a:xfrm>
            <a:off x="660400" y="1130300"/>
            <a:ext cx="10858500" cy="4942830"/>
            <a:chOff x="660400" y="1130300"/>
            <a:chExt cx="10858500" cy="494283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1976556-B018-585C-CF75-0B303BADADE6}"/>
                </a:ext>
              </a:extLst>
            </p:cNvPr>
            <p:cNvCxnSpPr>
              <a:cxnSpLocks/>
              <a:stCxn id="20" idx="1"/>
              <a:endCxn id="26" idx="3"/>
            </p:cNvCxnSpPr>
            <p:nvPr/>
          </p:nvCxnSpPr>
          <p:spPr>
            <a:xfrm>
              <a:off x="1674533" y="3934241"/>
              <a:ext cx="883023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8631E3E5-5A1B-22BE-ADDD-3508554B2AE4}"/>
                </a:ext>
              </a:extLst>
            </p:cNvPr>
            <p:cNvSpPr/>
            <p:nvPr/>
          </p:nvSpPr>
          <p:spPr>
            <a:xfrm>
              <a:off x="660400" y="1130300"/>
              <a:ext cx="10858500" cy="714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1">
              <a:normAutofit/>
            </a:bodyPr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产品在市场中的位置</a:t>
              </a:r>
              <a:endParaRPr lang="en-US" dirty="0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73A600B-2DDD-487C-49B5-4DFD18A3C301}"/>
                </a:ext>
              </a:extLst>
            </p:cNvPr>
            <p:cNvGrpSpPr/>
            <p:nvPr/>
          </p:nvGrpSpPr>
          <p:grpSpPr>
            <a:xfrm>
              <a:off x="660400" y="1844706"/>
              <a:ext cx="2568272" cy="2359535"/>
              <a:chOff x="660400" y="1844706"/>
              <a:chExt cx="2568272" cy="2359535"/>
            </a:xfrm>
          </p:grpSpPr>
          <p:sp>
            <p:nvSpPr>
              <p:cNvPr id="19" name="Text1">
                <a:extLst>
                  <a:ext uri="{FF2B5EF4-FFF2-40B4-BE49-F238E27FC236}">
                    <a16:creationId xmlns:a16="http://schemas.microsoft.com/office/drawing/2014/main" id="{5CAB3037-097D-F6DC-6CDA-2790ABCC3014}"/>
                  </a:ext>
                </a:extLst>
              </p:cNvPr>
              <p:cNvSpPr/>
              <p:nvPr/>
            </p:nvSpPr>
            <p:spPr>
              <a:xfrm>
                <a:off x="660400" y="2506133"/>
                <a:ext cx="2568272" cy="1158107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  <a:effectLst>
                <a:outerShdw blurRad="254000" dist="190500" dir="13500000" algn="t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结合YOLO算法和双目测距，提升导航精度。</a:t>
                </a:r>
                <a:endParaRPr lang="en-US" dirty="0"/>
              </a:p>
            </p:txBody>
          </p:sp>
          <p:sp>
            <p:nvSpPr>
              <p:cNvPr id="20" name="Number1">
                <a:extLst>
                  <a:ext uri="{FF2B5EF4-FFF2-40B4-BE49-F238E27FC236}">
                    <a16:creationId xmlns:a16="http://schemas.microsoft.com/office/drawing/2014/main" id="{16AD3FDB-A2EF-7E67-0D32-16E52059D5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674533" y="3664241"/>
                <a:ext cx="540000" cy="54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noFill/>
              </a:ln>
              <a:effectLst>
                <a:outerShdw blurRad="254000" dist="190500" dir="2700000" algn="tl" rotWithShape="0">
                  <a:schemeClr val="bg2">
                    <a:lumMod val="90000"/>
                    <a:alpha val="40000"/>
                  </a:schemeClr>
                </a:outerShdw>
              </a:effectLst>
            </p:spPr>
            <p:txBody>
              <a:bodyPr wrap="none" lIns="91440" tIns="45720" rIns="91440" bIns="45720" rtlCol="0" anchor="ctr" anchorCtr="0">
                <a:normAutofit lnSpcReduction="10000"/>
              </a:bodyPr>
              <a:lstStyle/>
              <a:p>
                <a:pPr algn="ctr"/>
                <a:r>
                  <a:rPr kumimoji="1" lang="en-US" altLang="zh-CN" sz="2000" b="1" dirty="0">
                    <a:solidFill>
                      <a:srgbClr val="FFFFFF"/>
                    </a:solidFill>
                  </a:rPr>
                  <a:t>01</a:t>
                </a:r>
                <a:endParaRPr kumimoji="1" lang="zh-CN" alt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Bullet1">
                <a:extLst>
                  <a:ext uri="{FF2B5EF4-FFF2-40B4-BE49-F238E27FC236}">
                    <a16:creationId xmlns:a16="http://schemas.microsoft.com/office/drawing/2014/main" id="{89672F7A-B29E-ACF4-8BC3-E57EB3C74C57}"/>
                  </a:ext>
                </a:extLst>
              </p:cNvPr>
              <p:cNvSpPr/>
              <p:nvPr/>
            </p:nvSpPr>
            <p:spPr>
              <a:xfrm>
                <a:off x="660400" y="1844706"/>
                <a:ext cx="2568272" cy="525961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  <a:effectLst>
                <a:outerShdw blurRad="254000" dist="190500" dir="13500000" algn="t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产品特色</a:t>
                </a:r>
                <a:endParaRPr lang="en-US" dirty="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7494EC0-0E48-1804-CB52-C66BC11B8F75}"/>
                </a:ext>
              </a:extLst>
            </p:cNvPr>
            <p:cNvGrpSpPr/>
            <p:nvPr/>
          </p:nvGrpSpPr>
          <p:grpSpPr>
            <a:xfrm>
              <a:off x="2732957" y="3664241"/>
              <a:ext cx="2568272" cy="2408889"/>
              <a:chOff x="3331582" y="3664241"/>
              <a:chExt cx="2568272" cy="2408889"/>
            </a:xfrm>
          </p:grpSpPr>
          <p:sp>
            <p:nvSpPr>
              <p:cNvPr id="14" name="Text2">
                <a:extLst>
                  <a:ext uri="{FF2B5EF4-FFF2-40B4-BE49-F238E27FC236}">
                    <a16:creationId xmlns:a16="http://schemas.microsoft.com/office/drawing/2014/main" id="{2B0CB98A-E3EB-74D5-C6D5-3E657BE5AE6F}"/>
                  </a:ext>
                </a:extLst>
              </p:cNvPr>
              <p:cNvSpPr/>
              <p:nvPr/>
            </p:nvSpPr>
            <p:spPr>
              <a:xfrm>
                <a:off x="3331582" y="4915023"/>
                <a:ext cx="2568272" cy="1158107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  <a:effectLst>
                <a:outerShdw blurRad="254000" dist="190500" dir="13500000" algn="t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主要针对视障人士及其家属和照护者。</a:t>
                </a:r>
                <a:endParaRPr lang="en-US" dirty="0"/>
              </a:p>
            </p:txBody>
          </p:sp>
          <p:sp>
            <p:nvSpPr>
              <p:cNvPr id="17" name="Number2">
                <a:extLst>
                  <a:ext uri="{FF2B5EF4-FFF2-40B4-BE49-F238E27FC236}">
                    <a16:creationId xmlns:a16="http://schemas.microsoft.com/office/drawing/2014/main" id="{333661B6-B961-0A26-263E-860B7FAF0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345717" y="3664241"/>
                <a:ext cx="540000" cy="54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noFill/>
              </a:ln>
              <a:effectLst>
                <a:outerShdw blurRad="254000" dist="190500" dir="2700000" algn="tl" rotWithShape="0">
                  <a:schemeClr val="bg2">
                    <a:lumMod val="90000"/>
                    <a:alpha val="40000"/>
                  </a:schemeClr>
                </a:outerShdw>
              </a:effectLst>
            </p:spPr>
            <p:txBody>
              <a:bodyPr wrap="none" lIns="91440" tIns="45720" rIns="91440" bIns="45720" rtlCol="0" anchor="ctr" anchorCtr="0">
                <a:normAutofit lnSpcReduction="10000"/>
              </a:bodyPr>
              <a:lstStyle/>
              <a:p>
                <a:pPr algn="ctr"/>
                <a:r>
                  <a:rPr kumimoji="1" lang="en-US" altLang="zh-CN" sz="2000" b="1">
                    <a:solidFill>
                      <a:srgbClr val="FFFFFF"/>
                    </a:solidFill>
                  </a:rPr>
                  <a:t>02</a:t>
                </a:r>
                <a:endParaRPr kumimoji="1" lang="zh-CN" alt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Bullet2">
                <a:extLst>
                  <a:ext uri="{FF2B5EF4-FFF2-40B4-BE49-F238E27FC236}">
                    <a16:creationId xmlns:a16="http://schemas.microsoft.com/office/drawing/2014/main" id="{0C8543D0-D34C-C24E-E4DD-C457AFC1A67B}"/>
                  </a:ext>
                </a:extLst>
              </p:cNvPr>
              <p:cNvSpPr/>
              <p:nvPr/>
            </p:nvSpPr>
            <p:spPr>
              <a:xfrm>
                <a:off x="3331582" y="4253596"/>
                <a:ext cx="2568272" cy="525961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  <a:effectLst>
                <a:outerShdw blurRad="254000" dist="190500" dir="13500000" algn="t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目标客户</a:t>
                </a:r>
                <a:endParaRPr lang="en-US" dirty="0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6A990C6-C93C-9CA9-C118-667E2D9A7D39}"/>
                </a:ext>
              </a:extLst>
            </p:cNvPr>
            <p:cNvGrpSpPr/>
            <p:nvPr/>
          </p:nvGrpSpPr>
          <p:grpSpPr>
            <a:xfrm>
              <a:off x="4805514" y="1844706"/>
              <a:ext cx="2568272" cy="2359535"/>
              <a:chOff x="5480981" y="1844706"/>
              <a:chExt cx="2568272" cy="2359535"/>
            </a:xfrm>
          </p:grpSpPr>
          <p:sp>
            <p:nvSpPr>
              <p:cNvPr id="11" name="Text3">
                <a:extLst>
                  <a:ext uri="{FF2B5EF4-FFF2-40B4-BE49-F238E27FC236}">
                    <a16:creationId xmlns:a16="http://schemas.microsoft.com/office/drawing/2014/main" id="{89D802C0-605D-A591-9A07-9CCD91366652}"/>
                  </a:ext>
                </a:extLst>
              </p:cNvPr>
              <p:cNvSpPr/>
              <p:nvPr/>
            </p:nvSpPr>
            <p:spPr>
              <a:xfrm>
                <a:off x="5480981" y="2506133"/>
                <a:ext cx="2568272" cy="1158107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  <a:effectLst>
                <a:outerShdw blurRad="254000" dist="190500" dir="13500000" algn="t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相比传统产品，具有更高精度和易用性。</a:t>
                </a:r>
                <a:endParaRPr lang="en-US" dirty="0"/>
              </a:p>
            </p:txBody>
          </p:sp>
          <p:sp>
            <p:nvSpPr>
              <p:cNvPr id="12" name="Number3">
                <a:extLst>
                  <a:ext uri="{FF2B5EF4-FFF2-40B4-BE49-F238E27FC236}">
                    <a16:creationId xmlns:a16="http://schemas.microsoft.com/office/drawing/2014/main" id="{1D0A772E-B802-7CB1-04FD-326260CD01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495116" y="3664241"/>
                <a:ext cx="540000" cy="54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noFill/>
              </a:ln>
              <a:effectLst>
                <a:outerShdw blurRad="254000" dist="190500" dir="2700000" algn="tl" rotWithShape="0">
                  <a:schemeClr val="bg2">
                    <a:lumMod val="90000"/>
                    <a:alpha val="40000"/>
                  </a:schemeClr>
                </a:outerShdw>
              </a:effectLst>
            </p:spPr>
            <p:txBody>
              <a:bodyPr wrap="none" lIns="91440" tIns="45720" rIns="91440" bIns="45720" rtlCol="0" anchor="ctr" anchorCtr="0">
                <a:normAutofit lnSpcReduction="10000"/>
              </a:bodyPr>
              <a:lstStyle>
                <a:defPPr>
                  <a:defRPr lang="zh-CN"/>
                </a:defPPr>
                <a:lvl1pPr algn="ctr">
                  <a:defRPr kumimoji="1" sz="20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/>
                  <a:t>03</a:t>
                </a:r>
                <a:endParaRPr lang="zh-CN" altLang="en-US" dirty="0"/>
              </a:p>
            </p:txBody>
          </p:sp>
          <p:sp>
            <p:nvSpPr>
              <p:cNvPr id="13" name="Bullet3">
                <a:extLst>
                  <a:ext uri="{FF2B5EF4-FFF2-40B4-BE49-F238E27FC236}">
                    <a16:creationId xmlns:a16="http://schemas.microsoft.com/office/drawing/2014/main" id="{392B483E-DD75-C88C-A450-E0D199E0C6C5}"/>
                  </a:ext>
                </a:extLst>
              </p:cNvPr>
              <p:cNvSpPr/>
              <p:nvPr/>
            </p:nvSpPr>
            <p:spPr>
              <a:xfrm>
                <a:off x="5480981" y="1844706"/>
                <a:ext cx="2568272" cy="525961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  <a:effectLst>
                <a:outerShdw blurRad="254000" dist="190500" dir="13500000" algn="t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竞争优势</a:t>
                </a:r>
                <a:endParaRPr lang="en-US" dirty="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C7EE766-AFCF-5407-B81C-73D0DF8939B8}"/>
                </a:ext>
              </a:extLst>
            </p:cNvPr>
            <p:cNvGrpSpPr/>
            <p:nvPr/>
          </p:nvGrpSpPr>
          <p:grpSpPr>
            <a:xfrm>
              <a:off x="6878071" y="3664241"/>
              <a:ext cx="2568272" cy="2408889"/>
              <a:chOff x="6605084" y="3664241"/>
              <a:chExt cx="2568272" cy="2408889"/>
            </a:xfrm>
          </p:grpSpPr>
          <p:sp>
            <p:nvSpPr>
              <p:cNvPr id="22" name="Text4">
                <a:extLst>
                  <a:ext uri="{FF2B5EF4-FFF2-40B4-BE49-F238E27FC236}">
                    <a16:creationId xmlns:a16="http://schemas.microsoft.com/office/drawing/2014/main" id="{D513DC12-4317-0301-FA1C-E6F52D20F38D}"/>
                  </a:ext>
                </a:extLst>
              </p:cNvPr>
              <p:cNvSpPr/>
              <p:nvPr/>
            </p:nvSpPr>
            <p:spPr>
              <a:xfrm>
                <a:off x="6605084" y="4915023"/>
                <a:ext cx="2568272" cy="1158107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  <a:effectLst>
                <a:outerShdw blurRad="254000" dist="190500" dir="13500000" algn="t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解决传统导盲产品在环境适应性和实时反馈上的不足。</a:t>
                </a:r>
                <a:endParaRPr lang="en-US" dirty="0"/>
              </a:p>
            </p:txBody>
          </p:sp>
          <p:sp>
            <p:nvSpPr>
              <p:cNvPr id="23" name="Number4">
                <a:extLst>
                  <a:ext uri="{FF2B5EF4-FFF2-40B4-BE49-F238E27FC236}">
                    <a16:creationId xmlns:a16="http://schemas.microsoft.com/office/drawing/2014/main" id="{71EC1E7E-0630-1A89-D7D9-72348AF061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19219" y="3664241"/>
                <a:ext cx="540000" cy="54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noFill/>
              </a:ln>
              <a:effectLst>
                <a:outerShdw blurRad="254000" dist="190500" dir="2700000" algn="tl" rotWithShape="0">
                  <a:schemeClr val="bg2">
                    <a:lumMod val="90000"/>
                    <a:alpha val="40000"/>
                  </a:schemeClr>
                </a:outerShdw>
              </a:effectLst>
            </p:spPr>
            <p:txBody>
              <a:bodyPr wrap="none" lIns="91440" tIns="45720" rIns="91440" bIns="45720" rtlCol="0" anchor="ctr" anchorCtr="0">
                <a:normAutofit lnSpcReduction="10000"/>
              </a:bodyPr>
              <a:lstStyle/>
              <a:p>
                <a:pPr algn="ctr"/>
                <a:r>
                  <a:rPr kumimoji="1" lang="en-US" altLang="zh-CN" sz="2000" b="1" dirty="0">
                    <a:solidFill>
                      <a:srgbClr val="FFFFFF"/>
                    </a:solidFill>
                  </a:rPr>
                  <a:t>04</a:t>
                </a:r>
                <a:endParaRPr kumimoji="1" lang="zh-CN" alt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Bullet4">
                <a:extLst>
                  <a:ext uri="{FF2B5EF4-FFF2-40B4-BE49-F238E27FC236}">
                    <a16:creationId xmlns:a16="http://schemas.microsoft.com/office/drawing/2014/main" id="{CE6B1609-4ECD-3E7E-5548-093C6B74C6F3}"/>
                  </a:ext>
                </a:extLst>
              </p:cNvPr>
              <p:cNvSpPr/>
              <p:nvPr/>
            </p:nvSpPr>
            <p:spPr>
              <a:xfrm>
                <a:off x="6605084" y="4253596"/>
                <a:ext cx="2568272" cy="525961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  <a:effectLst>
                <a:outerShdw blurRad="254000" dist="190500" dir="13500000" algn="t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市场空白填补</a:t>
                </a:r>
                <a:endParaRPr lang="en-US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3416BED-D35F-8955-F63B-0831A59DDA7F}"/>
                </a:ext>
              </a:extLst>
            </p:cNvPr>
            <p:cNvGrpSpPr/>
            <p:nvPr/>
          </p:nvGrpSpPr>
          <p:grpSpPr>
            <a:xfrm>
              <a:off x="8950628" y="1844706"/>
              <a:ext cx="2568272" cy="2359535"/>
              <a:chOff x="8950628" y="1844706"/>
              <a:chExt cx="2568272" cy="2359535"/>
            </a:xfrm>
          </p:grpSpPr>
          <p:sp>
            <p:nvSpPr>
              <p:cNvPr id="25" name="Text5">
                <a:extLst>
                  <a:ext uri="{FF2B5EF4-FFF2-40B4-BE49-F238E27FC236}">
                    <a16:creationId xmlns:a16="http://schemas.microsoft.com/office/drawing/2014/main" id="{E51733EF-84D6-7FCA-33AA-3B5785641BE4}"/>
                  </a:ext>
                </a:extLst>
              </p:cNvPr>
              <p:cNvSpPr/>
              <p:nvPr/>
            </p:nvSpPr>
            <p:spPr>
              <a:xfrm>
                <a:off x="8950628" y="2506133"/>
                <a:ext cx="2568272" cy="1158107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  <a:effectLst>
                <a:outerShdw blurRad="254000" dist="190500" dir="13500000" algn="t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精准识别障碍物和提供实时语音反馈，解决出行难题。</a:t>
                </a:r>
                <a:endParaRPr lang="en-US" dirty="0"/>
              </a:p>
            </p:txBody>
          </p:sp>
          <p:sp>
            <p:nvSpPr>
              <p:cNvPr id="26" name="Number5">
                <a:extLst>
                  <a:ext uri="{FF2B5EF4-FFF2-40B4-BE49-F238E27FC236}">
                    <a16:creationId xmlns:a16="http://schemas.microsoft.com/office/drawing/2014/main" id="{7582D6F3-741F-83C1-29ED-47DE4C5EAA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964763" y="3664241"/>
                <a:ext cx="540000" cy="54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noFill/>
              </a:ln>
              <a:effectLst>
                <a:outerShdw blurRad="254000" dist="190500" dir="2700000" algn="tl" rotWithShape="0">
                  <a:schemeClr val="bg2">
                    <a:lumMod val="90000"/>
                    <a:alpha val="40000"/>
                  </a:schemeClr>
                </a:outerShdw>
              </a:effectLst>
            </p:spPr>
            <p:txBody>
              <a:bodyPr wrap="none" lIns="91440" tIns="45720" rIns="91440" bIns="45720" rtlCol="0" anchor="ctr" anchorCtr="0">
                <a:normAutofit lnSpcReduction="10000"/>
              </a:bodyPr>
              <a:lstStyle>
                <a:defPPr>
                  <a:defRPr lang="zh-CN"/>
                </a:defPPr>
                <a:lvl1pPr algn="ctr">
                  <a:defRPr kumimoji="1" sz="20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dirty="0"/>
                  <a:t>05</a:t>
                </a:r>
                <a:endParaRPr lang="zh-CN" altLang="en-US" dirty="0"/>
              </a:p>
            </p:txBody>
          </p:sp>
          <p:sp>
            <p:nvSpPr>
              <p:cNvPr id="27" name="Bullet5">
                <a:extLst>
                  <a:ext uri="{FF2B5EF4-FFF2-40B4-BE49-F238E27FC236}">
                    <a16:creationId xmlns:a16="http://schemas.microsoft.com/office/drawing/2014/main" id="{D117EBEB-19D2-3B12-72DB-BC82D83E2220}"/>
                  </a:ext>
                </a:extLst>
              </p:cNvPr>
              <p:cNvSpPr/>
              <p:nvPr/>
            </p:nvSpPr>
            <p:spPr>
              <a:xfrm>
                <a:off x="8950628" y="1844706"/>
                <a:ext cx="2568272" cy="525961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  <a:effectLst>
                <a:outerShdw blurRad="254000" dist="190500" dir="13500000" algn="t" rotWithShape="0">
                  <a:schemeClr val="bg1">
                    <a:alpha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用户痛点解决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客户定位</a:t>
            </a:r>
            <a:endParaRPr lang="en-US" dirty="0"/>
          </a:p>
        </p:txBody>
      </p:sp>
      <p:grpSp>
        <p:nvGrpSpPr>
          <p:cNvPr id="45" name="abbe63a9-a36b-45a0-a0ee-f026c626143c.source.5.zh-Hans.pptx">
            <a:extLst>
              <a:ext uri="{FF2B5EF4-FFF2-40B4-BE49-F238E27FC236}">
                <a16:creationId xmlns:a16="http://schemas.microsoft.com/office/drawing/2014/main" id="{59B336DD-D9BF-1189-4FDC-BAC4D1C1FFEE}"/>
              </a:ext>
            </a:extLst>
          </p:cNvPr>
          <p:cNvGrpSpPr/>
          <p:nvPr/>
        </p:nvGrpSpPr>
        <p:grpSpPr>
          <a:xfrm>
            <a:off x="669925" y="1130300"/>
            <a:ext cx="10850563" cy="4995387"/>
            <a:chOff x="669925" y="1130300"/>
            <a:chExt cx="10850563" cy="4995387"/>
          </a:xfrm>
        </p:grpSpPr>
        <p:sp>
          <p:nvSpPr>
            <p:cNvPr id="3" name="ïšlîdè">
              <a:extLst>
                <a:ext uri="{FF2B5EF4-FFF2-40B4-BE49-F238E27FC236}">
                  <a16:creationId xmlns:a16="http://schemas.microsoft.com/office/drawing/2014/main" id="{D10748E0-34EB-2FBA-EFB3-9E645D3F1EEB}"/>
                </a:ext>
              </a:extLst>
            </p:cNvPr>
            <p:cNvSpPr/>
            <p:nvPr/>
          </p:nvSpPr>
          <p:spPr bwMode="auto">
            <a:xfrm>
              <a:off x="3621088" y="2280920"/>
              <a:ext cx="4949825" cy="2730500"/>
            </a:xfrm>
            <a:custGeom>
              <a:avLst/>
              <a:gdLst>
                <a:gd name="T0" fmla="*/ 1146 w 1317"/>
                <a:gd name="T1" fmla="*/ 19 h 725"/>
                <a:gd name="T2" fmla="*/ 975 w 1317"/>
                <a:gd name="T3" fmla="*/ 191 h 725"/>
                <a:gd name="T4" fmla="*/ 989 w 1317"/>
                <a:gd name="T5" fmla="*/ 259 h 725"/>
                <a:gd name="T6" fmla="*/ 912 w 1317"/>
                <a:gd name="T7" fmla="*/ 362 h 725"/>
                <a:gd name="T8" fmla="*/ 912 w 1317"/>
                <a:gd name="T9" fmla="*/ 362 h 725"/>
                <a:gd name="T10" fmla="*/ 884 w 1317"/>
                <a:gd name="T11" fmla="*/ 359 h 725"/>
                <a:gd name="T12" fmla="*/ 868 w 1317"/>
                <a:gd name="T13" fmla="*/ 360 h 725"/>
                <a:gd name="T14" fmla="*/ 868 w 1317"/>
                <a:gd name="T15" fmla="*/ 360 h 725"/>
                <a:gd name="T16" fmla="*/ 799 w 1317"/>
                <a:gd name="T17" fmla="*/ 249 h 725"/>
                <a:gd name="T18" fmla="*/ 819 w 1317"/>
                <a:gd name="T19" fmla="*/ 168 h 725"/>
                <a:gd name="T20" fmla="*/ 651 w 1317"/>
                <a:gd name="T21" fmla="*/ 0 h 725"/>
                <a:gd name="T22" fmla="*/ 483 w 1317"/>
                <a:gd name="T23" fmla="*/ 168 h 725"/>
                <a:gd name="T24" fmla="*/ 505 w 1317"/>
                <a:gd name="T25" fmla="*/ 250 h 725"/>
                <a:gd name="T26" fmla="*/ 505 w 1317"/>
                <a:gd name="T27" fmla="*/ 250 h 725"/>
                <a:gd name="T28" fmla="*/ 440 w 1317"/>
                <a:gd name="T29" fmla="*/ 339 h 725"/>
                <a:gd name="T30" fmla="*/ 441 w 1317"/>
                <a:gd name="T31" fmla="*/ 339 h 725"/>
                <a:gd name="T32" fmla="*/ 417 w 1317"/>
                <a:gd name="T33" fmla="*/ 337 h 725"/>
                <a:gd name="T34" fmla="*/ 356 w 1317"/>
                <a:gd name="T35" fmla="*/ 347 h 725"/>
                <a:gd name="T36" fmla="*/ 356 w 1317"/>
                <a:gd name="T37" fmla="*/ 347 h 725"/>
                <a:gd name="T38" fmla="*/ 285 w 1317"/>
                <a:gd name="T39" fmla="*/ 289 h 725"/>
                <a:gd name="T40" fmla="*/ 291 w 1317"/>
                <a:gd name="T41" fmla="*/ 245 h 725"/>
                <a:gd name="T42" fmla="*/ 146 w 1317"/>
                <a:gd name="T43" fmla="*/ 100 h 725"/>
                <a:gd name="T44" fmla="*/ 0 w 1317"/>
                <a:gd name="T45" fmla="*/ 245 h 725"/>
                <a:gd name="T46" fmla="*/ 146 w 1317"/>
                <a:gd name="T47" fmla="*/ 391 h 725"/>
                <a:gd name="T48" fmla="*/ 183 w 1317"/>
                <a:gd name="T49" fmla="*/ 386 h 725"/>
                <a:gd name="T50" fmla="*/ 237 w 1317"/>
                <a:gd name="T51" fmla="*/ 460 h 725"/>
                <a:gd name="T52" fmla="*/ 237 w 1317"/>
                <a:gd name="T53" fmla="*/ 460 h 725"/>
                <a:gd name="T54" fmla="*/ 223 w 1317"/>
                <a:gd name="T55" fmla="*/ 531 h 725"/>
                <a:gd name="T56" fmla="*/ 417 w 1317"/>
                <a:gd name="T57" fmla="*/ 725 h 725"/>
                <a:gd name="T58" fmla="*/ 611 w 1317"/>
                <a:gd name="T59" fmla="*/ 531 h 725"/>
                <a:gd name="T60" fmla="*/ 583 w 1317"/>
                <a:gd name="T61" fmla="*/ 430 h 725"/>
                <a:gd name="T62" fmla="*/ 637 w 1317"/>
                <a:gd name="T63" fmla="*/ 336 h 725"/>
                <a:gd name="T64" fmla="*/ 637 w 1317"/>
                <a:gd name="T65" fmla="*/ 336 h 725"/>
                <a:gd name="T66" fmla="*/ 651 w 1317"/>
                <a:gd name="T67" fmla="*/ 336 h 725"/>
                <a:gd name="T68" fmla="*/ 684 w 1317"/>
                <a:gd name="T69" fmla="*/ 333 h 725"/>
                <a:gd name="T70" fmla="*/ 770 w 1317"/>
                <a:gd name="T71" fmla="*/ 432 h 725"/>
                <a:gd name="T72" fmla="*/ 770 w 1317"/>
                <a:gd name="T73" fmla="*/ 432 h 725"/>
                <a:gd name="T74" fmla="*/ 758 w 1317"/>
                <a:gd name="T75" fmla="*/ 485 h 725"/>
                <a:gd name="T76" fmla="*/ 884 w 1317"/>
                <a:gd name="T77" fmla="*/ 611 h 725"/>
                <a:gd name="T78" fmla="*/ 1010 w 1317"/>
                <a:gd name="T79" fmla="*/ 485 h 725"/>
                <a:gd name="T80" fmla="*/ 1003 w 1317"/>
                <a:gd name="T81" fmla="*/ 443 h 725"/>
                <a:gd name="T82" fmla="*/ 1096 w 1317"/>
                <a:gd name="T83" fmla="*/ 355 h 725"/>
                <a:gd name="T84" fmla="*/ 1146 w 1317"/>
                <a:gd name="T85" fmla="*/ 362 h 725"/>
                <a:gd name="T86" fmla="*/ 1317 w 1317"/>
                <a:gd name="T87" fmla="*/ 191 h 725"/>
                <a:gd name="T88" fmla="*/ 1146 w 1317"/>
                <a:gd name="T89" fmla="*/ 1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17" h="725">
                  <a:moveTo>
                    <a:pt x="1146" y="19"/>
                  </a:moveTo>
                  <a:cubicBezTo>
                    <a:pt x="1051" y="19"/>
                    <a:pt x="975" y="96"/>
                    <a:pt x="975" y="191"/>
                  </a:cubicBezTo>
                  <a:cubicBezTo>
                    <a:pt x="975" y="215"/>
                    <a:pt x="980" y="238"/>
                    <a:pt x="989" y="259"/>
                  </a:cubicBezTo>
                  <a:cubicBezTo>
                    <a:pt x="1018" y="327"/>
                    <a:pt x="965" y="374"/>
                    <a:pt x="912" y="362"/>
                  </a:cubicBezTo>
                  <a:cubicBezTo>
                    <a:pt x="912" y="362"/>
                    <a:pt x="912" y="362"/>
                    <a:pt x="912" y="362"/>
                  </a:cubicBezTo>
                  <a:cubicBezTo>
                    <a:pt x="903" y="360"/>
                    <a:pt x="894" y="359"/>
                    <a:pt x="884" y="359"/>
                  </a:cubicBezTo>
                  <a:cubicBezTo>
                    <a:pt x="879" y="359"/>
                    <a:pt x="873" y="359"/>
                    <a:pt x="868" y="360"/>
                  </a:cubicBezTo>
                  <a:cubicBezTo>
                    <a:pt x="868" y="360"/>
                    <a:pt x="868" y="360"/>
                    <a:pt x="868" y="360"/>
                  </a:cubicBezTo>
                  <a:cubicBezTo>
                    <a:pt x="812" y="367"/>
                    <a:pt x="764" y="314"/>
                    <a:pt x="799" y="249"/>
                  </a:cubicBezTo>
                  <a:cubicBezTo>
                    <a:pt x="812" y="225"/>
                    <a:pt x="819" y="197"/>
                    <a:pt x="819" y="168"/>
                  </a:cubicBezTo>
                  <a:cubicBezTo>
                    <a:pt x="819" y="75"/>
                    <a:pt x="744" y="0"/>
                    <a:pt x="651" y="0"/>
                  </a:cubicBezTo>
                  <a:cubicBezTo>
                    <a:pt x="558" y="0"/>
                    <a:pt x="483" y="75"/>
                    <a:pt x="483" y="168"/>
                  </a:cubicBezTo>
                  <a:cubicBezTo>
                    <a:pt x="483" y="198"/>
                    <a:pt x="491" y="226"/>
                    <a:pt x="505" y="250"/>
                  </a:cubicBezTo>
                  <a:cubicBezTo>
                    <a:pt x="505" y="250"/>
                    <a:pt x="505" y="250"/>
                    <a:pt x="505" y="250"/>
                  </a:cubicBezTo>
                  <a:cubicBezTo>
                    <a:pt x="529" y="294"/>
                    <a:pt x="499" y="346"/>
                    <a:pt x="440" y="339"/>
                  </a:cubicBezTo>
                  <a:cubicBezTo>
                    <a:pt x="441" y="339"/>
                    <a:pt x="441" y="339"/>
                    <a:pt x="441" y="339"/>
                  </a:cubicBezTo>
                  <a:cubicBezTo>
                    <a:pt x="433" y="338"/>
                    <a:pt x="425" y="337"/>
                    <a:pt x="417" y="337"/>
                  </a:cubicBezTo>
                  <a:cubicBezTo>
                    <a:pt x="396" y="337"/>
                    <a:pt x="375" y="341"/>
                    <a:pt x="356" y="347"/>
                  </a:cubicBezTo>
                  <a:cubicBezTo>
                    <a:pt x="356" y="347"/>
                    <a:pt x="356" y="347"/>
                    <a:pt x="356" y="347"/>
                  </a:cubicBezTo>
                  <a:cubicBezTo>
                    <a:pt x="306" y="364"/>
                    <a:pt x="273" y="327"/>
                    <a:pt x="285" y="289"/>
                  </a:cubicBezTo>
                  <a:cubicBezTo>
                    <a:pt x="289" y="275"/>
                    <a:pt x="291" y="261"/>
                    <a:pt x="291" y="245"/>
                  </a:cubicBezTo>
                  <a:cubicBezTo>
                    <a:pt x="291" y="165"/>
                    <a:pt x="226" y="100"/>
                    <a:pt x="146" y="100"/>
                  </a:cubicBezTo>
                  <a:cubicBezTo>
                    <a:pt x="66" y="100"/>
                    <a:pt x="0" y="165"/>
                    <a:pt x="0" y="245"/>
                  </a:cubicBezTo>
                  <a:cubicBezTo>
                    <a:pt x="0" y="326"/>
                    <a:pt x="66" y="391"/>
                    <a:pt x="146" y="391"/>
                  </a:cubicBezTo>
                  <a:cubicBezTo>
                    <a:pt x="159" y="391"/>
                    <a:pt x="171" y="389"/>
                    <a:pt x="183" y="386"/>
                  </a:cubicBezTo>
                  <a:cubicBezTo>
                    <a:pt x="221" y="377"/>
                    <a:pt x="256" y="411"/>
                    <a:pt x="237" y="460"/>
                  </a:cubicBezTo>
                  <a:cubicBezTo>
                    <a:pt x="237" y="460"/>
                    <a:pt x="237" y="460"/>
                    <a:pt x="237" y="460"/>
                  </a:cubicBezTo>
                  <a:cubicBezTo>
                    <a:pt x="228" y="482"/>
                    <a:pt x="223" y="506"/>
                    <a:pt x="223" y="531"/>
                  </a:cubicBezTo>
                  <a:cubicBezTo>
                    <a:pt x="223" y="638"/>
                    <a:pt x="310" y="725"/>
                    <a:pt x="417" y="725"/>
                  </a:cubicBezTo>
                  <a:cubicBezTo>
                    <a:pt x="525" y="725"/>
                    <a:pt x="611" y="638"/>
                    <a:pt x="611" y="531"/>
                  </a:cubicBezTo>
                  <a:cubicBezTo>
                    <a:pt x="611" y="494"/>
                    <a:pt x="601" y="460"/>
                    <a:pt x="583" y="430"/>
                  </a:cubicBezTo>
                  <a:cubicBezTo>
                    <a:pt x="553" y="380"/>
                    <a:pt x="587" y="331"/>
                    <a:pt x="637" y="336"/>
                  </a:cubicBezTo>
                  <a:cubicBezTo>
                    <a:pt x="637" y="336"/>
                    <a:pt x="637" y="336"/>
                    <a:pt x="637" y="336"/>
                  </a:cubicBezTo>
                  <a:cubicBezTo>
                    <a:pt x="642" y="336"/>
                    <a:pt x="647" y="336"/>
                    <a:pt x="651" y="336"/>
                  </a:cubicBezTo>
                  <a:cubicBezTo>
                    <a:pt x="663" y="336"/>
                    <a:pt x="673" y="335"/>
                    <a:pt x="684" y="333"/>
                  </a:cubicBezTo>
                  <a:cubicBezTo>
                    <a:pt x="757" y="319"/>
                    <a:pt x="793" y="381"/>
                    <a:pt x="770" y="432"/>
                  </a:cubicBezTo>
                  <a:cubicBezTo>
                    <a:pt x="770" y="432"/>
                    <a:pt x="770" y="432"/>
                    <a:pt x="770" y="432"/>
                  </a:cubicBezTo>
                  <a:cubicBezTo>
                    <a:pt x="762" y="448"/>
                    <a:pt x="758" y="466"/>
                    <a:pt x="758" y="485"/>
                  </a:cubicBezTo>
                  <a:cubicBezTo>
                    <a:pt x="758" y="555"/>
                    <a:pt x="815" y="611"/>
                    <a:pt x="884" y="611"/>
                  </a:cubicBezTo>
                  <a:cubicBezTo>
                    <a:pt x="954" y="611"/>
                    <a:pt x="1010" y="555"/>
                    <a:pt x="1010" y="485"/>
                  </a:cubicBezTo>
                  <a:cubicBezTo>
                    <a:pt x="1010" y="470"/>
                    <a:pt x="1008" y="456"/>
                    <a:pt x="1003" y="443"/>
                  </a:cubicBezTo>
                  <a:cubicBezTo>
                    <a:pt x="985" y="392"/>
                    <a:pt x="1026" y="334"/>
                    <a:pt x="1096" y="355"/>
                  </a:cubicBezTo>
                  <a:cubicBezTo>
                    <a:pt x="1112" y="360"/>
                    <a:pt x="1129" y="362"/>
                    <a:pt x="1146" y="362"/>
                  </a:cubicBezTo>
                  <a:cubicBezTo>
                    <a:pt x="1241" y="362"/>
                    <a:pt x="1317" y="285"/>
                    <a:pt x="1317" y="191"/>
                  </a:cubicBezTo>
                  <a:cubicBezTo>
                    <a:pt x="1317" y="96"/>
                    <a:pt x="1241" y="19"/>
                    <a:pt x="1146" y="19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íṡ1iďê">
              <a:extLst>
                <a:ext uri="{FF2B5EF4-FFF2-40B4-BE49-F238E27FC236}">
                  <a16:creationId xmlns:a16="http://schemas.microsoft.com/office/drawing/2014/main" id="{9ECC4A6A-9888-91E3-7B07-1BB415D39753}"/>
                </a:ext>
              </a:extLst>
            </p:cNvPr>
            <p:cNvCxnSpPr/>
            <p:nvPr/>
          </p:nvCxnSpPr>
          <p:spPr>
            <a:xfrm flipH="1">
              <a:off x="669925" y="3781170"/>
              <a:ext cx="3176075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íSľiḍè">
              <a:extLst>
                <a:ext uri="{FF2B5EF4-FFF2-40B4-BE49-F238E27FC236}">
                  <a16:creationId xmlns:a16="http://schemas.microsoft.com/office/drawing/2014/main" id="{929CAC84-FE9F-B0EC-50D6-1161F3CFB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25" y="2415858"/>
              <a:ext cx="4751077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ïślïdê">
              <a:extLst>
                <a:ext uri="{FF2B5EF4-FFF2-40B4-BE49-F238E27FC236}">
                  <a16:creationId xmlns:a16="http://schemas.microsoft.com/office/drawing/2014/main" id="{F6F39BBC-B9DB-1054-ACB8-75866808D031}"/>
                </a:ext>
              </a:extLst>
            </p:cNvPr>
            <p:cNvCxnSpPr/>
            <p:nvPr/>
          </p:nvCxnSpPr>
          <p:spPr>
            <a:xfrm>
              <a:off x="8510588" y="3646170"/>
              <a:ext cx="3009900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1526B82-072A-F64C-E1A1-AE9AB706AE25}"/>
                </a:ext>
              </a:extLst>
            </p:cNvPr>
            <p:cNvGrpSpPr/>
            <p:nvPr/>
          </p:nvGrpSpPr>
          <p:grpSpPr>
            <a:xfrm>
              <a:off x="673099" y="2667949"/>
              <a:ext cx="3981452" cy="1024259"/>
              <a:chOff x="673099" y="2667949"/>
              <a:chExt cx="3981452" cy="1024259"/>
            </a:xfrm>
          </p:grpSpPr>
          <p:sp>
            <p:nvSpPr>
              <p:cNvPr id="4" name="IconBackground1">
                <a:extLst>
                  <a:ext uri="{FF2B5EF4-FFF2-40B4-BE49-F238E27FC236}">
                    <a16:creationId xmlns:a16="http://schemas.microsoft.com/office/drawing/2014/main" id="{C4FA85CF-9345-E92D-0DA1-34C871CF1872}"/>
                  </a:ext>
                </a:extLst>
              </p:cNvPr>
              <p:cNvSpPr/>
              <p:nvPr/>
            </p:nvSpPr>
            <p:spPr bwMode="auto">
              <a:xfrm>
                <a:off x="3684588" y="2717483"/>
                <a:ext cx="969963" cy="974725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con1">
                <a:extLst>
                  <a:ext uri="{FF2B5EF4-FFF2-40B4-BE49-F238E27FC236}">
                    <a16:creationId xmlns:a16="http://schemas.microsoft.com/office/drawing/2014/main" id="{22C2809D-4D01-244A-6B57-532A8F2AF878}"/>
                  </a:ext>
                </a:extLst>
              </p:cNvPr>
              <p:cNvSpPr/>
              <p:nvPr/>
            </p:nvSpPr>
            <p:spPr bwMode="auto">
              <a:xfrm>
                <a:off x="3956202" y="2991801"/>
                <a:ext cx="426735" cy="426088"/>
              </a:xfrm>
              <a:custGeom>
                <a:avLst/>
                <a:gdLst>
                  <a:gd name="connsiteX0" fmla="*/ 59406 w 606740"/>
                  <a:gd name="connsiteY0" fmla="*/ 325182 h 605821"/>
                  <a:gd name="connsiteX1" fmla="*/ 281908 w 606740"/>
                  <a:gd name="connsiteY1" fmla="*/ 547227 h 605821"/>
                  <a:gd name="connsiteX2" fmla="*/ 276800 w 606740"/>
                  <a:gd name="connsiteY2" fmla="*/ 605821 h 605821"/>
                  <a:gd name="connsiteX3" fmla="*/ 1552 w 606740"/>
                  <a:gd name="connsiteY3" fmla="*/ 330189 h 605821"/>
                  <a:gd name="connsiteX4" fmla="*/ 59406 w 606740"/>
                  <a:gd name="connsiteY4" fmla="*/ 325182 h 605821"/>
                  <a:gd name="connsiteX5" fmla="*/ 602385 w 606740"/>
                  <a:gd name="connsiteY5" fmla="*/ 251442 h 605821"/>
                  <a:gd name="connsiteX6" fmla="*/ 329425 w 606740"/>
                  <a:gd name="connsiteY6" fmla="*/ 605045 h 605821"/>
                  <a:gd name="connsiteX7" fmla="*/ 324318 w 606740"/>
                  <a:gd name="connsiteY7" fmla="*/ 546096 h 605821"/>
                  <a:gd name="connsiteX8" fmla="*/ 495522 w 606740"/>
                  <a:gd name="connsiteY8" fmla="*/ 452203 h 605821"/>
                  <a:gd name="connsiteX9" fmla="*/ 542965 w 606740"/>
                  <a:gd name="connsiteY9" fmla="*/ 261731 h 605821"/>
                  <a:gd name="connsiteX10" fmla="*/ 602385 w 606740"/>
                  <a:gd name="connsiteY10" fmla="*/ 251442 h 605821"/>
                  <a:gd name="connsiteX11" fmla="*/ 303431 w 606740"/>
                  <a:gd name="connsiteY11" fmla="*/ 210142 h 605821"/>
                  <a:gd name="connsiteX12" fmla="*/ 209010 w 606740"/>
                  <a:gd name="connsiteY12" fmla="*/ 304421 h 605821"/>
                  <a:gd name="connsiteX13" fmla="*/ 239463 w 606740"/>
                  <a:gd name="connsiteY13" fmla="*/ 373670 h 605821"/>
                  <a:gd name="connsiteX14" fmla="*/ 280035 w 606740"/>
                  <a:gd name="connsiteY14" fmla="*/ 321293 h 605821"/>
                  <a:gd name="connsiteX15" fmla="*/ 259516 w 606740"/>
                  <a:gd name="connsiteY15" fmla="*/ 284026 h 605821"/>
                  <a:gd name="connsiteX16" fmla="*/ 303431 w 606740"/>
                  <a:gd name="connsiteY16" fmla="*/ 240178 h 605821"/>
                  <a:gd name="connsiteX17" fmla="*/ 347346 w 606740"/>
                  <a:gd name="connsiteY17" fmla="*/ 284026 h 605821"/>
                  <a:gd name="connsiteX18" fmla="*/ 326827 w 606740"/>
                  <a:gd name="connsiteY18" fmla="*/ 321293 h 605821"/>
                  <a:gd name="connsiteX19" fmla="*/ 367399 w 606740"/>
                  <a:gd name="connsiteY19" fmla="*/ 373670 h 605821"/>
                  <a:gd name="connsiteX20" fmla="*/ 397852 w 606740"/>
                  <a:gd name="connsiteY20" fmla="*/ 304421 h 605821"/>
                  <a:gd name="connsiteX21" fmla="*/ 303431 w 606740"/>
                  <a:gd name="connsiteY21" fmla="*/ 210142 h 605821"/>
                  <a:gd name="connsiteX22" fmla="*/ 285976 w 606740"/>
                  <a:gd name="connsiteY22" fmla="*/ 109746 h 605821"/>
                  <a:gd name="connsiteX23" fmla="*/ 320885 w 606740"/>
                  <a:gd name="connsiteY23" fmla="*/ 109746 h 605821"/>
                  <a:gd name="connsiteX24" fmla="*/ 333791 w 606740"/>
                  <a:gd name="connsiteY24" fmla="*/ 122631 h 605821"/>
                  <a:gd name="connsiteX25" fmla="*/ 333791 w 606740"/>
                  <a:gd name="connsiteY25" fmla="*/ 151647 h 605821"/>
                  <a:gd name="connsiteX26" fmla="*/ 389960 w 606740"/>
                  <a:gd name="connsiteY26" fmla="*/ 174915 h 605821"/>
                  <a:gd name="connsiteX27" fmla="*/ 410478 w 606740"/>
                  <a:gd name="connsiteY27" fmla="*/ 154428 h 605821"/>
                  <a:gd name="connsiteX28" fmla="*/ 428675 w 606740"/>
                  <a:gd name="connsiteY28" fmla="*/ 154428 h 605821"/>
                  <a:gd name="connsiteX29" fmla="*/ 453464 w 606740"/>
                  <a:gd name="connsiteY29" fmla="*/ 179087 h 605821"/>
                  <a:gd name="connsiteX30" fmla="*/ 453464 w 606740"/>
                  <a:gd name="connsiteY30" fmla="*/ 197257 h 605821"/>
                  <a:gd name="connsiteX31" fmla="*/ 432946 w 606740"/>
                  <a:gd name="connsiteY31" fmla="*/ 217837 h 605821"/>
                  <a:gd name="connsiteX32" fmla="*/ 456157 w 606740"/>
                  <a:gd name="connsiteY32" fmla="*/ 273922 h 605821"/>
                  <a:gd name="connsiteX33" fmla="*/ 485309 w 606740"/>
                  <a:gd name="connsiteY33" fmla="*/ 273922 h 605821"/>
                  <a:gd name="connsiteX34" fmla="*/ 498121 w 606740"/>
                  <a:gd name="connsiteY34" fmla="*/ 286808 h 605821"/>
                  <a:gd name="connsiteX35" fmla="*/ 498121 w 606740"/>
                  <a:gd name="connsiteY35" fmla="*/ 321664 h 605821"/>
                  <a:gd name="connsiteX36" fmla="*/ 485309 w 606740"/>
                  <a:gd name="connsiteY36" fmla="*/ 334457 h 605821"/>
                  <a:gd name="connsiteX37" fmla="*/ 456157 w 606740"/>
                  <a:gd name="connsiteY37" fmla="*/ 334457 h 605821"/>
                  <a:gd name="connsiteX38" fmla="*/ 432946 w 606740"/>
                  <a:gd name="connsiteY38" fmla="*/ 390634 h 605821"/>
                  <a:gd name="connsiteX39" fmla="*/ 453464 w 606740"/>
                  <a:gd name="connsiteY39" fmla="*/ 411121 h 605821"/>
                  <a:gd name="connsiteX40" fmla="*/ 453464 w 606740"/>
                  <a:gd name="connsiteY40" fmla="*/ 429291 h 605821"/>
                  <a:gd name="connsiteX41" fmla="*/ 428675 w 606740"/>
                  <a:gd name="connsiteY41" fmla="*/ 454042 h 605821"/>
                  <a:gd name="connsiteX42" fmla="*/ 410478 w 606740"/>
                  <a:gd name="connsiteY42" fmla="*/ 454042 h 605821"/>
                  <a:gd name="connsiteX43" fmla="*/ 389960 w 606740"/>
                  <a:gd name="connsiteY43" fmla="*/ 433463 h 605821"/>
                  <a:gd name="connsiteX44" fmla="*/ 333791 w 606740"/>
                  <a:gd name="connsiteY44" fmla="*/ 456731 h 605821"/>
                  <a:gd name="connsiteX45" fmla="*/ 333791 w 606740"/>
                  <a:gd name="connsiteY45" fmla="*/ 485932 h 605821"/>
                  <a:gd name="connsiteX46" fmla="*/ 320885 w 606740"/>
                  <a:gd name="connsiteY46" fmla="*/ 498632 h 605821"/>
                  <a:gd name="connsiteX47" fmla="*/ 285976 w 606740"/>
                  <a:gd name="connsiteY47" fmla="*/ 498632 h 605821"/>
                  <a:gd name="connsiteX48" fmla="*/ 273071 w 606740"/>
                  <a:gd name="connsiteY48" fmla="*/ 485747 h 605821"/>
                  <a:gd name="connsiteX49" fmla="*/ 273071 w 606740"/>
                  <a:gd name="connsiteY49" fmla="*/ 456731 h 605821"/>
                  <a:gd name="connsiteX50" fmla="*/ 216902 w 606740"/>
                  <a:gd name="connsiteY50" fmla="*/ 433463 h 605821"/>
                  <a:gd name="connsiteX51" fmla="*/ 196384 w 606740"/>
                  <a:gd name="connsiteY51" fmla="*/ 454042 h 605821"/>
                  <a:gd name="connsiteX52" fmla="*/ 178187 w 606740"/>
                  <a:gd name="connsiteY52" fmla="*/ 454042 h 605821"/>
                  <a:gd name="connsiteX53" fmla="*/ 153398 w 606740"/>
                  <a:gd name="connsiteY53" fmla="*/ 429291 h 605821"/>
                  <a:gd name="connsiteX54" fmla="*/ 153398 w 606740"/>
                  <a:gd name="connsiteY54" fmla="*/ 411121 h 605821"/>
                  <a:gd name="connsiteX55" fmla="*/ 173916 w 606740"/>
                  <a:gd name="connsiteY55" fmla="*/ 390634 h 605821"/>
                  <a:gd name="connsiteX56" fmla="*/ 150705 w 606740"/>
                  <a:gd name="connsiteY56" fmla="*/ 334457 h 605821"/>
                  <a:gd name="connsiteX57" fmla="*/ 121553 w 606740"/>
                  <a:gd name="connsiteY57" fmla="*/ 334457 h 605821"/>
                  <a:gd name="connsiteX58" fmla="*/ 108741 w 606740"/>
                  <a:gd name="connsiteY58" fmla="*/ 321664 h 605821"/>
                  <a:gd name="connsiteX59" fmla="*/ 108741 w 606740"/>
                  <a:gd name="connsiteY59" fmla="*/ 286808 h 605821"/>
                  <a:gd name="connsiteX60" fmla="*/ 121553 w 606740"/>
                  <a:gd name="connsiteY60" fmla="*/ 273922 h 605821"/>
                  <a:gd name="connsiteX61" fmla="*/ 150705 w 606740"/>
                  <a:gd name="connsiteY61" fmla="*/ 273922 h 605821"/>
                  <a:gd name="connsiteX62" fmla="*/ 173916 w 606740"/>
                  <a:gd name="connsiteY62" fmla="*/ 217837 h 605821"/>
                  <a:gd name="connsiteX63" fmla="*/ 153398 w 606740"/>
                  <a:gd name="connsiteY63" fmla="*/ 197257 h 605821"/>
                  <a:gd name="connsiteX64" fmla="*/ 153398 w 606740"/>
                  <a:gd name="connsiteY64" fmla="*/ 179087 h 605821"/>
                  <a:gd name="connsiteX65" fmla="*/ 178187 w 606740"/>
                  <a:gd name="connsiteY65" fmla="*/ 154428 h 605821"/>
                  <a:gd name="connsiteX66" fmla="*/ 196384 w 606740"/>
                  <a:gd name="connsiteY66" fmla="*/ 154428 h 605821"/>
                  <a:gd name="connsiteX67" fmla="*/ 216902 w 606740"/>
                  <a:gd name="connsiteY67" fmla="*/ 174915 h 605821"/>
                  <a:gd name="connsiteX68" fmla="*/ 273071 w 606740"/>
                  <a:gd name="connsiteY68" fmla="*/ 151647 h 605821"/>
                  <a:gd name="connsiteX69" fmla="*/ 273071 w 606740"/>
                  <a:gd name="connsiteY69" fmla="*/ 122631 h 605821"/>
                  <a:gd name="connsiteX70" fmla="*/ 285976 w 606740"/>
                  <a:gd name="connsiteY70" fmla="*/ 109746 h 605821"/>
                  <a:gd name="connsiteX71" fmla="*/ 477610 w 606740"/>
                  <a:gd name="connsiteY71" fmla="*/ 55270 h 605821"/>
                  <a:gd name="connsiteX72" fmla="*/ 589009 w 606740"/>
                  <a:gd name="connsiteY72" fmla="*/ 200127 h 605821"/>
                  <a:gd name="connsiteX73" fmla="*/ 531917 w 606740"/>
                  <a:gd name="connsiteY73" fmla="*/ 220887 h 605821"/>
                  <a:gd name="connsiteX74" fmla="*/ 495898 w 606740"/>
                  <a:gd name="connsiteY74" fmla="*/ 155919 h 605821"/>
                  <a:gd name="connsiteX75" fmla="*/ 442798 w 606740"/>
                  <a:gd name="connsiteY75" fmla="*/ 104853 h 605821"/>
                  <a:gd name="connsiteX76" fmla="*/ 477610 w 606740"/>
                  <a:gd name="connsiteY76" fmla="*/ 55270 h 605821"/>
                  <a:gd name="connsiteX77" fmla="*/ 287505 w 606740"/>
                  <a:gd name="connsiteY77" fmla="*/ 284 h 605821"/>
                  <a:gd name="connsiteX78" fmla="*/ 431931 w 606740"/>
                  <a:gd name="connsiteY78" fmla="*/ 28455 h 605821"/>
                  <a:gd name="connsiteX79" fmla="*/ 406305 w 606740"/>
                  <a:gd name="connsiteY79" fmla="*/ 83337 h 605821"/>
                  <a:gd name="connsiteX80" fmla="*/ 60444 w 606740"/>
                  <a:gd name="connsiteY80" fmla="*/ 282843 h 605821"/>
                  <a:gd name="connsiteX81" fmla="*/ 0 w 606740"/>
                  <a:gd name="connsiteY81" fmla="*/ 277559 h 605821"/>
                  <a:gd name="connsiteX82" fmla="*/ 148093 w 606740"/>
                  <a:gd name="connsiteY82" fmla="*/ 43381 h 605821"/>
                  <a:gd name="connsiteX83" fmla="*/ 287505 w 606740"/>
                  <a:gd name="connsiteY83" fmla="*/ 284 h 60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606740" h="605821">
                    <a:moveTo>
                      <a:pt x="59406" y="325182"/>
                    </a:moveTo>
                    <a:cubicBezTo>
                      <a:pt x="80950" y="452568"/>
                      <a:pt x="154777" y="526182"/>
                      <a:pt x="281908" y="547227"/>
                    </a:cubicBezTo>
                    <a:cubicBezTo>
                      <a:pt x="280329" y="566233"/>
                      <a:pt x="278565" y="585795"/>
                      <a:pt x="276800" y="605821"/>
                    </a:cubicBezTo>
                    <a:cubicBezTo>
                      <a:pt x="114103" y="592749"/>
                      <a:pt x="6195" y="453774"/>
                      <a:pt x="1552" y="330189"/>
                    </a:cubicBezTo>
                    <a:cubicBezTo>
                      <a:pt x="21053" y="328520"/>
                      <a:pt x="40555" y="326851"/>
                      <a:pt x="59406" y="325182"/>
                    </a:cubicBezTo>
                    <a:close/>
                    <a:moveTo>
                      <a:pt x="602385" y="251442"/>
                    </a:moveTo>
                    <a:cubicBezTo>
                      <a:pt x="635159" y="451925"/>
                      <a:pt x="476953" y="599855"/>
                      <a:pt x="329425" y="605045"/>
                    </a:cubicBezTo>
                    <a:cubicBezTo>
                      <a:pt x="327846" y="585488"/>
                      <a:pt x="326082" y="566116"/>
                      <a:pt x="324318" y="546096"/>
                    </a:cubicBezTo>
                    <a:cubicBezTo>
                      <a:pt x="394880" y="538310"/>
                      <a:pt x="452443" y="507816"/>
                      <a:pt x="495522" y="452203"/>
                    </a:cubicBezTo>
                    <a:cubicBezTo>
                      <a:pt x="538880" y="396220"/>
                      <a:pt x="553457" y="332544"/>
                      <a:pt x="542965" y="261731"/>
                    </a:cubicBezTo>
                    <a:cubicBezTo>
                      <a:pt x="563298" y="258301"/>
                      <a:pt x="582981" y="254779"/>
                      <a:pt x="602385" y="251442"/>
                    </a:cubicBezTo>
                    <a:close/>
                    <a:moveTo>
                      <a:pt x="303431" y="210142"/>
                    </a:moveTo>
                    <a:cubicBezTo>
                      <a:pt x="251346" y="210142"/>
                      <a:pt x="209010" y="252415"/>
                      <a:pt x="209010" y="304421"/>
                    </a:cubicBezTo>
                    <a:cubicBezTo>
                      <a:pt x="209010" y="331768"/>
                      <a:pt x="220708" y="356334"/>
                      <a:pt x="239463" y="373670"/>
                    </a:cubicBezTo>
                    <a:cubicBezTo>
                      <a:pt x="242248" y="349660"/>
                      <a:pt x="258217" y="329821"/>
                      <a:pt x="280035" y="321293"/>
                    </a:cubicBezTo>
                    <a:cubicBezTo>
                      <a:pt x="267687" y="313506"/>
                      <a:pt x="259516" y="299786"/>
                      <a:pt x="259516" y="284026"/>
                    </a:cubicBezTo>
                    <a:cubicBezTo>
                      <a:pt x="259516" y="259831"/>
                      <a:pt x="279199" y="240178"/>
                      <a:pt x="303431" y="240178"/>
                    </a:cubicBezTo>
                    <a:cubicBezTo>
                      <a:pt x="327663" y="240085"/>
                      <a:pt x="347346" y="259831"/>
                      <a:pt x="347346" y="284026"/>
                    </a:cubicBezTo>
                    <a:cubicBezTo>
                      <a:pt x="347346" y="299786"/>
                      <a:pt x="339083" y="313506"/>
                      <a:pt x="326827" y="321293"/>
                    </a:cubicBezTo>
                    <a:cubicBezTo>
                      <a:pt x="348645" y="329821"/>
                      <a:pt x="364614" y="349660"/>
                      <a:pt x="367399" y="373670"/>
                    </a:cubicBezTo>
                    <a:cubicBezTo>
                      <a:pt x="386154" y="356520"/>
                      <a:pt x="397852" y="331861"/>
                      <a:pt x="397852" y="304421"/>
                    </a:cubicBezTo>
                    <a:cubicBezTo>
                      <a:pt x="397852" y="252415"/>
                      <a:pt x="355516" y="210142"/>
                      <a:pt x="303431" y="210142"/>
                    </a:cubicBezTo>
                    <a:close/>
                    <a:moveTo>
                      <a:pt x="285976" y="109746"/>
                    </a:moveTo>
                    <a:lnTo>
                      <a:pt x="320885" y="109746"/>
                    </a:lnTo>
                    <a:cubicBezTo>
                      <a:pt x="327942" y="109746"/>
                      <a:pt x="333791" y="115493"/>
                      <a:pt x="333791" y="122631"/>
                    </a:cubicBezTo>
                    <a:lnTo>
                      <a:pt x="333791" y="151647"/>
                    </a:lnTo>
                    <a:cubicBezTo>
                      <a:pt x="354216" y="155726"/>
                      <a:pt x="373249" y="163791"/>
                      <a:pt x="389960" y="174915"/>
                    </a:cubicBezTo>
                    <a:lnTo>
                      <a:pt x="410478" y="154428"/>
                    </a:lnTo>
                    <a:cubicBezTo>
                      <a:pt x="415492" y="149422"/>
                      <a:pt x="423662" y="149422"/>
                      <a:pt x="428675" y="154428"/>
                    </a:cubicBezTo>
                    <a:lnTo>
                      <a:pt x="453464" y="179087"/>
                    </a:lnTo>
                    <a:cubicBezTo>
                      <a:pt x="458385" y="184093"/>
                      <a:pt x="458385" y="192251"/>
                      <a:pt x="453464" y="197257"/>
                    </a:cubicBezTo>
                    <a:lnTo>
                      <a:pt x="432946" y="217837"/>
                    </a:lnTo>
                    <a:cubicBezTo>
                      <a:pt x="444087" y="234523"/>
                      <a:pt x="452072" y="253527"/>
                      <a:pt x="456157" y="273922"/>
                    </a:cubicBezTo>
                    <a:lnTo>
                      <a:pt x="485309" y="273922"/>
                    </a:lnTo>
                    <a:cubicBezTo>
                      <a:pt x="492365" y="273922"/>
                      <a:pt x="498121" y="279577"/>
                      <a:pt x="498121" y="286808"/>
                    </a:cubicBezTo>
                    <a:lnTo>
                      <a:pt x="498121" y="321664"/>
                    </a:lnTo>
                    <a:cubicBezTo>
                      <a:pt x="498121" y="328709"/>
                      <a:pt x="492458" y="334457"/>
                      <a:pt x="485309" y="334457"/>
                    </a:cubicBezTo>
                    <a:lnTo>
                      <a:pt x="456157" y="334457"/>
                    </a:lnTo>
                    <a:cubicBezTo>
                      <a:pt x="452072" y="354851"/>
                      <a:pt x="444087" y="373948"/>
                      <a:pt x="432946" y="390634"/>
                    </a:cubicBezTo>
                    <a:lnTo>
                      <a:pt x="453464" y="411121"/>
                    </a:lnTo>
                    <a:cubicBezTo>
                      <a:pt x="458385" y="416035"/>
                      <a:pt x="458385" y="424192"/>
                      <a:pt x="453464" y="429291"/>
                    </a:cubicBezTo>
                    <a:lnTo>
                      <a:pt x="428675" y="454042"/>
                    </a:lnTo>
                    <a:cubicBezTo>
                      <a:pt x="423755" y="458956"/>
                      <a:pt x="415585" y="458956"/>
                      <a:pt x="410478" y="454042"/>
                    </a:cubicBezTo>
                    <a:lnTo>
                      <a:pt x="389960" y="433463"/>
                    </a:lnTo>
                    <a:cubicBezTo>
                      <a:pt x="373249" y="444587"/>
                      <a:pt x="354216" y="452652"/>
                      <a:pt x="333791" y="456731"/>
                    </a:cubicBezTo>
                    <a:lnTo>
                      <a:pt x="333791" y="485932"/>
                    </a:lnTo>
                    <a:cubicBezTo>
                      <a:pt x="333791" y="492977"/>
                      <a:pt x="327942" y="498632"/>
                      <a:pt x="320885" y="498632"/>
                    </a:cubicBezTo>
                    <a:lnTo>
                      <a:pt x="285976" y="498632"/>
                    </a:lnTo>
                    <a:cubicBezTo>
                      <a:pt x="278920" y="498632"/>
                      <a:pt x="273071" y="492977"/>
                      <a:pt x="273071" y="485747"/>
                    </a:cubicBezTo>
                    <a:lnTo>
                      <a:pt x="273071" y="456731"/>
                    </a:lnTo>
                    <a:cubicBezTo>
                      <a:pt x="252646" y="452652"/>
                      <a:pt x="233613" y="444587"/>
                      <a:pt x="216902" y="433463"/>
                    </a:cubicBezTo>
                    <a:lnTo>
                      <a:pt x="196384" y="454042"/>
                    </a:lnTo>
                    <a:cubicBezTo>
                      <a:pt x="191370" y="458956"/>
                      <a:pt x="183200" y="458956"/>
                      <a:pt x="178187" y="454042"/>
                    </a:cubicBezTo>
                    <a:lnTo>
                      <a:pt x="153398" y="429291"/>
                    </a:lnTo>
                    <a:cubicBezTo>
                      <a:pt x="148477" y="424378"/>
                      <a:pt x="148477" y="416220"/>
                      <a:pt x="153398" y="411121"/>
                    </a:cubicBezTo>
                    <a:lnTo>
                      <a:pt x="173916" y="390634"/>
                    </a:lnTo>
                    <a:cubicBezTo>
                      <a:pt x="162775" y="373948"/>
                      <a:pt x="154790" y="354851"/>
                      <a:pt x="150705" y="334457"/>
                    </a:cubicBezTo>
                    <a:lnTo>
                      <a:pt x="121553" y="334457"/>
                    </a:lnTo>
                    <a:cubicBezTo>
                      <a:pt x="114497" y="334457"/>
                      <a:pt x="108741" y="328802"/>
                      <a:pt x="108741" y="321664"/>
                    </a:cubicBezTo>
                    <a:lnTo>
                      <a:pt x="108741" y="286808"/>
                    </a:lnTo>
                    <a:cubicBezTo>
                      <a:pt x="108741" y="279762"/>
                      <a:pt x="114404" y="273922"/>
                      <a:pt x="121553" y="273922"/>
                    </a:cubicBezTo>
                    <a:lnTo>
                      <a:pt x="150705" y="273922"/>
                    </a:lnTo>
                    <a:cubicBezTo>
                      <a:pt x="154790" y="253527"/>
                      <a:pt x="162775" y="234523"/>
                      <a:pt x="173916" y="217837"/>
                    </a:cubicBezTo>
                    <a:lnTo>
                      <a:pt x="153398" y="197257"/>
                    </a:lnTo>
                    <a:cubicBezTo>
                      <a:pt x="148292" y="192343"/>
                      <a:pt x="148477" y="184186"/>
                      <a:pt x="153398" y="179087"/>
                    </a:cubicBezTo>
                    <a:lnTo>
                      <a:pt x="178187" y="154428"/>
                    </a:lnTo>
                    <a:cubicBezTo>
                      <a:pt x="183107" y="149422"/>
                      <a:pt x="191277" y="149422"/>
                      <a:pt x="196384" y="154428"/>
                    </a:cubicBezTo>
                    <a:lnTo>
                      <a:pt x="216902" y="174915"/>
                    </a:lnTo>
                    <a:cubicBezTo>
                      <a:pt x="233613" y="163698"/>
                      <a:pt x="252646" y="155726"/>
                      <a:pt x="273071" y="151647"/>
                    </a:cubicBezTo>
                    <a:lnTo>
                      <a:pt x="273071" y="122631"/>
                    </a:lnTo>
                    <a:cubicBezTo>
                      <a:pt x="273071" y="115586"/>
                      <a:pt x="278828" y="109746"/>
                      <a:pt x="285976" y="109746"/>
                    </a:cubicBezTo>
                    <a:close/>
                    <a:moveTo>
                      <a:pt x="477610" y="55270"/>
                    </a:moveTo>
                    <a:cubicBezTo>
                      <a:pt x="529689" y="92619"/>
                      <a:pt x="566451" y="140349"/>
                      <a:pt x="589009" y="200127"/>
                    </a:cubicBezTo>
                    <a:cubicBezTo>
                      <a:pt x="569422" y="207263"/>
                      <a:pt x="550855" y="213936"/>
                      <a:pt x="531917" y="220887"/>
                    </a:cubicBezTo>
                    <a:cubicBezTo>
                      <a:pt x="522820" y="197068"/>
                      <a:pt x="511123" y="175567"/>
                      <a:pt x="495898" y="155919"/>
                    </a:cubicBezTo>
                    <a:cubicBezTo>
                      <a:pt x="480860" y="136364"/>
                      <a:pt x="462850" y="119682"/>
                      <a:pt x="442798" y="104853"/>
                    </a:cubicBezTo>
                    <a:cubicBezTo>
                      <a:pt x="454588" y="88078"/>
                      <a:pt x="466006" y="71859"/>
                      <a:pt x="477610" y="55270"/>
                    </a:cubicBezTo>
                    <a:close/>
                    <a:moveTo>
                      <a:pt x="287505" y="284"/>
                    </a:moveTo>
                    <a:cubicBezTo>
                      <a:pt x="334882" y="-1837"/>
                      <a:pt x="383093" y="7920"/>
                      <a:pt x="431931" y="28455"/>
                    </a:cubicBezTo>
                    <a:cubicBezTo>
                      <a:pt x="423018" y="47460"/>
                      <a:pt x="414754" y="65445"/>
                      <a:pt x="406305" y="83337"/>
                    </a:cubicBezTo>
                    <a:cubicBezTo>
                      <a:pt x="242241" y="9635"/>
                      <a:pt x="71215" y="128208"/>
                      <a:pt x="60444" y="282843"/>
                    </a:cubicBezTo>
                    <a:cubicBezTo>
                      <a:pt x="40760" y="281082"/>
                      <a:pt x="20891" y="279413"/>
                      <a:pt x="0" y="277559"/>
                    </a:cubicBezTo>
                    <a:cubicBezTo>
                      <a:pt x="12256" y="175210"/>
                      <a:pt x="60073" y="95667"/>
                      <a:pt x="148093" y="43381"/>
                    </a:cubicBezTo>
                    <a:cubicBezTo>
                      <a:pt x="193589" y="16403"/>
                      <a:pt x="240129" y="2404"/>
                      <a:pt x="287505" y="2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" name="Bullet1">
                <a:extLst>
                  <a:ext uri="{FF2B5EF4-FFF2-40B4-BE49-F238E27FC236}">
                    <a16:creationId xmlns:a16="http://schemas.microsoft.com/office/drawing/2014/main" id="{DB304C5E-FC63-DB21-DAA9-568BDDD11445}"/>
                  </a:ext>
                </a:extLst>
              </p:cNvPr>
              <p:cNvSpPr txBox="1"/>
              <p:nvPr/>
            </p:nvSpPr>
            <p:spPr>
              <a:xfrm>
                <a:off x="673099" y="2667949"/>
                <a:ext cx="2887663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b="1" dirty="0"/>
                  <a:t>主要消费者群体</a:t>
                </a:r>
                <a:endParaRPr lang="en-US" dirty="0"/>
              </a:p>
            </p:txBody>
          </p:sp>
          <p:sp>
            <p:nvSpPr>
              <p:cNvPr id="32" name="Text1">
                <a:extLst>
                  <a:ext uri="{FF2B5EF4-FFF2-40B4-BE49-F238E27FC236}">
                    <a16:creationId xmlns:a16="http://schemas.microsoft.com/office/drawing/2014/main" id="{46E96F52-6F68-4EF1-A2BE-C31C1A0BF7A1}"/>
                  </a:ext>
                </a:extLst>
              </p:cNvPr>
              <p:cNvSpPr txBox="1"/>
              <p:nvPr/>
            </p:nvSpPr>
            <p:spPr>
              <a:xfrm>
                <a:off x="673099" y="3060461"/>
                <a:ext cx="2887663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buSzPct val="25000"/>
                </a:pPr>
                <a:r>
                  <a:rPr lang="zh-CN" altLang="en-US" sz="1200" dirty="0"/>
                  <a:t>视觉障碍人士，对实时导航和安全保障有迫切需求。</a:t>
                </a:r>
                <a:endParaRPr lang="en-US" dirty="0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88285401-4DCF-2160-16AF-04F82B666742}"/>
                </a:ext>
              </a:extLst>
            </p:cNvPr>
            <p:cNvGrpSpPr/>
            <p:nvPr/>
          </p:nvGrpSpPr>
          <p:grpSpPr>
            <a:xfrm>
              <a:off x="3730563" y="3614420"/>
              <a:ext cx="2887663" cy="2511267"/>
              <a:chOff x="3730563" y="3614420"/>
              <a:chExt cx="2887663" cy="2511267"/>
            </a:xfrm>
          </p:grpSpPr>
          <p:sp>
            <p:nvSpPr>
              <p:cNvPr id="5" name="IconBackground2">
                <a:extLst>
                  <a:ext uri="{FF2B5EF4-FFF2-40B4-BE49-F238E27FC236}">
                    <a16:creationId xmlns:a16="http://schemas.microsoft.com/office/drawing/2014/main" id="{6DA83A0C-009E-AF5C-6C21-F15D8E4D6882}"/>
                  </a:ext>
                </a:extLst>
              </p:cNvPr>
              <p:cNvSpPr/>
              <p:nvPr/>
            </p:nvSpPr>
            <p:spPr bwMode="auto">
              <a:xfrm>
                <a:off x="4522788" y="3614420"/>
                <a:ext cx="1333500" cy="13366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con2">
                <a:extLst>
                  <a:ext uri="{FF2B5EF4-FFF2-40B4-BE49-F238E27FC236}">
                    <a16:creationId xmlns:a16="http://schemas.microsoft.com/office/drawing/2014/main" id="{A361D5FA-42CA-2D2E-79C8-44B1D02D927B}"/>
                  </a:ext>
                </a:extLst>
              </p:cNvPr>
              <p:cNvSpPr/>
              <p:nvPr/>
            </p:nvSpPr>
            <p:spPr bwMode="auto">
              <a:xfrm>
                <a:off x="4854578" y="3948304"/>
                <a:ext cx="669922" cy="668906"/>
              </a:xfrm>
              <a:custGeom>
                <a:avLst/>
                <a:gdLst>
                  <a:gd name="connsiteX0" fmla="*/ 59406 w 606740"/>
                  <a:gd name="connsiteY0" fmla="*/ 325182 h 605821"/>
                  <a:gd name="connsiteX1" fmla="*/ 281908 w 606740"/>
                  <a:gd name="connsiteY1" fmla="*/ 547227 h 605821"/>
                  <a:gd name="connsiteX2" fmla="*/ 276800 w 606740"/>
                  <a:gd name="connsiteY2" fmla="*/ 605821 h 605821"/>
                  <a:gd name="connsiteX3" fmla="*/ 1552 w 606740"/>
                  <a:gd name="connsiteY3" fmla="*/ 330189 h 605821"/>
                  <a:gd name="connsiteX4" fmla="*/ 59406 w 606740"/>
                  <a:gd name="connsiteY4" fmla="*/ 325182 h 605821"/>
                  <a:gd name="connsiteX5" fmla="*/ 602385 w 606740"/>
                  <a:gd name="connsiteY5" fmla="*/ 251442 h 605821"/>
                  <a:gd name="connsiteX6" fmla="*/ 329425 w 606740"/>
                  <a:gd name="connsiteY6" fmla="*/ 605045 h 605821"/>
                  <a:gd name="connsiteX7" fmla="*/ 324318 w 606740"/>
                  <a:gd name="connsiteY7" fmla="*/ 546096 h 605821"/>
                  <a:gd name="connsiteX8" fmla="*/ 495522 w 606740"/>
                  <a:gd name="connsiteY8" fmla="*/ 452203 h 605821"/>
                  <a:gd name="connsiteX9" fmla="*/ 542965 w 606740"/>
                  <a:gd name="connsiteY9" fmla="*/ 261731 h 605821"/>
                  <a:gd name="connsiteX10" fmla="*/ 602385 w 606740"/>
                  <a:gd name="connsiteY10" fmla="*/ 251442 h 605821"/>
                  <a:gd name="connsiteX11" fmla="*/ 303431 w 606740"/>
                  <a:gd name="connsiteY11" fmla="*/ 210142 h 605821"/>
                  <a:gd name="connsiteX12" fmla="*/ 209010 w 606740"/>
                  <a:gd name="connsiteY12" fmla="*/ 304421 h 605821"/>
                  <a:gd name="connsiteX13" fmla="*/ 239463 w 606740"/>
                  <a:gd name="connsiteY13" fmla="*/ 373670 h 605821"/>
                  <a:gd name="connsiteX14" fmla="*/ 280035 w 606740"/>
                  <a:gd name="connsiteY14" fmla="*/ 321293 h 605821"/>
                  <a:gd name="connsiteX15" fmla="*/ 259516 w 606740"/>
                  <a:gd name="connsiteY15" fmla="*/ 284026 h 605821"/>
                  <a:gd name="connsiteX16" fmla="*/ 303431 w 606740"/>
                  <a:gd name="connsiteY16" fmla="*/ 240178 h 605821"/>
                  <a:gd name="connsiteX17" fmla="*/ 347346 w 606740"/>
                  <a:gd name="connsiteY17" fmla="*/ 284026 h 605821"/>
                  <a:gd name="connsiteX18" fmla="*/ 326827 w 606740"/>
                  <a:gd name="connsiteY18" fmla="*/ 321293 h 605821"/>
                  <a:gd name="connsiteX19" fmla="*/ 367399 w 606740"/>
                  <a:gd name="connsiteY19" fmla="*/ 373670 h 605821"/>
                  <a:gd name="connsiteX20" fmla="*/ 397852 w 606740"/>
                  <a:gd name="connsiteY20" fmla="*/ 304421 h 605821"/>
                  <a:gd name="connsiteX21" fmla="*/ 303431 w 606740"/>
                  <a:gd name="connsiteY21" fmla="*/ 210142 h 605821"/>
                  <a:gd name="connsiteX22" fmla="*/ 285976 w 606740"/>
                  <a:gd name="connsiteY22" fmla="*/ 109746 h 605821"/>
                  <a:gd name="connsiteX23" fmla="*/ 320885 w 606740"/>
                  <a:gd name="connsiteY23" fmla="*/ 109746 h 605821"/>
                  <a:gd name="connsiteX24" fmla="*/ 333791 w 606740"/>
                  <a:gd name="connsiteY24" fmla="*/ 122631 h 605821"/>
                  <a:gd name="connsiteX25" fmla="*/ 333791 w 606740"/>
                  <a:gd name="connsiteY25" fmla="*/ 151647 h 605821"/>
                  <a:gd name="connsiteX26" fmla="*/ 389960 w 606740"/>
                  <a:gd name="connsiteY26" fmla="*/ 174915 h 605821"/>
                  <a:gd name="connsiteX27" fmla="*/ 410478 w 606740"/>
                  <a:gd name="connsiteY27" fmla="*/ 154428 h 605821"/>
                  <a:gd name="connsiteX28" fmla="*/ 428675 w 606740"/>
                  <a:gd name="connsiteY28" fmla="*/ 154428 h 605821"/>
                  <a:gd name="connsiteX29" fmla="*/ 453464 w 606740"/>
                  <a:gd name="connsiteY29" fmla="*/ 179087 h 605821"/>
                  <a:gd name="connsiteX30" fmla="*/ 453464 w 606740"/>
                  <a:gd name="connsiteY30" fmla="*/ 197257 h 605821"/>
                  <a:gd name="connsiteX31" fmla="*/ 432946 w 606740"/>
                  <a:gd name="connsiteY31" fmla="*/ 217837 h 605821"/>
                  <a:gd name="connsiteX32" fmla="*/ 456157 w 606740"/>
                  <a:gd name="connsiteY32" fmla="*/ 273922 h 605821"/>
                  <a:gd name="connsiteX33" fmla="*/ 485309 w 606740"/>
                  <a:gd name="connsiteY33" fmla="*/ 273922 h 605821"/>
                  <a:gd name="connsiteX34" fmla="*/ 498121 w 606740"/>
                  <a:gd name="connsiteY34" fmla="*/ 286808 h 605821"/>
                  <a:gd name="connsiteX35" fmla="*/ 498121 w 606740"/>
                  <a:gd name="connsiteY35" fmla="*/ 321664 h 605821"/>
                  <a:gd name="connsiteX36" fmla="*/ 485309 w 606740"/>
                  <a:gd name="connsiteY36" fmla="*/ 334457 h 605821"/>
                  <a:gd name="connsiteX37" fmla="*/ 456157 w 606740"/>
                  <a:gd name="connsiteY37" fmla="*/ 334457 h 605821"/>
                  <a:gd name="connsiteX38" fmla="*/ 432946 w 606740"/>
                  <a:gd name="connsiteY38" fmla="*/ 390634 h 605821"/>
                  <a:gd name="connsiteX39" fmla="*/ 453464 w 606740"/>
                  <a:gd name="connsiteY39" fmla="*/ 411121 h 605821"/>
                  <a:gd name="connsiteX40" fmla="*/ 453464 w 606740"/>
                  <a:gd name="connsiteY40" fmla="*/ 429291 h 605821"/>
                  <a:gd name="connsiteX41" fmla="*/ 428675 w 606740"/>
                  <a:gd name="connsiteY41" fmla="*/ 454042 h 605821"/>
                  <a:gd name="connsiteX42" fmla="*/ 410478 w 606740"/>
                  <a:gd name="connsiteY42" fmla="*/ 454042 h 605821"/>
                  <a:gd name="connsiteX43" fmla="*/ 389960 w 606740"/>
                  <a:gd name="connsiteY43" fmla="*/ 433463 h 605821"/>
                  <a:gd name="connsiteX44" fmla="*/ 333791 w 606740"/>
                  <a:gd name="connsiteY44" fmla="*/ 456731 h 605821"/>
                  <a:gd name="connsiteX45" fmla="*/ 333791 w 606740"/>
                  <a:gd name="connsiteY45" fmla="*/ 485932 h 605821"/>
                  <a:gd name="connsiteX46" fmla="*/ 320885 w 606740"/>
                  <a:gd name="connsiteY46" fmla="*/ 498632 h 605821"/>
                  <a:gd name="connsiteX47" fmla="*/ 285976 w 606740"/>
                  <a:gd name="connsiteY47" fmla="*/ 498632 h 605821"/>
                  <a:gd name="connsiteX48" fmla="*/ 273071 w 606740"/>
                  <a:gd name="connsiteY48" fmla="*/ 485747 h 605821"/>
                  <a:gd name="connsiteX49" fmla="*/ 273071 w 606740"/>
                  <a:gd name="connsiteY49" fmla="*/ 456731 h 605821"/>
                  <a:gd name="connsiteX50" fmla="*/ 216902 w 606740"/>
                  <a:gd name="connsiteY50" fmla="*/ 433463 h 605821"/>
                  <a:gd name="connsiteX51" fmla="*/ 196384 w 606740"/>
                  <a:gd name="connsiteY51" fmla="*/ 454042 h 605821"/>
                  <a:gd name="connsiteX52" fmla="*/ 178187 w 606740"/>
                  <a:gd name="connsiteY52" fmla="*/ 454042 h 605821"/>
                  <a:gd name="connsiteX53" fmla="*/ 153398 w 606740"/>
                  <a:gd name="connsiteY53" fmla="*/ 429291 h 605821"/>
                  <a:gd name="connsiteX54" fmla="*/ 153398 w 606740"/>
                  <a:gd name="connsiteY54" fmla="*/ 411121 h 605821"/>
                  <a:gd name="connsiteX55" fmla="*/ 173916 w 606740"/>
                  <a:gd name="connsiteY55" fmla="*/ 390634 h 605821"/>
                  <a:gd name="connsiteX56" fmla="*/ 150705 w 606740"/>
                  <a:gd name="connsiteY56" fmla="*/ 334457 h 605821"/>
                  <a:gd name="connsiteX57" fmla="*/ 121553 w 606740"/>
                  <a:gd name="connsiteY57" fmla="*/ 334457 h 605821"/>
                  <a:gd name="connsiteX58" fmla="*/ 108741 w 606740"/>
                  <a:gd name="connsiteY58" fmla="*/ 321664 h 605821"/>
                  <a:gd name="connsiteX59" fmla="*/ 108741 w 606740"/>
                  <a:gd name="connsiteY59" fmla="*/ 286808 h 605821"/>
                  <a:gd name="connsiteX60" fmla="*/ 121553 w 606740"/>
                  <a:gd name="connsiteY60" fmla="*/ 273922 h 605821"/>
                  <a:gd name="connsiteX61" fmla="*/ 150705 w 606740"/>
                  <a:gd name="connsiteY61" fmla="*/ 273922 h 605821"/>
                  <a:gd name="connsiteX62" fmla="*/ 173916 w 606740"/>
                  <a:gd name="connsiteY62" fmla="*/ 217837 h 605821"/>
                  <a:gd name="connsiteX63" fmla="*/ 153398 w 606740"/>
                  <a:gd name="connsiteY63" fmla="*/ 197257 h 605821"/>
                  <a:gd name="connsiteX64" fmla="*/ 153398 w 606740"/>
                  <a:gd name="connsiteY64" fmla="*/ 179087 h 605821"/>
                  <a:gd name="connsiteX65" fmla="*/ 178187 w 606740"/>
                  <a:gd name="connsiteY65" fmla="*/ 154428 h 605821"/>
                  <a:gd name="connsiteX66" fmla="*/ 196384 w 606740"/>
                  <a:gd name="connsiteY66" fmla="*/ 154428 h 605821"/>
                  <a:gd name="connsiteX67" fmla="*/ 216902 w 606740"/>
                  <a:gd name="connsiteY67" fmla="*/ 174915 h 605821"/>
                  <a:gd name="connsiteX68" fmla="*/ 273071 w 606740"/>
                  <a:gd name="connsiteY68" fmla="*/ 151647 h 605821"/>
                  <a:gd name="connsiteX69" fmla="*/ 273071 w 606740"/>
                  <a:gd name="connsiteY69" fmla="*/ 122631 h 605821"/>
                  <a:gd name="connsiteX70" fmla="*/ 285976 w 606740"/>
                  <a:gd name="connsiteY70" fmla="*/ 109746 h 605821"/>
                  <a:gd name="connsiteX71" fmla="*/ 477610 w 606740"/>
                  <a:gd name="connsiteY71" fmla="*/ 55270 h 605821"/>
                  <a:gd name="connsiteX72" fmla="*/ 589009 w 606740"/>
                  <a:gd name="connsiteY72" fmla="*/ 200127 h 605821"/>
                  <a:gd name="connsiteX73" fmla="*/ 531917 w 606740"/>
                  <a:gd name="connsiteY73" fmla="*/ 220887 h 605821"/>
                  <a:gd name="connsiteX74" fmla="*/ 495898 w 606740"/>
                  <a:gd name="connsiteY74" fmla="*/ 155919 h 605821"/>
                  <a:gd name="connsiteX75" fmla="*/ 442798 w 606740"/>
                  <a:gd name="connsiteY75" fmla="*/ 104853 h 605821"/>
                  <a:gd name="connsiteX76" fmla="*/ 477610 w 606740"/>
                  <a:gd name="connsiteY76" fmla="*/ 55270 h 605821"/>
                  <a:gd name="connsiteX77" fmla="*/ 287505 w 606740"/>
                  <a:gd name="connsiteY77" fmla="*/ 284 h 605821"/>
                  <a:gd name="connsiteX78" fmla="*/ 431931 w 606740"/>
                  <a:gd name="connsiteY78" fmla="*/ 28455 h 605821"/>
                  <a:gd name="connsiteX79" fmla="*/ 406305 w 606740"/>
                  <a:gd name="connsiteY79" fmla="*/ 83337 h 605821"/>
                  <a:gd name="connsiteX80" fmla="*/ 60444 w 606740"/>
                  <a:gd name="connsiteY80" fmla="*/ 282843 h 605821"/>
                  <a:gd name="connsiteX81" fmla="*/ 0 w 606740"/>
                  <a:gd name="connsiteY81" fmla="*/ 277559 h 605821"/>
                  <a:gd name="connsiteX82" fmla="*/ 148093 w 606740"/>
                  <a:gd name="connsiteY82" fmla="*/ 43381 h 605821"/>
                  <a:gd name="connsiteX83" fmla="*/ 287505 w 606740"/>
                  <a:gd name="connsiteY83" fmla="*/ 284 h 60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606740" h="605821">
                    <a:moveTo>
                      <a:pt x="59406" y="325182"/>
                    </a:moveTo>
                    <a:cubicBezTo>
                      <a:pt x="80950" y="452568"/>
                      <a:pt x="154777" y="526182"/>
                      <a:pt x="281908" y="547227"/>
                    </a:cubicBezTo>
                    <a:cubicBezTo>
                      <a:pt x="280329" y="566233"/>
                      <a:pt x="278565" y="585795"/>
                      <a:pt x="276800" y="605821"/>
                    </a:cubicBezTo>
                    <a:cubicBezTo>
                      <a:pt x="114103" y="592749"/>
                      <a:pt x="6195" y="453774"/>
                      <a:pt x="1552" y="330189"/>
                    </a:cubicBezTo>
                    <a:cubicBezTo>
                      <a:pt x="21053" y="328520"/>
                      <a:pt x="40555" y="326851"/>
                      <a:pt x="59406" y="325182"/>
                    </a:cubicBezTo>
                    <a:close/>
                    <a:moveTo>
                      <a:pt x="602385" y="251442"/>
                    </a:moveTo>
                    <a:cubicBezTo>
                      <a:pt x="635159" y="451925"/>
                      <a:pt x="476953" y="599855"/>
                      <a:pt x="329425" y="605045"/>
                    </a:cubicBezTo>
                    <a:cubicBezTo>
                      <a:pt x="327846" y="585488"/>
                      <a:pt x="326082" y="566116"/>
                      <a:pt x="324318" y="546096"/>
                    </a:cubicBezTo>
                    <a:cubicBezTo>
                      <a:pt x="394880" y="538310"/>
                      <a:pt x="452443" y="507816"/>
                      <a:pt x="495522" y="452203"/>
                    </a:cubicBezTo>
                    <a:cubicBezTo>
                      <a:pt x="538880" y="396220"/>
                      <a:pt x="553457" y="332544"/>
                      <a:pt x="542965" y="261731"/>
                    </a:cubicBezTo>
                    <a:cubicBezTo>
                      <a:pt x="563298" y="258301"/>
                      <a:pt x="582981" y="254779"/>
                      <a:pt x="602385" y="251442"/>
                    </a:cubicBezTo>
                    <a:close/>
                    <a:moveTo>
                      <a:pt x="303431" y="210142"/>
                    </a:moveTo>
                    <a:cubicBezTo>
                      <a:pt x="251346" y="210142"/>
                      <a:pt x="209010" y="252415"/>
                      <a:pt x="209010" y="304421"/>
                    </a:cubicBezTo>
                    <a:cubicBezTo>
                      <a:pt x="209010" y="331768"/>
                      <a:pt x="220708" y="356334"/>
                      <a:pt x="239463" y="373670"/>
                    </a:cubicBezTo>
                    <a:cubicBezTo>
                      <a:pt x="242248" y="349660"/>
                      <a:pt x="258217" y="329821"/>
                      <a:pt x="280035" y="321293"/>
                    </a:cubicBezTo>
                    <a:cubicBezTo>
                      <a:pt x="267687" y="313506"/>
                      <a:pt x="259516" y="299786"/>
                      <a:pt x="259516" y="284026"/>
                    </a:cubicBezTo>
                    <a:cubicBezTo>
                      <a:pt x="259516" y="259831"/>
                      <a:pt x="279199" y="240178"/>
                      <a:pt x="303431" y="240178"/>
                    </a:cubicBezTo>
                    <a:cubicBezTo>
                      <a:pt x="327663" y="240085"/>
                      <a:pt x="347346" y="259831"/>
                      <a:pt x="347346" y="284026"/>
                    </a:cubicBezTo>
                    <a:cubicBezTo>
                      <a:pt x="347346" y="299786"/>
                      <a:pt x="339083" y="313506"/>
                      <a:pt x="326827" y="321293"/>
                    </a:cubicBezTo>
                    <a:cubicBezTo>
                      <a:pt x="348645" y="329821"/>
                      <a:pt x="364614" y="349660"/>
                      <a:pt x="367399" y="373670"/>
                    </a:cubicBezTo>
                    <a:cubicBezTo>
                      <a:pt x="386154" y="356520"/>
                      <a:pt x="397852" y="331861"/>
                      <a:pt x="397852" y="304421"/>
                    </a:cubicBezTo>
                    <a:cubicBezTo>
                      <a:pt x="397852" y="252415"/>
                      <a:pt x="355516" y="210142"/>
                      <a:pt x="303431" y="210142"/>
                    </a:cubicBezTo>
                    <a:close/>
                    <a:moveTo>
                      <a:pt x="285976" y="109746"/>
                    </a:moveTo>
                    <a:lnTo>
                      <a:pt x="320885" y="109746"/>
                    </a:lnTo>
                    <a:cubicBezTo>
                      <a:pt x="327942" y="109746"/>
                      <a:pt x="333791" y="115493"/>
                      <a:pt x="333791" y="122631"/>
                    </a:cubicBezTo>
                    <a:lnTo>
                      <a:pt x="333791" y="151647"/>
                    </a:lnTo>
                    <a:cubicBezTo>
                      <a:pt x="354216" y="155726"/>
                      <a:pt x="373249" y="163791"/>
                      <a:pt x="389960" y="174915"/>
                    </a:cubicBezTo>
                    <a:lnTo>
                      <a:pt x="410478" y="154428"/>
                    </a:lnTo>
                    <a:cubicBezTo>
                      <a:pt x="415492" y="149422"/>
                      <a:pt x="423662" y="149422"/>
                      <a:pt x="428675" y="154428"/>
                    </a:cubicBezTo>
                    <a:lnTo>
                      <a:pt x="453464" y="179087"/>
                    </a:lnTo>
                    <a:cubicBezTo>
                      <a:pt x="458385" y="184093"/>
                      <a:pt x="458385" y="192251"/>
                      <a:pt x="453464" y="197257"/>
                    </a:cubicBezTo>
                    <a:lnTo>
                      <a:pt x="432946" y="217837"/>
                    </a:lnTo>
                    <a:cubicBezTo>
                      <a:pt x="444087" y="234523"/>
                      <a:pt x="452072" y="253527"/>
                      <a:pt x="456157" y="273922"/>
                    </a:cubicBezTo>
                    <a:lnTo>
                      <a:pt x="485309" y="273922"/>
                    </a:lnTo>
                    <a:cubicBezTo>
                      <a:pt x="492365" y="273922"/>
                      <a:pt x="498121" y="279577"/>
                      <a:pt x="498121" y="286808"/>
                    </a:cubicBezTo>
                    <a:lnTo>
                      <a:pt x="498121" y="321664"/>
                    </a:lnTo>
                    <a:cubicBezTo>
                      <a:pt x="498121" y="328709"/>
                      <a:pt x="492458" y="334457"/>
                      <a:pt x="485309" y="334457"/>
                    </a:cubicBezTo>
                    <a:lnTo>
                      <a:pt x="456157" y="334457"/>
                    </a:lnTo>
                    <a:cubicBezTo>
                      <a:pt x="452072" y="354851"/>
                      <a:pt x="444087" y="373948"/>
                      <a:pt x="432946" y="390634"/>
                    </a:cubicBezTo>
                    <a:lnTo>
                      <a:pt x="453464" y="411121"/>
                    </a:lnTo>
                    <a:cubicBezTo>
                      <a:pt x="458385" y="416035"/>
                      <a:pt x="458385" y="424192"/>
                      <a:pt x="453464" y="429291"/>
                    </a:cubicBezTo>
                    <a:lnTo>
                      <a:pt x="428675" y="454042"/>
                    </a:lnTo>
                    <a:cubicBezTo>
                      <a:pt x="423755" y="458956"/>
                      <a:pt x="415585" y="458956"/>
                      <a:pt x="410478" y="454042"/>
                    </a:cubicBezTo>
                    <a:lnTo>
                      <a:pt x="389960" y="433463"/>
                    </a:lnTo>
                    <a:cubicBezTo>
                      <a:pt x="373249" y="444587"/>
                      <a:pt x="354216" y="452652"/>
                      <a:pt x="333791" y="456731"/>
                    </a:cubicBezTo>
                    <a:lnTo>
                      <a:pt x="333791" y="485932"/>
                    </a:lnTo>
                    <a:cubicBezTo>
                      <a:pt x="333791" y="492977"/>
                      <a:pt x="327942" y="498632"/>
                      <a:pt x="320885" y="498632"/>
                    </a:cubicBezTo>
                    <a:lnTo>
                      <a:pt x="285976" y="498632"/>
                    </a:lnTo>
                    <a:cubicBezTo>
                      <a:pt x="278920" y="498632"/>
                      <a:pt x="273071" y="492977"/>
                      <a:pt x="273071" y="485747"/>
                    </a:cubicBezTo>
                    <a:lnTo>
                      <a:pt x="273071" y="456731"/>
                    </a:lnTo>
                    <a:cubicBezTo>
                      <a:pt x="252646" y="452652"/>
                      <a:pt x="233613" y="444587"/>
                      <a:pt x="216902" y="433463"/>
                    </a:cubicBezTo>
                    <a:lnTo>
                      <a:pt x="196384" y="454042"/>
                    </a:lnTo>
                    <a:cubicBezTo>
                      <a:pt x="191370" y="458956"/>
                      <a:pt x="183200" y="458956"/>
                      <a:pt x="178187" y="454042"/>
                    </a:cubicBezTo>
                    <a:lnTo>
                      <a:pt x="153398" y="429291"/>
                    </a:lnTo>
                    <a:cubicBezTo>
                      <a:pt x="148477" y="424378"/>
                      <a:pt x="148477" y="416220"/>
                      <a:pt x="153398" y="411121"/>
                    </a:cubicBezTo>
                    <a:lnTo>
                      <a:pt x="173916" y="390634"/>
                    </a:lnTo>
                    <a:cubicBezTo>
                      <a:pt x="162775" y="373948"/>
                      <a:pt x="154790" y="354851"/>
                      <a:pt x="150705" y="334457"/>
                    </a:cubicBezTo>
                    <a:lnTo>
                      <a:pt x="121553" y="334457"/>
                    </a:lnTo>
                    <a:cubicBezTo>
                      <a:pt x="114497" y="334457"/>
                      <a:pt x="108741" y="328802"/>
                      <a:pt x="108741" y="321664"/>
                    </a:cubicBezTo>
                    <a:lnTo>
                      <a:pt x="108741" y="286808"/>
                    </a:lnTo>
                    <a:cubicBezTo>
                      <a:pt x="108741" y="279762"/>
                      <a:pt x="114404" y="273922"/>
                      <a:pt x="121553" y="273922"/>
                    </a:cubicBezTo>
                    <a:lnTo>
                      <a:pt x="150705" y="273922"/>
                    </a:lnTo>
                    <a:cubicBezTo>
                      <a:pt x="154790" y="253527"/>
                      <a:pt x="162775" y="234523"/>
                      <a:pt x="173916" y="217837"/>
                    </a:cubicBezTo>
                    <a:lnTo>
                      <a:pt x="153398" y="197257"/>
                    </a:lnTo>
                    <a:cubicBezTo>
                      <a:pt x="148292" y="192343"/>
                      <a:pt x="148477" y="184186"/>
                      <a:pt x="153398" y="179087"/>
                    </a:cubicBezTo>
                    <a:lnTo>
                      <a:pt x="178187" y="154428"/>
                    </a:lnTo>
                    <a:cubicBezTo>
                      <a:pt x="183107" y="149422"/>
                      <a:pt x="191277" y="149422"/>
                      <a:pt x="196384" y="154428"/>
                    </a:cubicBezTo>
                    <a:lnTo>
                      <a:pt x="216902" y="174915"/>
                    </a:lnTo>
                    <a:cubicBezTo>
                      <a:pt x="233613" y="163698"/>
                      <a:pt x="252646" y="155726"/>
                      <a:pt x="273071" y="151647"/>
                    </a:cubicBezTo>
                    <a:lnTo>
                      <a:pt x="273071" y="122631"/>
                    </a:lnTo>
                    <a:cubicBezTo>
                      <a:pt x="273071" y="115586"/>
                      <a:pt x="278828" y="109746"/>
                      <a:pt x="285976" y="109746"/>
                    </a:cubicBezTo>
                    <a:close/>
                    <a:moveTo>
                      <a:pt x="477610" y="55270"/>
                    </a:moveTo>
                    <a:cubicBezTo>
                      <a:pt x="529689" y="92619"/>
                      <a:pt x="566451" y="140349"/>
                      <a:pt x="589009" y="200127"/>
                    </a:cubicBezTo>
                    <a:cubicBezTo>
                      <a:pt x="569422" y="207263"/>
                      <a:pt x="550855" y="213936"/>
                      <a:pt x="531917" y="220887"/>
                    </a:cubicBezTo>
                    <a:cubicBezTo>
                      <a:pt x="522820" y="197068"/>
                      <a:pt x="511123" y="175567"/>
                      <a:pt x="495898" y="155919"/>
                    </a:cubicBezTo>
                    <a:cubicBezTo>
                      <a:pt x="480860" y="136364"/>
                      <a:pt x="462850" y="119682"/>
                      <a:pt x="442798" y="104853"/>
                    </a:cubicBezTo>
                    <a:cubicBezTo>
                      <a:pt x="454588" y="88078"/>
                      <a:pt x="466006" y="71859"/>
                      <a:pt x="477610" y="55270"/>
                    </a:cubicBezTo>
                    <a:close/>
                    <a:moveTo>
                      <a:pt x="287505" y="284"/>
                    </a:moveTo>
                    <a:cubicBezTo>
                      <a:pt x="334882" y="-1837"/>
                      <a:pt x="383093" y="7920"/>
                      <a:pt x="431931" y="28455"/>
                    </a:cubicBezTo>
                    <a:cubicBezTo>
                      <a:pt x="423018" y="47460"/>
                      <a:pt x="414754" y="65445"/>
                      <a:pt x="406305" y="83337"/>
                    </a:cubicBezTo>
                    <a:cubicBezTo>
                      <a:pt x="242241" y="9635"/>
                      <a:pt x="71215" y="128208"/>
                      <a:pt x="60444" y="282843"/>
                    </a:cubicBezTo>
                    <a:cubicBezTo>
                      <a:pt x="40760" y="281082"/>
                      <a:pt x="20891" y="279413"/>
                      <a:pt x="0" y="277559"/>
                    </a:cubicBezTo>
                    <a:cubicBezTo>
                      <a:pt x="12256" y="175210"/>
                      <a:pt x="60073" y="95667"/>
                      <a:pt x="148093" y="43381"/>
                    </a:cubicBezTo>
                    <a:cubicBezTo>
                      <a:pt x="193589" y="16403"/>
                      <a:pt x="240129" y="2404"/>
                      <a:pt x="287505" y="2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" name="Bullet2">
                <a:extLst>
                  <a:ext uri="{FF2B5EF4-FFF2-40B4-BE49-F238E27FC236}">
                    <a16:creationId xmlns:a16="http://schemas.microsoft.com/office/drawing/2014/main" id="{8244FD15-C90E-362E-0C0E-987C17E569C5}"/>
                  </a:ext>
                </a:extLst>
              </p:cNvPr>
              <p:cNvSpPr txBox="1"/>
              <p:nvPr/>
            </p:nvSpPr>
            <p:spPr>
              <a:xfrm>
                <a:off x="3730563" y="5108257"/>
                <a:ext cx="2887663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>
                  <a:buSzPct val="25000"/>
                </a:pPr>
                <a:r>
                  <a:rPr lang="zh-CN" altLang="en-US" b="1" dirty="0"/>
                  <a:t>次要消费者群体</a:t>
                </a:r>
                <a:endParaRPr lang="en-US" dirty="0"/>
              </a:p>
            </p:txBody>
          </p:sp>
          <p:sp>
            <p:nvSpPr>
              <p:cNvPr id="26" name="Text2">
                <a:extLst>
                  <a:ext uri="{FF2B5EF4-FFF2-40B4-BE49-F238E27FC236}">
                    <a16:creationId xmlns:a16="http://schemas.microsoft.com/office/drawing/2014/main" id="{D65D5771-155C-FA81-5930-277E585606C9}"/>
                  </a:ext>
                </a:extLst>
              </p:cNvPr>
              <p:cNvSpPr txBox="1"/>
              <p:nvPr/>
            </p:nvSpPr>
            <p:spPr>
              <a:xfrm>
                <a:off x="3730563" y="5500769"/>
                <a:ext cx="2887663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buSzPct val="25000"/>
                </a:pPr>
                <a:r>
                  <a:rPr lang="zh-CN" altLang="en-US" sz="1200" dirty="0"/>
                  <a:t>家属与照护者，关注设备的安全性和易用性。</a:t>
                </a:r>
                <a:endParaRPr lang="en-US" dirty="0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1CFCECE-E082-7DD5-A463-93B265625AB8}"/>
                </a:ext>
              </a:extLst>
            </p:cNvPr>
            <p:cNvGrpSpPr/>
            <p:nvPr/>
          </p:nvGrpSpPr>
          <p:grpSpPr>
            <a:xfrm>
              <a:off x="2829668" y="1347470"/>
              <a:ext cx="3809258" cy="2138363"/>
              <a:chOff x="2829668" y="1347470"/>
              <a:chExt cx="3809258" cy="2138363"/>
            </a:xfrm>
          </p:grpSpPr>
          <p:sp>
            <p:nvSpPr>
              <p:cNvPr id="6" name="IconBackground3">
                <a:extLst>
                  <a:ext uri="{FF2B5EF4-FFF2-40B4-BE49-F238E27FC236}">
                    <a16:creationId xmlns:a16="http://schemas.microsoft.com/office/drawing/2014/main" id="{B2BD1398-DF08-9F66-F2A4-7633FCB71161}"/>
                  </a:ext>
                </a:extLst>
              </p:cNvPr>
              <p:cNvSpPr/>
              <p:nvPr/>
            </p:nvSpPr>
            <p:spPr bwMode="auto">
              <a:xfrm>
                <a:off x="5495926" y="2341245"/>
                <a:ext cx="1143000" cy="1144588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con3">
                <a:extLst>
                  <a:ext uri="{FF2B5EF4-FFF2-40B4-BE49-F238E27FC236}">
                    <a16:creationId xmlns:a16="http://schemas.microsoft.com/office/drawing/2014/main" id="{36E20D2E-CDB5-7F21-DA93-621C459A8ACB}"/>
                  </a:ext>
                </a:extLst>
              </p:cNvPr>
              <p:cNvSpPr/>
              <p:nvPr/>
            </p:nvSpPr>
            <p:spPr bwMode="auto">
              <a:xfrm>
                <a:off x="5803902" y="2650414"/>
                <a:ext cx="527050" cy="526250"/>
              </a:xfrm>
              <a:custGeom>
                <a:avLst/>
                <a:gdLst>
                  <a:gd name="connsiteX0" fmla="*/ 59406 w 606740"/>
                  <a:gd name="connsiteY0" fmla="*/ 325182 h 605821"/>
                  <a:gd name="connsiteX1" fmla="*/ 281908 w 606740"/>
                  <a:gd name="connsiteY1" fmla="*/ 547227 h 605821"/>
                  <a:gd name="connsiteX2" fmla="*/ 276800 w 606740"/>
                  <a:gd name="connsiteY2" fmla="*/ 605821 h 605821"/>
                  <a:gd name="connsiteX3" fmla="*/ 1552 w 606740"/>
                  <a:gd name="connsiteY3" fmla="*/ 330189 h 605821"/>
                  <a:gd name="connsiteX4" fmla="*/ 59406 w 606740"/>
                  <a:gd name="connsiteY4" fmla="*/ 325182 h 605821"/>
                  <a:gd name="connsiteX5" fmla="*/ 602385 w 606740"/>
                  <a:gd name="connsiteY5" fmla="*/ 251442 h 605821"/>
                  <a:gd name="connsiteX6" fmla="*/ 329425 w 606740"/>
                  <a:gd name="connsiteY6" fmla="*/ 605045 h 605821"/>
                  <a:gd name="connsiteX7" fmla="*/ 324318 w 606740"/>
                  <a:gd name="connsiteY7" fmla="*/ 546096 h 605821"/>
                  <a:gd name="connsiteX8" fmla="*/ 495522 w 606740"/>
                  <a:gd name="connsiteY8" fmla="*/ 452203 h 605821"/>
                  <a:gd name="connsiteX9" fmla="*/ 542965 w 606740"/>
                  <a:gd name="connsiteY9" fmla="*/ 261731 h 605821"/>
                  <a:gd name="connsiteX10" fmla="*/ 602385 w 606740"/>
                  <a:gd name="connsiteY10" fmla="*/ 251442 h 605821"/>
                  <a:gd name="connsiteX11" fmla="*/ 303431 w 606740"/>
                  <a:gd name="connsiteY11" fmla="*/ 210142 h 605821"/>
                  <a:gd name="connsiteX12" fmla="*/ 209010 w 606740"/>
                  <a:gd name="connsiteY12" fmla="*/ 304421 h 605821"/>
                  <a:gd name="connsiteX13" fmla="*/ 239463 w 606740"/>
                  <a:gd name="connsiteY13" fmla="*/ 373670 h 605821"/>
                  <a:gd name="connsiteX14" fmla="*/ 280035 w 606740"/>
                  <a:gd name="connsiteY14" fmla="*/ 321293 h 605821"/>
                  <a:gd name="connsiteX15" fmla="*/ 259516 w 606740"/>
                  <a:gd name="connsiteY15" fmla="*/ 284026 h 605821"/>
                  <a:gd name="connsiteX16" fmla="*/ 303431 w 606740"/>
                  <a:gd name="connsiteY16" fmla="*/ 240178 h 605821"/>
                  <a:gd name="connsiteX17" fmla="*/ 347346 w 606740"/>
                  <a:gd name="connsiteY17" fmla="*/ 284026 h 605821"/>
                  <a:gd name="connsiteX18" fmla="*/ 326827 w 606740"/>
                  <a:gd name="connsiteY18" fmla="*/ 321293 h 605821"/>
                  <a:gd name="connsiteX19" fmla="*/ 367399 w 606740"/>
                  <a:gd name="connsiteY19" fmla="*/ 373670 h 605821"/>
                  <a:gd name="connsiteX20" fmla="*/ 397852 w 606740"/>
                  <a:gd name="connsiteY20" fmla="*/ 304421 h 605821"/>
                  <a:gd name="connsiteX21" fmla="*/ 303431 w 606740"/>
                  <a:gd name="connsiteY21" fmla="*/ 210142 h 605821"/>
                  <a:gd name="connsiteX22" fmla="*/ 285976 w 606740"/>
                  <a:gd name="connsiteY22" fmla="*/ 109746 h 605821"/>
                  <a:gd name="connsiteX23" fmla="*/ 320885 w 606740"/>
                  <a:gd name="connsiteY23" fmla="*/ 109746 h 605821"/>
                  <a:gd name="connsiteX24" fmla="*/ 333791 w 606740"/>
                  <a:gd name="connsiteY24" fmla="*/ 122631 h 605821"/>
                  <a:gd name="connsiteX25" fmla="*/ 333791 w 606740"/>
                  <a:gd name="connsiteY25" fmla="*/ 151647 h 605821"/>
                  <a:gd name="connsiteX26" fmla="*/ 389960 w 606740"/>
                  <a:gd name="connsiteY26" fmla="*/ 174915 h 605821"/>
                  <a:gd name="connsiteX27" fmla="*/ 410478 w 606740"/>
                  <a:gd name="connsiteY27" fmla="*/ 154428 h 605821"/>
                  <a:gd name="connsiteX28" fmla="*/ 428675 w 606740"/>
                  <a:gd name="connsiteY28" fmla="*/ 154428 h 605821"/>
                  <a:gd name="connsiteX29" fmla="*/ 453464 w 606740"/>
                  <a:gd name="connsiteY29" fmla="*/ 179087 h 605821"/>
                  <a:gd name="connsiteX30" fmla="*/ 453464 w 606740"/>
                  <a:gd name="connsiteY30" fmla="*/ 197257 h 605821"/>
                  <a:gd name="connsiteX31" fmla="*/ 432946 w 606740"/>
                  <a:gd name="connsiteY31" fmla="*/ 217837 h 605821"/>
                  <a:gd name="connsiteX32" fmla="*/ 456157 w 606740"/>
                  <a:gd name="connsiteY32" fmla="*/ 273922 h 605821"/>
                  <a:gd name="connsiteX33" fmla="*/ 485309 w 606740"/>
                  <a:gd name="connsiteY33" fmla="*/ 273922 h 605821"/>
                  <a:gd name="connsiteX34" fmla="*/ 498121 w 606740"/>
                  <a:gd name="connsiteY34" fmla="*/ 286808 h 605821"/>
                  <a:gd name="connsiteX35" fmla="*/ 498121 w 606740"/>
                  <a:gd name="connsiteY35" fmla="*/ 321664 h 605821"/>
                  <a:gd name="connsiteX36" fmla="*/ 485309 w 606740"/>
                  <a:gd name="connsiteY36" fmla="*/ 334457 h 605821"/>
                  <a:gd name="connsiteX37" fmla="*/ 456157 w 606740"/>
                  <a:gd name="connsiteY37" fmla="*/ 334457 h 605821"/>
                  <a:gd name="connsiteX38" fmla="*/ 432946 w 606740"/>
                  <a:gd name="connsiteY38" fmla="*/ 390634 h 605821"/>
                  <a:gd name="connsiteX39" fmla="*/ 453464 w 606740"/>
                  <a:gd name="connsiteY39" fmla="*/ 411121 h 605821"/>
                  <a:gd name="connsiteX40" fmla="*/ 453464 w 606740"/>
                  <a:gd name="connsiteY40" fmla="*/ 429291 h 605821"/>
                  <a:gd name="connsiteX41" fmla="*/ 428675 w 606740"/>
                  <a:gd name="connsiteY41" fmla="*/ 454042 h 605821"/>
                  <a:gd name="connsiteX42" fmla="*/ 410478 w 606740"/>
                  <a:gd name="connsiteY42" fmla="*/ 454042 h 605821"/>
                  <a:gd name="connsiteX43" fmla="*/ 389960 w 606740"/>
                  <a:gd name="connsiteY43" fmla="*/ 433463 h 605821"/>
                  <a:gd name="connsiteX44" fmla="*/ 333791 w 606740"/>
                  <a:gd name="connsiteY44" fmla="*/ 456731 h 605821"/>
                  <a:gd name="connsiteX45" fmla="*/ 333791 w 606740"/>
                  <a:gd name="connsiteY45" fmla="*/ 485932 h 605821"/>
                  <a:gd name="connsiteX46" fmla="*/ 320885 w 606740"/>
                  <a:gd name="connsiteY46" fmla="*/ 498632 h 605821"/>
                  <a:gd name="connsiteX47" fmla="*/ 285976 w 606740"/>
                  <a:gd name="connsiteY47" fmla="*/ 498632 h 605821"/>
                  <a:gd name="connsiteX48" fmla="*/ 273071 w 606740"/>
                  <a:gd name="connsiteY48" fmla="*/ 485747 h 605821"/>
                  <a:gd name="connsiteX49" fmla="*/ 273071 w 606740"/>
                  <a:gd name="connsiteY49" fmla="*/ 456731 h 605821"/>
                  <a:gd name="connsiteX50" fmla="*/ 216902 w 606740"/>
                  <a:gd name="connsiteY50" fmla="*/ 433463 h 605821"/>
                  <a:gd name="connsiteX51" fmla="*/ 196384 w 606740"/>
                  <a:gd name="connsiteY51" fmla="*/ 454042 h 605821"/>
                  <a:gd name="connsiteX52" fmla="*/ 178187 w 606740"/>
                  <a:gd name="connsiteY52" fmla="*/ 454042 h 605821"/>
                  <a:gd name="connsiteX53" fmla="*/ 153398 w 606740"/>
                  <a:gd name="connsiteY53" fmla="*/ 429291 h 605821"/>
                  <a:gd name="connsiteX54" fmla="*/ 153398 w 606740"/>
                  <a:gd name="connsiteY54" fmla="*/ 411121 h 605821"/>
                  <a:gd name="connsiteX55" fmla="*/ 173916 w 606740"/>
                  <a:gd name="connsiteY55" fmla="*/ 390634 h 605821"/>
                  <a:gd name="connsiteX56" fmla="*/ 150705 w 606740"/>
                  <a:gd name="connsiteY56" fmla="*/ 334457 h 605821"/>
                  <a:gd name="connsiteX57" fmla="*/ 121553 w 606740"/>
                  <a:gd name="connsiteY57" fmla="*/ 334457 h 605821"/>
                  <a:gd name="connsiteX58" fmla="*/ 108741 w 606740"/>
                  <a:gd name="connsiteY58" fmla="*/ 321664 h 605821"/>
                  <a:gd name="connsiteX59" fmla="*/ 108741 w 606740"/>
                  <a:gd name="connsiteY59" fmla="*/ 286808 h 605821"/>
                  <a:gd name="connsiteX60" fmla="*/ 121553 w 606740"/>
                  <a:gd name="connsiteY60" fmla="*/ 273922 h 605821"/>
                  <a:gd name="connsiteX61" fmla="*/ 150705 w 606740"/>
                  <a:gd name="connsiteY61" fmla="*/ 273922 h 605821"/>
                  <a:gd name="connsiteX62" fmla="*/ 173916 w 606740"/>
                  <a:gd name="connsiteY62" fmla="*/ 217837 h 605821"/>
                  <a:gd name="connsiteX63" fmla="*/ 153398 w 606740"/>
                  <a:gd name="connsiteY63" fmla="*/ 197257 h 605821"/>
                  <a:gd name="connsiteX64" fmla="*/ 153398 w 606740"/>
                  <a:gd name="connsiteY64" fmla="*/ 179087 h 605821"/>
                  <a:gd name="connsiteX65" fmla="*/ 178187 w 606740"/>
                  <a:gd name="connsiteY65" fmla="*/ 154428 h 605821"/>
                  <a:gd name="connsiteX66" fmla="*/ 196384 w 606740"/>
                  <a:gd name="connsiteY66" fmla="*/ 154428 h 605821"/>
                  <a:gd name="connsiteX67" fmla="*/ 216902 w 606740"/>
                  <a:gd name="connsiteY67" fmla="*/ 174915 h 605821"/>
                  <a:gd name="connsiteX68" fmla="*/ 273071 w 606740"/>
                  <a:gd name="connsiteY68" fmla="*/ 151647 h 605821"/>
                  <a:gd name="connsiteX69" fmla="*/ 273071 w 606740"/>
                  <a:gd name="connsiteY69" fmla="*/ 122631 h 605821"/>
                  <a:gd name="connsiteX70" fmla="*/ 285976 w 606740"/>
                  <a:gd name="connsiteY70" fmla="*/ 109746 h 605821"/>
                  <a:gd name="connsiteX71" fmla="*/ 477610 w 606740"/>
                  <a:gd name="connsiteY71" fmla="*/ 55270 h 605821"/>
                  <a:gd name="connsiteX72" fmla="*/ 589009 w 606740"/>
                  <a:gd name="connsiteY72" fmla="*/ 200127 h 605821"/>
                  <a:gd name="connsiteX73" fmla="*/ 531917 w 606740"/>
                  <a:gd name="connsiteY73" fmla="*/ 220887 h 605821"/>
                  <a:gd name="connsiteX74" fmla="*/ 495898 w 606740"/>
                  <a:gd name="connsiteY74" fmla="*/ 155919 h 605821"/>
                  <a:gd name="connsiteX75" fmla="*/ 442798 w 606740"/>
                  <a:gd name="connsiteY75" fmla="*/ 104853 h 605821"/>
                  <a:gd name="connsiteX76" fmla="*/ 477610 w 606740"/>
                  <a:gd name="connsiteY76" fmla="*/ 55270 h 605821"/>
                  <a:gd name="connsiteX77" fmla="*/ 287505 w 606740"/>
                  <a:gd name="connsiteY77" fmla="*/ 284 h 605821"/>
                  <a:gd name="connsiteX78" fmla="*/ 431931 w 606740"/>
                  <a:gd name="connsiteY78" fmla="*/ 28455 h 605821"/>
                  <a:gd name="connsiteX79" fmla="*/ 406305 w 606740"/>
                  <a:gd name="connsiteY79" fmla="*/ 83337 h 605821"/>
                  <a:gd name="connsiteX80" fmla="*/ 60444 w 606740"/>
                  <a:gd name="connsiteY80" fmla="*/ 282843 h 605821"/>
                  <a:gd name="connsiteX81" fmla="*/ 0 w 606740"/>
                  <a:gd name="connsiteY81" fmla="*/ 277559 h 605821"/>
                  <a:gd name="connsiteX82" fmla="*/ 148093 w 606740"/>
                  <a:gd name="connsiteY82" fmla="*/ 43381 h 605821"/>
                  <a:gd name="connsiteX83" fmla="*/ 287505 w 606740"/>
                  <a:gd name="connsiteY83" fmla="*/ 284 h 60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606740" h="605821">
                    <a:moveTo>
                      <a:pt x="59406" y="325182"/>
                    </a:moveTo>
                    <a:cubicBezTo>
                      <a:pt x="80950" y="452568"/>
                      <a:pt x="154777" y="526182"/>
                      <a:pt x="281908" y="547227"/>
                    </a:cubicBezTo>
                    <a:cubicBezTo>
                      <a:pt x="280329" y="566233"/>
                      <a:pt x="278565" y="585795"/>
                      <a:pt x="276800" y="605821"/>
                    </a:cubicBezTo>
                    <a:cubicBezTo>
                      <a:pt x="114103" y="592749"/>
                      <a:pt x="6195" y="453774"/>
                      <a:pt x="1552" y="330189"/>
                    </a:cubicBezTo>
                    <a:cubicBezTo>
                      <a:pt x="21053" y="328520"/>
                      <a:pt x="40555" y="326851"/>
                      <a:pt x="59406" y="325182"/>
                    </a:cubicBezTo>
                    <a:close/>
                    <a:moveTo>
                      <a:pt x="602385" y="251442"/>
                    </a:moveTo>
                    <a:cubicBezTo>
                      <a:pt x="635159" y="451925"/>
                      <a:pt x="476953" y="599855"/>
                      <a:pt x="329425" y="605045"/>
                    </a:cubicBezTo>
                    <a:cubicBezTo>
                      <a:pt x="327846" y="585488"/>
                      <a:pt x="326082" y="566116"/>
                      <a:pt x="324318" y="546096"/>
                    </a:cubicBezTo>
                    <a:cubicBezTo>
                      <a:pt x="394880" y="538310"/>
                      <a:pt x="452443" y="507816"/>
                      <a:pt x="495522" y="452203"/>
                    </a:cubicBezTo>
                    <a:cubicBezTo>
                      <a:pt x="538880" y="396220"/>
                      <a:pt x="553457" y="332544"/>
                      <a:pt x="542965" y="261731"/>
                    </a:cubicBezTo>
                    <a:cubicBezTo>
                      <a:pt x="563298" y="258301"/>
                      <a:pt x="582981" y="254779"/>
                      <a:pt x="602385" y="251442"/>
                    </a:cubicBezTo>
                    <a:close/>
                    <a:moveTo>
                      <a:pt x="303431" y="210142"/>
                    </a:moveTo>
                    <a:cubicBezTo>
                      <a:pt x="251346" y="210142"/>
                      <a:pt x="209010" y="252415"/>
                      <a:pt x="209010" y="304421"/>
                    </a:cubicBezTo>
                    <a:cubicBezTo>
                      <a:pt x="209010" y="331768"/>
                      <a:pt x="220708" y="356334"/>
                      <a:pt x="239463" y="373670"/>
                    </a:cubicBezTo>
                    <a:cubicBezTo>
                      <a:pt x="242248" y="349660"/>
                      <a:pt x="258217" y="329821"/>
                      <a:pt x="280035" y="321293"/>
                    </a:cubicBezTo>
                    <a:cubicBezTo>
                      <a:pt x="267687" y="313506"/>
                      <a:pt x="259516" y="299786"/>
                      <a:pt x="259516" y="284026"/>
                    </a:cubicBezTo>
                    <a:cubicBezTo>
                      <a:pt x="259516" y="259831"/>
                      <a:pt x="279199" y="240178"/>
                      <a:pt x="303431" y="240178"/>
                    </a:cubicBezTo>
                    <a:cubicBezTo>
                      <a:pt x="327663" y="240085"/>
                      <a:pt x="347346" y="259831"/>
                      <a:pt x="347346" y="284026"/>
                    </a:cubicBezTo>
                    <a:cubicBezTo>
                      <a:pt x="347346" y="299786"/>
                      <a:pt x="339083" y="313506"/>
                      <a:pt x="326827" y="321293"/>
                    </a:cubicBezTo>
                    <a:cubicBezTo>
                      <a:pt x="348645" y="329821"/>
                      <a:pt x="364614" y="349660"/>
                      <a:pt x="367399" y="373670"/>
                    </a:cubicBezTo>
                    <a:cubicBezTo>
                      <a:pt x="386154" y="356520"/>
                      <a:pt x="397852" y="331861"/>
                      <a:pt x="397852" y="304421"/>
                    </a:cubicBezTo>
                    <a:cubicBezTo>
                      <a:pt x="397852" y="252415"/>
                      <a:pt x="355516" y="210142"/>
                      <a:pt x="303431" y="210142"/>
                    </a:cubicBezTo>
                    <a:close/>
                    <a:moveTo>
                      <a:pt x="285976" y="109746"/>
                    </a:moveTo>
                    <a:lnTo>
                      <a:pt x="320885" y="109746"/>
                    </a:lnTo>
                    <a:cubicBezTo>
                      <a:pt x="327942" y="109746"/>
                      <a:pt x="333791" y="115493"/>
                      <a:pt x="333791" y="122631"/>
                    </a:cubicBezTo>
                    <a:lnTo>
                      <a:pt x="333791" y="151647"/>
                    </a:lnTo>
                    <a:cubicBezTo>
                      <a:pt x="354216" y="155726"/>
                      <a:pt x="373249" y="163791"/>
                      <a:pt x="389960" y="174915"/>
                    </a:cubicBezTo>
                    <a:lnTo>
                      <a:pt x="410478" y="154428"/>
                    </a:lnTo>
                    <a:cubicBezTo>
                      <a:pt x="415492" y="149422"/>
                      <a:pt x="423662" y="149422"/>
                      <a:pt x="428675" y="154428"/>
                    </a:cubicBezTo>
                    <a:lnTo>
                      <a:pt x="453464" y="179087"/>
                    </a:lnTo>
                    <a:cubicBezTo>
                      <a:pt x="458385" y="184093"/>
                      <a:pt x="458385" y="192251"/>
                      <a:pt x="453464" y="197257"/>
                    </a:cubicBezTo>
                    <a:lnTo>
                      <a:pt x="432946" y="217837"/>
                    </a:lnTo>
                    <a:cubicBezTo>
                      <a:pt x="444087" y="234523"/>
                      <a:pt x="452072" y="253527"/>
                      <a:pt x="456157" y="273922"/>
                    </a:cubicBezTo>
                    <a:lnTo>
                      <a:pt x="485309" y="273922"/>
                    </a:lnTo>
                    <a:cubicBezTo>
                      <a:pt x="492365" y="273922"/>
                      <a:pt x="498121" y="279577"/>
                      <a:pt x="498121" y="286808"/>
                    </a:cubicBezTo>
                    <a:lnTo>
                      <a:pt x="498121" y="321664"/>
                    </a:lnTo>
                    <a:cubicBezTo>
                      <a:pt x="498121" y="328709"/>
                      <a:pt x="492458" y="334457"/>
                      <a:pt x="485309" y="334457"/>
                    </a:cubicBezTo>
                    <a:lnTo>
                      <a:pt x="456157" y="334457"/>
                    </a:lnTo>
                    <a:cubicBezTo>
                      <a:pt x="452072" y="354851"/>
                      <a:pt x="444087" y="373948"/>
                      <a:pt x="432946" y="390634"/>
                    </a:cubicBezTo>
                    <a:lnTo>
                      <a:pt x="453464" y="411121"/>
                    </a:lnTo>
                    <a:cubicBezTo>
                      <a:pt x="458385" y="416035"/>
                      <a:pt x="458385" y="424192"/>
                      <a:pt x="453464" y="429291"/>
                    </a:cubicBezTo>
                    <a:lnTo>
                      <a:pt x="428675" y="454042"/>
                    </a:lnTo>
                    <a:cubicBezTo>
                      <a:pt x="423755" y="458956"/>
                      <a:pt x="415585" y="458956"/>
                      <a:pt x="410478" y="454042"/>
                    </a:cubicBezTo>
                    <a:lnTo>
                      <a:pt x="389960" y="433463"/>
                    </a:lnTo>
                    <a:cubicBezTo>
                      <a:pt x="373249" y="444587"/>
                      <a:pt x="354216" y="452652"/>
                      <a:pt x="333791" y="456731"/>
                    </a:cubicBezTo>
                    <a:lnTo>
                      <a:pt x="333791" y="485932"/>
                    </a:lnTo>
                    <a:cubicBezTo>
                      <a:pt x="333791" y="492977"/>
                      <a:pt x="327942" y="498632"/>
                      <a:pt x="320885" y="498632"/>
                    </a:cubicBezTo>
                    <a:lnTo>
                      <a:pt x="285976" y="498632"/>
                    </a:lnTo>
                    <a:cubicBezTo>
                      <a:pt x="278920" y="498632"/>
                      <a:pt x="273071" y="492977"/>
                      <a:pt x="273071" y="485747"/>
                    </a:cubicBezTo>
                    <a:lnTo>
                      <a:pt x="273071" y="456731"/>
                    </a:lnTo>
                    <a:cubicBezTo>
                      <a:pt x="252646" y="452652"/>
                      <a:pt x="233613" y="444587"/>
                      <a:pt x="216902" y="433463"/>
                    </a:cubicBezTo>
                    <a:lnTo>
                      <a:pt x="196384" y="454042"/>
                    </a:lnTo>
                    <a:cubicBezTo>
                      <a:pt x="191370" y="458956"/>
                      <a:pt x="183200" y="458956"/>
                      <a:pt x="178187" y="454042"/>
                    </a:cubicBezTo>
                    <a:lnTo>
                      <a:pt x="153398" y="429291"/>
                    </a:lnTo>
                    <a:cubicBezTo>
                      <a:pt x="148477" y="424378"/>
                      <a:pt x="148477" y="416220"/>
                      <a:pt x="153398" y="411121"/>
                    </a:cubicBezTo>
                    <a:lnTo>
                      <a:pt x="173916" y="390634"/>
                    </a:lnTo>
                    <a:cubicBezTo>
                      <a:pt x="162775" y="373948"/>
                      <a:pt x="154790" y="354851"/>
                      <a:pt x="150705" y="334457"/>
                    </a:cubicBezTo>
                    <a:lnTo>
                      <a:pt x="121553" y="334457"/>
                    </a:lnTo>
                    <a:cubicBezTo>
                      <a:pt x="114497" y="334457"/>
                      <a:pt x="108741" y="328802"/>
                      <a:pt x="108741" y="321664"/>
                    </a:cubicBezTo>
                    <a:lnTo>
                      <a:pt x="108741" y="286808"/>
                    </a:lnTo>
                    <a:cubicBezTo>
                      <a:pt x="108741" y="279762"/>
                      <a:pt x="114404" y="273922"/>
                      <a:pt x="121553" y="273922"/>
                    </a:cubicBezTo>
                    <a:lnTo>
                      <a:pt x="150705" y="273922"/>
                    </a:lnTo>
                    <a:cubicBezTo>
                      <a:pt x="154790" y="253527"/>
                      <a:pt x="162775" y="234523"/>
                      <a:pt x="173916" y="217837"/>
                    </a:cubicBezTo>
                    <a:lnTo>
                      <a:pt x="153398" y="197257"/>
                    </a:lnTo>
                    <a:cubicBezTo>
                      <a:pt x="148292" y="192343"/>
                      <a:pt x="148477" y="184186"/>
                      <a:pt x="153398" y="179087"/>
                    </a:cubicBezTo>
                    <a:lnTo>
                      <a:pt x="178187" y="154428"/>
                    </a:lnTo>
                    <a:cubicBezTo>
                      <a:pt x="183107" y="149422"/>
                      <a:pt x="191277" y="149422"/>
                      <a:pt x="196384" y="154428"/>
                    </a:cubicBezTo>
                    <a:lnTo>
                      <a:pt x="216902" y="174915"/>
                    </a:lnTo>
                    <a:cubicBezTo>
                      <a:pt x="233613" y="163698"/>
                      <a:pt x="252646" y="155726"/>
                      <a:pt x="273071" y="151647"/>
                    </a:cubicBezTo>
                    <a:lnTo>
                      <a:pt x="273071" y="122631"/>
                    </a:lnTo>
                    <a:cubicBezTo>
                      <a:pt x="273071" y="115586"/>
                      <a:pt x="278828" y="109746"/>
                      <a:pt x="285976" y="109746"/>
                    </a:cubicBezTo>
                    <a:close/>
                    <a:moveTo>
                      <a:pt x="477610" y="55270"/>
                    </a:moveTo>
                    <a:cubicBezTo>
                      <a:pt x="529689" y="92619"/>
                      <a:pt x="566451" y="140349"/>
                      <a:pt x="589009" y="200127"/>
                    </a:cubicBezTo>
                    <a:cubicBezTo>
                      <a:pt x="569422" y="207263"/>
                      <a:pt x="550855" y="213936"/>
                      <a:pt x="531917" y="220887"/>
                    </a:cubicBezTo>
                    <a:cubicBezTo>
                      <a:pt x="522820" y="197068"/>
                      <a:pt x="511123" y="175567"/>
                      <a:pt x="495898" y="155919"/>
                    </a:cubicBezTo>
                    <a:cubicBezTo>
                      <a:pt x="480860" y="136364"/>
                      <a:pt x="462850" y="119682"/>
                      <a:pt x="442798" y="104853"/>
                    </a:cubicBezTo>
                    <a:cubicBezTo>
                      <a:pt x="454588" y="88078"/>
                      <a:pt x="466006" y="71859"/>
                      <a:pt x="477610" y="55270"/>
                    </a:cubicBezTo>
                    <a:close/>
                    <a:moveTo>
                      <a:pt x="287505" y="284"/>
                    </a:moveTo>
                    <a:cubicBezTo>
                      <a:pt x="334882" y="-1837"/>
                      <a:pt x="383093" y="7920"/>
                      <a:pt x="431931" y="28455"/>
                    </a:cubicBezTo>
                    <a:cubicBezTo>
                      <a:pt x="423018" y="47460"/>
                      <a:pt x="414754" y="65445"/>
                      <a:pt x="406305" y="83337"/>
                    </a:cubicBezTo>
                    <a:cubicBezTo>
                      <a:pt x="242241" y="9635"/>
                      <a:pt x="71215" y="128208"/>
                      <a:pt x="60444" y="282843"/>
                    </a:cubicBezTo>
                    <a:cubicBezTo>
                      <a:pt x="40760" y="281082"/>
                      <a:pt x="20891" y="279413"/>
                      <a:pt x="0" y="277559"/>
                    </a:cubicBezTo>
                    <a:cubicBezTo>
                      <a:pt x="12256" y="175210"/>
                      <a:pt x="60073" y="95667"/>
                      <a:pt x="148093" y="43381"/>
                    </a:cubicBezTo>
                    <a:cubicBezTo>
                      <a:pt x="193589" y="16403"/>
                      <a:pt x="240129" y="2404"/>
                      <a:pt x="287505" y="2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" name="Bullet3">
                <a:extLst>
                  <a:ext uri="{FF2B5EF4-FFF2-40B4-BE49-F238E27FC236}">
                    <a16:creationId xmlns:a16="http://schemas.microsoft.com/office/drawing/2014/main" id="{843BAD1F-0EA8-1717-8E56-7645A2BF4955}"/>
                  </a:ext>
                </a:extLst>
              </p:cNvPr>
              <p:cNvSpPr txBox="1"/>
              <p:nvPr/>
            </p:nvSpPr>
            <p:spPr>
              <a:xfrm>
                <a:off x="2829668" y="1347470"/>
                <a:ext cx="2887663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b="1" dirty="0"/>
                  <a:t>客户特征</a:t>
                </a:r>
                <a:endParaRPr lang="en-US" dirty="0"/>
              </a:p>
            </p:txBody>
          </p:sp>
          <p:sp>
            <p:nvSpPr>
              <p:cNvPr id="30" name="Text3">
                <a:extLst>
                  <a:ext uri="{FF2B5EF4-FFF2-40B4-BE49-F238E27FC236}">
                    <a16:creationId xmlns:a16="http://schemas.microsoft.com/office/drawing/2014/main" id="{5093E425-3C95-FECD-400C-ED5A72B029ED}"/>
                  </a:ext>
                </a:extLst>
              </p:cNvPr>
              <p:cNvSpPr txBox="1"/>
              <p:nvPr/>
            </p:nvSpPr>
            <p:spPr>
              <a:xfrm>
                <a:off x="2829668" y="1739982"/>
                <a:ext cx="2887663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buSzPct val="25000"/>
                </a:pPr>
                <a:r>
                  <a:rPr lang="zh-CN" altLang="en-US" sz="1200" dirty="0"/>
                  <a:t>不同群体对功能、价格和服务有不同的需求和偏好。</a:t>
                </a:r>
                <a:endParaRPr lang="en-US" dirty="0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6F9D9F2D-5F7F-EE16-FAA4-DD6215EFCAD9}"/>
                </a:ext>
              </a:extLst>
            </p:cNvPr>
            <p:cNvGrpSpPr/>
            <p:nvPr/>
          </p:nvGrpSpPr>
          <p:grpSpPr>
            <a:xfrm>
              <a:off x="6529388" y="3692208"/>
              <a:ext cx="4989514" cy="1152430"/>
              <a:chOff x="6529388" y="3692208"/>
              <a:chExt cx="4989514" cy="1152430"/>
            </a:xfrm>
          </p:grpSpPr>
          <p:sp>
            <p:nvSpPr>
              <p:cNvPr id="7" name="IconBackground4">
                <a:extLst>
                  <a:ext uri="{FF2B5EF4-FFF2-40B4-BE49-F238E27FC236}">
                    <a16:creationId xmlns:a16="http://schemas.microsoft.com/office/drawing/2014/main" id="{C6B5486F-DFDB-2B67-FC9D-2465FE47A842}"/>
                  </a:ext>
                </a:extLst>
              </p:cNvPr>
              <p:cNvSpPr/>
              <p:nvPr/>
            </p:nvSpPr>
            <p:spPr bwMode="auto">
              <a:xfrm>
                <a:off x="6529388" y="3692208"/>
                <a:ext cx="827088" cy="828675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con4">
                <a:extLst>
                  <a:ext uri="{FF2B5EF4-FFF2-40B4-BE49-F238E27FC236}">
                    <a16:creationId xmlns:a16="http://schemas.microsoft.com/office/drawing/2014/main" id="{A8C80188-86CC-022D-8C79-E92303F727FE}"/>
                  </a:ext>
                </a:extLst>
              </p:cNvPr>
              <p:cNvSpPr/>
              <p:nvPr/>
            </p:nvSpPr>
            <p:spPr bwMode="auto">
              <a:xfrm>
                <a:off x="6729565" y="3893501"/>
                <a:ext cx="426735" cy="426088"/>
              </a:xfrm>
              <a:custGeom>
                <a:avLst/>
                <a:gdLst>
                  <a:gd name="connsiteX0" fmla="*/ 59406 w 606740"/>
                  <a:gd name="connsiteY0" fmla="*/ 325182 h 605821"/>
                  <a:gd name="connsiteX1" fmla="*/ 281908 w 606740"/>
                  <a:gd name="connsiteY1" fmla="*/ 547227 h 605821"/>
                  <a:gd name="connsiteX2" fmla="*/ 276800 w 606740"/>
                  <a:gd name="connsiteY2" fmla="*/ 605821 h 605821"/>
                  <a:gd name="connsiteX3" fmla="*/ 1552 w 606740"/>
                  <a:gd name="connsiteY3" fmla="*/ 330189 h 605821"/>
                  <a:gd name="connsiteX4" fmla="*/ 59406 w 606740"/>
                  <a:gd name="connsiteY4" fmla="*/ 325182 h 605821"/>
                  <a:gd name="connsiteX5" fmla="*/ 602385 w 606740"/>
                  <a:gd name="connsiteY5" fmla="*/ 251442 h 605821"/>
                  <a:gd name="connsiteX6" fmla="*/ 329425 w 606740"/>
                  <a:gd name="connsiteY6" fmla="*/ 605045 h 605821"/>
                  <a:gd name="connsiteX7" fmla="*/ 324318 w 606740"/>
                  <a:gd name="connsiteY7" fmla="*/ 546096 h 605821"/>
                  <a:gd name="connsiteX8" fmla="*/ 495522 w 606740"/>
                  <a:gd name="connsiteY8" fmla="*/ 452203 h 605821"/>
                  <a:gd name="connsiteX9" fmla="*/ 542965 w 606740"/>
                  <a:gd name="connsiteY9" fmla="*/ 261731 h 605821"/>
                  <a:gd name="connsiteX10" fmla="*/ 602385 w 606740"/>
                  <a:gd name="connsiteY10" fmla="*/ 251442 h 605821"/>
                  <a:gd name="connsiteX11" fmla="*/ 303431 w 606740"/>
                  <a:gd name="connsiteY11" fmla="*/ 210142 h 605821"/>
                  <a:gd name="connsiteX12" fmla="*/ 209010 w 606740"/>
                  <a:gd name="connsiteY12" fmla="*/ 304421 h 605821"/>
                  <a:gd name="connsiteX13" fmla="*/ 239463 w 606740"/>
                  <a:gd name="connsiteY13" fmla="*/ 373670 h 605821"/>
                  <a:gd name="connsiteX14" fmla="*/ 280035 w 606740"/>
                  <a:gd name="connsiteY14" fmla="*/ 321293 h 605821"/>
                  <a:gd name="connsiteX15" fmla="*/ 259516 w 606740"/>
                  <a:gd name="connsiteY15" fmla="*/ 284026 h 605821"/>
                  <a:gd name="connsiteX16" fmla="*/ 303431 w 606740"/>
                  <a:gd name="connsiteY16" fmla="*/ 240178 h 605821"/>
                  <a:gd name="connsiteX17" fmla="*/ 347346 w 606740"/>
                  <a:gd name="connsiteY17" fmla="*/ 284026 h 605821"/>
                  <a:gd name="connsiteX18" fmla="*/ 326827 w 606740"/>
                  <a:gd name="connsiteY18" fmla="*/ 321293 h 605821"/>
                  <a:gd name="connsiteX19" fmla="*/ 367399 w 606740"/>
                  <a:gd name="connsiteY19" fmla="*/ 373670 h 605821"/>
                  <a:gd name="connsiteX20" fmla="*/ 397852 w 606740"/>
                  <a:gd name="connsiteY20" fmla="*/ 304421 h 605821"/>
                  <a:gd name="connsiteX21" fmla="*/ 303431 w 606740"/>
                  <a:gd name="connsiteY21" fmla="*/ 210142 h 605821"/>
                  <a:gd name="connsiteX22" fmla="*/ 285976 w 606740"/>
                  <a:gd name="connsiteY22" fmla="*/ 109746 h 605821"/>
                  <a:gd name="connsiteX23" fmla="*/ 320885 w 606740"/>
                  <a:gd name="connsiteY23" fmla="*/ 109746 h 605821"/>
                  <a:gd name="connsiteX24" fmla="*/ 333791 w 606740"/>
                  <a:gd name="connsiteY24" fmla="*/ 122631 h 605821"/>
                  <a:gd name="connsiteX25" fmla="*/ 333791 w 606740"/>
                  <a:gd name="connsiteY25" fmla="*/ 151647 h 605821"/>
                  <a:gd name="connsiteX26" fmla="*/ 389960 w 606740"/>
                  <a:gd name="connsiteY26" fmla="*/ 174915 h 605821"/>
                  <a:gd name="connsiteX27" fmla="*/ 410478 w 606740"/>
                  <a:gd name="connsiteY27" fmla="*/ 154428 h 605821"/>
                  <a:gd name="connsiteX28" fmla="*/ 428675 w 606740"/>
                  <a:gd name="connsiteY28" fmla="*/ 154428 h 605821"/>
                  <a:gd name="connsiteX29" fmla="*/ 453464 w 606740"/>
                  <a:gd name="connsiteY29" fmla="*/ 179087 h 605821"/>
                  <a:gd name="connsiteX30" fmla="*/ 453464 w 606740"/>
                  <a:gd name="connsiteY30" fmla="*/ 197257 h 605821"/>
                  <a:gd name="connsiteX31" fmla="*/ 432946 w 606740"/>
                  <a:gd name="connsiteY31" fmla="*/ 217837 h 605821"/>
                  <a:gd name="connsiteX32" fmla="*/ 456157 w 606740"/>
                  <a:gd name="connsiteY32" fmla="*/ 273922 h 605821"/>
                  <a:gd name="connsiteX33" fmla="*/ 485309 w 606740"/>
                  <a:gd name="connsiteY33" fmla="*/ 273922 h 605821"/>
                  <a:gd name="connsiteX34" fmla="*/ 498121 w 606740"/>
                  <a:gd name="connsiteY34" fmla="*/ 286808 h 605821"/>
                  <a:gd name="connsiteX35" fmla="*/ 498121 w 606740"/>
                  <a:gd name="connsiteY35" fmla="*/ 321664 h 605821"/>
                  <a:gd name="connsiteX36" fmla="*/ 485309 w 606740"/>
                  <a:gd name="connsiteY36" fmla="*/ 334457 h 605821"/>
                  <a:gd name="connsiteX37" fmla="*/ 456157 w 606740"/>
                  <a:gd name="connsiteY37" fmla="*/ 334457 h 605821"/>
                  <a:gd name="connsiteX38" fmla="*/ 432946 w 606740"/>
                  <a:gd name="connsiteY38" fmla="*/ 390634 h 605821"/>
                  <a:gd name="connsiteX39" fmla="*/ 453464 w 606740"/>
                  <a:gd name="connsiteY39" fmla="*/ 411121 h 605821"/>
                  <a:gd name="connsiteX40" fmla="*/ 453464 w 606740"/>
                  <a:gd name="connsiteY40" fmla="*/ 429291 h 605821"/>
                  <a:gd name="connsiteX41" fmla="*/ 428675 w 606740"/>
                  <a:gd name="connsiteY41" fmla="*/ 454042 h 605821"/>
                  <a:gd name="connsiteX42" fmla="*/ 410478 w 606740"/>
                  <a:gd name="connsiteY42" fmla="*/ 454042 h 605821"/>
                  <a:gd name="connsiteX43" fmla="*/ 389960 w 606740"/>
                  <a:gd name="connsiteY43" fmla="*/ 433463 h 605821"/>
                  <a:gd name="connsiteX44" fmla="*/ 333791 w 606740"/>
                  <a:gd name="connsiteY44" fmla="*/ 456731 h 605821"/>
                  <a:gd name="connsiteX45" fmla="*/ 333791 w 606740"/>
                  <a:gd name="connsiteY45" fmla="*/ 485932 h 605821"/>
                  <a:gd name="connsiteX46" fmla="*/ 320885 w 606740"/>
                  <a:gd name="connsiteY46" fmla="*/ 498632 h 605821"/>
                  <a:gd name="connsiteX47" fmla="*/ 285976 w 606740"/>
                  <a:gd name="connsiteY47" fmla="*/ 498632 h 605821"/>
                  <a:gd name="connsiteX48" fmla="*/ 273071 w 606740"/>
                  <a:gd name="connsiteY48" fmla="*/ 485747 h 605821"/>
                  <a:gd name="connsiteX49" fmla="*/ 273071 w 606740"/>
                  <a:gd name="connsiteY49" fmla="*/ 456731 h 605821"/>
                  <a:gd name="connsiteX50" fmla="*/ 216902 w 606740"/>
                  <a:gd name="connsiteY50" fmla="*/ 433463 h 605821"/>
                  <a:gd name="connsiteX51" fmla="*/ 196384 w 606740"/>
                  <a:gd name="connsiteY51" fmla="*/ 454042 h 605821"/>
                  <a:gd name="connsiteX52" fmla="*/ 178187 w 606740"/>
                  <a:gd name="connsiteY52" fmla="*/ 454042 h 605821"/>
                  <a:gd name="connsiteX53" fmla="*/ 153398 w 606740"/>
                  <a:gd name="connsiteY53" fmla="*/ 429291 h 605821"/>
                  <a:gd name="connsiteX54" fmla="*/ 153398 w 606740"/>
                  <a:gd name="connsiteY54" fmla="*/ 411121 h 605821"/>
                  <a:gd name="connsiteX55" fmla="*/ 173916 w 606740"/>
                  <a:gd name="connsiteY55" fmla="*/ 390634 h 605821"/>
                  <a:gd name="connsiteX56" fmla="*/ 150705 w 606740"/>
                  <a:gd name="connsiteY56" fmla="*/ 334457 h 605821"/>
                  <a:gd name="connsiteX57" fmla="*/ 121553 w 606740"/>
                  <a:gd name="connsiteY57" fmla="*/ 334457 h 605821"/>
                  <a:gd name="connsiteX58" fmla="*/ 108741 w 606740"/>
                  <a:gd name="connsiteY58" fmla="*/ 321664 h 605821"/>
                  <a:gd name="connsiteX59" fmla="*/ 108741 w 606740"/>
                  <a:gd name="connsiteY59" fmla="*/ 286808 h 605821"/>
                  <a:gd name="connsiteX60" fmla="*/ 121553 w 606740"/>
                  <a:gd name="connsiteY60" fmla="*/ 273922 h 605821"/>
                  <a:gd name="connsiteX61" fmla="*/ 150705 w 606740"/>
                  <a:gd name="connsiteY61" fmla="*/ 273922 h 605821"/>
                  <a:gd name="connsiteX62" fmla="*/ 173916 w 606740"/>
                  <a:gd name="connsiteY62" fmla="*/ 217837 h 605821"/>
                  <a:gd name="connsiteX63" fmla="*/ 153398 w 606740"/>
                  <a:gd name="connsiteY63" fmla="*/ 197257 h 605821"/>
                  <a:gd name="connsiteX64" fmla="*/ 153398 w 606740"/>
                  <a:gd name="connsiteY64" fmla="*/ 179087 h 605821"/>
                  <a:gd name="connsiteX65" fmla="*/ 178187 w 606740"/>
                  <a:gd name="connsiteY65" fmla="*/ 154428 h 605821"/>
                  <a:gd name="connsiteX66" fmla="*/ 196384 w 606740"/>
                  <a:gd name="connsiteY66" fmla="*/ 154428 h 605821"/>
                  <a:gd name="connsiteX67" fmla="*/ 216902 w 606740"/>
                  <a:gd name="connsiteY67" fmla="*/ 174915 h 605821"/>
                  <a:gd name="connsiteX68" fmla="*/ 273071 w 606740"/>
                  <a:gd name="connsiteY68" fmla="*/ 151647 h 605821"/>
                  <a:gd name="connsiteX69" fmla="*/ 273071 w 606740"/>
                  <a:gd name="connsiteY69" fmla="*/ 122631 h 605821"/>
                  <a:gd name="connsiteX70" fmla="*/ 285976 w 606740"/>
                  <a:gd name="connsiteY70" fmla="*/ 109746 h 605821"/>
                  <a:gd name="connsiteX71" fmla="*/ 477610 w 606740"/>
                  <a:gd name="connsiteY71" fmla="*/ 55270 h 605821"/>
                  <a:gd name="connsiteX72" fmla="*/ 589009 w 606740"/>
                  <a:gd name="connsiteY72" fmla="*/ 200127 h 605821"/>
                  <a:gd name="connsiteX73" fmla="*/ 531917 w 606740"/>
                  <a:gd name="connsiteY73" fmla="*/ 220887 h 605821"/>
                  <a:gd name="connsiteX74" fmla="*/ 495898 w 606740"/>
                  <a:gd name="connsiteY74" fmla="*/ 155919 h 605821"/>
                  <a:gd name="connsiteX75" fmla="*/ 442798 w 606740"/>
                  <a:gd name="connsiteY75" fmla="*/ 104853 h 605821"/>
                  <a:gd name="connsiteX76" fmla="*/ 477610 w 606740"/>
                  <a:gd name="connsiteY76" fmla="*/ 55270 h 605821"/>
                  <a:gd name="connsiteX77" fmla="*/ 287505 w 606740"/>
                  <a:gd name="connsiteY77" fmla="*/ 284 h 605821"/>
                  <a:gd name="connsiteX78" fmla="*/ 431931 w 606740"/>
                  <a:gd name="connsiteY78" fmla="*/ 28455 h 605821"/>
                  <a:gd name="connsiteX79" fmla="*/ 406305 w 606740"/>
                  <a:gd name="connsiteY79" fmla="*/ 83337 h 605821"/>
                  <a:gd name="connsiteX80" fmla="*/ 60444 w 606740"/>
                  <a:gd name="connsiteY80" fmla="*/ 282843 h 605821"/>
                  <a:gd name="connsiteX81" fmla="*/ 0 w 606740"/>
                  <a:gd name="connsiteY81" fmla="*/ 277559 h 605821"/>
                  <a:gd name="connsiteX82" fmla="*/ 148093 w 606740"/>
                  <a:gd name="connsiteY82" fmla="*/ 43381 h 605821"/>
                  <a:gd name="connsiteX83" fmla="*/ 287505 w 606740"/>
                  <a:gd name="connsiteY83" fmla="*/ 284 h 60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606740" h="605821">
                    <a:moveTo>
                      <a:pt x="59406" y="325182"/>
                    </a:moveTo>
                    <a:cubicBezTo>
                      <a:pt x="80950" y="452568"/>
                      <a:pt x="154777" y="526182"/>
                      <a:pt x="281908" y="547227"/>
                    </a:cubicBezTo>
                    <a:cubicBezTo>
                      <a:pt x="280329" y="566233"/>
                      <a:pt x="278565" y="585795"/>
                      <a:pt x="276800" y="605821"/>
                    </a:cubicBezTo>
                    <a:cubicBezTo>
                      <a:pt x="114103" y="592749"/>
                      <a:pt x="6195" y="453774"/>
                      <a:pt x="1552" y="330189"/>
                    </a:cubicBezTo>
                    <a:cubicBezTo>
                      <a:pt x="21053" y="328520"/>
                      <a:pt x="40555" y="326851"/>
                      <a:pt x="59406" y="325182"/>
                    </a:cubicBezTo>
                    <a:close/>
                    <a:moveTo>
                      <a:pt x="602385" y="251442"/>
                    </a:moveTo>
                    <a:cubicBezTo>
                      <a:pt x="635159" y="451925"/>
                      <a:pt x="476953" y="599855"/>
                      <a:pt x="329425" y="605045"/>
                    </a:cubicBezTo>
                    <a:cubicBezTo>
                      <a:pt x="327846" y="585488"/>
                      <a:pt x="326082" y="566116"/>
                      <a:pt x="324318" y="546096"/>
                    </a:cubicBezTo>
                    <a:cubicBezTo>
                      <a:pt x="394880" y="538310"/>
                      <a:pt x="452443" y="507816"/>
                      <a:pt x="495522" y="452203"/>
                    </a:cubicBezTo>
                    <a:cubicBezTo>
                      <a:pt x="538880" y="396220"/>
                      <a:pt x="553457" y="332544"/>
                      <a:pt x="542965" y="261731"/>
                    </a:cubicBezTo>
                    <a:cubicBezTo>
                      <a:pt x="563298" y="258301"/>
                      <a:pt x="582981" y="254779"/>
                      <a:pt x="602385" y="251442"/>
                    </a:cubicBezTo>
                    <a:close/>
                    <a:moveTo>
                      <a:pt x="303431" y="210142"/>
                    </a:moveTo>
                    <a:cubicBezTo>
                      <a:pt x="251346" y="210142"/>
                      <a:pt x="209010" y="252415"/>
                      <a:pt x="209010" y="304421"/>
                    </a:cubicBezTo>
                    <a:cubicBezTo>
                      <a:pt x="209010" y="331768"/>
                      <a:pt x="220708" y="356334"/>
                      <a:pt x="239463" y="373670"/>
                    </a:cubicBezTo>
                    <a:cubicBezTo>
                      <a:pt x="242248" y="349660"/>
                      <a:pt x="258217" y="329821"/>
                      <a:pt x="280035" y="321293"/>
                    </a:cubicBezTo>
                    <a:cubicBezTo>
                      <a:pt x="267687" y="313506"/>
                      <a:pt x="259516" y="299786"/>
                      <a:pt x="259516" y="284026"/>
                    </a:cubicBezTo>
                    <a:cubicBezTo>
                      <a:pt x="259516" y="259831"/>
                      <a:pt x="279199" y="240178"/>
                      <a:pt x="303431" y="240178"/>
                    </a:cubicBezTo>
                    <a:cubicBezTo>
                      <a:pt x="327663" y="240085"/>
                      <a:pt x="347346" y="259831"/>
                      <a:pt x="347346" y="284026"/>
                    </a:cubicBezTo>
                    <a:cubicBezTo>
                      <a:pt x="347346" y="299786"/>
                      <a:pt x="339083" y="313506"/>
                      <a:pt x="326827" y="321293"/>
                    </a:cubicBezTo>
                    <a:cubicBezTo>
                      <a:pt x="348645" y="329821"/>
                      <a:pt x="364614" y="349660"/>
                      <a:pt x="367399" y="373670"/>
                    </a:cubicBezTo>
                    <a:cubicBezTo>
                      <a:pt x="386154" y="356520"/>
                      <a:pt x="397852" y="331861"/>
                      <a:pt x="397852" y="304421"/>
                    </a:cubicBezTo>
                    <a:cubicBezTo>
                      <a:pt x="397852" y="252415"/>
                      <a:pt x="355516" y="210142"/>
                      <a:pt x="303431" y="210142"/>
                    </a:cubicBezTo>
                    <a:close/>
                    <a:moveTo>
                      <a:pt x="285976" y="109746"/>
                    </a:moveTo>
                    <a:lnTo>
                      <a:pt x="320885" y="109746"/>
                    </a:lnTo>
                    <a:cubicBezTo>
                      <a:pt x="327942" y="109746"/>
                      <a:pt x="333791" y="115493"/>
                      <a:pt x="333791" y="122631"/>
                    </a:cubicBezTo>
                    <a:lnTo>
                      <a:pt x="333791" y="151647"/>
                    </a:lnTo>
                    <a:cubicBezTo>
                      <a:pt x="354216" y="155726"/>
                      <a:pt x="373249" y="163791"/>
                      <a:pt x="389960" y="174915"/>
                    </a:cubicBezTo>
                    <a:lnTo>
                      <a:pt x="410478" y="154428"/>
                    </a:lnTo>
                    <a:cubicBezTo>
                      <a:pt x="415492" y="149422"/>
                      <a:pt x="423662" y="149422"/>
                      <a:pt x="428675" y="154428"/>
                    </a:cubicBezTo>
                    <a:lnTo>
                      <a:pt x="453464" y="179087"/>
                    </a:lnTo>
                    <a:cubicBezTo>
                      <a:pt x="458385" y="184093"/>
                      <a:pt x="458385" y="192251"/>
                      <a:pt x="453464" y="197257"/>
                    </a:cubicBezTo>
                    <a:lnTo>
                      <a:pt x="432946" y="217837"/>
                    </a:lnTo>
                    <a:cubicBezTo>
                      <a:pt x="444087" y="234523"/>
                      <a:pt x="452072" y="253527"/>
                      <a:pt x="456157" y="273922"/>
                    </a:cubicBezTo>
                    <a:lnTo>
                      <a:pt x="485309" y="273922"/>
                    </a:lnTo>
                    <a:cubicBezTo>
                      <a:pt x="492365" y="273922"/>
                      <a:pt x="498121" y="279577"/>
                      <a:pt x="498121" y="286808"/>
                    </a:cubicBezTo>
                    <a:lnTo>
                      <a:pt x="498121" y="321664"/>
                    </a:lnTo>
                    <a:cubicBezTo>
                      <a:pt x="498121" y="328709"/>
                      <a:pt x="492458" y="334457"/>
                      <a:pt x="485309" y="334457"/>
                    </a:cubicBezTo>
                    <a:lnTo>
                      <a:pt x="456157" y="334457"/>
                    </a:lnTo>
                    <a:cubicBezTo>
                      <a:pt x="452072" y="354851"/>
                      <a:pt x="444087" y="373948"/>
                      <a:pt x="432946" y="390634"/>
                    </a:cubicBezTo>
                    <a:lnTo>
                      <a:pt x="453464" y="411121"/>
                    </a:lnTo>
                    <a:cubicBezTo>
                      <a:pt x="458385" y="416035"/>
                      <a:pt x="458385" y="424192"/>
                      <a:pt x="453464" y="429291"/>
                    </a:cubicBezTo>
                    <a:lnTo>
                      <a:pt x="428675" y="454042"/>
                    </a:lnTo>
                    <a:cubicBezTo>
                      <a:pt x="423755" y="458956"/>
                      <a:pt x="415585" y="458956"/>
                      <a:pt x="410478" y="454042"/>
                    </a:cubicBezTo>
                    <a:lnTo>
                      <a:pt x="389960" y="433463"/>
                    </a:lnTo>
                    <a:cubicBezTo>
                      <a:pt x="373249" y="444587"/>
                      <a:pt x="354216" y="452652"/>
                      <a:pt x="333791" y="456731"/>
                    </a:cubicBezTo>
                    <a:lnTo>
                      <a:pt x="333791" y="485932"/>
                    </a:lnTo>
                    <a:cubicBezTo>
                      <a:pt x="333791" y="492977"/>
                      <a:pt x="327942" y="498632"/>
                      <a:pt x="320885" y="498632"/>
                    </a:cubicBezTo>
                    <a:lnTo>
                      <a:pt x="285976" y="498632"/>
                    </a:lnTo>
                    <a:cubicBezTo>
                      <a:pt x="278920" y="498632"/>
                      <a:pt x="273071" y="492977"/>
                      <a:pt x="273071" y="485747"/>
                    </a:cubicBezTo>
                    <a:lnTo>
                      <a:pt x="273071" y="456731"/>
                    </a:lnTo>
                    <a:cubicBezTo>
                      <a:pt x="252646" y="452652"/>
                      <a:pt x="233613" y="444587"/>
                      <a:pt x="216902" y="433463"/>
                    </a:cubicBezTo>
                    <a:lnTo>
                      <a:pt x="196384" y="454042"/>
                    </a:lnTo>
                    <a:cubicBezTo>
                      <a:pt x="191370" y="458956"/>
                      <a:pt x="183200" y="458956"/>
                      <a:pt x="178187" y="454042"/>
                    </a:cubicBezTo>
                    <a:lnTo>
                      <a:pt x="153398" y="429291"/>
                    </a:lnTo>
                    <a:cubicBezTo>
                      <a:pt x="148477" y="424378"/>
                      <a:pt x="148477" y="416220"/>
                      <a:pt x="153398" y="411121"/>
                    </a:cubicBezTo>
                    <a:lnTo>
                      <a:pt x="173916" y="390634"/>
                    </a:lnTo>
                    <a:cubicBezTo>
                      <a:pt x="162775" y="373948"/>
                      <a:pt x="154790" y="354851"/>
                      <a:pt x="150705" y="334457"/>
                    </a:cubicBezTo>
                    <a:lnTo>
                      <a:pt x="121553" y="334457"/>
                    </a:lnTo>
                    <a:cubicBezTo>
                      <a:pt x="114497" y="334457"/>
                      <a:pt x="108741" y="328802"/>
                      <a:pt x="108741" y="321664"/>
                    </a:cubicBezTo>
                    <a:lnTo>
                      <a:pt x="108741" y="286808"/>
                    </a:lnTo>
                    <a:cubicBezTo>
                      <a:pt x="108741" y="279762"/>
                      <a:pt x="114404" y="273922"/>
                      <a:pt x="121553" y="273922"/>
                    </a:cubicBezTo>
                    <a:lnTo>
                      <a:pt x="150705" y="273922"/>
                    </a:lnTo>
                    <a:cubicBezTo>
                      <a:pt x="154790" y="253527"/>
                      <a:pt x="162775" y="234523"/>
                      <a:pt x="173916" y="217837"/>
                    </a:cubicBezTo>
                    <a:lnTo>
                      <a:pt x="153398" y="197257"/>
                    </a:lnTo>
                    <a:cubicBezTo>
                      <a:pt x="148292" y="192343"/>
                      <a:pt x="148477" y="184186"/>
                      <a:pt x="153398" y="179087"/>
                    </a:cubicBezTo>
                    <a:lnTo>
                      <a:pt x="178187" y="154428"/>
                    </a:lnTo>
                    <a:cubicBezTo>
                      <a:pt x="183107" y="149422"/>
                      <a:pt x="191277" y="149422"/>
                      <a:pt x="196384" y="154428"/>
                    </a:cubicBezTo>
                    <a:lnTo>
                      <a:pt x="216902" y="174915"/>
                    </a:lnTo>
                    <a:cubicBezTo>
                      <a:pt x="233613" y="163698"/>
                      <a:pt x="252646" y="155726"/>
                      <a:pt x="273071" y="151647"/>
                    </a:cubicBezTo>
                    <a:lnTo>
                      <a:pt x="273071" y="122631"/>
                    </a:lnTo>
                    <a:cubicBezTo>
                      <a:pt x="273071" y="115586"/>
                      <a:pt x="278828" y="109746"/>
                      <a:pt x="285976" y="109746"/>
                    </a:cubicBezTo>
                    <a:close/>
                    <a:moveTo>
                      <a:pt x="477610" y="55270"/>
                    </a:moveTo>
                    <a:cubicBezTo>
                      <a:pt x="529689" y="92619"/>
                      <a:pt x="566451" y="140349"/>
                      <a:pt x="589009" y="200127"/>
                    </a:cubicBezTo>
                    <a:cubicBezTo>
                      <a:pt x="569422" y="207263"/>
                      <a:pt x="550855" y="213936"/>
                      <a:pt x="531917" y="220887"/>
                    </a:cubicBezTo>
                    <a:cubicBezTo>
                      <a:pt x="522820" y="197068"/>
                      <a:pt x="511123" y="175567"/>
                      <a:pt x="495898" y="155919"/>
                    </a:cubicBezTo>
                    <a:cubicBezTo>
                      <a:pt x="480860" y="136364"/>
                      <a:pt x="462850" y="119682"/>
                      <a:pt x="442798" y="104853"/>
                    </a:cubicBezTo>
                    <a:cubicBezTo>
                      <a:pt x="454588" y="88078"/>
                      <a:pt x="466006" y="71859"/>
                      <a:pt x="477610" y="55270"/>
                    </a:cubicBezTo>
                    <a:close/>
                    <a:moveTo>
                      <a:pt x="287505" y="284"/>
                    </a:moveTo>
                    <a:cubicBezTo>
                      <a:pt x="334882" y="-1837"/>
                      <a:pt x="383093" y="7920"/>
                      <a:pt x="431931" y="28455"/>
                    </a:cubicBezTo>
                    <a:cubicBezTo>
                      <a:pt x="423018" y="47460"/>
                      <a:pt x="414754" y="65445"/>
                      <a:pt x="406305" y="83337"/>
                    </a:cubicBezTo>
                    <a:cubicBezTo>
                      <a:pt x="242241" y="9635"/>
                      <a:pt x="71215" y="128208"/>
                      <a:pt x="60444" y="282843"/>
                    </a:cubicBezTo>
                    <a:cubicBezTo>
                      <a:pt x="40760" y="281082"/>
                      <a:pt x="20891" y="279413"/>
                      <a:pt x="0" y="277559"/>
                    </a:cubicBezTo>
                    <a:cubicBezTo>
                      <a:pt x="12256" y="175210"/>
                      <a:pt x="60073" y="95667"/>
                      <a:pt x="148093" y="43381"/>
                    </a:cubicBezTo>
                    <a:cubicBezTo>
                      <a:pt x="193589" y="16403"/>
                      <a:pt x="240129" y="2404"/>
                      <a:pt x="287505" y="2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" name="Bullet4">
                <a:extLst>
                  <a:ext uri="{FF2B5EF4-FFF2-40B4-BE49-F238E27FC236}">
                    <a16:creationId xmlns:a16="http://schemas.microsoft.com/office/drawing/2014/main" id="{4D36789F-2521-62EC-41F0-7ABEF49A4F59}"/>
                  </a:ext>
                </a:extLst>
              </p:cNvPr>
              <p:cNvSpPr txBox="1"/>
              <p:nvPr/>
            </p:nvSpPr>
            <p:spPr>
              <a:xfrm>
                <a:off x="7576528" y="3827208"/>
                <a:ext cx="3942374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b="1" dirty="0"/>
                  <a:t>购买决策因素</a:t>
                </a:r>
                <a:endParaRPr lang="en-US" dirty="0"/>
              </a:p>
            </p:txBody>
          </p:sp>
          <p:sp>
            <p:nvSpPr>
              <p:cNvPr id="24" name="Text4">
                <a:extLst>
                  <a:ext uri="{FF2B5EF4-FFF2-40B4-BE49-F238E27FC236}">
                    <a16:creationId xmlns:a16="http://schemas.microsoft.com/office/drawing/2014/main" id="{83C3E1BD-D4D1-8107-D04D-F2D7C8BBD062}"/>
                  </a:ext>
                </a:extLst>
              </p:cNvPr>
              <p:cNvSpPr txBox="1"/>
              <p:nvPr/>
            </p:nvSpPr>
            <p:spPr>
              <a:xfrm>
                <a:off x="7576528" y="4219720"/>
                <a:ext cx="3942374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buSzPct val="25000"/>
                </a:pPr>
                <a:r>
                  <a:rPr lang="zh-CN" altLang="en-US" sz="1200" dirty="0"/>
                  <a:t>价格、功能、品牌和售后服务是影响购买的重要因素。</a:t>
                </a:r>
                <a:endParaRPr lang="en-US" dirty="0"/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376A376-EC8D-37FF-0824-82E65F737FD6}"/>
                </a:ext>
              </a:extLst>
            </p:cNvPr>
            <p:cNvGrpSpPr/>
            <p:nvPr/>
          </p:nvGrpSpPr>
          <p:grpSpPr>
            <a:xfrm>
              <a:off x="7345363" y="2415858"/>
              <a:ext cx="4173539" cy="1168400"/>
              <a:chOff x="7345363" y="2415858"/>
              <a:chExt cx="4173539" cy="1168400"/>
            </a:xfrm>
          </p:grpSpPr>
          <p:sp>
            <p:nvSpPr>
              <p:cNvPr id="8" name="IconBackground5">
                <a:extLst>
                  <a:ext uri="{FF2B5EF4-FFF2-40B4-BE49-F238E27FC236}">
                    <a16:creationId xmlns:a16="http://schemas.microsoft.com/office/drawing/2014/main" id="{9C3E98D2-A2E4-774C-3D07-2C0C3CFE7C3A}"/>
                  </a:ext>
                </a:extLst>
              </p:cNvPr>
              <p:cNvSpPr/>
              <p:nvPr/>
            </p:nvSpPr>
            <p:spPr bwMode="auto">
              <a:xfrm>
                <a:off x="7345363" y="2415858"/>
                <a:ext cx="1165225" cy="1168400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con5">
                <a:extLst>
                  <a:ext uri="{FF2B5EF4-FFF2-40B4-BE49-F238E27FC236}">
                    <a16:creationId xmlns:a16="http://schemas.microsoft.com/office/drawing/2014/main" id="{A1FB7698-9BA1-EC38-DDBB-F0EC504DA7B8}"/>
                  </a:ext>
                </a:extLst>
              </p:cNvPr>
              <p:cNvSpPr/>
              <p:nvPr/>
            </p:nvSpPr>
            <p:spPr bwMode="auto">
              <a:xfrm>
                <a:off x="7664451" y="2736933"/>
                <a:ext cx="527050" cy="526250"/>
              </a:xfrm>
              <a:custGeom>
                <a:avLst/>
                <a:gdLst>
                  <a:gd name="connsiteX0" fmla="*/ 59406 w 606740"/>
                  <a:gd name="connsiteY0" fmla="*/ 325182 h 605821"/>
                  <a:gd name="connsiteX1" fmla="*/ 281908 w 606740"/>
                  <a:gd name="connsiteY1" fmla="*/ 547227 h 605821"/>
                  <a:gd name="connsiteX2" fmla="*/ 276800 w 606740"/>
                  <a:gd name="connsiteY2" fmla="*/ 605821 h 605821"/>
                  <a:gd name="connsiteX3" fmla="*/ 1552 w 606740"/>
                  <a:gd name="connsiteY3" fmla="*/ 330189 h 605821"/>
                  <a:gd name="connsiteX4" fmla="*/ 59406 w 606740"/>
                  <a:gd name="connsiteY4" fmla="*/ 325182 h 605821"/>
                  <a:gd name="connsiteX5" fmla="*/ 602385 w 606740"/>
                  <a:gd name="connsiteY5" fmla="*/ 251442 h 605821"/>
                  <a:gd name="connsiteX6" fmla="*/ 329425 w 606740"/>
                  <a:gd name="connsiteY6" fmla="*/ 605045 h 605821"/>
                  <a:gd name="connsiteX7" fmla="*/ 324318 w 606740"/>
                  <a:gd name="connsiteY7" fmla="*/ 546096 h 605821"/>
                  <a:gd name="connsiteX8" fmla="*/ 495522 w 606740"/>
                  <a:gd name="connsiteY8" fmla="*/ 452203 h 605821"/>
                  <a:gd name="connsiteX9" fmla="*/ 542965 w 606740"/>
                  <a:gd name="connsiteY9" fmla="*/ 261731 h 605821"/>
                  <a:gd name="connsiteX10" fmla="*/ 602385 w 606740"/>
                  <a:gd name="connsiteY10" fmla="*/ 251442 h 605821"/>
                  <a:gd name="connsiteX11" fmla="*/ 303431 w 606740"/>
                  <a:gd name="connsiteY11" fmla="*/ 210142 h 605821"/>
                  <a:gd name="connsiteX12" fmla="*/ 209010 w 606740"/>
                  <a:gd name="connsiteY12" fmla="*/ 304421 h 605821"/>
                  <a:gd name="connsiteX13" fmla="*/ 239463 w 606740"/>
                  <a:gd name="connsiteY13" fmla="*/ 373670 h 605821"/>
                  <a:gd name="connsiteX14" fmla="*/ 280035 w 606740"/>
                  <a:gd name="connsiteY14" fmla="*/ 321293 h 605821"/>
                  <a:gd name="connsiteX15" fmla="*/ 259516 w 606740"/>
                  <a:gd name="connsiteY15" fmla="*/ 284026 h 605821"/>
                  <a:gd name="connsiteX16" fmla="*/ 303431 w 606740"/>
                  <a:gd name="connsiteY16" fmla="*/ 240178 h 605821"/>
                  <a:gd name="connsiteX17" fmla="*/ 347346 w 606740"/>
                  <a:gd name="connsiteY17" fmla="*/ 284026 h 605821"/>
                  <a:gd name="connsiteX18" fmla="*/ 326827 w 606740"/>
                  <a:gd name="connsiteY18" fmla="*/ 321293 h 605821"/>
                  <a:gd name="connsiteX19" fmla="*/ 367399 w 606740"/>
                  <a:gd name="connsiteY19" fmla="*/ 373670 h 605821"/>
                  <a:gd name="connsiteX20" fmla="*/ 397852 w 606740"/>
                  <a:gd name="connsiteY20" fmla="*/ 304421 h 605821"/>
                  <a:gd name="connsiteX21" fmla="*/ 303431 w 606740"/>
                  <a:gd name="connsiteY21" fmla="*/ 210142 h 605821"/>
                  <a:gd name="connsiteX22" fmla="*/ 285976 w 606740"/>
                  <a:gd name="connsiteY22" fmla="*/ 109746 h 605821"/>
                  <a:gd name="connsiteX23" fmla="*/ 320885 w 606740"/>
                  <a:gd name="connsiteY23" fmla="*/ 109746 h 605821"/>
                  <a:gd name="connsiteX24" fmla="*/ 333791 w 606740"/>
                  <a:gd name="connsiteY24" fmla="*/ 122631 h 605821"/>
                  <a:gd name="connsiteX25" fmla="*/ 333791 w 606740"/>
                  <a:gd name="connsiteY25" fmla="*/ 151647 h 605821"/>
                  <a:gd name="connsiteX26" fmla="*/ 389960 w 606740"/>
                  <a:gd name="connsiteY26" fmla="*/ 174915 h 605821"/>
                  <a:gd name="connsiteX27" fmla="*/ 410478 w 606740"/>
                  <a:gd name="connsiteY27" fmla="*/ 154428 h 605821"/>
                  <a:gd name="connsiteX28" fmla="*/ 428675 w 606740"/>
                  <a:gd name="connsiteY28" fmla="*/ 154428 h 605821"/>
                  <a:gd name="connsiteX29" fmla="*/ 453464 w 606740"/>
                  <a:gd name="connsiteY29" fmla="*/ 179087 h 605821"/>
                  <a:gd name="connsiteX30" fmla="*/ 453464 w 606740"/>
                  <a:gd name="connsiteY30" fmla="*/ 197257 h 605821"/>
                  <a:gd name="connsiteX31" fmla="*/ 432946 w 606740"/>
                  <a:gd name="connsiteY31" fmla="*/ 217837 h 605821"/>
                  <a:gd name="connsiteX32" fmla="*/ 456157 w 606740"/>
                  <a:gd name="connsiteY32" fmla="*/ 273922 h 605821"/>
                  <a:gd name="connsiteX33" fmla="*/ 485309 w 606740"/>
                  <a:gd name="connsiteY33" fmla="*/ 273922 h 605821"/>
                  <a:gd name="connsiteX34" fmla="*/ 498121 w 606740"/>
                  <a:gd name="connsiteY34" fmla="*/ 286808 h 605821"/>
                  <a:gd name="connsiteX35" fmla="*/ 498121 w 606740"/>
                  <a:gd name="connsiteY35" fmla="*/ 321664 h 605821"/>
                  <a:gd name="connsiteX36" fmla="*/ 485309 w 606740"/>
                  <a:gd name="connsiteY36" fmla="*/ 334457 h 605821"/>
                  <a:gd name="connsiteX37" fmla="*/ 456157 w 606740"/>
                  <a:gd name="connsiteY37" fmla="*/ 334457 h 605821"/>
                  <a:gd name="connsiteX38" fmla="*/ 432946 w 606740"/>
                  <a:gd name="connsiteY38" fmla="*/ 390634 h 605821"/>
                  <a:gd name="connsiteX39" fmla="*/ 453464 w 606740"/>
                  <a:gd name="connsiteY39" fmla="*/ 411121 h 605821"/>
                  <a:gd name="connsiteX40" fmla="*/ 453464 w 606740"/>
                  <a:gd name="connsiteY40" fmla="*/ 429291 h 605821"/>
                  <a:gd name="connsiteX41" fmla="*/ 428675 w 606740"/>
                  <a:gd name="connsiteY41" fmla="*/ 454042 h 605821"/>
                  <a:gd name="connsiteX42" fmla="*/ 410478 w 606740"/>
                  <a:gd name="connsiteY42" fmla="*/ 454042 h 605821"/>
                  <a:gd name="connsiteX43" fmla="*/ 389960 w 606740"/>
                  <a:gd name="connsiteY43" fmla="*/ 433463 h 605821"/>
                  <a:gd name="connsiteX44" fmla="*/ 333791 w 606740"/>
                  <a:gd name="connsiteY44" fmla="*/ 456731 h 605821"/>
                  <a:gd name="connsiteX45" fmla="*/ 333791 w 606740"/>
                  <a:gd name="connsiteY45" fmla="*/ 485932 h 605821"/>
                  <a:gd name="connsiteX46" fmla="*/ 320885 w 606740"/>
                  <a:gd name="connsiteY46" fmla="*/ 498632 h 605821"/>
                  <a:gd name="connsiteX47" fmla="*/ 285976 w 606740"/>
                  <a:gd name="connsiteY47" fmla="*/ 498632 h 605821"/>
                  <a:gd name="connsiteX48" fmla="*/ 273071 w 606740"/>
                  <a:gd name="connsiteY48" fmla="*/ 485747 h 605821"/>
                  <a:gd name="connsiteX49" fmla="*/ 273071 w 606740"/>
                  <a:gd name="connsiteY49" fmla="*/ 456731 h 605821"/>
                  <a:gd name="connsiteX50" fmla="*/ 216902 w 606740"/>
                  <a:gd name="connsiteY50" fmla="*/ 433463 h 605821"/>
                  <a:gd name="connsiteX51" fmla="*/ 196384 w 606740"/>
                  <a:gd name="connsiteY51" fmla="*/ 454042 h 605821"/>
                  <a:gd name="connsiteX52" fmla="*/ 178187 w 606740"/>
                  <a:gd name="connsiteY52" fmla="*/ 454042 h 605821"/>
                  <a:gd name="connsiteX53" fmla="*/ 153398 w 606740"/>
                  <a:gd name="connsiteY53" fmla="*/ 429291 h 605821"/>
                  <a:gd name="connsiteX54" fmla="*/ 153398 w 606740"/>
                  <a:gd name="connsiteY54" fmla="*/ 411121 h 605821"/>
                  <a:gd name="connsiteX55" fmla="*/ 173916 w 606740"/>
                  <a:gd name="connsiteY55" fmla="*/ 390634 h 605821"/>
                  <a:gd name="connsiteX56" fmla="*/ 150705 w 606740"/>
                  <a:gd name="connsiteY56" fmla="*/ 334457 h 605821"/>
                  <a:gd name="connsiteX57" fmla="*/ 121553 w 606740"/>
                  <a:gd name="connsiteY57" fmla="*/ 334457 h 605821"/>
                  <a:gd name="connsiteX58" fmla="*/ 108741 w 606740"/>
                  <a:gd name="connsiteY58" fmla="*/ 321664 h 605821"/>
                  <a:gd name="connsiteX59" fmla="*/ 108741 w 606740"/>
                  <a:gd name="connsiteY59" fmla="*/ 286808 h 605821"/>
                  <a:gd name="connsiteX60" fmla="*/ 121553 w 606740"/>
                  <a:gd name="connsiteY60" fmla="*/ 273922 h 605821"/>
                  <a:gd name="connsiteX61" fmla="*/ 150705 w 606740"/>
                  <a:gd name="connsiteY61" fmla="*/ 273922 h 605821"/>
                  <a:gd name="connsiteX62" fmla="*/ 173916 w 606740"/>
                  <a:gd name="connsiteY62" fmla="*/ 217837 h 605821"/>
                  <a:gd name="connsiteX63" fmla="*/ 153398 w 606740"/>
                  <a:gd name="connsiteY63" fmla="*/ 197257 h 605821"/>
                  <a:gd name="connsiteX64" fmla="*/ 153398 w 606740"/>
                  <a:gd name="connsiteY64" fmla="*/ 179087 h 605821"/>
                  <a:gd name="connsiteX65" fmla="*/ 178187 w 606740"/>
                  <a:gd name="connsiteY65" fmla="*/ 154428 h 605821"/>
                  <a:gd name="connsiteX66" fmla="*/ 196384 w 606740"/>
                  <a:gd name="connsiteY66" fmla="*/ 154428 h 605821"/>
                  <a:gd name="connsiteX67" fmla="*/ 216902 w 606740"/>
                  <a:gd name="connsiteY67" fmla="*/ 174915 h 605821"/>
                  <a:gd name="connsiteX68" fmla="*/ 273071 w 606740"/>
                  <a:gd name="connsiteY68" fmla="*/ 151647 h 605821"/>
                  <a:gd name="connsiteX69" fmla="*/ 273071 w 606740"/>
                  <a:gd name="connsiteY69" fmla="*/ 122631 h 605821"/>
                  <a:gd name="connsiteX70" fmla="*/ 285976 w 606740"/>
                  <a:gd name="connsiteY70" fmla="*/ 109746 h 605821"/>
                  <a:gd name="connsiteX71" fmla="*/ 477610 w 606740"/>
                  <a:gd name="connsiteY71" fmla="*/ 55270 h 605821"/>
                  <a:gd name="connsiteX72" fmla="*/ 589009 w 606740"/>
                  <a:gd name="connsiteY72" fmla="*/ 200127 h 605821"/>
                  <a:gd name="connsiteX73" fmla="*/ 531917 w 606740"/>
                  <a:gd name="connsiteY73" fmla="*/ 220887 h 605821"/>
                  <a:gd name="connsiteX74" fmla="*/ 495898 w 606740"/>
                  <a:gd name="connsiteY74" fmla="*/ 155919 h 605821"/>
                  <a:gd name="connsiteX75" fmla="*/ 442798 w 606740"/>
                  <a:gd name="connsiteY75" fmla="*/ 104853 h 605821"/>
                  <a:gd name="connsiteX76" fmla="*/ 477610 w 606740"/>
                  <a:gd name="connsiteY76" fmla="*/ 55270 h 605821"/>
                  <a:gd name="connsiteX77" fmla="*/ 287505 w 606740"/>
                  <a:gd name="connsiteY77" fmla="*/ 284 h 605821"/>
                  <a:gd name="connsiteX78" fmla="*/ 431931 w 606740"/>
                  <a:gd name="connsiteY78" fmla="*/ 28455 h 605821"/>
                  <a:gd name="connsiteX79" fmla="*/ 406305 w 606740"/>
                  <a:gd name="connsiteY79" fmla="*/ 83337 h 605821"/>
                  <a:gd name="connsiteX80" fmla="*/ 60444 w 606740"/>
                  <a:gd name="connsiteY80" fmla="*/ 282843 h 605821"/>
                  <a:gd name="connsiteX81" fmla="*/ 0 w 606740"/>
                  <a:gd name="connsiteY81" fmla="*/ 277559 h 605821"/>
                  <a:gd name="connsiteX82" fmla="*/ 148093 w 606740"/>
                  <a:gd name="connsiteY82" fmla="*/ 43381 h 605821"/>
                  <a:gd name="connsiteX83" fmla="*/ 287505 w 606740"/>
                  <a:gd name="connsiteY83" fmla="*/ 284 h 60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606740" h="605821">
                    <a:moveTo>
                      <a:pt x="59406" y="325182"/>
                    </a:moveTo>
                    <a:cubicBezTo>
                      <a:pt x="80950" y="452568"/>
                      <a:pt x="154777" y="526182"/>
                      <a:pt x="281908" y="547227"/>
                    </a:cubicBezTo>
                    <a:cubicBezTo>
                      <a:pt x="280329" y="566233"/>
                      <a:pt x="278565" y="585795"/>
                      <a:pt x="276800" y="605821"/>
                    </a:cubicBezTo>
                    <a:cubicBezTo>
                      <a:pt x="114103" y="592749"/>
                      <a:pt x="6195" y="453774"/>
                      <a:pt x="1552" y="330189"/>
                    </a:cubicBezTo>
                    <a:cubicBezTo>
                      <a:pt x="21053" y="328520"/>
                      <a:pt x="40555" y="326851"/>
                      <a:pt x="59406" y="325182"/>
                    </a:cubicBezTo>
                    <a:close/>
                    <a:moveTo>
                      <a:pt x="602385" y="251442"/>
                    </a:moveTo>
                    <a:cubicBezTo>
                      <a:pt x="635159" y="451925"/>
                      <a:pt x="476953" y="599855"/>
                      <a:pt x="329425" y="605045"/>
                    </a:cubicBezTo>
                    <a:cubicBezTo>
                      <a:pt x="327846" y="585488"/>
                      <a:pt x="326082" y="566116"/>
                      <a:pt x="324318" y="546096"/>
                    </a:cubicBezTo>
                    <a:cubicBezTo>
                      <a:pt x="394880" y="538310"/>
                      <a:pt x="452443" y="507816"/>
                      <a:pt x="495522" y="452203"/>
                    </a:cubicBezTo>
                    <a:cubicBezTo>
                      <a:pt x="538880" y="396220"/>
                      <a:pt x="553457" y="332544"/>
                      <a:pt x="542965" y="261731"/>
                    </a:cubicBezTo>
                    <a:cubicBezTo>
                      <a:pt x="563298" y="258301"/>
                      <a:pt x="582981" y="254779"/>
                      <a:pt x="602385" y="251442"/>
                    </a:cubicBezTo>
                    <a:close/>
                    <a:moveTo>
                      <a:pt x="303431" y="210142"/>
                    </a:moveTo>
                    <a:cubicBezTo>
                      <a:pt x="251346" y="210142"/>
                      <a:pt x="209010" y="252415"/>
                      <a:pt x="209010" y="304421"/>
                    </a:cubicBezTo>
                    <a:cubicBezTo>
                      <a:pt x="209010" y="331768"/>
                      <a:pt x="220708" y="356334"/>
                      <a:pt x="239463" y="373670"/>
                    </a:cubicBezTo>
                    <a:cubicBezTo>
                      <a:pt x="242248" y="349660"/>
                      <a:pt x="258217" y="329821"/>
                      <a:pt x="280035" y="321293"/>
                    </a:cubicBezTo>
                    <a:cubicBezTo>
                      <a:pt x="267687" y="313506"/>
                      <a:pt x="259516" y="299786"/>
                      <a:pt x="259516" y="284026"/>
                    </a:cubicBezTo>
                    <a:cubicBezTo>
                      <a:pt x="259516" y="259831"/>
                      <a:pt x="279199" y="240178"/>
                      <a:pt x="303431" y="240178"/>
                    </a:cubicBezTo>
                    <a:cubicBezTo>
                      <a:pt x="327663" y="240085"/>
                      <a:pt x="347346" y="259831"/>
                      <a:pt x="347346" y="284026"/>
                    </a:cubicBezTo>
                    <a:cubicBezTo>
                      <a:pt x="347346" y="299786"/>
                      <a:pt x="339083" y="313506"/>
                      <a:pt x="326827" y="321293"/>
                    </a:cubicBezTo>
                    <a:cubicBezTo>
                      <a:pt x="348645" y="329821"/>
                      <a:pt x="364614" y="349660"/>
                      <a:pt x="367399" y="373670"/>
                    </a:cubicBezTo>
                    <a:cubicBezTo>
                      <a:pt x="386154" y="356520"/>
                      <a:pt x="397852" y="331861"/>
                      <a:pt x="397852" y="304421"/>
                    </a:cubicBezTo>
                    <a:cubicBezTo>
                      <a:pt x="397852" y="252415"/>
                      <a:pt x="355516" y="210142"/>
                      <a:pt x="303431" y="210142"/>
                    </a:cubicBezTo>
                    <a:close/>
                    <a:moveTo>
                      <a:pt x="285976" y="109746"/>
                    </a:moveTo>
                    <a:lnTo>
                      <a:pt x="320885" y="109746"/>
                    </a:lnTo>
                    <a:cubicBezTo>
                      <a:pt x="327942" y="109746"/>
                      <a:pt x="333791" y="115493"/>
                      <a:pt x="333791" y="122631"/>
                    </a:cubicBezTo>
                    <a:lnTo>
                      <a:pt x="333791" y="151647"/>
                    </a:lnTo>
                    <a:cubicBezTo>
                      <a:pt x="354216" y="155726"/>
                      <a:pt x="373249" y="163791"/>
                      <a:pt x="389960" y="174915"/>
                    </a:cubicBezTo>
                    <a:lnTo>
                      <a:pt x="410478" y="154428"/>
                    </a:lnTo>
                    <a:cubicBezTo>
                      <a:pt x="415492" y="149422"/>
                      <a:pt x="423662" y="149422"/>
                      <a:pt x="428675" y="154428"/>
                    </a:cubicBezTo>
                    <a:lnTo>
                      <a:pt x="453464" y="179087"/>
                    </a:lnTo>
                    <a:cubicBezTo>
                      <a:pt x="458385" y="184093"/>
                      <a:pt x="458385" y="192251"/>
                      <a:pt x="453464" y="197257"/>
                    </a:cubicBezTo>
                    <a:lnTo>
                      <a:pt x="432946" y="217837"/>
                    </a:lnTo>
                    <a:cubicBezTo>
                      <a:pt x="444087" y="234523"/>
                      <a:pt x="452072" y="253527"/>
                      <a:pt x="456157" y="273922"/>
                    </a:cubicBezTo>
                    <a:lnTo>
                      <a:pt x="485309" y="273922"/>
                    </a:lnTo>
                    <a:cubicBezTo>
                      <a:pt x="492365" y="273922"/>
                      <a:pt x="498121" y="279577"/>
                      <a:pt x="498121" y="286808"/>
                    </a:cubicBezTo>
                    <a:lnTo>
                      <a:pt x="498121" y="321664"/>
                    </a:lnTo>
                    <a:cubicBezTo>
                      <a:pt x="498121" y="328709"/>
                      <a:pt x="492458" y="334457"/>
                      <a:pt x="485309" y="334457"/>
                    </a:cubicBezTo>
                    <a:lnTo>
                      <a:pt x="456157" y="334457"/>
                    </a:lnTo>
                    <a:cubicBezTo>
                      <a:pt x="452072" y="354851"/>
                      <a:pt x="444087" y="373948"/>
                      <a:pt x="432946" y="390634"/>
                    </a:cubicBezTo>
                    <a:lnTo>
                      <a:pt x="453464" y="411121"/>
                    </a:lnTo>
                    <a:cubicBezTo>
                      <a:pt x="458385" y="416035"/>
                      <a:pt x="458385" y="424192"/>
                      <a:pt x="453464" y="429291"/>
                    </a:cubicBezTo>
                    <a:lnTo>
                      <a:pt x="428675" y="454042"/>
                    </a:lnTo>
                    <a:cubicBezTo>
                      <a:pt x="423755" y="458956"/>
                      <a:pt x="415585" y="458956"/>
                      <a:pt x="410478" y="454042"/>
                    </a:cubicBezTo>
                    <a:lnTo>
                      <a:pt x="389960" y="433463"/>
                    </a:lnTo>
                    <a:cubicBezTo>
                      <a:pt x="373249" y="444587"/>
                      <a:pt x="354216" y="452652"/>
                      <a:pt x="333791" y="456731"/>
                    </a:cubicBezTo>
                    <a:lnTo>
                      <a:pt x="333791" y="485932"/>
                    </a:lnTo>
                    <a:cubicBezTo>
                      <a:pt x="333791" y="492977"/>
                      <a:pt x="327942" y="498632"/>
                      <a:pt x="320885" y="498632"/>
                    </a:cubicBezTo>
                    <a:lnTo>
                      <a:pt x="285976" y="498632"/>
                    </a:lnTo>
                    <a:cubicBezTo>
                      <a:pt x="278920" y="498632"/>
                      <a:pt x="273071" y="492977"/>
                      <a:pt x="273071" y="485747"/>
                    </a:cubicBezTo>
                    <a:lnTo>
                      <a:pt x="273071" y="456731"/>
                    </a:lnTo>
                    <a:cubicBezTo>
                      <a:pt x="252646" y="452652"/>
                      <a:pt x="233613" y="444587"/>
                      <a:pt x="216902" y="433463"/>
                    </a:cubicBezTo>
                    <a:lnTo>
                      <a:pt x="196384" y="454042"/>
                    </a:lnTo>
                    <a:cubicBezTo>
                      <a:pt x="191370" y="458956"/>
                      <a:pt x="183200" y="458956"/>
                      <a:pt x="178187" y="454042"/>
                    </a:cubicBezTo>
                    <a:lnTo>
                      <a:pt x="153398" y="429291"/>
                    </a:lnTo>
                    <a:cubicBezTo>
                      <a:pt x="148477" y="424378"/>
                      <a:pt x="148477" y="416220"/>
                      <a:pt x="153398" y="411121"/>
                    </a:cubicBezTo>
                    <a:lnTo>
                      <a:pt x="173916" y="390634"/>
                    </a:lnTo>
                    <a:cubicBezTo>
                      <a:pt x="162775" y="373948"/>
                      <a:pt x="154790" y="354851"/>
                      <a:pt x="150705" y="334457"/>
                    </a:cubicBezTo>
                    <a:lnTo>
                      <a:pt x="121553" y="334457"/>
                    </a:lnTo>
                    <a:cubicBezTo>
                      <a:pt x="114497" y="334457"/>
                      <a:pt x="108741" y="328802"/>
                      <a:pt x="108741" y="321664"/>
                    </a:cubicBezTo>
                    <a:lnTo>
                      <a:pt x="108741" y="286808"/>
                    </a:lnTo>
                    <a:cubicBezTo>
                      <a:pt x="108741" y="279762"/>
                      <a:pt x="114404" y="273922"/>
                      <a:pt x="121553" y="273922"/>
                    </a:cubicBezTo>
                    <a:lnTo>
                      <a:pt x="150705" y="273922"/>
                    </a:lnTo>
                    <a:cubicBezTo>
                      <a:pt x="154790" y="253527"/>
                      <a:pt x="162775" y="234523"/>
                      <a:pt x="173916" y="217837"/>
                    </a:cubicBezTo>
                    <a:lnTo>
                      <a:pt x="153398" y="197257"/>
                    </a:lnTo>
                    <a:cubicBezTo>
                      <a:pt x="148292" y="192343"/>
                      <a:pt x="148477" y="184186"/>
                      <a:pt x="153398" y="179087"/>
                    </a:cubicBezTo>
                    <a:lnTo>
                      <a:pt x="178187" y="154428"/>
                    </a:lnTo>
                    <a:cubicBezTo>
                      <a:pt x="183107" y="149422"/>
                      <a:pt x="191277" y="149422"/>
                      <a:pt x="196384" y="154428"/>
                    </a:cubicBezTo>
                    <a:lnTo>
                      <a:pt x="216902" y="174915"/>
                    </a:lnTo>
                    <a:cubicBezTo>
                      <a:pt x="233613" y="163698"/>
                      <a:pt x="252646" y="155726"/>
                      <a:pt x="273071" y="151647"/>
                    </a:cubicBezTo>
                    <a:lnTo>
                      <a:pt x="273071" y="122631"/>
                    </a:lnTo>
                    <a:cubicBezTo>
                      <a:pt x="273071" y="115586"/>
                      <a:pt x="278828" y="109746"/>
                      <a:pt x="285976" y="109746"/>
                    </a:cubicBezTo>
                    <a:close/>
                    <a:moveTo>
                      <a:pt x="477610" y="55270"/>
                    </a:moveTo>
                    <a:cubicBezTo>
                      <a:pt x="529689" y="92619"/>
                      <a:pt x="566451" y="140349"/>
                      <a:pt x="589009" y="200127"/>
                    </a:cubicBezTo>
                    <a:cubicBezTo>
                      <a:pt x="569422" y="207263"/>
                      <a:pt x="550855" y="213936"/>
                      <a:pt x="531917" y="220887"/>
                    </a:cubicBezTo>
                    <a:cubicBezTo>
                      <a:pt x="522820" y="197068"/>
                      <a:pt x="511123" y="175567"/>
                      <a:pt x="495898" y="155919"/>
                    </a:cubicBezTo>
                    <a:cubicBezTo>
                      <a:pt x="480860" y="136364"/>
                      <a:pt x="462850" y="119682"/>
                      <a:pt x="442798" y="104853"/>
                    </a:cubicBezTo>
                    <a:cubicBezTo>
                      <a:pt x="454588" y="88078"/>
                      <a:pt x="466006" y="71859"/>
                      <a:pt x="477610" y="55270"/>
                    </a:cubicBezTo>
                    <a:close/>
                    <a:moveTo>
                      <a:pt x="287505" y="284"/>
                    </a:moveTo>
                    <a:cubicBezTo>
                      <a:pt x="334882" y="-1837"/>
                      <a:pt x="383093" y="7920"/>
                      <a:pt x="431931" y="28455"/>
                    </a:cubicBezTo>
                    <a:cubicBezTo>
                      <a:pt x="423018" y="47460"/>
                      <a:pt x="414754" y="65445"/>
                      <a:pt x="406305" y="83337"/>
                    </a:cubicBezTo>
                    <a:cubicBezTo>
                      <a:pt x="242241" y="9635"/>
                      <a:pt x="71215" y="128208"/>
                      <a:pt x="60444" y="282843"/>
                    </a:cubicBezTo>
                    <a:cubicBezTo>
                      <a:pt x="40760" y="281082"/>
                      <a:pt x="20891" y="279413"/>
                      <a:pt x="0" y="277559"/>
                    </a:cubicBezTo>
                    <a:cubicBezTo>
                      <a:pt x="12256" y="175210"/>
                      <a:pt x="60073" y="95667"/>
                      <a:pt x="148093" y="43381"/>
                    </a:cubicBezTo>
                    <a:cubicBezTo>
                      <a:pt x="193589" y="16403"/>
                      <a:pt x="240129" y="2404"/>
                      <a:pt x="287505" y="2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7" name="Bullet5">
                <a:extLst>
                  <a:ext uri="{FF2B5EF4-FFF2-40B4-BE49-F238E27FC236}">
                    <a16:creationId xmlns:a16="http://schemas.microsoft.com/office/drawing/2014/main" id="{84437037-DAF8-CCA1-4372-31C9B1FF0453}"/>
                  </a:ext>
                </a:extLst>
              </p:cNvPr>
              <p:cNvSpPr txBox="1"/>
              <p:nvPr/>
            </p:nvSpPr>
            <p:spPr>
              <a:xfrm>
                <a:off x="8631239" y="2439828"/>
                <a:ext cx="2887663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algn="r">
                  <a:buSzPct val="25000"/>
                </a:pPr>
                <a:r>
                  <a:rPr lang="zh-CN" altLang="en-US" b="1" dirty="0"/>
                  <a:t>客户关系维护</a:t>
                </a:r>
                <a:endParaRPr lang="en-US" dirty="0"/>
              </a:p>
            </p:txBody>
          </p:sp>
          <p:sp>
            <p:nvSpPr>
              <p:cNvPr id="28" name="Text5">
                <a:extLst>
                  <a:ext uri="{FF2B5EF4-FFF2-40B4-BE49-F238E27FC236}">
                    <a16:creationId xmlns:a16="http://schemas.microsoft.com/office/drawing/2014/main" id="{33371C9D-7712-AD74-C7B2-66ED081F3970}"/>
                  </a:ext>
                </a:extLst>
              </p:cNvPr>
              <p:cNvSpPr txBox="1"/>
              <p:nvPr/>
            </p:nvSpPr>
            <p:spPr>
              <a:xfrm>
                <a:off x="8631239" y="2832340"/>
                <a:ext cx="2887663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  <a:buSzPct val="25000"/>
                </a:pPr>
                <a:r>
                  <a:rPr lang="zh-CN" altLang="en-US" sz="1200" dirty="0"/>
                  <a:t>通过优质服务和定期回访，增强客户的忠诚度和满意度。</a:t>
                </a:r>
                <a:endParaRPr lang="en-US" dirty="0"/>
              </a:p>
            </p:txBody>
          </p:sp>
        </p:grpSp>
        <p:cxnSp>
          <p:nvCxnSpPr>
            <p:cNvPr id="22" name="iṩ1îḓé">
              <a:extLst>
                <a:ext uri="{FF2B5EF4-FFF2-40B4-BE49-F238E27FC236}">
                  <a16:creationId xmlns:a16="http://schemas.microsoft.com/office/drawing/2014/main" id="{690A1A1D-4C74-534B-F4F3-91944A40AACC}"/>
                </a:ext>
              </a:extLst>
            </p:cNvPr>
            <p:cNvCxnSpPr/>
            <p:nvPr/>
          </p:nvCxnSpPr>
          <p:spPr>
            <a:xfrm>
              <a:off x="6861000" y="4910931"/>
              <a:ext cx="4659488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">
              <a:extLst>
                <a:ext uri="{FF2B5EF4-FFF2-40B4-BE49-F238E27FC236}">
                  <a16:creationId xmlns:a16="http://schemas.microsoft.com/office/drawing/2014/main" id="{8DB79D7E-F40A-8005-19F6-5E6FA2305F12}"/>
                </a:ext>
              </a:extLst>
            </p:cNvPr>
            <p:cNvSpPr txBox="1"/>
            <p:nvPr/>
          </p:nvSpPr>
          <p:spPr>
            <a:xfrm>
              <a:off x="5803902" y="1130300"/>
              <a:ext cx="5715000" cy="1177608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pPr algn="r"/>
              <a:r>
                <a:rPr lang="zh-CN" altLang="en-US" sz="2400" b="1" dirty="0"/>
                <a:t>主要客户群体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发展规划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项目的未来发展方向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前期目标</a:t>
            </a:r>
            <a:endParaRPr lang="en-US" dirty="0"/>
          </a:p>
        </p:txBody>
      </p:sp>
      <p:grpSp>
        <p:nvGrpSpPr>
          <p:cNvPr id="36" name="4f0d7548-c1eb-484a-983f-c2c3c38c247c.source.5.zh-Hans.pptx">
            <a:extLst>
              <a:ext uri="{FF2B5EF4-FFF2-40B4-BE49-F238E27FC236}">
                <a16:creationId xmlns:a16="http://schemas.microsoft.com/office/drawing/2014/main" id="{B331E2C9-B3C1-BF11-A41D-04543767D931}"/>
              </a:ext>
            </a:extLst>
          </p:cNvPr>
          <p:cNvGrpSpPr/>
          <p:nvPr/>
        </p:nvGrpSpPr>
        <p:grpSpPr>
          <a:xfrm>
            <a:off x="671512" y="1130300"/>
            <a:ext cx="10848976" cy="5030434"/>
            <a:chOff x="671512" y="1130300"/>
            <a:chExt cx="10848976" cy="5030434"/>
          </a:xfrm>
        </p:grpSpPr>
        <p:cxnSp>
          <p:nvCxnSpPr>
            <p:cNvPr id="28" name="íšḻíḑe">
              <a:extLst>
                <a:ext uri="{FF2B5EF4-FFF2-40B4-BE49-F238E27FC236}">
                  <a16:creationId xmlns:a16="http://schemas.microsoft.com/office/drawing/2014/main" id="{4A152D74-EEC0-4363-A183-B4390855CC62}"/>
                </a:ext>
              </a:extLst>
            </p:cNvPr>
            <p:cNvCxnSpPr>
              <a:cxnSpLocks/>
            </p:cNvCxnSpPr>
            <p:nvPr/>
          </p:nvCxnSpPr>
          <p:spPr>
            <a:xfrm>
              <a:off x="5991713" y="1644806"/>
              <a:ext cx="0" cy="662765"/>
            </a:xfrm>
            <a:prstGeom prst="line">
              <a:avLst/>
            </a:prstGeom>
            <a:ln w="1270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í$1îḓê">
              <a:extLst>
                <a:ext uri="{FF2B5EF4-FFF2-40B4-BE49-F238E27FC236}">
                  <a16:creationId xmlns:a16="http://schemas.microsoft.com/office/drawing/2014/main" id="{CEF80B53-31A1-4263-AC19-DE1F79812768}"/>
                </a:ext>
              </a:extLst>
            </p:cNvPr>
            <p:cNvCxnSpPr>
              <a:cxnSpLocks/>
            </p:cNvCxnSpPr>
            <p:nvPr/>
          </p:nvCxnSpPr>
          <p:spPr>
            <a:xfrm>
              <a:off x="5991713" y="3286410"/>
              <a:ext cx="0" cy="662765"/>
            </a:xfrm>
            <a:prstGeom prst="line">
              <a:avLst/>
            </a:prstGeom>
            <a:ln w="1270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ï$1îḑe">
              <a:extLst>
                <a:ext uri="{FF2B5EF4-FFF2-40B4-BE49-F238E27FC236}">
                  <a16:creationId xmlns:a16="http://schemas.microsoft.com/office/drawing/2014/main" id="{F2D5EC3B-A0DD-4C64-B14F-B677E574315E}"/>
                </a:ext>
              </a:extLst>
            </p:cNvPr>
            <p:cNvCxnSpPr>
              <a:cxnSpLocks/>
            </p:cNvCxnSpPr>
            <p:nvPr/>
          </p:nvCxnSpPr>
          <p:spPr>
            <a:xfrm>
              <a:off x="5991713" y="4928014"/>
              <a:ext cx="0" cy="662765"/>
            </a:xfrm>
            <a:prstGeom prst="line">
              <a:avLst/>
            </a:prstGeom>
            <a:ln w="1270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îś1ïḍè">
              <a:extLst>
                <a:ext uri="{FF2B5EF4-FFF2-40B4-BE49-F238E27FC236}">
                  <a16:creationId xmlns:a16="http://schemas.microsoft.com/office/drawing/2014/main" id="{4A152D74-EEC0-4363-A183-B4390855C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92597" y="2465607"/>
              <a:ext cx="0" cy="662765"/>
            </a:xfrm>
            <a:prstGeom prst="line">
              <a:avLst/>
            </a:prstGeom>
            <a:ln w="1270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îṣlïde">
              <a:extLst>
                <a:ext uri="{FF2B5EF4-FFF2-40B4-BE49-F238E27FC236}">
                  <a16:creationId xmlns:a16="http://schemas.microsoft.com/office/drawing/2014/main" id="{CEF80B53-31A1-4263-AC19-DE1F79812768}"/>
                </a:ext>
              </a:extLst>
            </p:cNvPr>
            <p:cNvCxnSpPr>
              <a:cxnSpLocks/>
            </p:cNvCxnSpPr>
            <p:nvPr/>
          </p:nvCxnSpPr>
          <p:spPr>
            <a:xfrm>
              <a:off x="9392597" y="4107211"/>
              <a:ext cx="0" cy="662765"/>
            </a:xfrm>
            <a:prstGeom prst="line">
              <a:avLst/>
            </a:prstGeom>
            <a:ln w="1270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">
              <a:extLst>
                <a:ext uri="{FF2B5EF4-FFF2-40B4-BE49-F238E27FC236}">
                  <a16:creationId xmlns:a16="http://schemas.microsoft.com/office/drawing/2014/main" id="{EBA8259A-E0D2-4DFC-8C64-758B7DF49BEC}"/>
                </a:ext>
              </a:extLst>
            </p:cNvPr>
            <p:cNvSpPr txBox="1"/>
            <p:nvPr/>
          </p:nvSpPr>
          <p:spPr>
            <a:xfrm>
              <a:off x="671512" y="1130300"/>
              <a:ext cx="4114863" cy="1738630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r>
                <a:rPr lang="zh-CN" altLang="en-US" sz="2400" b="1" dirty="0"/>
                <a:t>项目初期的目标</a:t>
              </a:r>
              <a:endParaRPr lang="en-US" dirty="0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D5A91A7-3BF9-743D-FF08-76AB059B6DA4}"/>
                </a:ext>
              </a:extLst>
            </p:cNvPr>
            <p:cNvGrpSpPr/>
            <p:nvPr/>
          </p:nvGrpSpPr>
          <p:grpSpPr>
            <a:xfrm>
              <a:off x="714692" y="1520038"/>
              <a:ext cx="7404912" cy="4640696"/>
              <a:chOff x="714692" y="1520038"/>
              <a:chExt cx="7404912" cy="4640696"/>
            </a:xfrm>
          </p:grpSpPr>
          <p:sp>
            <p:nvSpPr>
              <p:cNvPr id="3" name="PictureMisc">
                <a:extLst>
                  <a:ext uri="{FF2B5EF4-FFF2-40B4-BE49-F238E27FC236}">
                    <a16:creationId xmlns:a16="http://schemas.microsoft.com/office/drawing/2014/main" id="{698B11BD-EB79-4A3C-AAE3-0EEC0D31E2CA}"/>
                  </a:ext>
                </a:extLst>
              </p:cNvPr>
              <p:cNvSpPr/>
              <p:nvPr/>
            </p:nvSpPr>
            <p:spPr bwMode="auto">
              <a:xfrm>
                <a:off x="714692" y="2868930"/>
                <a:ext cx="4071683" cy="3291804"/>
              </a:xfrm>
              <a:prstGeom prst="rect">
                <a:avLst/>
              </a:prstGeom>
              <a:blipFill>
                <a:blip r:embed="rId2"/>
                <a:srcRect/>
                <a:stretch>
                  <a:fillRect l="-12470" t="336" r="-12501" b="-336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lang="zh-CN" altLang="en-US" sz="16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9" name="Text1">
                <a:extLst>
                  <a:ext uri="{FF2B5EF4-FFF2-40B4-BE49-F238E27FC236}">
                    <a16:creationId xmlns:a16="http://schemas.microsoft.com/office/drawing/2014/main" id="{C724EE27-CC7F-444E-ABF0-A1F9A059B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053259"/>
                <a:ext cx="2023604" cy="67355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t" anchorCtr="0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完成常见物体识别和距离测量，进行语音播报。</a:t>
                </a:r>
                <a:endParaRPr lang="en-US" dirty="0"/>
              </a:p>
            </p:txBody>
          </p:sp>
          <p:sp>
            <p:nvSpPr>
              <p:cNvPr id="40" name="Bullet1">
                <a:extLst>
                  <a:ext uri="{FF2B5EF4-FFF2-40B4-BE49-F238E27FC236}">
                    <a16:creationId xmlns:a16="http://schemas.microsoft.com/office/drawing/2014/main" id="{027C8251-96DD-8D7E-36DC-CDFF8CF816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520038"/>
                <a:ext cx="2023604" cy="45075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实现基本功能</a:t>
                </a:r>
                <a:endParaRPr lang="en-US" dirty="0"/>
              </a:p>
            </p:txBody>
          </p:sp>
          <p:sp>
            <p:nvSpPr>
              <p:cNvPr id="8" name="Number1">
                <a:extLst>
                  <a:ext uri="{FF2B5EF4-FFF2-40B4-BE49-F238E27FC236}">
                    <a16:creationId xmlns:a16="http://schemas.microsoft.com/office/drawing/2014/main" id="{817048F3-6443-A8A0-A652-74A107EF44BC}"/>
                  </a:ext>
                </a:extLst>
              </p:cNvPr>
              <p:cNvSpPr txBox="1"/>
              <p:nvPr/>
            </p:nvSpPr>
            <p:spPr>
              <a:xfrm>
                <a:off x="5029199" y="1520039"/>
                <a:ext cx="858226" cy="833044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en-US" altLang="zh-CN" sz="4400" b="1" dirty="0">
                    <a:solidFill>
                      <a:schemeClr val="tx2"/>
                    </a:solidFill>
                  </a:rPr>
                  <a:t>01</a:t>
                </a:r>
                <a:endParaRPr lang="zh-CN" altLang="en-US" sz="44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D52F52B-0B96-7EF8-FAC8-15B5DFE5CD3B}"/>
                </a:ext>
              </a:extLst>
            </p:cNvPr>
            <p:cNvGrpSpPr/>
            <p:nvPr/>
          </p:nvGrpSpPr>
          <p:grpSpPr>
            <a:xfrm>
              <a:off x="5029199" y="3159274"/>
              <a:ext cx="3090405" cy="1209144"/>
              <a:chOff x="5029199" y="3159274"/>
              <a:chExt cx="3090405" cy="1209144"/>
            </a:xfrm>
          </p:grpSpPr>
          <p:sp>
            <p:nvSpPr>
              <p:cNvPr id="26" name="Text2">
                <a:extLst>
                  <a:ext uri="{FF2B5EF4-FFF2-40B4-BE49-F238E27FC236}">
                    <a16:creationId xmlns:a16="http://schemas.microsoft.com/office/drawing/2014/main" id="{24B9F1C5-4A4A-4478-9E4B-0A3B37792A9F}"/>
                  </a:ext>
                </a:extLst>
              </p:cNvPr>
              <p:cNvSpPr txBox="1"/>
              <p:nvPr/>
            </p:nvSpPr>
            <p:spPr>
              <a:xfrm>
                <a:off x="6096000" y="3694863"/>
                <a:ext cx="2023604" cy="67355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t" anchorCtr="0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满足盲人出行中基本避障和导航需求。</a:t>
                </a:r>
                <a:endParaRPr lang="en-US" dirty="0"/>
              </a:p>
            </p:txBody>
          </p:sp>
          <p:sp>
            <p:nvSpPr>
              <p:cNvPr id="41" name="Bullet2">
                <a:extLst>
                  <a:ext uri="{FF2B5EF4-FFF2-40B4-BE49-F238E27FC236}">
                    <a16:creationId xmlns:a16="http://schemas.microsoft.com/office/drawing/2014/main" id="{72F6B477-ECDD-9729-9132-7DBAAC7447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210837"/>
                <a:ext cx="2023604" cy="45075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rPr>
                  <a:t>满足部分需求</a:t>
                </a:r>
                <a:endParaRPr lang="en-US" dirty="0"/>
              </a:p>
            </p:txBody>
          </p:sp>
          <p:sp>
            <p:nvSpPr>
              <p:cNvPr id="4" name="Number2">
                <a:extLst>
                  <a:ext uri="{FF2B5EF4-FFF2-40B4-BE49-F238E27FC236}">
                    <a16:creationId xmlns:a16="http://schemas.microsoft.com/office/drawing/2014/main" id="{A366EB37-84C7-B0CE-C706-BF0CE49A4FFF}"/>
                  </a:ext>
                </a:extLst>
              </p:cNvPr>
              <p:cNvSpPr txBox="1"/>
              <p:nvPr/>
            </p:nvSpPr>
            <p:spPr>
              <a:xfrm>
                <a:off x="5029199" y="3159274"/>
                <a:ext cx="858226" cy="833044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en-US" altLang="zh-CN" sz="4400" b="1">
                    <a:solidFill>
                      <a:schemeClr val="accent1"/>
                    </a:solidFill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B829962-650B-418F-D8FC-B2EE294886A6}"/>
                </a:ext>
              </a:extLst>
            </p:cNvPr>
            <p:cNvGrpSpPr/>
            <p:nvPr/>
          </p:nvGrpSpPr>
          <p:grpSpPr>
            <a:xfrm>
              <a:off x="5029199" y="4807239"/>
              <a:ext cx="3090405" cy="1202783"/>
              <a:chOff x="5029199" y="4807239"/>
              <a:chExt cx="3090405" cy="1202783"/>
            </a:xfrm>
          </p:grpSpPr>
          <p:sp>
            <p:nvSpPr>
              <p:cNvPr id="23" name="Text3">
                <a:extLst>
                  <a:ext uri="{FF2B5EF4-FFF2-40B4-BE49-F238E27FC236}">
                    <a16:creationId xmlns:a16="http://schemas.microsoft.com/office/drawing/2014/main" id="{5188EA83-28F7-469E-8DC8-C3566B42E7A2}"/>
                  </a:ext>
                </a:extLst>
              </p:cNvPr>
              <p:cNvSpPr txBox="1"/>
              <p:nvPr/>
            </p:nvSpPr>
            <p:spPr>
              <a:xfrm>
                <a:off x="6096000" y="5336467"/>
                <a:ext cx="2023604" cy="67355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t" anchorCtr="0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验证核心技术的可行性和稳定性。</a:t>
                </a:r>
                <a:endParaRPr lang="en-US" dirty="0"/>
              </a:p>
            </p:txBody>
          </p:sp>
          <p:sp>
            <p:nvSpPr>
              <p:cNvPr id="42" name="Bullet3">
                <a:extLst>
                  <a:ext uri="{FF2B5EF4-FFF2-40B4-BE49-F238E27FC236}">
                    <a16:creationId xmlns:a16="http://schemas.microsoft.com/office/drawing/2014/main" id="{833B7A60-6D62-607B-5B7F-A70886498C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4807239"/>
                <a:ext cx="2023604" cy="45075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技术验证</a:t>
                </a:r>
                <a:endParaRPr lang="en-US" dirty="0"/>
              </a:p>
            </p:txBody>
          </p:sp>
          <p:sp>
            <p:nvSpPr>
              <p:cNvPr id="5" name="Number3">
                <a:extLst>
                  <a:ext uri="{FF2B5EF4-FFF2-40B4-BE49-F238E27FC236}">
                    <a16:creationId xmlns:a16="http://schemas.microsoft.com/office/drawing/2014/main" id="{6B766045-A57B-2311-E7ED-000593A47570}"/>
                  </a:ext>
                </a:extLst>
              </p:cNvPr>
              <p:cNvSpPr txBox="1"/>
              <p:nvPr/>
            </p:nvSpPr>
            <p:spPr>
              <a:xfrm>
                <a:off x="5029199" y="4854767"/>
                <a:ext cx="858226" cy="833044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en-US" altLang="zh-CN" sz="4400" b="1">
                    <a:solidFill>
                      <a:schemeClr val="tx2"/>
                    </a:solidFill>
                  </a:rPr>
                  <a:t>03</a:t>
                </a:r>
                <a:endParaRPr lang="zh-CN" altLang="en-US" sz="44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9CF3CEAB-E3B1-AF9C-5E41-4D57DC3D170D}"/>
                </a:ext>
              </a:extLst>
            </p:cNvPr>
            <p:cNvGrpSpPr/>
            <p:nvPr/>
          </p:nvGrpSpPr>
          <p:grpSpPr>
            <a:xfrm>
              <a:off x="8370466" y="2294144"/>
              <a:ext cx="3150022" cy="1253471"/>
              <a:chOff x="8370466" y="2294144"/>
              <a:chExt cx="3150022" cy="1253471"/>
            </a:xfrm>
          </p:grpSpPr>
          <p:sp>
            <p:nvSpPr>
              <p:cNvPr id="17" name="Text4">
                <a:extLst>
                  <a:ext uri="{FF2B5EF4-FFF2-40B4-BE49-F238E27FC236}">
                    <a16:creationId xmlns:a16="http://schemas.microsoft.com/office/drawing/2014/main" id="{C724EE27-CC7F-444E-ABF0-A1F9A059B4B0}"/>
                  </a:ext>
                </a:extLst>
              </p:cNvPr>
              <p:cNvSpPr txBox="1"/>
              <p:nvPr/>
            </p:nvSpPr>
            <p:spPr>
              <a:xfrm>
                <a:off x="9496884" y="2874060"/>
                <a:ext cx="2023604" cy="67355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t" anchorCtr="0">
                <a:normAutofit fontScale="92500"/>
              </a:bodyPr>
              <a:lstStyle/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收集用户对初期产品的反馈，为后续优化做准备。</a:t>
                </a:r>
                <a:endParaRPr lang="en-US" dirty="0"/>
              </a:p>
            </p:txBody>
          </p:sp>
          <p:sp>
            <p:nvSpPr>
              <p:cNvPr id="44" name="Bullet4">
                <a:extLst>
                  <a:ext uri="{FF2B5EF4-FFF2-40B4-BE49-F238E27FC236}">
                    <a16:creationId xmlns:a16="http://schemas.microsoft.com/office/drawing/2014/main" id="{2AF1CC89-6496-76C9-E547-833AF04A77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95293" y="2353083"/>
                <a:ext cx="2023604" cy="45075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市场反馈收集</a:t>
                </a:r>
                <a:endParaRPr lang="en-US" dirty="0"/>
              </a:p>
            </p:txBody>
          </p:sp>
          <p:sp>
            <p:nvSpPr>
              <p:cNvPr id="6" name="Number4">
                <a:extLst>
                  <a:ext uri="{FF2B5EF4-FFF2-40B4-BE49-F238E27FC236}">
                    <a16:creationId xmlns:a16="http://schemas.microsoft.com/office/drawing/2014/main" id="{32908F13-D06A-5B6A-528C-9A3A2311CD1F}"/>
                  </a:ext>
                </a:extLst>
              </p:cNvPr>
              <p:cNvSpPr txBox="1"/>
              <p:nvPr/>
            </p:nvSpPr>
            <p:spPr>
              <a:xfrm>
                <a:off x="8370466" y="2294144"/>
                <a:ext cx="858226" cy="833044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en-US" altLang="zh-CN" sz="4400" b="1">
                    <a:solidFill>
                      <a:schemeClr val="tx2"/>
                    </a:solidFill>
                  </a:rPr>
                  <a:t>04</a:t>
                </a:r>
                <a:endParaRPr lang="zh-CN" altLang="en-US" sz="44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2599A9E-E9F5-8D04-0A67-D2AC976AFC70}"/>
                </a:ext>
              </a:extLst>
            </p:cNvPr>
            <p:cNvGrpSpPr/>
            <p:nvPr/>
          </p:nvGrpSpPr>
          <p:grpSpPr>
            <a:xfrm>
              <a:off x="8370466" y="4064076"/>
              <a:ext cx="3150022" cy="1125143"/>
              <a:chOff x="8370466" y="4064076"/>
              <a:chExt cx="3150022" cy="1125143"/>
            </a:xfrm>
          </p:grpSpPr>
          <p:sp>
            <p:nvSpPr>
              <p:cNvPr id="14" name="Text5">
                <a:extLst>
                  <a:ext uri="{FF2B5EF4-FFF2-40B4-BE49-F238E27FC236}">
                    <a16:creationId xmlns:a16="http://schemas.microsoft.com/office/drawing/2014/main" id="{24B9F1C5-4A4A-4478-9E4B-0A3B37792A9F}"/>
                  </a:ext>
                </a:extLst>
              </p:cNvPr>
              <p:cNvSpPr txBox="1"/>
              <p:nvPr/>
            </p:nvSpPr>
            <p:spPr>
              <a:xfrm>
                <a:off x="9496884" y="4515664"/>
                <a:ext cx="2023604" cy="67355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t" anchorCtr="0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为后续产品迭代和功能完善奠定基础。</a:t>
                </a:r>
                <a:endParaRPr lang="en-US" dirty="0"/>
              </a:p>
            </p:txBody>
          </p:sp>
          <p:sp>
            <p:nvSpPr>
              <p:cNvPr id="43" name="Bullet5">
                <a:extLst>
                  <a:ext uri="{FF2B5EF4-FFF2-40B4-BE49-F238E27FC236}">
                    <a16:creationId xmlns:a16="http://schemas.microsoft.com/office/drawing/2014/main" id="{492654B8-04E0-43BB-BC4E-A8B3CB0371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95293" y="4064076"/>
                <a:ext cx="2023604" cy="45075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rPr>
                  <a:t>产品迭代基础</a:t>
                </a:r>
                <a:endParaRPr lang="en-US" dirty="0"/>
              </a:p>
            </p:txBody>
          </p:sp>
          <p:sp>
            <p:nvSpPr>
              <p:cNvPr id="7" name="Number5">
                <a:extLst>
                  <a:ext uri="{FF2B5EF4-FFF2-40B4-BE49-F238E27FC236}">
                    <a16:creationId xmlns:a16="http://schemas.microsoft.com/office/drawing/2014/main" id="{7F349C27-DC14-1128-0402-45A3253FAE3B}"/>
                  </a:ext>
                </a:extLst>
              </p:cNvPr>
              <p:cNvSpPr txBox="1"/>
              <p:nvPr/>
            </p:nvSpPr>
            <p:spPr>
              <a:xfrm>
                <a:off x="8370466" y="4094970"/>
                <a:ext cx="858226" cy="833044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en-US" altLang="zh-CN" sz="4400" b="1">
                    <a:solidFill>
                      <a:schemeClr val="accent1"/>
                    </a:solidFill>
                  </a:rPr>
                  <a:t>05</a:t>
                </a:r>
                <a:endParaRPr lang="zh-CN" altLang="en-US" sz="4400" b="1" dirty="0">
                  <a:solidFill>
                    <a:schemeClr val="accent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中期目标</a:t>
            </a:r>
            <a:endParaRPr lang="en-US" dirty="0"/>
          </a:p>
        </p:txBody>
      </p:sp>
      <p:grpSp>
        <p:nvGrpSpPr>
          <p:cNvPr id="77" name="1819e39d-d9e4-4c14-a6fe-5465fb02ca20.source.5.zh-Hans.pptx">
            <a:extLst>
              <a:ext uri="{FF2B5EF4-FFF2-40B4-BE49-F238E27FC236}">
                <a16:creationId xmlns:a16="http://schemas.microsoft.com/office/drawing/2014/main" id="{E6877019-6F83-70A0-17C9-B112CD8D49D6}"/>
              </a:ext>
            </a:extLst>
          </p:cNvPr>
          <p:cNvGrpSpPr/>
          <p:nvPr/>
        </p:nvGrpSpPr>
        <p:grpSpPr>
          <a:xfrm>
            <a:off x="673099" y="1130299"/>
            <a:ext cx="10845801" cy="5003801"/>
            <a:chOff x="673099" y="1130299"/>
            <a:chExt cx="10845801" cy="5003801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2AC845E8-7A0B-FB01-7640-49244FBFA6DB}"/>
                </a:ext>
              </a:extLst>
            </p:cNvPr>
            <p:cNvGrpSpPr/>
            <p:nvPr/>
          </p:nvGrpSpPr>
          <p:grpSpPr>
            <a:xfrm>
              <a:off x="858824" y="2753498"/>
              <a:ext cx="2024018" cy="3380602"/>
              <a:chOff x="858824" y="2753498"/>
              <a:chExt cx="2024018" cy="3380602"/>
            </a:xfrm>
          </p:grpSpPr>
          <p:sp>
            <p:nvSpPr>
              <p:cNvPr id="68" name="IconBackground1">
                <a:extLst>
                  <a:ext uri="{FF2B5EF4-FFF2-40B4-BE49-F238E27FC236}">
                    <a16:creationId xmlns:a16="http://schemas.microsoft.com/office/drawing/2014/main" id="{F0239C02-9EC3-8849-E181-4C235CD02A74}"/>
                  </a:ext>
                </a:extLst>
              </p:cNvPr>
              <p:cNvSpPr/>
              <p:nvPr/>
            </p:nvSpPr>
            <p:spPr>
              <a:xfrm>
                <a:off x="1367912" y="2753498"/>
                <a:ext cx="1005840" cy="1005840"/>
              </a:xfrm>
              <a:prstGeom prst="ellipse">
                <a:avLst/>
              </a:prstGeom>
              <a:solidFill>
                <a:schemeClr val="tx2">
                  <a:alpha val="1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Icon1">
                <a:extLst>
                  <a:ext uri="{FF2B5EF4-FFF2-40B4-BE49-F238E27FC236}">
                    <a16:creationId xmlns:a16="http://schemas.microsoft.com/office/drawing/2014/main" id="{890106AA-267B-F4F0-B723-0DB4DB13E6C3}"/>
                  </a:ext>
                </a:extLst>
              </p:cNvPr>
              <p:cNvSpPr/>
              <p:nvPr/>
            </p:nvSpPr>
            <p:spPr>
              <a:xfrm>
                <a:off x="1652549" y="3038211"/>
                <a:ext cx="436566" cy="436414"/>
              </a:xfrm>
              <a:custGeom>
                <a:avLst/>
                <a:gdLst>
                  <a:gd name="connsiteX0" fmla="*/ 0 w 606933"/>
                  <a:gd name="connsiteY0" fmla="*/ 362213 h 606722"/>
                  <a:gd name="connsiteX1" fmla="*/ 88983 w 606933"/>
                  <a:gd name="connsiteY1" fmla="*/ 362213 h 606722"/>
                  <a:gd name="connsiteX2" fmla="*/ 88983 w 606933"/>
                  <a:gd name="connsiteY2" fmla="*/ 364880 h 606722"/>
                  <a:gd name="connsiteX3" fmla="*/ 88983 w 606933"/>
                  <a:gd name="connsiteY3" fmla="*/ 398210 h 606722"/>
                  <a:gd name="connsiteX4" fmla="*/ 88983 w 606933"/>
                  <a:gd name="connsiteY4" fmla="*/ 560238 h 606722"/>
                  <a:gd name="connsiteX5" fmla="*/ 88983 w 606933"/>
                  <a:gd name="connsiteY5" fmla="*/ 570637 h 606722"/>
                  <a:gd name="connsiteX6" fmla="*/ 88983 w 606933"/>
                  <a:gd name="connsiteY6" fmla="*/ 606722 h 606722"/>
                  <a:gd name="connsiteX7" fmla="*/ 0 w 606933"/>
                  <a:gd name="connsiteY7" fmla="*/ 606722 h 606722"/>
                  <a:gd name="connsiteX8" fmla="*/ 276890 w 606933"/>
                  <a:gd name="connsiteY8" fmla="*/ 335751 h 606722"/>
                  <a:gd name="connsiteX9" fmla="*/ 443069 w 606933"/>
                  <a:gd name="connsiteY9" fmla="*/ 377345 h 606722"/>
                  <a:gd name="connsiteX10" fmla="*/ 443069 w 606933"/>
                  <a:gd name="connsiteY10" fmla="*/ 423559 h 606722"/>
                  <a:gd name="connsiteX11" fmla="*/ 442802 w 606933"/>
                  <a:gd name="connsiteY11" fmla="*/ 423648 h 606722"/>
                  <a:gd name="connsiteX12" fmla="*/ 323976 w 606933"/>
                  <a:gd name="connsiteY12" fmla="*/ 394764 h 606722"/>
                  <a:gd name="connsiteX13" fmla="*/ 315342 w 606933"/>
                  <a:gd name="connsiteY13" fmla="*/ 429781 h 606722"/>
                  <a:gd name="connsiteX14" fmla="*/ 443336 w 606933"/>
                  <a:gd name="connsiteY14" fmla="*/ 460887 h 606722"/>
                  <a:gd name="connsiteX15" fmla="*/ 593493 w 606933"/>
                  <a:gd name="connsiteY15" fmla="*/ 419649 h 606722"/>
                  <a:gd name="connsiteX16" fmla="*/ 606933 w 606933"/>
                  <a:gd name="connsiteY16" fmla="*/ 470663 h 606722"/>
                  <a:gd name="connsiteX17" fmla="*/ 382810 w 606933"/>
                  <a:gd name="connsiteY17" fmla="*/ 594021 h 606722"/>
                  <a:gd name="connsiteX18" fmla="*/ 212804 w 606933"/>
                  <a:gd name="connsiteY18" fmla="*/ 546384 h 606722"/>
                  <a:gd name="connsiteX19" fmla="*/ 125042 w 606933"/>
                  <a:gd name="connsiteY19" fmla="*/ 556249 h 606722"/>
                  <a:gd name="connsiteX20" fmla="*/ 125042 w 606933"/>
                  <a:gd name="connsiteY20" fmla="*/ 519900 h 606722"/>
                  <a:gd name="connsiteX21" fmla="*/ 125042 w 606933"/>
                  <a:gd name="connsiteY21" fmla="*/ 395742 h 606722"/>
                  <a:gd name="connsiteX22" fmla="*/ 125042 w 606933"/>
                  <a:gd name="connsiteY22" fmla="*/ 362236 h 606722"/>
                  <a:gd name="connsiteX23" fmla="*/ 125042 w 606933"/>
                  <a:gd name="connsiteY23" fmla="*/ 359303 h 606722"/>
                  <a:gd name="connsiteX24" fmla="*/ 382041 w 606933"/>
                  <a:gd name="connsiteY24" fmla="*/ 177119 h 606722"/>
                  <a:gd name="connsiteX25" fmla="*/ 399471 w 606933"/>
                  <a:gd name="connsiteY25" fmla="*/ 197750 h 606722"/>
                  <a:gd name="connsiteX26" fmla="*/ 382041 w 606933"/>
                  <a:gd name="connsiteY26" fmla="*/ 218470 h 606722"/>
                  <a:gd name="connsiteX27" fmla="*/ 345841 w 606933"/>
                  <a:gd name="connsiteY27" fmla="*/ 95828 h 606722"/>
                  <a:gd name="connsiteX28" fmla="*/ 345841 w 606933"/>
                  <a:gd name="connsiteY28" fmla="*/ 137109 h 606722"/>
                  <a:gd name="connsiteX29" fmla="*/ 328341 w 606933"/>
                  <a:gd name="connsiteY29" fmla="*/ 116513 h 606722"/>
                  <a:gd name="connsiteX30" fmla="*/ 345841 w 606933"/>
                  <a:gd name="connsiteY30" fmla="*/ 95828 h 606722"/>
                  <a:gd name="connsiteX31" fmla="*/ 345877 w 606933"/>
                  <a:gd name="connsiteY31" fmla="*/ 41411 h 606722"/>
                  <a:gd name="connsiteX32" fmla="*/ 345877 w 606933"/>
                  <a:gd name="connsiteY32" fmla="*/ 59184 h 606722"/>
                  <a:gd name="connsiteX33" fmla="*/ 315978 w 606933"/>
                  <a:gd name="connsiteY33" fmla="*/ 70115 h 606722"/>
                  <a:gd name="connsiteX34" fmla="*/ 292308 w 606933"/>
                  <a:gd name="connsiteY34" fmla="*/ 116502 h 606722"/>
                  <a:gd name="connsiteX35" fmla="*/ 315978 w 606933"/>
                  <a:gd name="connsiteY35" fmla="*/ 162890 h 606722"/>
                  <a:gd name="connsiteX36" fmla="*/ 345877 w 606933"/>
                  <a:gd name="connsiteY36" fmla="*/ 173820 h 606722"/>
                  <a:gd name="connsiteX37" fmla="*/ 345877 w 606933"/>
                  <a:gd name="connsiteY37" fmla="*/ 218431 h 606722"/>
                  <a:gd name="connsiteX38" fmla="*/ 328347 w 606933"/>
                  <a:gd name="connsiteY38" fmla="*/ 197725 h 606722"/>
                  <a:gd name="connsiteX39" fmla="*/ 292308 w 606933"/>
                  <a:gd name="connsiteY39" fmla="*/ 197725 h 606722"/>
                  <a:gd name="connsiteX40" fmla="*/ 315978 w 606933"/>
                  <a:gd name="connsiteY40" fmla="*/ 244113 h 606722"/>
                  <a:gd name="connsiteX41" fmla="*/ 345877 w 606933"/>
                  <a:gd name="connsiteY41" fmla="*/ 255043 h 606722"/>
                  <a:gd name="connsiteX42" fmla="*/ 345877 w 606933"/>
                  <a:gd name="connsiteY42" fmla="*/ 272816 h 606722"/>
                  <a:gd name="connsiteX43" fmla="*/ 382004 w 606933"/>
                  <a:gd name="connsiteY43" fmla="*/ 272816 h 606722"/>
                  <a:gd name="connsiteX44" fmla="*/ 382004 w 606933"/>
                  <a:gd name="connsiteY44" fmla="*/ 255043 h 606722"/>
                  <a:gd name="connsiteX45" fmla="*/ 411814 w 606933"/>
                  <a:gd name="connsiteY45" fmla="*/ 244113 h 606722"/>
                  <a:gd name="connsiteX46" fmla="*/ 435573 w 606933"/>
                  <a:gd name="connsiteY46" fmla="*/ 197725 h 606722"/>
                  <a:gd name="connsiteX47" fmla="*/ 411814 w 606933"/>
                  <a:gd name="connsiteY47" fmla="*/ 151338 h 606722"/>
                  <a:gd name="connsiteX48" fmla="*/ 382004 w 606933"/>
                  <a:gd name="connsiteY48" fmla="*/ 140407 h 606722"/>
                  <a:gd name="connsiteX49" fmla="*/ 382004 w 606933"/>
                  <a:gd name="connsiteY49" fmla="*/ 95797 h 606722"/>
                  <a:gd name="connsiteX50" fmla="*/ 399446 w 606933"/>
                  <a:gd name="connsiteY50" fmla="*/ 116502 h 606722"/>
                  <a:gd name="connsiteX51" fmla="*/ 435573 w 606933"/>
                  <a:gd name="connsiteY51" fmla="*/ 116502 h 606722"/>
                  <a:gd name="connsiteX52" fmla="*/ 411814 w 606933"/>
                  <a:gd name="connsiteY52" fmla="*/ 70115 h 606722"/>
                  <a:gd name="connsiteX53" fmla="*/ 382004 w 606933"/>
                  <a:gd name="connsiteY53" fmla="*/ 59184 h 606722"/>
                  <a:gd name="connsiteX54" fmla="*/ 382004 w 606933"/>
                  <a:gd name="connsiteY54" fmla="*/ 41411 h 606722"/>
                  <a:gd name="connsiteX55" fmla="*/ 363941 w 606933"/>
                  <a:gd name="connsiteY55" fmla="*/ 0 h 606722"/>
                  <a:gd name="connsiteX56" fmla="*/ 521266 w 606933"/>
                  <a:gd name="connsiteY56" fmla="*/ 157114 h 606722"/>
                  <a:gd name="connsiteX57" fmla="*/ 363941 w 606933"/>
                  <a:gd name="connsiteY57" fmla="*/ 314228 h 606722"/>
                  <a:gd name="connsiteX58" fmla="*/ 206615 w 606933"/>
                  <a:gd name="connsiteY58" fmla="*/ 157114 h 606722"/>
                  <a:gd name="connsiteX59" fmla="*/ 363941 w 606933"/>
                  <a:gd name="connsiteY59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606933" h="606722">
                    <a:moveTo>
                      <a:pt x="0" y="362213"/>
                    </a:moveTo>
                    <a:lnTo>
                      <a:pt x="88983" y="362213"/>
                    </a:lnTo>
                    <a:lnTo>
                      <a:pt x="88983" y="364880"/>
                    </a:lnTo>
                    <a:lnTo>
                      <a:pt x="88983" y="398210"/>
                    </a:lnTo>
                    <a:lnTo>
                      <a:pt x="88983" y="560238"/>
                    </a:lnTo>
                    <a:lnTo>
                      <a:pt x="88983" y="570637"/>
                    </a:lnTo>
                    <a:lnTo>
                      <a:pt x="88983" y="606722"/>
                    </a:lnTo>
                    <a:lnTo>
                      <a:pt x="0" y="606722"/>
                    </a:lnTo>
                    <a:close/>
                    <a:moveTo>
                      <a:pt x="276890" y="335751"/>
                    </a:moveTo>
                    <a:lnTo>
                      <a:pt x="443069" y="377345"/>
                    </a:lnTo>
                    <a:lnTo>
                      <a:pt x="443069" y="423559"/>
                    </a:lnTo>
                    <a:lnTo>
                      <a:pt x="442802" y="423648"/>
                    </a:lnTo>
                    <a:lnTo>
                      <a:pt x="323976" y="394764"/>
                    </a:lnTo>
                    <a:lnTo>
                      <a:pt x="315342" y="429781"/>
                    </a:lnTo>
                    <a:lnTo>
                      <a:pt x="443336" y="460887"/>
                    </a:lnTo>
                    <a:lnTo>
                      <a:pt x="593493" y="419649"/>
                    </a:lnTo>
                    <a:lnTo>
                      <a:pt x="606933" y="470663"/>
                    </a:lnTo>
                    <a:lnTo>
                      <a:pt x="382810" y="594021"/>
                    </a:lnTo>
                    <a:lnTo>
                      <a:pt x="212804" y="546384"/>
                    </a:lnTo>
                    <a:lnTo>
                      <a:pt x="125042" y="556249"/>
                    </a:lnTo>
                    <a:lnTo>
                      <a:pt x="125042" y="519900"/>
                    </a:lnTo>
                    <a:lnTo>
                      <a:pt x="125042" y="395742"/>
                    </a:lnTo>
                    <a:lnTo>
                      <a:pt x="125042" y="362236"/>
                    </a:lnTo>
                    <a:lnTo>
                      <a:pt x="125042" y="359303"/>
                    </a:lnTo>
                    <a:close/>
                    <a:moveTo>
                      <a:pt x="382041" y="177119"/>
                    </a:moveTo>
                    <a:cubicBezTo>
                      <a:pt x="399471" y="181654"/>
                      <a:pt x="399471" y="192859"/>
                      <a:pt x="399471" y="197750"/>
                    </a:cubicBezTo>
                    <a:cubicBezTo>
                      <a:pt x="399471" y="202641"/>
                      <a:pt x="399471" y="213934"/>
                      <a:pt x="382041" y="218470"/>
                    </a:cubicBezTo>
                    <a:close/>
                    <a:moveTo>
                      <a:pt x="345841" y="95828"/>
                    </a:moveTo>
                    <a:lnTo>
                      <a:pt x="345841" y="137109"/>
                    </a:lnTo>
                    <a:cubicBezTo>
                      <a:pt x="328341" y="132670"/>
                      <a:pt x="328341" y="121395"/>
                      <a:pt x="328341" y="116513"/>
                    </a:cubicBezTo>
                    <a:cubicBezTo>
                      <a:pt x="328341" y="111630"/>
                      <a:pt x="328341" y="100355"/>
                      <a:pt x="345841" y="95828"/>
                    </a:cubicBezTo>
                    <a:close/>
                    <a:moveTo>
                      <a:pt x="345877" y="41411"/>
                    </a:moveTo>
                    <a:lnTo>
                      <a:pt x="345877" y="59184"/>
                    </a:lnTo>
                    <a:cubicBezTo>
                      <a:pt x="334220" y="60961"/>
                      <a:pt x="324253" y="64605"/>
                      <a:pt x="315978" y="70115"/>
                    </a:cubicBezTo>
                    <a:cubicBezTo>
                      <a:pt x="300494" y="80423"/>
                      <a:pt x="292308" y="96508"/>
                      <a:pt x="292308" y="116502"/>
                    </a:cubicBezTo>
                    <a:cubicBezTo>
                      <a:pt x="292308" y="136497"/>
                      <a:pt x="300494" y="152582"/>
                      <a:pt x="315978" y="162890"/>
                    </a:cubicBezTo>
                    <a:cubicBezTo>
                      <a:pt x="324253" y="168400"/>
                      <a:pt x="334220" y="172043"/>
                      <a:pt x="345877" y="173820"/>
                    </a:cubicBezTo>
                    <a:lnTo>
                      <a:pt x="345877" y="218431"/>
                    </a:lnTo>
                    <a:cubicBezTo>
                      <a:pt x="328347" y="213899"/>
                      <a:pt x="328347" y="202613"/>
                      <a:pt x="328347" y="197725"/>
                    </a:cubicBezTo>
                    <a:lnTo>
                      <a:pt x="292308" y="197725"/>
                    </a:lnTo>
                    <a:cubicBezTo>
                      <a:pt x="292308" y="217720"/>
                      <a:pt x="300494" y="233805"/>
                      <a:pt x="315978" y="244113"/>
                    </a:cubicBezTo>
                    <a:cubicBezTo>
                      <a:pt x="324253" y="249623"/>
                      <a:pt x="334220" y="253266"/>
                      <a:pt x="345877" y="255043"/>
                    </a:cubicBezTo>
                    <a:lnTo>
                      <a:pt x="345877" y="272816"/>
                    </a:lnTo>
                    <a:lnTo>
                      <a:pt x="382004" y="272816"/>
                    </a:lnTo>
                    <a:lnTo>
                      <a:pt x="382004" y="255043"/>
                    </a:lnTo>
                    <a:cubicBezTo>
                      <a:pt x="393573" y="253266"/>
                      <a:pt x="403628" y="249623"/>
                      <a:pt x="411814" y="244113"/>
                    </a:cubicBezTo>
                    <a:cubicBezTo>
                      <a:pt x="427387" y="233805"/>
                      <a:pt x="435573" y="217720"/>
                      <a:pt x="435573" y="197725"/>
                    </a:cubicBezTo>
                    <a:cubicBezTo>
                      <a:pt x="435573" y="177731"/>
                      <a:pt x="427387" y="161735"/>
                      <a:pt x="411814" y="151338"/>
                    </a:cubicBezTo>
                    <a:cubicBezTo>
                      <a:pt x="403628" y="145917"/>
                      <a:pt x="393573" y="142273"/>
                      <a:pt x="382004" y="140407"/>
                    </a:cubicBezTo>
                    <a:lnTo>
                      <a:pt x="382004" y="95797"/>
                    </a:lnTo>
                    <a:cubicBezTo>
                      <a:pt x="399446" y="100329"/>
                      <a:pt x="399446" y="111615"/>
                      <a:pt x="399446" y="116502"/>
                    </a:cubicBezTo>
                    <a:lnTo>
                      <a:pt x="435573" y="116502"/>
                    </a:lnTo>
                    <a:cubicBezTo>
                      <a:pt x="435573" y="96508"/>
                      <a:pt x="427387" y="80423"/>
                      <a:pt x="411814" y="70115"/>
                    </a:cubicBezTo>
                    <a:cubicBezTo>
                      <a:pt x="403628" y="64605"/>
                      <a:pt x="393573" y="60961"/>
                      <a:pt x="382004" y="59184"/>
                    </a:cubicBezTo>
                    <a:lnTo>
                      <a:pt x="382004" y="41411"/>
                    </a:lnTo>
                    <a:close/>
                    <a:moveTo>
                      <a:pt x="363941" y="0"/>
                    </a:moveTo>
                    <a:cubicBezTo>
                      <a:pt x="450701" y="0"/>
                      <a:pt x="521266" y="70470"/>
                      <a:pt x="521266" y="157114"/>
                    </a:cubicBezTo>
                    <a:cubicBezTo>
                      <a:pt x="521266" y="243758"/>
                      <a:pt x="450701" y="314228"/>
                      <a:pt x="363941" y="314228"/>
                    </a:cubicBezTo>
                    <a:cubicBezTo>
                      <a:pt x="277180" y="314228"/>
                      <a:pt x="206615" y="243758"/>
                      <a:pt x="206615" y="157114"/>
                    </a:cubicBezTo>
                    <a:cubicBezTo>
                      <a:pt x="206615" y="70470"/>
                      <a:pt x="277180" y="0"/>
                      <a:pt x="36394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7965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70" name="Text1">
                <a:extLst>
                  <a:ext uri="{FF2B5EF4-FFF2-40B4-BE49-F238E27FC236}">
                    <a16:creationId xmlns:a16="http://schemas.microsoft.com/office/drawing/2014/main" id="{DF28396D-70AD-E4E8-362B-0D3E0312218C}"/>
                  </a:ext>
                </a:extLst>
              </p:cNvPr>
              <p:cNvSpPr/>
              <p:nvPr/>
            </p:nvSpPr>
            <p:spPr bwMode="auto">
              <a:xfrm>
                <a:off x="858824" y="4520390"/>
                <a:ext cx="2024018" cy="1613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改进产品结构设计，提高佩戴舒适度。</a:t>
                </a:r>
                <a:endParaRPr lang="en-US" dirty="0"/>
              </a:p>
            </p:txBody>
          </p:sp>
          <p:sp>
            <p:nvSpPr>
              <p:cNvPr id="71" name="Bullet1">
                <a:extLst>
                  <a:ext uri="{FF2B5EF4-FFF2-40B4-BE49-F238E27FC236}">
                    <a16:creationId xmlns:a16="http://schemas.microsoft.com/office/drawing/2014/main" id="{C7DEE153-3302-28B3-5C99-60DB5F0CF442}"/>
                  </a:ext>
                </a:extLst>
              </p:cNvPr>
              <p:cNvSpPr txBox="1"/>
              <p:nvPr/>
            </p:nvSpPr>
            <p:spPr bwMode="auto">
              <a:xfrm>
                <a:off x="858824" y="3868616"/>
                <a:ext cx="2024018" cy="651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结构优化</a:t>
                </a:r>
                <a:endParaRPr lang="en-US" dirty="0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69CBF345-492F-9EA3-F72F-C33AA261169E}"/>
                </a:ext>
              </a:extLst>
            </p:cNvPr>
            <p:cNvGrpSpPr/>
            <p:nvPr/>
          </p:nvGrpSpPr>
          <p:grpSpPr>
            <a:xfrm>
              <a:off x="2969261" y="2753498"/>
              <a:ext cx="2024018" cy="3380602"/>
              <a:chOff x="2969261" y="2753498"/>
              <a:chExt cx="2024018" cy="3380602"/>
            </a:xfrm>
          </p:grpSpPr>
          <p:sp>
            <p:nvSpPr>
              <p:cNvPr id="64" name="IconBackground2">
                <a:extLst>
                  <a:ext uri="{FF2B5EF4-FFF2-40B4-BE49-F238E27FC236}">
                    <a16:creationId xmlns:a16="http://schemas.microsoft.com/office/drawing/2014/main" id="{6A088663-22BA-37A0-5EEA-1B928B17CB12}"/>
                  </a:ext>
                </a:extLst>
              </p:cNvPr>
              <p:cNvSpPr/>
              <p:nvPr/>
            </p:nvSpPr>
            <p:spPr>
              <a:xfrm>
                <a:off x="3478349" y="2753498"/>
                <a:ext cx="1005840" cy="100584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Icon2">
                <a:extLst>
                  <a:ext uri="{FF2B5EF4-FFF2-40B4-BE49-F238E27FC236}">
                    <a16:creationId xmlns:a16="http://schemas.microsoft.com/office/drawing/2014/main" id="{7153CE85-2A92-68FD-EF00-443A291FE545}"/>
                  </a:ext>
                </a:extLst>
              </p:cNvPr>
              <p:cNvSpPr/>
              <p:nvPr/>
            </p:nvSpPr>
            <p:spPr>
              <a:xfrm>
                <a:off x="3756122" y="3017072"/>
                <a:ext cx="450294" cy="478692"/>
              </a:xfrm>
              <a:custGeom>
                <a:avLst/>
                <a:gdLst>
                  <a:gd name="T0" fmla="*/ 5573 w 7665"/>
                  <a:gd name="T1" fmla="*/ 3911 h 8160"/>
                  <a:gd name="T2" fmla="*/ 4313 w 7665"/>
                  <a:gd name="T3" fmla="*/ 3955 h 8160"/>
                  <a:gd name="T4" fmla="*/ 3511 w 7665"/>
                  <a:gd name="T5" fmla="*/ 2721 h 8160"/>
                  <a:gd name="T6" fmla="*/ 4612 w 7665"/>
                  <a:gd name="T7" fmla="*/ 2386 h 8160"/>
                  <a:gd name="T8" fmla="*/ 5309 w 7665"/>
                  <a:gd name="T9" fmla="*/ 2472 h 8160"/>
                  <a:gd name="T10" fmla="*/ 3648 w 7665"/>
                  <a:gd name="T11" fmla="*/ 7533 h 8160"/>
                  <a:gd name="T12" fmla="*/ 5037 w 7665"/>
                  <a:gd name="T13" fmla="*/ 6233 h 8160"/>
                  <a:gd name="T14" fmla="*/ 4919 w 7665"/>
                  <a:gd name="T15" fmla="*/ 6025 h 8160"/>
                  <a:gd name="T16" fmla="*/ 3511 w 7665"/>
                  <a:gd name="T17" fmla="*/ 7213 h 8160"/>
                  <a:gd name="T18" fmla="*/ 3577 w 7665"/>
                  <a:gd name="T19" fmla="*/ 7514 h 8160"/>
                  <a:gd name="T20" fmla="*/ 5309 w 7665"/>
                  <a:gd name="T21" fmla="*/ 5688 h 8160"/>
                  <a:gd name="T22" fmla="*/ 5573 w 7665"/>
                  <a:gd name="T23" fmla="*/ 4249 h 8160"/>
                  <a:gd name="T24" fmla="*/ 4561 w 7665"/>
                  <a:gd name="T25" fmla="*/ 4206 h 8160"/>
                  <a:gd name="T26" fmla="*/ 4857 w 7665"/>
                  <a:gd name="T27" fmla="*/ 5774 h 8160"/>
                  <a:gd name="T28" fmla="*/ 5309 w 7665"/>
                  <a:gd name="T29" fmla="*/ 5688 h 8160"/>
                  <a:gd name="T30" fmla="*/ 5589 w 7665"/>
                  <a:gd name="T31" fmla="*/ 2569 h 8160"/>
                  <a:gd name="T32" fmla="*/ 5973 w 7665"/>
                  <a:gd name="T33" fmla="*/ 3955 h 8160"/>
                  <a:gd name="T34" fmla="*/ 7625 w 7665"/>
                  <a:gd name="T35" fmla="*/ 3911 h 8160"/>
                  <a:gd name="T36" fmla="*/ 7338 w 7665"/>
                  <a:gd name="T37" fmla="*/ 2468 h 8160"/>
                  <a:gd name="T38" fmla="*/ 5718 w 7665"/>
                  <a:gd name="T39" fmla="*/ 2386 h 8160"/>
                  <a:gd name="T40" fmla="*/ 6930 w 7665"/>
                  <a:gd name="T41" fmla="*/ 6025 h 8160"/>
                  <a:gd name="T42" fmla="*/ 5368 w 7665"/>
                  <a:gd name="T43" fmla="*/ 6100 h 8160"/>
                  <a:gd name="T44" fmla="*/ 3511 w 7665"/>
                  <a:gd name="T45" fmla="*/ 7950 h 8160"/>
                  <a:gd name="T46" fmla="*/ 3649 w 7665"/>
                  <a:gd name="T47" fmla="*/ 8107 h 8160"/>
                  <a:gd name="T48" fmla="*/ 7051 w 7665"/>
                  <a:gd name="T49" fmla="*/ 6096 h 8160"/>
                  <a:gd name="T50" fmla="*/ 7525 w 7665"/>
                  <a:gd name="T51" fmla="*/ 4206 h 8160"/>
                  <a:gd name="T52" fmla="*/ 5836 w 7665"/>
                  <a:gd name="T53" fmla="*/ 4335 h 8160"/>
                  <a:gd name="T54" fmla="*/ 5606 w 7665"/>
                  <a:gd name="T55" fmla="*/ 5716 h 8160"/>
                  <a:gd name="T56" fmla="*/ 7212 w 7665"/>
                  <a:gd name="T57" fmla="*/ 5774 h 8160"/>
                  <a:gd name="T58" fmla="*/ 7662 w 7665"/>
                  <a:gd name="T59" fmla="*/ 4352 h 8160"/>
                  <a:gd name="T60" fmla="*/ 7525 w 7665"/>
                  <a:gd name="T61" fmla="*/ 4206 h 8160"/>
                  <a:gd name="T62" fmla="*/ 5368 w 7665"/>
                  <a:gd name="T63" fmla="*/ 2061 h 8160"/>
                  <a:gd name="T64" fmla="*/ 6930 w 7665"/>
                  <a:gd name="T65" fmla="*/ 2136 h 8160"/>
                  <a:gd name="T66" fmla="*/ 7046 w 7665"/>
                  <a:gd name="T67" fmla="*/ 1924 h 8160"/>
                  <a:gd name="T68" fmla="*/ 3511 w 7665"/>
                  <a:gd name="T69" fmla="*/ 210 h 8160"/>
                  <a:gd name="T70" fmla="*/ 4320 w 7665"/>
                  <a:gd name="T71" fmla="*/ 1361 h 8160"/>
                  <a:gd name="T72" fmla="*/ 4686 w 7665"/>
                  <a:gd name="T73" fmla="*/ 2136 h 8160"/>
                  <a:gd name="T74" fmla="*/ 5039 w 7665"/>
                  <a:gd name="T75" fmla="*/ 2066 h 8160"/>
                  <a:gd name="T76" fmla="*/ 3713 w 7665"/>
                  <a:gd name="T77" fmla="*/ 642 h 8160"/>
                  <a:gd name="T78" fmla="*/ 3511 w 7665"/>
                  <a:gd name="T79" fmla="*/ 764 h 8160"/>
                  <a:gd name="T80" fmla="*/ 4320 w 7665"/>
                  <a:gd name="T81" fmla="*/ 1361 h 8160"/>
                  <a:gd name="T82" fmla="*/ 1517 w 7665"/>
                  <a:gd name="T83" fmla="*/ 2691 h 8160"/>
                  <a:gd name="T84" fmla="*/ 2294 w 7665"/>
                  <a:gd name="T85" fmla="*/ 2147 h 8160"/>
                  <a:gd name="T86" fmla="*/ 3899 w 7665"/>
                  <a:gd name="T87" fmla="*/ 2648 h 8160"/>
                  <a:gd name="T88" fmla="*/ 4226 w 7665"/>
                  <a:gd name="T89" fmla="*/ 1509 h 8160"/>
                  <a:gd name="T90" fmla="*/ 2941 w 7665"/>
                  <a:gd name="T91" fmla="*/ 575 h 8160"/>
                  <a:gd name="T92" fmla="*/ 1792 w 7665"/>
                  <a:gd name="T93" fmla="*/ 575 h 8160"/>
                  <a:gd name="T94" fmla="*/ 198 w 7665"/>
                  <a:gd name="T95" fmla="*/ 2794 h 8160"/>
                  <a:gd name="T96" fmla="*/ 2199 w 7665"/>
                  <a:gd name="T97" fmla="*/ 4658 h 8160"/>
                  <a:gd name="T98" fmla="*/ 3415 w 7665"/>
                  <a:gd name="T99" fmla="*/ 5443 h 8160"/>
                  <a:gd name="T100" fmla="*/ 999 w 7665"/>
                  <a:gd name="T101" fmla="*/ 5469 h 8160"/>
                  <a:gd name="T102" fmla="*/ 0 w 7665"/>
                  <a:gd name="T103" fmla="*/ 5961 h 8160"/>
                  <a:gd name="T104" fmla="*/ 1792 w 7665"/>
                  <a:gd name="T105" fmla="*/ 7111 h 8160"/>
                  <a:gd name="T106" fmla="*/ 2367 w 7665"/>
                  <a:gd name="T107" fmla="*/ 8160 h 8160"/>
                  <a:gd name="T108" fmla="*/ 2941 w 7665"/>
                  <a:gd name="T109" fmla="*/ 7158 h 8160"/>
                  <a:gd name="T110" fmla="*/ 4735 w 7665"/>
                  <a:gd name="T111" fmla="*/ 5296 h 8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65" h="8160">
                    <a:moveTo>
                      <a:pt x="5610" y="3809"/>
                    </a:moveTo>
                    <a:cubicBezTo>
                      <a:pt x="5613" y="3847"/>
                      <a:pt x="5599" y="3884"/>
                      <a:pt x="5573" y="3911"/>
                    </a:cubicBezTo>
                    <a:cubicBezTo>
                      <a:pt x="5547" y="3939"/>
                      <a:pt x="5511" y="3955"/>
                      <a:pt x="5473" y="3955"/>
                    </a:cubicBezTo>
                    <a:lnTo>
                      <a:pt x="4313" y="3955"/>
                    </a:lnTo>
                    <a:cubicBezTo>
                      <a:pt x="4087" y="3768"/>
                      <a:pt x="3811" y="3628"/>
                      <a:pt x="3511" y="3515"/>
                    </a:cubicBezTo>
                    <a:lnTo>
                      <a:pt x="3511" y="2721"/>
                    </a:lnTo>
                    <a:cubicBezTo>
                      <a:pt x="3637" y="2788"/>
                      <a:pt x="3761" y="2824"/>
                      <a:pt x="3899" y="2824"/>
                    </a:cubicBezTo>
                    <a:cubicBezTo>
                      <a:pt x="4217" y="2824"/>
                      <a:pt x="4484" y="2647"/>
                      <a:pt x="4612" y="2386"/>
                    </a:cubicBezTo>
                    <a:lnTo>
                      <a:pt x="5182" y="2386"/>
                    </a:lnTo>
                    <a:cubicBezTo>
                      <a:pt x="5238" y="2386"/>
                      <a:pt x="5288" y="2420"/>
                      <a:pt x="5309" y="2472"/>
                    </a:cubicBezTo>
                    <a:cubicBezTo>
                      <a:pt x="5480" y="2893"/>
                      <a:pt x="5582" y="3343"/>
                      <a:pt x="5610" y="3809"/>
                    </a:cubicBezTo>
                    <a:close/>
                    <a:moveTo>
                      <a:pt x="3648" y="7533"/>
                    </a:moveTo>
                    <a:cubicBezTo>
                      <a:pt x="3670" y="7533"/>
                      <a:pt x="3693" y="7528"/>
                      <a:pt x="3713" y="7518"/>
                    </a:cubicBezTo>
                    <a:cubicBezTo>
                      <a:pt x="4244" y="7237"/>
                      <a:pt x="4702" y="6793"/>
                      <a:pt x="5037" y="6233"/>
                    </a:cubicBezTo>
                    <a:cubicBezTo>
                      <a:pt x="5063" y="6190"/>
                      <a:pt x="5063" y="6137"/>
                      <a:pt x="5039" y="6094"/>
                    </a:cubicBezTo>
                    <a:cubicBezTo>
                      <a:pt x="5015" y="6051"/>
                      <a:pt x="4969" y="6025"/>
                      <a:pt x="4919" y="6025"/>
                    </a:cubicBezTo>
                    <a:lnTo>
                      <a:pt x="4793" y="6025"/>
                    </a:lnTo>
                    <a:cubicBezTo>
                      <a:pt x="4595" y="6595"/>
                      <a:pt x="4150" y="7008"/>
                      <a:pt x="3511" y="7213"/>
                    </a:cubicBezTo>
                    <a:lnTo>
                      <a:pt x="3511" y="7396"/>
                    </a:lnTo>
                    <a:cubicBezTo>
                      <a:pt x="3511" y="7444"/>
                      <a:pt x="3536" y="7489"/>
                      <a:pt x="3577" y="7514"/>
                    </a:cubicBezTo>
                    <a:cubicBezTo>
                      <a:pt x="3599" y="7527"/>
                      <a:pt x="3624" y="7533"/>
                      <a:pt x="3648" y="7533"/>
                    </a:cubicBezTo>
                    <a:close/>
                    <a:moveTo>
                      <a:pt x="5309" y="5688"/>
                    </a:moveTo>
                    <a:cubicBezTo>
                      <a:pt x="5480" y="5267"/>
                      <a:pt x="5582" y="4817"/>
                      <a:pt x="5610" y="4351"/>
                    </a:cubicBezTo>
                    <a:cubicBezTo>
                      <a:pt x="5613" y="4314"/>
                      <a:pt x="5599" y="4277"/>
                      <a:pt x="5573" y="4249"/>
                    </a:cubicBezTo>
                    <a:cubicBezTo>
                      <a:pt x="5547" y="4221"/>
                      <a:pt x="5511" y="4206"/>
                      <a:pt x="5473" y="4206"/>
                    </a:cubicBezTo>
                    <a:lnTo>
                      <a:pt x="4561" y="4206"/>
                    </a:lnTo>
                    <a:cubicBezTo>
                      <a:pt x="4779" y="4480"/>
                      <a:pt x="4911" y="4831"/>
                      <a:pt x="4911" y="5296"/>
                    </a:cubicBezTo>
                    <a:cubicBezTo>
                      <a:pt x="4911" y="5465"/>
                      <a:pt x="4889" y="5622"/>
                      <a:pt x="4857" y="5774"/>
                    </a:cubicBezTo>
                    <a:lnTo>
                      <a:pt x="5181" y="5774"/>
                    </a:lnTo>
                    <a:cubicBezTo>
                      <a:pt x="5238" y="5774"/>
                      <a:pt x="5288" y="5740"/>
                      <a:pt x="5309" y="5688"/>
                    </a:cubicBezTo>
                    <a:close/>
                    <a:moveTo>
                      <a:pt x="5606" y="2444"/>
                    </a:moveTo>
                    <a:cubicBezTo>
                      <a:pt x="5580" y="2481"/>
                      <a:pt x="5574" y="2527"/>
                      <a:pt x="5589" y="2569"/>
                    </a:cubicBezTo>
                    <a:cubicBezTo>
                      <a:pt x="5729" y="2964"/>
                      <a:pt x="5812" y="3386"/>
                      <a:pt x="5836" y="3824"/>
                    </a:cubicBezTo>
                    <a:cubicBezTo>
                      <a:pt x="5840" y="3898"/>
                      <a:pt x="5900" y="3955"/>
                      <a:pt x="5973" y="3955"/>
                    </a:cubicBezTo>
                    <a:lnTo>
                      <a:pt x="7525" y="3955"/>
                    </a:lnTo>
                    <a:cubicBezTo>
                      <a:pt x="7563" y="3955"/>
                      <a:pt x="7599" y="3939"/>
                      <a:pt x="7625" y="3911"/>
                    </a:cubicBezTo>
                    <a:cubicBezTo>
                      <a:pt x="7651" y="3883"/>
                      <a:pt x="7664" y="3846"/>
                      <a:pt x="7662" y="3808"/>
                    </a:cubicBezTo>
                    <a:cubicBezTo>
                      <a:pt x="7630" y="3339"/>
                      <a:pt x="7521" y="2888"/>
                      <a:pt x="7338" y="2468"/>
                    </a:cubicBezTo>
                    <a:cubicBezTo>
                      <a:pt x="7316" y="2418"/>
                      <a:pt x="7266" y="2386"/>
                      <a:pt x="7212" y="2386"/>
                    </a:cubicBezTo>
                    <a:lnTo>
                      <a:pt x="5718" y="2386"/>
                    </a:lnTo>
                    <a:cubicBezTo>
                      <a:pt x="5674" y="2386"/>
                      <a:pt x="5632" y="2408"/>
                      <a:pt x="5606" y="2444"/>
                    </a:cubicBezTo>
                    <a:close/>
                    <a:moveTo>
                      <a:pt x="6930" y="6025"/>
                    </a:moveTo>
                    <a:lnTo>
                      <a:pt x="5491" y="6025"/>
                    </a:lnTo>
                    <a:cubicBezTo>
                      <a:pt x="5439" y="6025"/>
                      <a:pt x="5392" y="6054"/>
                      <a:pt x="5368" y="6100"/>
                    </a:cubicBezTo>
                    <a:cubicBezTo>
                      <a:pt x="4966" y="6890"/>
                      <a:pt x="4335" y="7502"/>
                      <a:pt x="3594" y="7824"/>
                    </a:cubicBezTo>
                    <a:cubicBezTo>
                      <a:pt x="3544" y="7846"/>
                      <a:pt x="3511" y="7895"/>
                      <a:pt x="3511" y="7950"/>
                    </a:cubicBezTo>
                    <a:lnTo>
                      <a:pt x="3511" y="7969"/>
                    </a:lnTo>
                    <a:cubicBezTo>
                      <a:pt x="3511" y="8046"/>
                      <a:pt x="3573" y="8107"/>
                      <a:pt x="3649" y="8107"/>
                    </a:cubicBezTo>
                    <a:cubicBezTo>
                      <a:pt x="5031" y="8107"/>
                      <a:pt x="6301" y="7407"/>
                      <a:pt x="7046" y="6236"/>
                    </a:cubicBezTo>
                    <a:cubicBezTo>
                      <a:pt x="7073" y="6194"/>
                      <a:pt x="7075" y="6140"/>
                      <a:pt x="7051" y="6096"/>
                    </a:cubicBezTo>
                    <a:cubicBezTo>
                      <a:pt x="7026" y="6052"/>
                      <a:pt x="6980" y="6025"/>
                      <a:pt x="6930" y="6025"/>
                    </a:cubicBezTo>
                    <a:close/>
                    <a:moveTo>
                      <a:pt x="7525" y="4206"/>
                    </a:moveTo>
                    <a:lnTo>
                      <a:pt x="5974" y="4206"/>
                    </a:lnTo>
                    <a:cubicBezTo>
                      <a:pt x="5901" y="4206"/>
                      <a:pt x="5840" y="4263"/>
                      <a:pt x="5836" y="4335"/>
                    </a:cubicBezTo>
                    <a:cubicBezTo>
                      <a:pt x="5812" y="4774"/>
                      <a:pt x="5729" y="5196"/>
                      <a:pt x="5589" y="5591"/>
                    </a:cubicBezTo>
                    <a:cubicBezTo>
                      <a:pt x="5574" y="5632"/>
                      <a:pt x="5580" y="5679"/>
                      <a:pt x="5606" y="5716"/>
                    </a:cubicBezTo>
                    <a:cubicBezTo>
                      <a:pt x="5632" y="5752"/>
                      <a:pt x="5674" y="5774"/>
                      <a:pt x="5718" y="5774"/>
                    </a:cubicBezTo>
                    <a:lnTo>
                      <a:pt x="7212" y="5774"/>
                    </a:lnTo>
                    <a:cubicBezTo>
                      <a:pt x="7266" y="5774"/>
                      <a:pt x="7316" y="5742"/>
                      <a:pt x="7338" y="5692"/>
                    </a:cubicBezTo>
                    <a:cubicBezTo>
                      <a:pt x="7522" y="5273"/>
                      <a:pt x="7630" y="4822"/>
                      <a:pt x="7662" y="4352"/>
                    </a:cubicBezTo>
                    <a:cubicBezTo>
                      <a:pt x="7665" y="4314"/>
                      <a:pt x="7651" y="4277"/>
                      <a:pt x="7625" y="4249"/>
                    </a:cubicBezTo>
                    <a:cubicBezTo>
                      <a:pt x="7599" y="4221"/>
                      <a:pt x="7563" y="4206"/>
                      <a:pt x="7525" y="4206"/>
                    </a:cubicBezTo>
                    <a:close/>
                    <a:moveTo>
                      <a:pt x="3594" y="336"/>
                    </a:moveTo>
                    <a:cubicBezTo>
                      <a:pt x="4335" y="658"/>
                      <a:pt x="4966" y="1270"/>
                      <a:pt x="5368" y="2061"/>
                    </a:cubicBezTo>
                    <a:cubicBezTo>
                      <a:pt x="5392" y="2107"/>
                      <a:pt x="5439" y="2136"/>
                      <a:pt x="5491" y="2136"/>
                    </a:cubicBezTo>
                    <a:lnTo>
                      <a:pt x="6930" y="2136"/>
                    </a:lnTo>
                    <a:cubicBezTo>
                      <a:pt x="6980" y="2136"/>
                      <a:pt x="7026" y="2108"/>
                      <a:pt x="7051" y="2064"/>
                    </a:cubicBezTo>
                    <a:cubicBezTo>
                      <a:pt x="7075" y="2020"/>
                      <a:pt x="7073" y="1967"/>
                      <a:pt x="7046" y="1924"/>
                    </a:cubicBezTo>
                    <a:cubicBezTo>
                      <a:pt x="6301" y="752"/>
                      <a:pt x="5031" y="53"/>
                      <a:pt x="3648" y="53"/>
                    </a:cubicBezTo>
                    <a:cubicBezTo>
                      <a:pt x="3572" y="53"/>
                      <a:pt x="3511" y="134"/>
                      <a:pt x="3511" y="210"/>
                    </a:cubicBezTo>
                    <a:cubicBezTo>
                      <a:pt x="3511" y="265"/>
                      <a:pt x="3543" y="314"/>
                      <a:pt x="3594" y="336"/>
                    </a:cubicBezTo>
                    <a:close/>
                    <a:moveTo>
                      <a:pt x="4320" y="1361"/>
                    </a:moveTo>
                    <a:cubicBezTo>
                      <a:pt x="4499" y="1464"/>
                      <a:pt x="4696" y="1698"/>
                      <a:pt x="4696" y="2036"/>
                    </a:cubicBezTo>
                    <a:cubicBezTo>
                      <a:pt x="4696" y="2070"/>
                      <a:pt x="4690" y="2103"/>
                      <a:pt x="4686" y="2136"/>
                    </a:cubicBezTo>
                    <a:lnTo>
                      <a:pt x="4920" y="2136"/>
                    </a:lnTo>
                    <a:cubicBezTo>
                      <a:pt x="4969" y="2136"/>
                      <a:pt x="5015" y="2109"/>
                      <a:pt x="5039" y="2066"/>
                    </a:cubicBezTo>
                    <a:cubicBezTo>
                      <a:pt x="5064" y="2023"/>
                      <a:pt x="5063" y="1970"/>
                      <a:pt x="5038" y="1928"/>
                    </a:cubicBezTo>
                    <a:cubicBezTo>
                      <a:pt x="4702" y="1367"/>
                      <a:pt x="4244" y="923"/>
                      <a:pt x="3713" y="642"/>
                    </a:cubicBezTo>
                    <a:cubicBezTo>
                      <a:pt x="3670" y="620"/>
                      <a:pt x="3619" y="622"/>
                      <a:pt x="3577" y="646"/>
                    </a:cubicBezTo>
                    <a:cubicBezTo>
                      <a:pt x="3536" y="671"/>
                      <a:pt x="3511" y="716"/>
                      <a:pt x="3511" y="764"/>
                    </a:cubicBezTo>
                    <a:lnTo>
                      <a:pt x="3511" y="987"/>
                    </a:lnTo>
                    <a:cubicBezTo>
                      <a:pt x="3800" y="1079"/>
                      <a:pt x="4072" y="1202"/>
                      <a:pt x="4320" y="1361"/>
                    </a:cubicBezTo>
                    <a:close/>
                    <a:moveTo>
                      <a:pt x="2820" y="3484"/>
                    </a:moveTo>
                    <a:cubicBezTo>
                      <a:pt x="1775" y="3217"/>
                      <a:pt x="1517" y="3088"/>
                      <a:pt x="1517" y="2691"/>
                    </a:cubicBezTo>
                    <a:lnTo>
                      <a:pt x="1517" y="2673"/>
                    </a:lnTo>
                    <a:cubicBezTo>
                      <a:pt x="1517" y="2380"/>
                      <a:pt x="1784" y="2147"/>
                      <a:pt x="2294" y="2147"/>
                    </a:cubicBezTo>
                    <a:cubicBezTo>
                      <a:pt x="2708" y="2147"/>
                      <a:pt x="3122" y="2294"/>
                      <a:pt x="3562" y="2553"/>
                    </a:cubicBezTo>
                    <a:cubicBezTo>
                      <a:pt x="3665" y="2613"/>
                      <a:pt x="3769" y="2648"/>
                      <a:pt x="3899" y="2648"/>
                    </a:cubicBezTo>
                    <a:cubicBezTo>
                      <a:pt x="4244" y="2648"/>
                      <a:pt x="4520" y="2380"/>
                      <a:pt x="4520" y="2035"/>
                    </a:cubicBezTo>
                    <a:cubicBezTo>
                      <a:pt x="4520" y="1777"/>
                      <a:pt x="4373" y="1594"/>
                      <a:pt x="4226" y="1509"/>
                    </a:cubicBezTo>
                    <a:cubicBezTo>
                      <a:pt x="3846" y="1267"/>
                      <a:pt x="3415" y="1107"/>
                      <a:pt x="2941" y="1029"/>
                    </a:cubicBezTo>
                    <a:lnTo>
                      <a:pt x="2941" y="575"/>
                    </a:lnTo>
                    <a:cubicBezTo>
                      <a:pt x="2941" y="257"/>
                      <a:pt x="2685" y="0"/>
                      <a:pt x="2367" y="0"/>
                    </a:cubicBezTo>
                    <a:cubicBezTo>
                      <a:pt x="2049" y="0"/>
                      <a:pt x="1792" y="257"/>
                      <a:pt x="1792" y="575"/>
                    </a:cubicBezTo>
                    <a:lnTo>
                      <a:pt x="1792" y="1025"/>
                    </a:lnTo>
                    <a:cubicBezTo>
                      <a:pt x="840" y="1201"/>
                      <a:pt x="198" y="1860"/>
                      <a:pt x="198" y="2794"/>
                    </a:cubicBezTo>
                    <a:lnTo>
                      <a:pt x="198" y="2812"/>
                    </a:lnTo>
                    <a:cubicBezTo>
                      <a:pt x="198" y="4011"/>
                      <a:pt x="983" y="4348"/>
                      <a:pt x="2199" y="4658"/>
                    </a:cubicBezTo>
                    <a:cubicBezTo>
                      <a:pt x="3208" y="4918"/>
                      <a:pt x="3415" y="5090"/>
                      <a:pt x="3415" y="5426"/>
                    </a:cubicBezTo>
                    <a:lnTo>
                      <a:pt x="3415" y="5443"/>
                    </a:lnTo>
                    <a:cubicBezTo>
                      <a:pt x="3415" y="5797"/>
                      <a:pt x="3087" y="6012"/>
                      <a:pt x="2544" y="6012"/>
                    </a:cubicBezTo>
                    <a:cubicBezTo>
                      <a:pt x="1957" y="6012"/>
                      <a:pt x="1457" y="5805"/>
                      <a:pt x="999" y="5469"/>
                    </a:cubicBezTo>
                    <a:cubicBezTo>
                      <a:pt x="913" y="5409"/>
                      <a:pt x="793" y="5349"/>
                      <a:pt x="621" y="5349"/>
                    </a:cubicBezTo>
                    <a:cubicBezTo>
                      <a:pt x="275" y="5349"/>
                      <a:pt x="0" y="5616"/>
                      <a:pt x="0" y="5961"/>
                    </a:cubicBezTo>
                    <a:cubicBezTo>
                      <a:pt x="0" y="6168"/>
                      <a:pt x="103" y="6358"/>
                      <a:pt x="250" y="6461"/>
                    </a:cubicBezTo>
                    <a:cubicBezTo>
                      <a:pt x="717" y="6796"/>
                      <a:pt x="1247" y="7008"/>
                      <a:pt x="1792" y="7111"/>
                    </a:cubicBezTo>
                    <a:lnTo>
                      <a:pt x="1792" y="7586"/>
                    </a:lnTo>
                    <a:cubicBezTo>
                      <a:pt x="1792" y="7903"/>
                      <a:pt x="2049" y="8160"/>
                      <a:pt x="2367" y="8160"/>
                    </a:cubicBezTo>
                    <a:cubicBezTo>
                      <a:pt x="2684" y="8160"/>
                      <a:pt x="2941" y="7903"/>
                      <a:pt x="2941" y="7586"/>
                    </a:cubicBezTo>
                    <a:lnTo>
                      <a:pt x="2941" y="7158"/>
                    </a:lnTo>
                    <a:cubicBezTo>
                      <a:pt x="4013" y="7025"/>
                      <a:pt x="4735" y="6378"/>
                      <a:pt x="4735" y="5314"/>
                    </a:cubicBezTo>
                    <a:lnTo>
                      <a:pt x="4735" y="5296"/>
                    </a:lnTo>
                    <a:cubicBezTo>
                      <a:pt x="4735" y="4244"/>
                      <a:pt x="4044" y="3804"/>
                      <a:pt x="2820" y="34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7965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66" name="Text2">
                <a:extLst>
                  <a:ext uri="{FF2B5EF4-FFF2-40B4-BE49-F238E27FC236}">
                    <a16:creationId xmlns:a16="http://schemas.microsoft.com/office/drawing/2014/main" id="{8E6A4C00-D2B2-A3D3-75AD-6BAB6A1CF239}"/>
                  </a:ext>
                </a:extLst>
              </p:cNvPr>
              <p:cNvSpPr/>
              <p:nvPr/>
            </p:nvSpPr>
            <p:spPr bwMode="auto">
              <a:xfrm>
                <a:off x="2969261" y="4520390"/>
                <a:ext cx="2024018" cy="1613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提升识别精度和测距准度，增强用户体验。</a:t>
                </a:r>
                <a:endParaRPr lang="en-US" dirty="0"/>
              </a:p>
            </p:txBody>
          </p:sp>
          <p:sp>
            <p:nvSpPr>
              <p:cNvPr id="67" name="Bullet2">
                <a:extLst>
                  <a:ext uri="{FF2B5EF4-FFF2-40B4-BE49-F238E27FC236}">
                    <a16:creationId xmlns:a16="http://schemas.microsoft.com/office/drawing/2014/main" id="{9806F499-987C-F3B0-5328-A1FB6661247C}"/>
                  </a:ext>
                </a:extLst>
              </p:cNvPr>
              <p:cNvSpPr txBox="1"/>
              <p:nvPr/>
            </p:nvSpPr>
            <p:spPr bwMode="auto">
              <a:xfrm>
                <a:off x="2969261" y="3868616"/>
                <a:ext cx="2024018" cy="651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精度提升</a:t>
                </a:r>
                <a:endParaRPr lang="en-US" dirty="0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5894C912-AF21-D144-CFA6-F9D652F3F6EB}"/>
                </a:ext>
              </a:extLst>
            </p:cNvPr>
            <p:cNvGrpSpPr/>
            <p:nvPr/>
          </p:nvGrpSpPr>
          <p:grpSpPr>
            <a:xfrm>
              <a:off x="5136848" y="2753498"/>
              <a:ext cx="2024018" cy="3380602"/>
              <a:chOff x="5136848" y="2753498"/>
              <a:chExt cx="2024018" cy="3380602"/>
            </a:xfrm>
          </p:grpSpPr>
          <p:sp>
            <p:nvSpPr>
              <p:cNvPr id="60" name="IconBackground3">
                <a:extLst>
                  <a:ext uri="{FF2B5EF4-FFF2-40B4-BE49-F238E27FC236}">
                    <a16:creationId xmlns:a16="http://schemas.microsoft.com/office/drawing/2014/main" id="{C087D0D7-D1DA-D169-7964-60390892774C}"/>
                  </a:ext>
                </a:extLst>
              </p:cNvPr>
              <p:cNvSpPr/>
              <p:nvPr/>
            </p:nvSpPr>
            <p:spPr>
              <a:xfrm>
                <a:off x="5645936" y="2753498"/>
                <a:ext cx="1005840" cy="1005840"/>
              </a:xfrm>
              <a:prstGeom prst="ellipse">
                <a:avLst/>
              </a:prstGeom>
              <a:solidFill>
                <a:schemeClr val="tx2">
                  <a:alpha val="1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Icon3">
                <a:extLst>
                  <a:ext uri="{FF2B5EF4-FFF2-40B4-BE49-F238E27FC236}">
                    <a16:creationId xmlns:a16="http://schemas.microsoft.com/office/drawing/2014/main" id="{C3473178-48C8-A3FC-A176-94E60388F550}"/>
                  </a:ext>
                </a:extLst>
              </p:cNvPr>
              <p:cNvSpPr/>
              <p:nvPr/>
            </p:nvSpPr>
            <p:spPr>
              <a:xfrm>
                <a:off x="5930573" y="3043054"/>
                <a:ext cx="436566" cy="426729"/>
              </a:xfrm>
              <a:custGeom>
                <a:avLst/>
                <a:gdLst>
                  <a:gd name="connsiteX0" fmla="*/ 163904 w 607933"/>
                  <a:gd name="connsiteY0" fmla="*/ 368072 h 594235"/>
                  <a:gd name="connsiteX1" fmla="*/ 194698 w 607933"/>
                  <a:gd name="connsiteY1" fmla="*/ 416677 h 594235"/>
                  <a:gd name="connsiteX2" fmla="*/ 52648 w 607933"/>
                  <a:gd name="connsiteY2" fmla="*/ 475202 h 594235"/>
                  <a:gd name="connsiteX3" fmla="*/ 303966 w 607933"/>
                  <a:gd name="connsiteY3" fmla="*/ 542654 h 594235"/>
                  <a:gd name="connsiteX4" fmla="*/ 555285 w 607933"/>
                  <a:gd name="connsiteY4" fmla="*/ 475202 h 594235"/>
                  <a:gd name="connsiteX5" fmla="*/ 412242 w 607933"/>
                  <a:gd name="connsiteY5" fmla="*/ 416677 h 594235"/>
                  <a:gd name="connsiteX6" fmla="*/ 444030 w 607933"/>
                  <a:gd name="connsiteY6" fmla="*/ 368072 h 594235"/>
                  <a:gd name="connsiteX7" fmla="*/ 607933 w 607933"/>
                  <a:gd name="connsiteY7" fmla="*/ 475202 h 594235"/>
                  <a:gd name="connsiteX8" fmla="*/ 303966 w 607933"/>
                  <a:gd name="connsiteY8" fmla="*/ 594235 h 594235"/>
                  <a:gd name="connsiteX9" fmla="*/ 0 w 607933"/>
                  <a:gd name="connsiteY9" fmla="*/ 475202 h 594235"/>
                  <a:gd name="connsiteX10" fmla="*/ 163904 w 607933"/>
                  <a:gd name="connsiteY10" fmla="*/ 368072 h 594235"/>
                  <a:gd name="connsiteX11" fmla="*/ 304444 w 607933"/>
                  <a:gd name="connsiteY11" fmla="*/ 119134 h 594235"/>
                  <a:gd name="connsiteX12" fmla="*/ 368550 w 607933"/>
                  <a:gd name="connsiteY12" fmla="*/ 183559 h 594235"/>
                  <a:gd name="connsiteX13" fmla="*/ 304444 w 607933"/>
                  <a:gd name="connsiteY13" fmla="*/ 247984 h 594235"/>
                  <a:gd name="connsiteX14" fmla="*/ 240338 w 607933"/>
                  <a:gd name="connsiteY14" fmla="*/ 183559 h 594235"/>
                  <a:gd name="connsiteX15" fmla="*/ 304444 w 607933"/>
                  <a:gd name="connsiteY15" fmla="*/ 119134 h 594235"/>
                  <a:gd name="connsiteX16" fmla="*/ 304941 w 607933"/>
                  <a:gd name="connsiteY16" fmla="*/ 78375 h 594235"/>
                  <a:gd name="connsiteX17" fmla="*/ 198655 w 607933"/>
                  <a:gd name="connsiteY17" fmla="*/ 183536 h 594235"/>
                  <a:gd name="connsiteX18" fmla="*/ 304941 w 607933"/>
                  <a:gd name="connsiteY18" fmla="*/ 288698 h 594235"/>
                  <a:gd name="connsiteX19" fmla="*/ 410234 w 607933"/>
                  <a:gd name="connsiteY19" fmla="*/ 183536 h 594235"/>
                  <a:gd name="connsiteX20" fmla="*/ 304941 w 607933"/>
                  <a:gd name="connsiteY20" fmla="*/ 78375 h 594235"/>
                  <a:gd name="connsiteX21" fmla="*/ 304941 w 607933"/>
                  <a:gd name="connsiteY21" fmla="*/ 0 h 594235"/>
                  <a:gd name="connsiteX22" fmla="*/ 482747 w 607933"/>
                  <a:gd name="connsiteY22" fmla="*/ 178576 h 594235"/>
                  <a:gd name="connsiteX23" fmla="*/ 338714 w 607933"/>
                  <a:gd name="connsiteY23" fmla="*/ 454376 h 594235"/>
                  <a:gd name="connsiteX24" fmla="*/ 304941 w 607933"/>
                  <a:gd name="connsiteY24" fmla="*/ 472234 h 594235"/>
                  <a:gd name="connsiteX25" fmla="*/ 270175 w 607933"/>
                  <a:gd name="connsiteY25" fmla="*/ 454376 h 594235"/>
                  <a:gd name="connsiteX26" fmla="*/ 126142 w 607933"/>
                  <a:gd name="connsiteY26" fmla="*/ 178576 h 594235"/>
                  <a:gd name="connsiteX27" fmla="*/ 304941 w 607933"/>
                  <a:gd name="connsiteY27" fmla="*/ 0 h 59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07933" h="594235">
                    <a:moveTo>
                      <a:pt x="163904" y="368072"/>
                    </a:moveTo>
                    <a:cubicBezTo>
                      <a:pt x="173837" y="383943"/>
                      <a:pt x="183771" y="399814"/>
                      <a:pt x="194698" y="416677"/>
                    </a:cubicBezTo>
                    <a:cubicBezTo>
                      <a:pt x="100329" y="430564"/>
                      <a:pt x="52648" y="460323"/>
                      <a:pt x="52648" y="475202"/>
                    </a:cubicBezTo>
                    <a:cubicBezTo>
                      <a:pt x="52648" y="495041"/>
                      <a:pt x="138076" y="542654"/>
                      <a:pt x="303966" y="542654"/>
                    </a:cubicBezTo>
                    <a:cubicBezTo>
                      <a:pt x="469857" y="542654"/>
                      <a:pt x="555285" y="495041"/>
                      <a:pt x="555285" y="475202"/>
                    </a:cubicBezTo>
                    <a:cubicBezTo>
                      <a:pt x="555285" y="460323"/>
                      <a:pt x="506611" y="430564"/>
                      <a:pt x="412242" y="416677"/>
                    </a:cubicBezTo>
                    <a:cubicBezTo>
                      <a:pt x="424162" y="399814"/>
                      <a:pt x="434096" y="383943"/>
                      <a:pt x="444030" y="368072"/>
                    </a:cubicBezTo>
                    <a:cubicBezTo>
                      <a:pt x="536412" y="385927"/>
                      <a:pt x="607933" y="421637"/>
                      <a:pt x="607933" y="475202"/>
                    </a:cubicBezTo>
                    <a:cubicBezTo>
                      <a:pt x="607933" y="553565"/>
                      <a:pt x="454956" y="594235"/>
                      <a:pt x="303966" y="594235"/>
                    </a:cubicBezTo>
                    <a:cubicBezTo>
                      <a:pt x="152977" y="594235"/>
                      <a:pt x="0" y="553565"/>
                      <a:pt x="0" y="475202"/>
                    </a:cubicBezTo>
                    <a:cubicBezTo>
                      <a:pt x="0" y="421637"/>
                      <a:pt x="70528" y="385927"/>
                      <a:pt x="163904" y="368072"/>
                    </a:cubicBezTo>
                    <a:close/>
                    <a:moveTo>
                      <a:pt x="304444" y="119134"/>
                    </a:moveTo>
                    <a:cubicBezTo>
                      <a:pt x="339849" y="119134"/>
                      <a:pt x="368550" y="147978"/>
                      <a:pt x="368550" y="183559"/>
                    </a:cubicBezTo>
                    <a:cubicBezTo>
                      <a:pt x="368550" y="219140"/>
                      <a:pt x="339849" y="247984"/>
                      <a:pt x="304444" y="247984"/>
                    </a:cubicBezTo>
                    <a:cubicBezTo>
                      <a:pt x="269039" y="247984"/>
                      <a:pt x="240338" y="219140"/>
                      <a:pt x="240338" y="183559"/>
                    </a:cubicBezTo>
                    <a:cubicBezTo>
                      <a:pt x="240338" y="147978"/>
                      <a:pt x="269039" y="119134"/>
                      <a:pt x="304444" y="119134"/>
                    </a:cubicBezTo>
                    <a:close/>
                    <a:moveTo>
                      <a:pt x="304941" y="78375"/>
                    </a:moveTo>
                    <a:cubicBezTo>
                      <a:pt x="246335" y="78375"/>
                      <a:pt x="198655" y="125003"/>
                      <a:pt x="198655" y="183536"/>
                    </a:cubicBezTo>
                    <a:cubicBezTo>
                      <a:pt x="198655" y="242070"/>
                      <a:pt x="246335" y="288698"/>
                      <a:pt x="304941" y="288698"/>
                    </a:cubicBezTo>
                    <a:cubicBezTo>
                      <a:pt x="362554" y="288698"/>
                      <a:pt x="410234" y="242070"/>
                      <a:pt x="410234" y="183536"/>
                    </a:cubicBezTo>
                    <a:cubicBezTo>
                      <a:pt x="410234" y="125003"/>
                      <a:pt x="362554" y="78375"/>
                      <a:pt x="304941" y="78375"/>
                    </a:cubicBezTo>
                    <a:close/>
                    <a:moveTo>
                      <a:pt x="304941" y="0"/>
                    </a:moveTo>
                    <a:cubicBezTo>
                      <a:pt x="403281" y="0"/>
                      <a:pt x="482747" y="80359"/>
                      <a:pt x="482747" y="178576"/>
                    </a:cubicBezTo>
                    <a:cubicBezTo>
                      <a:pt x="482747" y="249014"/>
                      <a:pt x="391361" y="383938"/>
                      <a:pt x="338714" y="454376"/>
                    </a:cubicBezTo>
                    <a:cubicBezTo>
                      <a:pt x="330768" y="465289"/>
                      <a:pt x="317854" y="472234"/>
                      <a:pt x="304941" y="472234"/>
                    </a:cubicBezTo>
                    <a:cubicBezTo>
                      <a:pt x="291035" y="472234"/>
                      <a:pt x="278121" y="465289"/>
                      <a:pt x="270175" y="454376"/>
                    </a:cubicBezTo>
                    <a:cubicBezTo>
                      <a:pt x="217528" y="383938"/>
                      <a:pt x="126142" y="249014"/>
                      <a:pt x="126142" y="178576"/>
                    </a:cubicBezTo>
                    <a:cubicBezTo>
                      <a:pt x="126142" y="80359"/>
                      <a:pt x="205608" y="0"/>
                      <a:pt x="30494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7965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62" name="Text3">
                <a:extLst>
                  <a:ext uri="{FF2B5EF4-FFF2-40B4-BE49-F238E27FC236}">
                    <a16:creationId xmlns:a16="http://schemas.microsoft.com/office/drawing/2014/main" id="{69390623-1490-80B7-7840-A3A766B8D3AD}"/>
                  </a:ext>
                </a:extLst>
              </p:cNvPr>
              <p:cNvSpPr/>
              <p:nvPr/>
            </p:nvSpPr>
            <p:spPr bwMode="auto">
              <a:xfrm>
                <a:off x="5136848" y="4520390"/>
                <a:ext cx="2024018" cy="1613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通过优化功能和设计，提高用户满意度。</a:t>
                </a:r>
                <a:endParaRPr lang="en-US" dirty="0"/>
              </a:p>
            </p:txBody>
          </p:sp>
          <p:sp>
            <p:nvSpPr>
              <p:cNvPr id="63" name="Bullet3">
                <a:extLst>
                  <a:ext uri="{FF2B5EF4-FFF2-40B4-BE49-F238E27FC236}">
                    <a16:creationId xmlns:a16="http://schemas.microsoft.com/office/drawing/2014/main" id="{DC03802C-A014-20C4-A703-BEA4625ABFED}"/>
                  </a:ext>
                </a:extLst>
              </p:cNvPr>
              <p:cNvSpPr txBox="1"/>
              <p:nvPr/>
            </p:nvSpPr>
            <p:spPr bwMode="auto">
              <a:xfrm>
                <a:off x="5136848" y="3868616"/>
                <a:ext cx="2024018" cy="651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用户满意度提高</a:t>
                </a:r>
                <a:endParaRPr lang="en-US" dirty="0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4E5D693D-1510-35A7-DD24-AD71FFFDBCCC}"/>
                </a:ext>
              </a:extLst>
            </p:cNvPr>
            <p:cNvGrpSpPr/>
            <p:nvPr/>
          </p:nvGrpSpPr>
          <p:grpSpPr>
            <a:xfrm>
              <a:off x="7270145" y="2753498"/>
              <a:ext cx="2024018" cy="3380602"/>
              <a:chOff x="7270145" y="2753498"/>
              <a:chExt cx="2024018" cy="3380602"/>
            </a:xfrm>
          </p:grpSpPr>
          <p:sp>
            <p:nvSpPr>
              <p:cNvPr id="56" name="IconBackground4">
                <a:extLst>
                  <a:ext uri="{FF2B5EF4-FFF2-40B4-BE49-F238E27FC236}">
                    <a16:creationId xmlns:a16="http://schemas.microsoft.com/office/drawing/2014/main" id="{B5AB931D-B1C6-3D41-5572-9245F4826505}"/>
                  </a:ext>
                </a:extLst>
              </p:cNvPr>
              <p:cNvSpPr/>
              <p:nvPr/>
            </p:nvSpPr>
            <p:spPr>
              <a:xfrm>
                <a:off x="7779233" y="2753498"/>
                <a:ext cx="1005840" cy="100584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Icon4">
                <a:extLst>
                  <a:ext uri="{FF2B5EF4-FFF2-40B4-BE49-F238E27FC236}">
                    <a16:creationId xmlns:a16="http://schemas.microsoft.com/office/drawing/2014/main" id="{103A46CE-FE1A-BFAA-6339-66EFD07CABB2}"/>
                  </a:ext>
                </a:extLst>
              </p:cNvPr>
              <p:cNvSpPr/>
              <p:nvPr/>
            </p:nvSpPr>
            <p:spPr>
              <a:xfrm>
                <a:off x="8111568" y="3038135"/>
                <a:ext cx="341172" cy="436566"/>
              </a:xfrm>
              <a:custGeom>
                <a:avLst/>
                <a:gdLst>
                  <a:gd name="T0" fmla="*/ 202 w 405"/>
                  <a:gd name="T1" fmla="*/ 0 h 519"/>
                  <a:gd name="T2" fmla="*/ 202 w 405"/>
                  <a:gd name="T3" fmla="*/ 117 h 519"/>
                  <a:gd name="T4" fmla="*/ 76 w 405"/>
                  <a:gd name="T5" fmla="*/ 106 h 519"/>
                  <a:gd name="T6" fmla="*/ 76 w 405"/>
                  <a:gd name="T7" fmla="*/ 2 h 519"/>
                  <a:gd name="T8" fmla="*/ 76 w 405"/>
                  <a:gd name="T9" fmla="*/ 106 h 519"/>
                  <a:gd name="T10" fmla="*/ 375 w 405"/>
                  <a:gd name="T11" fmla="*/ 46 h 519"/>
                  <a:gd name="T12" fmla="*/ 284 w 405"/>
                  <a:gd name="T13" fmla="*/ 46 h 519"/>
                  <a:gd name="T14" fmla="*/ 399 w 405"/>
                  <a:gd name="T15" fmla="*/ 126 h 519"/>
                  <a:gd name="T16" fmla="*/ 341 w 405"/>
                  <a:gd name="T17" fmla="*/ 120 h 519"/>
                  <a:gd name="T18" fmla="*/ 348 w 405"/>
                  <a:gd name="T19" fmla="*/ 208 h 519"/>
                  <a:gd name="T20" fmla="*/ 310 w 405"/>
                  <a:gd name="T21" fmla="*/ 208 h 519"/>
                  <a:gd name="T22" fmla="*/ 317 w 405"/>
                  <a:gd name="T23" fmla="*/ 120 h 519"/>
                  <a:gd name="T24" fmla="*/ 273 w 405"/>
                  <a:gd name="T25" fmla="*/ 120 h 519"/>
                  <a:gd name="T26" fmla="*/ 301 w 405"/>
                  <a:gd name="T27" fmla="*/ 155 h 519"/>
                  <a:gd name="T28" fmla="*/ 280 w 405"/>
                  <a:gd name="T29" fmla="*/ 327 h 519"/>
                  <a:gd name="T30" fmla="*/ 307 w 405"/>
                  <a:gd name="T31" fmla="*/ 463 h 519"/>
                  <a:gd name="T32" fmla="*/ 351 w 405"/>
                  <a:gd name="T33" fmla="*/ 463 h 519"/>
                  <a:gd name="T34" fmla="*/ 378 w 405"/>
                  <a:gd name="T35" fmla="*/ 284 h 519"/>
                  <a:gd name="T36" fmla="*/ 403 w 405"/>
                  <a:gd name="T37" fmla="*/ 265 h 519"/>
                  <a:gd name="T38" fmla="*/ 399 w 405"/>
                  <a:gd name="T39" fmla="*/ 126 h 519"/>
                  <a:gd name="T40" fmla="*/ 104 w 405"/>
                  <a:gd name="T41" fmla="*/ 155 h 519"/>
                  <a:gd name="T42" fmla="*/ 131 w 405"/>
                  <a:gd name="T43" fmla="*/ 120 h 519"/>
                  <a:gd name="T44" fmla="*/ 81 w 405"/>
                  <a:gd name="T45" fmla="*/ 130 h 519"/>
                  <a:gd name="T46" fmla="*/ 76 w 405"/>
                  <a:gd name="T47" fmla="*/ 226 h 519"/>
                  <a:gd name="T48" fmla="*/ 71 w 405"/>
                  <a:gd name="T49" fmla="*/ 130 h 519"/>
                  <a:gd name="T50" fmla="*/ 20 w 405"/>
                  <a:gd name="T51" fmla="*/ 120 h 519"/>
                  <a:gd name="T52" fmla="*/ 0 w 405"/>
                  <a:gd name="T53" fmla="*/ 266 h 519"/>
                  <a:gd name="T54" fmla="*/ 27 w 405"/>
                  <a:gd name="T55" fmla="*/ 285 h 519"/>
                  <a:gd name="T56" fmla="*/ 53 w 405"/>
                  <a:gd name="T57" fmla="*/ 463 h 519"/>
                  <a:gd name="T58" fmla="*/ 98 w 405"/>
                  <a:gd name="T59" fmla="*/ 463 h 519"/>
                  <a:gd name="T60" fmla="*/ 125 w 405"/>
                  <a:gd name="T61" fmla="*/ 329 h 519"/>
                  <a:gd name="T62" fmla="*/ 281 w 405"/>
                  <a:gd name="T63" fmla="*/ 139 h 519"/>
                  <a:gd name="T64" fmla="*/ 216 w 405"/>
                  <a:gd name="T65" fmla="*/ 132 h 519"/>
                  <a:gd name="T66" fmla="*/ 223 w 405"/>
                  <a:gd name="T67" fmla="*/ 232 h 519"/>
                  <a:gd name="T68" fmla="*/ 181 w 405"/>
                  <a:gd name="T69" fmla="*/ 232 h 519"/>
                  <a:gd name="T70" fmla="*/ 188 w 405"/>
                  <a:gd name="T71" fmla="*/ 132 h 519"/>
                  <a:gd name="T72" fmla="*/ 117 w 405"/>
                  <a:gd name="T73" fmla="*/ 155 h 519"/>
                  <a:gd name="T74" fmla="*/ 140 w 405"/>
                  <a:gd name="T75" fmla="*/ 319 h 519"/>
                  <a:gd name="T76" fmla="*/ 147 w 405"/>
                  <a:gd name="T77" fmla="*/ 489 h 519"/>
                  <a:gd name="T78" fmla="*/ 202 w 405"/>
                  <a:gd name="T79" fmla="*/ 505 h 519"/>
                  <a:gd name="T80" fmla="*/ 257 w 405"/>
                  <a:gd name="T81" fmla="*/ 489 h 519"/>
                  <a:gd name="T82" fmla="*/ 263 w 405"/>
                  <a:gd name="T83" fmla="*/ 318 h 519"/>
                  <a:gd name="T84" fmla="*/ 287 w 405"/>
                  <a:gd name="T85" fmla="*/ 155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5" h="519">
                    <a:moveTo>
                      <a:pt x="151" y="49"/>
                    </a:moveTo>
                    <a:cubicBezTo>
                      <a:pt x="151" y="17"/>
                      <a:pt x="174" y="0"/>
                      <a:pt x="202" y="0"/>
                    </a:cubicBezTo>
                    <a:cubicBezTo>
                      <a:pt x="231" y="0"/>
                      <a:pt x="254" y="17"/>
                      <a:pt x="254" y="49"/>
                    </a:cubicBezTo>
                    <a:cubicBezTo>
                      <a:pt x="254" y="82"/>
                      <a:pt x="231" y="117"/>
                      <a:pt x="202" y="117"/>
                    </a:cubicBezTo>
                    <a:cubicBezTo>
                      <a:pt x="174" y="117"/>
                      <a:pt x="151" y="82"/>
                      <a:pt x="151" y="49"/>
                    </a:cubicBezTo>
                    <a:close/>
                    <a:moveTo>
                      <a:pt x="76" y="106"/>
                    </a:moveTo>
                    <a:cubicBezTo>
                      <a:pt x="101" y="106"/>
                      <a:pt x="121" y="75"/>
                      <a:pt x="121" y="46"/>
                    </a:cubicBezTo>
                    <a:cubicBezTo>
                      <a:pt x="121" y="18"/>
                      <a:pt x="101" y="2"/>
                      <a:pt x="76" y="2"/>
                    </a:cubicBezTo>
                    <a:cubicBezTo>
                      <a:pt x="51" y="2"/>
                      <a:pt x="30" y="18"/>
                      <a:pt x="30" y="46"/>
                    </a:cubicBezTo>
                    <a:cubicBezTo>
                      <a:pt x="30" y="75"/>
                      <a:pt x="51" y="106"/>
                      <a:pt x="76" y="106"/>
                    </a:cubicBezTo>
                    <a:close/>
                    <a:moveTo>
                      <a:pt x="329" y="106"/>
                    </a:moveTo>
                    <a:cubicBezTo>
                      <a:pt x="354" y="106"/>
                      <a:pt x="375" y="75"/>
                      <a:pt x="375" y="46"/>
                    </a:cubicBezTo>
                    <a:cubicBezTo>
                      <a:pt x="375" y="18"/>
                      <a:pt x="354" y="2"/>
                      <a:pt x="329" y="2"/>
                    </a:cubicBezTo>
                    <a:cubicBezTo>
                      <a:pt x="304" y="2"/>
                      <a:pt x="284" y="18"/>
                      <a:pt x="284" y="46"/>
                    </a:cubicBezTo>
                    <a:cubicBezTo>
                      <a:pt x="284" y="75"/>
                      <a:pt x="304" y="106"/>
                      <a:pt x="329" y="106"/>
                    </a:cubicBezTo>
                    <a:close/>
                    <a:moveTo>
                      <a:pt x="399" y="126"/>
                    </a:moveTo>
                    <a:cubicBezTo>
                      <a:pt x="395" y="122"/>
                      <a:pt x="390" y="120"/>
                      <a:pt x="385" y="120"/>
                    </a:cubicBezTo>
                    <a:lnTo>
                      <a:pt x="341" y="120"/>
                    </a:lnTo>
                    <a:lnTo>
                      <a:pt x="334" y="130"/>
                    </a:lnTo>
                    <a:lnTo>
                      <a:pt x="348" y="208"/>
                    </a:lnTo>
                    <a:lnTo>
                      <a:pt x="329" y="226"/>
                    </a:lnTo>
                    <a:lnTo>
                      <a:pt x="310" y="208"/>
                    </a:lnTo>
                    <a:lnTo>
                      <a:pt x="324" y="130"/>
                    </a:lnTo>
                    <a:lnTo>
                      <a:pt x="317" y="120"/>
                    </a:lnTo>
                    <a:lnTo>
                      <a:pt x="274" y="120"/>
                    </a:lnTo>
                    <a:cubicBezTo>
                      <a:pt x="273" y="120"/>
                      <a:pt x="273" y="120"/>
                      <a:pt x="273" y="120"/>
                    </a:cubicBezTo>
                    <a:cubicBezTo>
                      <a:pt x="279" y="121"/>
                      <a:pt x="286" y="125"/>
                      <a:pt x="290" y="129"/>
                    </a:cubicBezTo>
                    <a:cubicBezTo>
                      <a:pt x="297" y="136"/>
                      <a:pt x="301" y="146"/>
                      <a:pt x="301" y="155"/>
                    </a:cubicBezTo>
                    <a:lnTo>
                      <a:pt x="300" y="295"/>
                    </a:lnTo>
                    <a:cubicBezTo>
                      <a:pt x="299" y="310"/>
                      <a:pt x="292" y="321"/>
                      <a:pt x="280" y="327"/>
                    </a:cubicBezTo>
                    <a:lnTo>
                      <a:pt x="280" y="436"/>
                    </a:lnTo>
                    <a:cubicBezTo>
                      <a:pt x="280" y="451"/>
                      <a:pt x="292" y="463"/>
                      <a:pt x="307" y="463"/>
                    </a:cubicBezTo>
                    <a:cubicBezTo>
                      <a:pt x="316" y="463"/>
                      <a:pt x="324" y="458"/>
                      <a:pt x="329" y="451"/>
                    </a:cubicBezTo>
                    <a:cubicBezTo>
                      <a:pt x="334" y="458"/>
                      <a:pt x="342" y="463"/>
                      <a:pt x="351" y="463"/>
                    </a:cubicBezTo>
                    <a:cubicBezTo>
                      <a:pt x="366" y="463"/>
                      <a:pt x="378" y="451"/>
                      <a:pt x="378" y="436"/>
                    </a:cubicBezTo>
                    <a:lnTo>
                      <a:pt x="378" y="284"/>
                    </a:lnTo>
                    <a:cubicBezTo>
                      <a:pt x="380" y="284"/>
                      <a:pt x="381" y="284"/>
                      <a:pt x="383" y="284"/>
                    </a:cubicBezTo>
                    <a:cubicBezTo>
                      <a:pt x="395" y="285"/>
                      <a:pt x="403" y="276"/>
                      <a:pt x="403" y="265"/>
                    </a:cubicBezTo>
                    <a:lnTo>
                      <a:pt x="405" y="140"/>
                    </a:lnTo>
                    <a:cubicBezTo>
                      <a:pt x="405" y="135"/>
                      <a:pt x="403" y="129"/>
                      <a:pt x="399" y="126"/>
                    </a:cubicBezTo>
                    <a:close/>
                    <a:moveTo>
                      <a:pt x="104" y="297"/>
                    </a:moveTo>
                    <a:lnTo>
                      <a:pt x="104" y="155"/>
                    </a:lnTo>
                    <a:cubicBezTo>
                      <a:pt x="104" y="138"/>
                      <a:pt x="116" y="123"/>
                      <a:pt x="132" y="120"/>
                    </a:cubicBezTo>
                    <a:cubicBezTo>
                      <a:pt x="132" y="120"/>
                      <a:pt x="131" y="120"/>
                      <a:pt x="131" y="120"/>
                    </a:cubicBezTo>
                    <a:lnTo>
                      <a:pt x="88" y="120"/>
                    </a:lnTo>
                    <a:lnTo>
                      <a:pt x="81" y="130"/>
                    </a:lnTo>
                    <a:lnTo>
                      <a:pt x="94" y="208"/>
                    </a:lnTo>
                    <a:lnTo>
                      <a:pt x="76" y="226"/>
                    </a:lnTo>
                    <a:lnTo>
                      <a:pt x="57" y="208"/>
                    </a:lnTo>
                    <a:lnTo>
                      <a:pt x="71" y="130"/>
                    </a:lnTo>
                    <a:lnTo>
                      <a:pt x="63" y="120"/>
                    </a:lnTo>
                    <a:lnTo>
                      <a:pt x="20" y="120"/>
                    </a:lnTo>
                    <a:cubicBezTo>
                      <a:pt x="9" y="120"/>
                      <a:pt x="0" y="129"/>
                      <a:pt x="0" y="140"/>
                    </a:cubicBezTo>
                    <a:lnTo>
                      <a:pt x="0" y="266"/>
                    </a:lnTo>
                    <a:cubicBezTo>
                      <a:pt x="0" y="277"/>
                      <a:pt x="9" y="286"/>
                      <a:pt x="20" y="286"/>
                    </a:cubicBezTo>
                    <a:cubicBezTo>
                      <a:pt x="22" y="286"/>
                      <a:pt x="25" y="286"/>
                      <a:pt x="27" y="285"/>
                    </a:cubicBezTo>
                    <a:lnTo>
                      <a:pt x="27" y="436"/>
                    </a:lnTo>
                    <a:cubicBezTo>
                      <a:pt x="27" y="451"/>
                      <a:pt x="39" y="463"/>
                      <a:pt x="53" y="463"/>
                    </a:cubicBezTo>
                    <a:cubicBezTo>
                      <a:pt x="63" y="463"/>
                      <a:pt x="71" y="458"/>
                      <a:pt x="76" y="451"/>
                    </a:cubicBezTo>
                    <a:cubicBezTo>
                      <a:pt x="80" y="458"/>
                      <a:pt x="89" y="463"/>
                      <a:pt x="98" y="463"/>
                    </a:cubicBezTo>
                    <a:cubicBezTo>
                      <a:pt x="113" y="463"/>
                      <a:pt x="125" y="451"/>
                      <a:pt x="125" y="436"/>
                    </a:cubicBezTo>
                    <a:lnTo>
                      <a:pt x="125" y="329"/>
                    </a:lnTo>
                    <a:cubicBezTo>
                      <a:pt x="112" y="324"/>
                      <a:pt x="104" y="311"/>
                      <a:pt x="104" y="297"/>
                    </a:cubicBezTo>
                    <a:close/>
                    <a:moveTo>
                      <a:pt x="281" y="139"/>
                    </a:moveTo>
                    <a:cubicBezTo>
                      <a:pt x="277" y="135"/>
                      <a:pt x="271" y="132"/>
                      <a:pt x="265" y="132"/>
                    </a:cubicBezTo>
                    <a:lnTo>
                      <a:pt x="216" y="132"/>
                    </a:lnTo>
                    <a:lnTo>
                      <a:pt x="208" y="144"/>
                    </a:lnTo>
                    <a:lnTo>
                      <a:pt x="223" y="232"/>
                    </a:lnTo>
                    <a:lnTo>
                      <a:pt x="202" y="252"/>
                    </a:lnTo>
                    <a:lnTo>
                      <a:pt x="181" y="232"/>
                    </a:lnTo>
                    <a:lnTo>
                      <a:pt x="197" y="144"/>
                    </a:lnTo>
                    <a:lnTo>
                      <a:pt x="188" y="132"/>
                    </a:lnTo>
                    <a:lnTo>
                      <a:pt x="140" y="132"/>
                    </a:lnTo>
                    <a:cubicBezTo>
                      <a:pt x="127" y="132"/>
                      <a:pt x="117" y="142"/>
                      <a:pt x="117" y="155"/>
                    </a:cubicBezTo>
                    <a:lnTo>
                      <a:pt x="117" y="297"/>
                    </a:lnTo>
                    <a:cubicBezTo>
                      <a:pt x="117" y="309"/>
                      <a:pt x="127" y="319"/>
                      <a:pt x="140" y="319"/>
                    </a:cubicBezTo>
                    <a:cubicBezTo>
                      <a:pt x="142" y="319"/>
                      <a:pt x="145" y="319"/>
                      <a:pt x="147" y="318"/>
                    </a:cubicBezTo>
                    <a:lnTo>
                      <a:pt x="147" y="489"/>
                    </a:lnTo>
                    <a:cubicBezTo>
                      <a:pt x="147" y="505"/>
                      <a:pt x="161" y="519"/>
                      <a:pt x="177" y="519"/>
                    </a:cubicBezTo>
                    <a:cubicBezTo>
                      <a:pt x="188" y="519"/>
                      <a:pt x="197" y="513"/>
                      <a:pt x="202" y="505"/>
                    </a:cubicBezTo>
                    <a:cubicBezTo>
                      <a:pt x="208" y="513"/>
                      <a:pt x="217" y="519"/>
                      <a:pt x="227" y="519"/>
                    </a:cubicBezTo>
                    <a:cubicBezTo>
                      <a:pt x="244" y="519"/>
                      <a:pt x="257" y="505"/>
                      <a:pt x="257" y="489"/>
                    </a:cubicBezTo>
                    <a:lnTo>
                      <a:pt x="257" y="317"/>
                    </a:lnTo>
                    <a:cubicBezTo>
                      <a:pt x="259" y="317"/>
                      <a:pt x="261" y="318"/>
                      <a:pt x="263" y="318"/>
                    </a:cubicBezTo>
                    <a:cubicBezTo>
                      <a:pt x="276" y="318"/>
                      <a:pt x="286" y="308"/>
                      <a:pt x="286" y="295"/>
                    </a:cubicBezTo>
                    <a:lnTo>
                      <a:pt x="287" y="155"/>
                    </a:lnTo>
                    <a:cubicBezTo>
                      <a:pt x="287" y="149"/>
                      <a:pt x="285" y="143"/>
                      <a:pt x="281" y="1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7965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58" name="Text4">
                <a:extLst>
                  <a:ext uri="{FF2B5EF4-FFF2-40B4-BE49-F238E27FC236}">
                    <a16:creationId xmlns:a16="http://schemas.microsoft.com/office/drawing/2014/main" id="{8A652C88-9C28-538A-DB9C-9E410721FF24}"/>
                  </a:ext>
                </a:extLst>
              </p:cNvPr>
              <p:cNvSpPr/>
              <p:nvPr/>
            </p:nvSpPr>
            <p:spPr bwMode="auto">
              <a:xfrm>
                <a:off x="7270145" y="4520390"/>
                <a:ext cx="2024018" cy="1613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扩大产品市场份额，增加销售渠道。</a:t>
                </a:r>
                <a:endParaRPr lang="en-US" dirty="0"/>
              </a:p>
            </p:txBody>
          </p:sp>
          <p:sp>
            <p:nvSpPr>
              <p:cNvPr id="59" name="Bullet4">
                <a:extLst>
                  <a:ext uri="{FF2B5EF4-FFF2-40B4-BE49-F238E27FC236}">
                    <a16:creationId xmlns:a16="http://schemas.microsoft.com/office/drawing/2014/main" id="{40C199D5-5C48-C17E-61B2-A3588BEB8DFD}"/>
                  </a:ext>
                </a:extLst>
              </p:cNvPr>
              <p:cNvSpPr txBox="1"/>
              <p:nvPr/>
            </p:nvSpPr>
            <p:spPr bwMode="auto">
              <a:xfrm>
                <a:off x="7270145" y="3868616"/>
                <a:ext cx="2024018" cy="651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市场拓展</a:t>
                </a:r>
                <a:endParaRPr lang="en-US" dirty="0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AA2D0146-FBFE-EBAB-F23A-5E408BF52CF7}"/>
                </a:ext>
              </a:extLst>
            </p:cNvPr>
            <p:cNvGrpSpPr/>
            <p:nvPr/>
          </p:nvGrpSpPr>
          <p:grpSpPr>
            <a:xfrm>
              <a:off x="9494882" y="2753498"/>
              <a:ext cx="2024018" cy="3380602"/>
              <a:chOff x="9494882" y="2753498"/>
              <a:chExt cx="2024018" cy="3380602"/>
            </a:xfrm>
          </p:grpSpPr>
          <p:sp>
            <p:nvSpPr>
              <p:cNvPr id="52" name="IconBackground5">
                <a:extLst>
                  <a:ext uri="{FF2B5EF4-FFF2-40B4-BE49-F238E27FC236}">
                    <a16:creationId xmlns:a16="http://schemas.microsoft.com/office/drawing/2014/main" id="{5065E743-F882-0EF3-96EF-2196C3D24234}"/>
                  </a:ext>
                </a:extLst>
              </p:cNvPr>
              <p:cNvSpPr/>
              <p:nvPr/>
            </p:nvSpPr>
            <p:spPr>
              <a:xfrm>
                <a:off x="10003970" y="2753498"/>
                <a:ext cx="1005840" cy="1005840"/>
              </a:xfrm>
              <a:prstGeom prst="ellipse">
                <a:avLst/>
              </a:prstGeom>
              <a:solidFill>
                <a:schemeClr val="tx2">
                  <a:alpha val="1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Icon5">
                <a:extLst>
                  <a:ext uri="{FF2B5EF4-FFF2-40B4-BE49-F238E27FC236}">
                    <a16:creationId xmlns:a16="http://schemas.microsoft.com/office/drawing/2014/main" id="{4BC7D234-44C4-45D5-E397-B2FCD562493F}"/>
                  </a:ext>
                </a:extLst>
              </p:cNvPr>
              <p:cNvSpPr/>
              <p:nvPr/>
            </p:nvSpPr>
            <p:spPr>
              <a:xfrm>
                <a:off x="10294160" y="3038135"/>
                <a:ext cx="425459" cy="43656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7965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chemeClr val="tx2"/>
                  </a:solidFill>
                </a:endParaRPr>
              </a:p>
            </p:txBody>
          </p:sp>
          <p:sp>
            <p:nvSpPr>
              <p:cNvPr id="54" name="Text5">
                <a:extLst>
                  <a:ext uri="{FF2B5EF4-FFF2-40B4-BE49-F238E27FC236}">
                    <a16:creationId xmlns:a16="http://schemas.microsoft.com/office/drawing/2014/main" id="{9A29CFCF-3D54-E5DB-2ECF-98BE72F6F29B}"/>
                  </a:ext>
                </a:extLst>
              </p:cNvPr>
              <p:cNvSpPr/>
              <p:nvPr/>
            </p:nvSpPr>
            <p:spPr bwMode="auto">
              <a:xfrm>
                <a:off x="9494882" y="4520390"/>
                <a:ext cx="2024018" cy="1613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在保证质量的前提下，降低生产成本。</a:t>
                </a:r>
                <a:endParaRPr lang="en-US" dirty="0"/>
              </a:p>
            </p:txBody>
          </p:sp>
          <p:sp>
            <p:nvSpPr>
              <p:cNvPr id="55" name="Bullet5">
                <a:extLst>
                  <a:ext uri="{FF2B5EF4-FFF2-40B4-BE49-F238E27FC236}">
                    <a16:creationId xmlns:a16="http://schemas.microsoft.com/office/drawing/2014/main" id="{E6627987-A090-7412-792B-FC9A6920572A}"/>
                  </a:ext>
                </a:extLst>
              </p:cNvPr>
              <p:cNvSpPr txBox="1"/>
              <p:nvPr/>
            </p:nvSpPr>
            <p:spPr bwMode="auto">
              <a:xfrm>
                <a:off x="9494882" y="3868616"/>
                <a:ext cx="2024018" cy="651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成本控制</a:t>
                </a:r>
                <a:endParaRPr lang="en-US" dirty="0"/>
              </a:p>
            </p:txBody>
          </p:sp>
        </p:grpSp>
        <p:cxnSp>
          <p:nvCxnSpPr>
            <p:cNvPr id="42" name="ïsļiďe">
              <a:extLst>
                <a:ext uri="{FF2B5EF4-FFF2-40B4-BE49-F238E27FC236}">
                  <a16:creationId xmlns:a16="http://schemas.microsoft.com/office/drawing/2014/main" id="{267752AA-9AA4-7285-1C12-64FEC9596D7B}"/>
                </a:ext>
              </a:extLst>
            </p:cNvPr>
            <p:cNvCxnSpPr/>
            <p:nvPr/>
          </p:nvCxnSpPr>
          <p:spPr>
            <a:xfrm>
              <a:off x="2956269" y="4172425"/>
              <a:ext cx="0" cy="1396029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îŝľidè">
              <a:extLst>
                <a:ext uri="{FF2B5EF4-FFF2-40B4-BE49-F238E27FC236}">
                  <a16:creationId xmlns:a16="http://schemas.microsoft.com/office/drawing/2014/main" id="{532219FB-FE5E-3969-25EC-CCA11DC94F3B}"/>
                </a:ext>
              </a:extLst>
            </p:cNvPr>
            <p:cNvCxnSpPr/>
            <p:nvPr/>
          </p:nvCxnSpPr>
          <p:spPr>
            <a:xfrm>
              <a:off x="5086289" y="4172425"/>
              <a:ext cx="0" cy="1396029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ïśľîḍè">
              <a:extLst>
                <a:ext uri="{FF2B5EF4-FFF2-40B4-BE49-F238E27FC236}">
                  <a16:creationId xmlns:a16="http://schemas.microsoft.com/office/drawing/2014/main" id="{DD63C217-CA83-C1FD-1DCC-F524DF2C4964}"/>
                </a:ext>
              </a:extLst>
            </p:cNvPr>
            <p:cNvCxnSpPr/>
            <p:nvPr/>
          </p:nvCxnSpPr>
          <p:spPr>
            <a:xfrm>
              <a:off x="7270145" y="4172425"/>
              <a:ext cx="0" cy="1396029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îṥ1ïḓè">
              <a:extLst>
                <a:ext uri="{FF2B5EF4-FFF2-40B4-BE49-F238E27FC236}">
                  <a16:creationId xmlns:a16="http://schemas.microsoft.com/office/drawing/2014/main" id="{60E9C2F0-690F-A8D4-77A9-F84313719368}"/>
                </a:ext>
              </a:extLst>
            </p:cNvPr>
            <p:cNvCxnSpPr/>
            <p:nvPr/>
          </p:nvCxnSpPr>
          <p:spPr>
            <a:xfrm>
              <a:off x="9436376" y="4172425"/>
              <a:ext cx="0" cy="1396029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itle">
              <a:extLst>
                <a:ext uri="{FF2B5EF4-FFF2-40B4-BE49-F238E27FC236}">
                  <a16:creationId xmlns:a16="http://schemas.microsoft.com/office/drawing/2014/main" id="{A8F19217-C0F4-C039-001D-02818BCB51B7}"/>
                </a:ext>
              </a:extLst>
            </p:cNvPr>
            <p:cNvSpPr txBox="1"/>
            <p:nvPr/>
          </p:nvSpPr>
          <p:spPr>
            <a:xfrm>
              <a:off x="673099" y="1130299"/>
              <a:ext cx="10845800" cy="13960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项目中期的发展目标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后期目标</a:t>
            </a:r>
            <a:endParaRPr lang="en-US" dirty="0"/>
          </a:p>
        </p:txBody>
      </p:sp>
      <p:grpSp>
        <p:nvGrpSpPr>
          <p:cNvPr id="54" name="58714426-2457-4db7-b113-5773e6dd5bcc.source.5.zh-Hans.pptx">
            <a:extLst>
              <a:ext uri="{FF2B5EF4-FFF2-40B4-BE49-F238E27FC236}">
                <a16:creationId xmlns:a16="http://schemas.microsoft.com/office/drawing/2014/main" id="{E6E23003-83A3-8A7A-0B00-517428536364}"/>
              </a:ext>
            </a:extLst>
          </p:cNvPr>
          <p:cNvGrpSpPr/>
          <p:nvPr/>
        </p:nvGrpSpPr>
        <p:grpSpPr>
          <a:xfrm>
            <a:off x="0" y="1"/>
            <a:ext cx="12192000" cy="6068844"/>
            <a:chOff x="0" y="1"/>
            <a:chExt cx="12192000" cy="6068844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51D0746-BC4B-4AE3-A0F0-08E3C0DAD2A1}"/>
                </a:ext>
              </a:extLst>
            </p:cNvPr>
            <p:cNvCxnSpPr>
              <a:cxnSpLocks/>
            </p:cNvCxnSpPr>
            <p:nvPr/>
          </p:nvCxnSpPr>
          <p:spPr>
            <a:xfrm>
              <a:off x="7340600" y="3705120"/>
              <a:ext cx="4851400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3C6584E3-4B31-9FA1-A760-0E828DB0FC2A}"/>
                </a:ext>
              </a:extLst>
            </p:cNvPr>
            <p:cNvCxnSpPr>
              <a:cxnSpLocks/>
            </p:cNvCxnSpPr>
            <p:nvPr/>
          </p:nvCxnSpPr>
          <p:spPr>
            <a:xfrm>
              <a:off x="8260592" y="3705120"/>
              <a:ext cx="1193651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CF169244-A109-35C1-36E6-6E9117CE4183}"/>
                </a:ext>
              </a:extLst>
            </p:cNvPr>
            <p:cNvSpPr/>
            <p:nvPr/>
          </p:nvSpPr>
          <p:spPr>
            <a:xfrm>
              <a:off x="9853464" y="1"/>
              <a:ext cx="2338536" cy="2644245"/>
            </a:xfrm>
            <a:custGeom>
              <a:avLst/>
              <a:gdLst>
                <a:gd name="connsiteX0" fmla="*/ 227320 w 2338536"/>
                <a:gd name="connsiteY0" fmla="*/ 0 h 2644245"/>
                <a:gd name="connsiteX1" fmla="*/ 2338536 w 2338536"/>
                <a:gd name="connsiteY1" fmla="*/ 0 h 2644245"/>
                <a:gd name="connsiteX2" fmla="*/ 2338536 w 2338536"/>
                <a:gd name="connsiteY2" fmla="*/ 2551925 h 2644245"/>
                <a:gd name="connsiteX3" fmla="*/ 2304488 w 2338536"/>
                <a:gd name="connsiteY3" fmla="*/ 2564387 h 2644245"/>
                <a:gd name="connsiteX4" fmla="*/ 1776277 w 2338536"/>
                <a:gd name="connsiteY4" fmla="*/ 2644245 h 2644245"/>
                <a:gd name="connsiteX5" fmla="*/ 0 w 2338536"/>
                <a:gd name="connsiteY5" fmla="*/ 867968 h 2644245"/>
                <a:gd name="connsiteX6" fmla="*/ 214387 w 2338536"/>
                <a:gd name="connsiteY6" fmla="*/ 21289 h 26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8536" h="2644245">
                  <a:moveTo>
                    <a:pt x="227320" y="0"/>
                  </a:moveTo>
                  <a:lnTo>
                    <a:pt x="2338536" y="0"/>
                  </a:lnTo>
                  <a:lnTo>
                    <a:pt x="2338536" y="2551925"/>
                  </a:lnTo>
                  <a:lnTo>
                    <a:pt x="2304488" y="2564387"/>
                  </a:lnTo>
                  <a:cubicBezTo>
                    <a:pt x="2137626" y="2616287"/>
                    <a:pt x="1960217" y="2644245"/>
                    <a:pt x="1776277" y="2644245"/>
                  </a:cubicBezTo>
                  <a:cubicBezTo>
                    <a:pt x="795266" y="2644245"/>
                    <a:pt x="0" y="1848979"/>
                    <a:pt x="0" y="867968"/>
                  </a:cubicBezTo>
                  <a:cubicBezTo>
                    <a:pt x="0" y="561402"/>
                    <a:pt x="77663" y="272975"/>
                    <a:pt x="214387" y="21289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lIns="91440" tIns="93600" rIns="91440" bIns="45720" rtlCol="0" anchor="ctr"/>
            <a:lstStyle/>
            <a:p>
              <a:pPr algn="ctr"/>
              <a:endParaRPr kumimoji="1" lang="zh-CN" altLang="en-US" sz="1050">
                <a:solidFill>
                  <a:schemeClr val="tx1"/>
                </a:solidFill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CC7287A-CC85-6CBE-55B8-0FD0C0F0B9A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05120"/>
              <a:ext cx="2787994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D4A7B60-5CFF-F0E8-33C9-A5C7C5AE3E35}"/>
                </a:ext>
              </a:extLst>
            </p:cNvPr>
            <p:cNvCxnSpPr>
              <a:cxnSpLocks/>
            </p:cNvCxnSpPr>
            <p:nvPr/>
          </p:nvCxnSpPr>
          <p:spPr>
            <a:xfrm>
              <a:off x="2787994" y="3705120"/>
              <a:ext cx="2155481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FB5C580-642D-C19E-959B-8C5D5D14E56A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5" y="3705120"/>
              <a:ext cx="2397125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998209E-F560-1710-859C-A28E379ACCCB}"/>
                </a:ext>
              </a:extLst>
            </p:cNvPr>
            <p:cNvGrpSpPr/>
            <p:nvPr/>
          </p:nvGrpSpPr>
          <p:grpSpPr>
            <a:xfrm>
              <a:off x="524241" y="3429000"/>
              <a:ext cx="11091264" cy="2639845"/>
              <a:chOff x="524241" y="3429000"/>
              <a:chExt cx="11091264" cy="2639845"/>
            </a:xfrm>
          </p:grpSpPr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C99C90B4-C1A6-F863-CBE8-8E2D4423623F}"/>
                  </a:ext>
                </a:extLst>
              </p:cNvPr>
              <p:cNvGrpSpPr/>
              <p:nvPr/>
            </p:nvGrpSpPr>
            <p:grpSpPr>
              <a:xfrm>
                <a:off x="524241" y="3429000"/>
                <a:ext cx="2097763" cy="2639845"/>
                <a:chOff x="689951" y="3429000"/>
                <a:chExt cx="2097763" cy="2639845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F1B9045E-0B7E-6021-72CA-B14A91134607}"/>
                    </a:ext>
                  </a:extLst>
                </p:cNvPr>
                <p:cNvGrpSpPr/>
                <p:nvPr/>
              </p:nvGrpSpPr>
              <p:grpSpPr>
                <a:xfrm>
                  <a:off x="689951" y="4268845"/>
                  <a:ext cx="2097763" cy="1800000"/>
                  <a:chOff x="5896925" y="1574047"/>
                  <a:chExt cx="2097763" cy="1800000"/>
                </a:xfrm>
              </p:grpSpPr>
              <p:sp>
                <p:nvSpPr>
                  <p:cNvPr id="43" name="矩形: 圆角 42">
                    <a:extLst>
                      <a:ext uri="{FF2B5EF4-FFF2-40B4-BE49-F238E27FC236}">
                        <a16:creationId xmlns:a16="http://schemas.microsoft.com/office/drawing/2014/main" id="{1F697E82-0140-4B95-0BCF-2F7774F01AC3}"/>
                      </a:ext>
                    </a:extLst>
                  </p:cNvPr>
                  <p:cNvSpPr/>
                  <p:nvPr/>
                </p:nvSpPr>
                <p:spPr>
                  <a:xfrm>
                    <a:off x="5896925" y="1574047"/>
                    <a:ext cx="2097763" cy="1800000"/>
                  </a:xfrm>
                  <a:prstGeom prst="roundRect">
                    <a:avLst/>
                  </a:prstGeom>
                  <a:solidFill>
                    <a:schemeClr val="tx1">
                      <a:lumMod val="25000"/>
                      <a:lumOff val="75000"/>
                      <a:alpha val="20000"/>
                    </a:schemeClr>
                  </a:solidFill>
                  <a:ln w="60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FC8236A8-45FC-F071-BA04-1C469F7C2B6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5949179" y="1827631"/>
                    <a:ext cx="1969193" cy="1327527"/>
                    <a:chOff x="7028302" y="4924859"/>
                    <a:chExt cx="2338273" cy="957880"/>
                  </a:xfrm>
                  <a:noFill/>
                </p:grpSpPr>
                <p:sp>
                  <p:nvSpPr>
                    <p:cNvPr id="45" name="Bullet1">
                      <a:extLst>
                        <a:ext uri="{FF2B5EF4-FFF2-40B4-BE49-F238E27FC236}">
                          <a16:creationId xmlns:a16="http://schemas.microsoft.com/office/drawing/2014/main" id="{C85CA26B-C905-A9BC-B616-CD502410F4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7028303" y="4924859"/>
                      <a:ext cx="2338272" cy="33101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tIns="90000" bIns="90000" rtlCol="0" anchor="b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kumimoji="1" lang="zh-CN" altLang="en-US" b="1" dirty="0">
                          <a:solidFill>
                            <a:schemeClr val="tx1"/>
                          </a:solidFill>
                        </a:rPr>
                        <a:t>算法优化</a:t>
                      </a:r>
                      <a:endParaRPr lang="en-US" dirty="0"/>
                    </a:p>
                  </p:txBody>
                </p:sp>
                <p:sp>
                  <p:nvSpPr>
                    <p:cNvPr id="46" name="Text1">
                      <a:extLst>
                        <a:ext uri="{FF2B5EF4-FFF2-40B4-BE49-F238E27FC236}">
                          <a16:creationId xmlns:a16="http://schemas.microsoft.com/office/drawing/2014/main" id="{BE9C8A17-11E7-B450-5632-CCA8137023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7028302" y="5205593"/>
                      <a:ext cx="2338272" cy="67714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108000" tIns="108000" rIns="108000" bIns="108000" rtlCol="0" anchor="t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</a:rPr>
                        <a:t>精细调优程序设计，降低系统延迟和误差。</a:t>
                      </a:r>
                      <a:endParaRPr lang="en-US" dirty="0"/>
                    </a:p>
                  </p:txBody>
                </p:sp>
              </p:grpSp>
            </p:grp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264D088B-1E47-C6D1-238A-002709E6DED1}"/>
                    </a:ext>
                  </a:extLst>
                </p:cNvPr>
                <p:cNvGrpSpPr/>
                <p:nvPr/>
              </p:nvGrpSpPr>
              <p:grpSpPr>
                <a:xfrm>
                  <a:off x="1533398" y="3429000"/>
                  <a:ext cx="540000" cy="540000"/>
                  <a:chOff x="6096000" y="3294813"/>
                  <a:chExt cx="540000" cy="540000"/>
                </a:xfrm>
              </p:grpSpPr>
              <p:sp>
                <p:nvSpPr>
                  <p:cNvPr id="41" name="TextBox 41">
                    <a:extLst>
                      <a:ext uri="{FF2B5EF4-FFF2-40B4-BE49-F238E27FC236}">
                        <a16:creationId xmlns:a16="http://schemas.microsoft.com/office/drawing/2014/main" id="{C2D1163E-70D3-FFC4-EB2C-6B920B3C98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0" y="3294813"/>
                    <a:ext cx="540000" cy="54000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txBody>
                  <a:bodyPr wrap="square" lIns="108000" tIns="108000" rIns="108000" bIns="108000" rtlCol="0" anchor="ctr" anchorCtr="0">
                    <a:normAutofit fontScale="85000" lnSpcReduction="10000"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endParaRPr kumimoji="1" lang="zh-CN" altLang="en-US" sz="1200" dirty="0">
                      <a:noFill/>
                    </a:endParaRPr>
                  </a:p>
                </p:txBody>
              </p:sp>
              <p:sp>
                <p:nvSpPr>
                  <p:cNvPr id="42" name="Icon1">
                    <a:extLst>
                      <a:ext uri="{FF2B5EF4-FFF2-40B4-BE49-F238E27FC236}">
                        <a16:creationId xmlns:a16="http://schemas.microsoft.com/office/drawing/2014/main" id="{C6A697D1-49F0-9185-BD26-B38080C77B17}"/>
                      </a:ext>
                    </a:extLst>
                  </p:cNvPr>
                  <p:cNvSpPr/>
                  <p:nvPr/>
                </p:nvSpPr>
                <p:spPr>
                  <a:xfrm>
                    <a:off x="6252886" y="3427110"/>
                    <a:ext cx="226228" cy="275406"/>
                  </a:xfrm>
                  <a:custGeom>
                    <a:avLst/>
                    <a:gdLst>
                      <a:gd name="connsiteX0" fmla="*/ 284197 w 438150"/>
                      <a:gd name="connsiteY0" fmla="*/ 621 h 533400"/>
                      <a:gd name="connsiteX1" fmla="*/ 286102 w 438150"/>
                      <a:gd name="connsiteY1" fmla="*/ 621 h 533400"/>
                      <a:gd name="connsiteX2" fmla="*/ 286102 w 438150"/>
                      <a:gd name="connsiteY2" fmla="*/ 124446 h 533400"/>
                      <a:gd name="connsiteX3" fmla="*/ 286102 w 438150"/>
                      <a:gd name="connsiteY3" fmla="*/ 126351 h 533400"/>
                      <a:gd name="connsiteX4" fmla="*/ 314677 w 438150"/>
                      <a:gd name="connsiteY4" fmla="*/ 153021 h 533400"/>
                      <a:gd name="connsiteX5" fmla="*/ 314677 w 438150"/>
                      <a:gd name="connsiteY5" fmla="*/ 153021 h 533400"/>
                      <a:gd name="connsiteX6" fmla="*/ 438502 w 438150"/>
                      <a:gd name="connsiteY6" fmla="*/ 153021 h 533400"/>
                      <a:gd name="connsiteX7" fmla="*/ 438502 w 438150"/>
                      <a:gd name="connsiteY7" fmla="*/ 154926 h 533400"/>
                      <a:gd name="connsiteX8" fmla="*/ 438502 w 438150"/>
                      <a:gd name="connsiteY8" fmla="*/ 505446 h 533400"/>
                      <a:gd name="connsiteX9" fmla="*/ 409927 w 438150"/>
                      <a:gd name="connsiteY9" fmla="*/ 534021 h 533400"/>
                      <a:gd name="connsiteX10" fmla="*/ 28927 w 438150"/>
                      <a:gd name="connsiteY10" fmla="*/ 534021 h 533400"/>
                      <a:gd name="connsiteX11" fmla="*/ 352 w 438150"/>
                      <a:gd name="connsiteY11" fmla="*/ 505446 h 533400"/>
                      <a:gd name="connsiteX12" fmla="*/ 352 w 438150"/>
                      <a:gd name="connsiteY12" fmla="*/ 29196 h 533400"/>
                      <a:gd name="connsiteX13" fmla="*/ 28927 w 438150"/>
                      <a:gd name="connsiteY13" fmla="*/ 621 h 533400"/>
                      <a:gd name="connsiteX14" fmla="*/ 284197 w 438150"/>
                      <a:gd name="connsiteY14" fmla="*/ 621 h 533400"/>
                      <a:gd name="connsiteX15" fmla="*/ 248002 w 438150"/>
                      <a:gd name="connsiteY15" fmla="*/ 200646 h 533400"/>
                      <a:gd name="connsiteX16" fmla="*/ 152752 w 438150"/>
                      <a:gd name="connsiteY16" fmla="*/ 200646 h 533400"/>
                      <a:gd name="connsiteX17" fmla="*/ 152752 w 438150"/>
                      <a:gd name="connsiteY17" fmla="*/ 410196 h 533400"/>
                      <a:gd name="connsiteX18" fmla="*/ 171802 w 438150"/>
                      <a:gd name="connsiteY18" fmla="*/ 410196 h 533400"/>
                      <a:gd name="connsiteX19" fmla="*/ 171802 w 438150"/>
                      <a:gd name="connsiteY19" fmla="*/ 314946 h 533400"/>
                      <a:gd name="connsiteX20" fmla="*/ 248002 w 438150"/>
                      <a:gd name="connsiteY20" fmla="*/ 314946 h 533400"/>
                      <a:gd name="connsiteX21" fmla="*/ 249907 w 438150"/>
                      <a:gd name="connsiteY21" fmla="*/ 314946 h 533400"/>
                      <a:gd name="connsiteX22" fmla="*/ 305152 w 438150"/>
                      <a:gd name="connsiteY22" fmla="*/ 257796 h 533400"/>
                      <a:gd name="connsiteX23" fmla="*/ 248002 w 438150"/>
                      <a:gd name="connsiteY23" fmla="*/ 200646 h 533400"/>
                      <a:gd name="connsiteX24" fmla="*/ 248002 w 438150"/>
                      <a:gd name="connsiteY24" fmla="*/ 200646 h 533400"/>
                      <a:gd name="connsiteX25" fmla="*/ 248002 w 438150"/>
                      <a:gd name="connsiteY25" fmla="*/ 219696 h 533400"/>
                      <a:gd name="connsiteX26" fmla="*/ 286102 w 438150"/>
                      <a:gd name="connsiteY26" fmla="*/ 257796 h 533400"/>
                      <a:gd name="connsiteX27" fmla="*/ 248002 w 438150"/>
                      <a:gd name="connsiteY27" fmla="*/ 295896 h 533400"/>
                      <a:gd name="connsiteX28" fmla="*/ 248002 w 438150"/>
                      <a:gd name="connsiteY28" fmla="*/ 295896 h 533400"/>
                      <a:gd name="connsiteX29" fmla="*/ 171802 w 438150"/>
                      <a:gd name="connsiteY29" fmla="*/ 295896 h 533400"/>
                      <a:gd name="connsiteX30" fmla="*/ 171802 w 438150"/>
                      <a:gd name="connsiteY30" fmla="*/ 219696 h 533400"/>
                      <a:gd name="connsiteX31" fmla="*/ 248002 w 438150"/>
                      <a:gd name="connsiteY31" fmla="*/ 219696 h 533400"/>
                      <a:gd name="connsiteX32" fmla="*/ 428977 w 438150"/>
                      <a:gd name="connsiteY32" fmla="*/ 133971 h 533400"/>
                      <a:gd name="connsiteX33" fmla="*/ 314677 w 438150"/>
                      <a:gd name="connsiteY33" fmla="*/ 133971 h 533400"/>
                      <a:gd name="connsiteX34" fmla="*/ 313724 w 438150"/>
                      <a:gd name="connsiteY34" fmla="*/ 133971 h 533400"/>
                      <a:gd name="connsiteX35" fmla="*/ 305152 w 438150"/>
                      <a:gd name="connsiteY35" fmla="*/ 124446 h 533400"/>
                      <a:gd name="connsiteX36" fmla="*/ 305152 w 438150"/>
                      <a:gd name="connsiteY36" fmla="*/ 124446 h 533400"/>
                      <a:gd name="connsiteX37" fmla="*/ 305152 w 438150"/>
                      <a:gd name="connsiteY37" fmla="*/ 10146 h 533400"/>
                      <a:gd name="connsiteX38" fmla="*/ 428977 w 438150"/>
                      <a:gd name="connsiteY38" fmla="*/ 133971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38150" h="533400">
                        <a:moveTo>
                          <a:pt x="284197" y="621"/>
                        </a:moveTo>
                        <a:cubicBezTo>
                          <a:pt x="285149" y="621"/>
                          <a:pt x="286102" y="621"/>
                          <a:pt x="286102" y="621"/>
                        </a:cubicBezTo>
                        <a:lnTo>
                          <a:pt x="286102" y="124446"/>
                        </a:lnTo>
                        <a:lnTo>
                          <a:pt x="286102" y="126351"/>
                        </a:lnTo>
                        <a:cubicBezTo>
                          <a:pt x="287055" y="141591"/>
                          <a:pt x="299437" y="153021"/>
                          <a:pt x="314677" y="153021"/>
                        </a:cubicBezTo>
                        <a:lnTo>
                          <a:pt x="314677" y="153021"/>
                        </a:lnTo>
                        <a:lnTo>
                          <a:pt x="438502" y="153021"/>
                        </a:lnTo>
                        <a:cubicBezTo>
                          <a:pt x="438502" y="153974"/>
                          <a:pt x="438502" y="154926"/>
                          <a:pt x="438502" y="154926"/>
                        </a:cubicBezTo>
                        <a:lnTo>
                          <a:pt x="438502" y="505446"/>
                        </a:lnTo>
                        <a:cubicBezTo>
                          <a:pt x="438502" y="521639"/>
                          <a:pt x="426120" y="534021"/>
                          <a:pt x="409927" y="534021"/>
                        </a:cubicBezTo>
                        <a:lnTo>
                          <a:pt x="28927" y="534021"/>
                        </a:lnTo>
                        <a:cubicBezTo>
                          <a:pt x="12734" y="534021"/>
                          <a:pt x="352" y="521639"/>
                          <a:pt x="352" y="505446"/>
                        </a:cubicBezTo>
                        <a:lnTo>
                          <a:pt x="352" y="29196"/>
                        </a:lnTo>
                        <a:cubicBezTo>
                          <a:pt x="352" y="13004"/>
                          <a:pt x="12734" y="621"/>
                          <a:pt x="28927" y="621"/>
                        </a:cubicBezTo>
                        <a:lnTo>
                          <a:pt x="284197" y="621"/>
                        </a:lnTo>
                        <a:close/>
                        <a:moveTo>
                          <a:pt x="248002" y="200646"/>
                        </a:moveTo>
                        <a:lnTo>
                          <a:pt x="152752" y="200646"/>
                        </a:lnTo>
                        <a:lnTo>
                          <a:pt x="152752" y="410196"/>
                        </a:lnTo>
                        <a:lnTo>
                          <a:pt x="171802" y="410196"/>
                        </a:lnTo>
                        <a:lnTo>
                          <a:pt x="171802" y="314946"/>
                        </a:lnTo>
                        <a:lnTo>
                          <a:pt x="248002" y="314946"/>
                        </a:lnTo>
                        <a:lnTo>
                          <a:pt x="249907" y="314946"/>
                        </a:lnTo>
                        <a:cubicBezTo>
                          <a:pt x="280387" y="313994"/>
                          <a:pt x="305152" y="288276"/>
                          <a:pt x="305152" y="257796"/>
                        </a:cubicBezTo>
                        <a:cubicBezTo>
                          <a:pt x="305152" y="226364"/>
                          <a:pt x="279434" y="200646"/>
                          <a:pt x="248002" y="200646"/>
                        </a:cubicBezTo>
                        <a:lnTo>
                          <a:pt x="248002" y="200646"/>
                        </a:lnTo>
                        <a:close/>
                        <a:moveTo>
                          <a:pt x="248002" y="219696"/>
                        </a:moveTo>
                        <a:cubicBezTo>
                          <a:pt x="268957" y="219696"/>
                          <a:pt x="286102" y="236841"/>
                          <a:pt x="286102" y="257796"/>
                        </a:cubicBezTo>
                        <a:cubicBezTo>
                          <a:pt x="286102" y="278751"/>
                          <a:pt x="268957" y="295896"/>
                          <a:pt x="248002" y="295896"/>
                        </a:cubicBezTo>
                        <a:lnTo>
                          <a:pt x="248002" y="295896"/>
                        </a:lnTo>
                        <a:lnTo>
                          <a:pt x="171802" y="295896"/>
                        </a:lnTo>
                        <a:lnTo>
                          <a:pt x="171802" y="219696"/>
                        </a:lnTo>
                        <a:lnTo>
                          <a:pt x="248002" y="219696"/>
                        </a:lnTo>
                        <a:close/>
                        <a:moveTo>
                          <a:pt x="428977" y="133971"/>
                        </a:moveTo>
                        <a:lnTo>
                          <a:pt x="314677" y="133971"/>
                        </a:lnTo>
                        <a:lnTo>
                          <a:pt x="313724" y="133971"/>
                        </a:lnTo>
                        <a:cubicBezTo>
                          <a:pt x="308962" y="133019"/>
                          <a:pt x="305152" y="129209"/>
                          <a:pt x="305152" y="124446"/>
                        </a:cubicBezTo>
                        <a:lnTo>
                          <a:pt x="305152" y="124446"/>
                        </a:lnTo>
                        <a:lnTo>
                          <a:pt x="305152" y="10146"/>
                        </a:lnTo>
                        <a:lnTo>
                          <a:pt x="428977" y="133971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</p:grp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A2DCF310-ECCE-7AF6-7B8B-BE679DE55259}"/>
                  </a:ext>
                </a:extLst>
              </p:cNvPr>
              <p:cNvGrpSpPr/>
              <p:nvPr/>
            </p:nvGrpSpPr>
            <p:grpSpPr>
              <a:xfrm>
                <a:off x="2820450" y="3429000"/>
                <a:ext cx="2097763" cy="2639845"/>
                <a:chOff x="3615465" y="3429000"/>
                <a:chExt cx="2097763" cy="2639845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53E72A51-19F0-CFBE-06F8-E16E7D5ACBC5}"/>
                    </a:ext>
                  </a:extLst>
                </p:cNvPr>
                <p:cNvGrpSpPr/>
                <p:nvPr/>
              </p:nvGrpSpPr>
              <p:grpSpPr>
                <a:xfrm>
                  <a:off x="3615465" y="4268845"/>
                  <a:ext cx="2097763" cy="1800000"/>
                  <a:chOff x="5960704" y="1574047"/>
                  <a:chExt cx="2097763" cy="1800000"/>
                </a:xfrm>
              </p:grpSpPr>
              <p:sp>
                <p:nvSpPr>
                  <p:cNvPr id="33" name="矩形: 圆角 32">
                    <a:extLst>
                      <a:ext uri="{FF2B5EF4-FFF2-40B4-BE49-F238E27FC236}">
                        <a16:creationId xmlns:a16="http://schemas.microsoft.com/office/drawing/2014/main" id="{70CFB658-4021-9250-E689-AC1D2C13B593}"/>
                      </a:ext>
                    </a:extLst>
                  </p:cNvPr>
                  <p:cNvSpPr/>
                  <p:nvPr/>
                </p:nvSpPr>
                <p:spPr>
                  <a:xfrm>
                    <a:off x="5960704" y="1574047"/>
                    <a:ext cx="2097763" cy="1800000"/>
                  </a:xfrm>
                  <a:prstGeom prst="roundRect">
                    <a:avLst/>
                  </a:prstGeom>
                  <a:solidFill>
                    <a:schemeClr val="tx1">
                      <a:lumMod val="25000"/>
                      <a:lumOff val="75000"/>
                      <a:alpha val="20000"/>
                    </a:schemeClr>
                  </a:solidFill>
                  <a:ln w="60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459A4DD3-CD89-4EE8-F7D4-4F52260BE25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6025776" y="1827631"/>
                    <a:ext cx="1969192" cy="1327527"/>
                    <a:chOff x="7119256" y="4924859"/>
                    <a:chExt cx="2338272" cy="957880"/>
                  </a:xfrm>
                  <a:noFill/>
                </p:grpSpPr>
                <p:sp>
                  <p:nvSpPr>
                    <p:cNvPr id="35" name="Bullet2">
                      <a:extLst>
                        <a:ext uri="{FF2B5EF4-FFF2-40B4-BE49-F238E27FC236}">
                          <a16:creationId xmlns:a16="http://schemas.microsoft.com/office/drawing/2014/main" id="{17696DC0-B483-68D9-BFE3-8D376E31A0E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7119256" y="4924859"/>
                      <a:ext cx="2338272" cy="33101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tIns="90000" bIns="90000" rtlCol="0" anchor="b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kumimoji="1" lang="zh-CN" altLang="en-US" b="1" dirty="0">
                          <a:solidFill>
                            <a:schemeClr val="tx1"/>
                          </a:solidFill>
                        </a:rPr>
                        <a:t>定制化服务</a:t>
                      </a:r>
                      <a:endParaRPr lang="en-US" dirty="0"/>
                    </a:p>
                  </p:txBody>
                </p:sp>
                <p:sp>
                  <p:nvSpPr>
                    <p:cNvPr id="36" name="Text2">
                      <a:extLst>
                        <a:ext uri="{FF2B5EF4-FFF2-40B4-BE49-F238E27FC236}">
                          <a16:creationId xmlns:a16="http://schemas.microsoft.com/office/drawing/2014/main" id="{9981E487-84E1-041F-4C49-03D60F687C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7119256" y="5205593"/>
                      <a:ext cx="2338272" cy="67714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108000" tIns="108000" rIns="108000" bIns="108000" rtlCol="0" anchor="t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</a:rPr>
                        <a:t>支持用户根据环境需求定制识别物体。</a:t>
                      </a:r>
                      <a:endParaRPr lang="en-US" dirty="0"/>
                    </a:p>
                  </p:txBody>
                </p:sp>
              </p:grp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4F1E412C-AD95-B740-ADD1-6DB11202A9A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395133" y="3429000"/>
                  <a:ext cx="540000" cy="540000"/>
                  <a:chOff x="4584079" y="5599496"/>
                  <a:chExt cx="540000" cy="540000"/>
                </a:xfrm>
              </p:grpSpPr>
              <p:sp>
                <p:nvSpPr>
                  <p:cNvPr id="31" name="TextBox 31">
                    <a:extLst>
                      <a:ext uri="{FF2B5EF4-FFF2-40B4-BE49-F238E27FC236}">
                        <a16:creationId xmlns:a16="http://schemas.microsoft.com/office/drawing/2014/main" id="{AB4A4048-2C00-ACE8-F945-919E094F166C}"/>
                      </a:ext>
                    </a:extLst>
                  </p:cNvPr>
                  <p:cNvSpPr txBox="1"/>
                  <p:nvPr/>
                </p:nvSpPr>
                <p:spPr>
                  <a:xfrm>
                    <a:off x="4584079" y="5599496"/>
                    <a:ext cx="540000" cy="54000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txBody>
                  <a:bodyPr wrap="square" lIns="108000" tIns="108000" rIns="108000" bIns="108000" rtlCol="0" anchor="ctr" anchorCtr="0">
                    <a:normAutofit fontScale="85000"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endParaRPr kumimoji="1" lang="zh-CN" altLang="en-US" sz="1200" dirty="0">
                      <a:noFill/>
                    </a:endParaRPr>
                  </a:p>
                </p:txBody>
              </p:sp>
              <p:sp>
                <p:nvSpPr>
                  <p:cNvPr id="32" name="Icon2">
                    <a:extLst>
                      <a:ext uri="{FF2B5EF4-FFF2-40B4-BE49-F238E27FC236}">
                        <a16:creationId xmlns:a16="http://schemas.microsoft.com/office/drawing/2014/main" id="{DCA734E8-EC15-7D66-C5CC-39402725C89F}"/>
                      </a:ext>
                    </a:extLst>
                  </p:cNvPr>
                  <p:cNvSpPr/>
                  <p:nvPr/>
                </p:nvSpPr>
                <p:spPr>
                  <a:xfrm>
                    <a:off x="4716376" y="5766219"/>
                    <a:ext cx="275406" cy="206554"/>
                  </a:xfrm>
                  <a:custGeom>
                    <a:avLst/>
                    <a:gdLst>
                      <a:gd name="connsiteX0" fmla="*/ 505433 w 533400"/>
                      <a:gd name="connsiteY0" fmla="*/ 621 h 400050"/>
                      <a:gd name="connsiteX1" fmla="*/ 534008 w 533400"/>
                      <a:gd name="connsiteY1" fmla="*/ 29196 h 400050"/>
                      <a:gd name="connsiteX2" fmla="*/ 534008 w 533400"/>
                      <a:gd name="connsiteY2" fmla="*/ 372096 h 400050"/>
                      <a:gd name="connsiteX3" fmla="*/ 505433 w 533400"/>
                      <a:gd name="connsiteY3" fmla="*/ 400671 h 400050"/>
                      <a:gd name="connsiteX4" fmla="*/ 29183 w 533400"/>
                      <a:gd name="connsiteY4" fmla="*/ 400671 h 400050"/>
                      <a:gd name="connsiteX5" fmla="*/ 608 w 533400"/>
                      <a:gd name="connsiteY5" fmla="*/ 372096 h 400050"/>
                      <a:gd name="connsiteX6" fmla="*/ 608 w 533400"/>
                      <a:gd name="connsiteY6" fmla="*/ 29196 h 400050"/>
                      <a:gd name="connsiteX7" fmla="*/ 29183 w 533400"/>
                      <a:gd name="connsiteY7" fmla="*/ 621 h 400050"/>
                      <a:gd name="connsiteX8" fmla="*/ 505433 w 533400"/>
                      <a:gd name="connsiteY8" fmla="*/ 621 h 400050"/>
                      <a:gd name="connsiteX9" fmla="*/ 391133 w 533400"/>
                      <a:gd name="connsiteY9" fmla="*/ 198741 h 400050"/>
                      <a:gd name="connsiteX10" fmla="*/ 351128 w 533400"/>
                      <a:gd name="connsiteY10" fmla="*/ 204456 h 400050"/>
                      <a:gd name="connsiteX11" fmla="*/ 351128 w 533400"/>
                      <a:gd name="connsiteY11" fmla="*/ 204456 h 400050"/>
                      <a:gd name="connsiteX12" fmla="*/ 267308 w 533400"/>
                      <a:gd name="connsiteY12" fmla="*/ 315899 h 400050"/>
                      <a:gd name="connsiteX13" fmla="*/ 264451 w 533400"/>
                      <a:gd name="connsiteY13" fmla="*/ 318756 h 400050"/>
                      <a:gd name="connsiteX14" fmla="*/ 224446 w 533400"/>
                      <a:gd name="connsiteY14" fmla="*/ 318756 h 400050"/>
                      <a:gd name="connsiteX15" fmla="*/ 224446 w 533400"/>
                      <a:gd name="connsiteY15" fmla="*/ 318756 h 400050"/>
                      <a:gd name="connsiteX16" fmla="*/ 162533 w 533400"/>
                      <a:gd name="connsiteY16" fmla="*/ 257796 h 400050"/>
                      <a:gd name="connsiteX17" fmla="*/ 160628 w 533400"/>
                      <a:gd name="connsiteY17" fmla="*/ 255891 h 400050"/>
                      <a:gd name="connsiteX18" fmla="*/ 120623 w 533400"/>
                      <a:gd name="connsiteY18" fmla="*/ 259701 h 400050"/>
                      <a:gd name="connsiteX19" fmla="*/ 120623 w 533400"/>
                      <a:gd name="connsiteY19" fmla="*/ 259701 h 400050"/>
                      <a:gd name="connsiteX20" fmla="*/ 32993 w 533400"/>
                      <a:gd name="connsiteY20" fmla="*/ 366381 h 400050"/>
                      <a:gd name="connsiteX21" fmla="*/ 31088 w 533400"/>
                      <a:gd name="connsiteY21" fmla="*/ 372096 h 400050"/>
                      <a:gd name="connsiteX22" fmla="*/ 40613 w 533400"/>
                      <a:gd name="connsiteY22" fmla="*/ 381621 h 400050"/>
                      <a:gd name="connsiteX23" fmla="*/ 40613 w 533400"/>
                      <a:gd name="connsiteY23" fmla="*/ 381621 h 400050"/>
                      <a:gd name="connsiteX24" fmla="*/ 497813 w 533400"/>
                      <a:gd name="connsiteY24" fmla="*/ 381621 h 400050"/>
                      <a:gd name="connsiteX25" fmla="*/ 503528 w 533400"/>
                      <a:gd name="connsiteY25" fmla="*/ 379716 h 400050"/>
                      <a:gd name="connsiteX26" fmla="*/ 506386 w 533400"/>
                      <a:gd name="connsiteY26" fmla="*/ 366381 h 400050"/>
                      <a:gd name="connsiteX27" fmla="*/ 506386 w 533400"/>
                      <a:gd name="connsiteY27" fmla="*/ 366381 h 400050"/>
                      <a:gd name="connsiteX28" fmla="*/ 398753 w 533400"/>
                      <a:gd name="connsiteY28" fmla="*/ 205409 h 400050"/>
                      <a:gd name="connsiteX29" fmla="*/ 391133 w 533400"/>
                      <a:gd name="connsiteY29" fmla="*/ 198741 h 400050"/>
                      <a:gd name="connsiteX30" fmla="*/ 95858 w 533400"/>
                      <a:gd name="connsiteY30" fmla="*/ 57771 h 400050"/>
                      <a:gd name="connsiteX31" fmla="*/ 57758 w 533400"/>
                      <a:gd name="connsiteY31" fmla="*/ 95871 h 400050"/>
                      <a:gd name="connsiteX32" fmla="*/ 95858 w 533400"/>
                      <a:gd name="connsiteY32" fmla="*/ 133971 h 400050"/>
                      <a:gd name="connsiteX33" fmla="*/ 133958 w 533400"/>
                      <a:gd name="connsiteY33" fmla="*/ 95871 h 400050"/>
                      <a:gd name="connsiteX34" fmla="*/ 95858 w 533400"/>
                      <a:gd name="connsiteY34" fmla="*/ 57771 h 400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33400" h="400050">
                        <a:moveTo>
                          <a:pt x="505433" y="621"/>
                        </a:moveTo>
                        <a:cubicBezTo>
                          <a:pt x="521626" y="621"/>
                          <a:pt x="534008" y="13004"/>
                          <a:pt x="534008" y="29196"/>
                        </a:cubicBezTo>
                        <a:lnTo>
                          <a:pt x="534008" y="372096"/>
                        </a:lnTo>
                        <a:cubicBezTo>
                          <a:pt x="534008" y="388289"/>
                          <a:pt x="521626" y="400671"/>
                          <a:pt x="505433" y="400671"/>
                        </a:cubicBezTo>
                        <a:lnTo>
                          <a:pt x="29183" y="400671"/>
                        </a:lnTo>
                        <a:cubicBezTo>
                          <a:pt x="12990" y="400671"/>
                          <a:pt x="608" y="388289"/>
                          <a:pt x="608" y="372096"/>
                        </a:cubicBezTo>
                        <a:lnTo>
                          <a:pt x="608" y="29196"/>
                        </a:lnTo>
                        <a:cubicBezTo>
                          <a:pt x="608" y="13004"/>
                          <a:pt x="12990" y="621"/>
                          <a:pt x="29183" y="621"/>
                        </a:cubicBezTo>
                        <a:lnTo>
                          <a:pt x="505433" y="621"/>
                        </a:lnTo>
                        <a:close/>
                        <a:moveTo>
                          <a:pt x="391133" y="198741"/>
                        </a:moveTo>
                        <a:cubicBezTo>
                          <a:pt x="378751" y="189216"/>
                          <a:pt x="360653" y="192074"/>
                          <a:pt x="351128" y="204456"/>
                        </a:cubicBezTo>
                        <a:lnTo>
                          <a:pt x="351128" y="204456"/>
                        </a:lnTo>
                        <a:lnTo>
                          <a:pt x="267308" y="315899"/>
                        </a:lnTo>
                        <a:cubicBezTo>
                          <a:pt x="266355" y="316851"/>
                          <a:pt x="265403" y="317804"/>
                          <a:pt x="264451" y="318756"/>
                        </a:cubicBezTo>
                        <a:cubicBezTo>
                          <a:pt x="253021" y="330186"/>
                          <a:pt x="234923" y="330186"/>
                          <a:pt x="224446" y="318756"/>
                        </a:cubicBezTo>
                        <a:lnTo>
                          <a:pt x="224446" y="318756"/>
                        </a:lnTo>
                        <a:lnTo>
                          <a:pt x="162533" y="257796"/>
                        </a:lnTo>
                        <a:cubicBezTo>
                          <a:pt x="161580" y="256844"/>
                          <a:pt x="161580" y="256844"/>
                          <a:pt x="160628" y="255891"/>
                        </a:cubicBezTo>
                        <a:cubicBezTo>
                          <a:pt x="148246" y="245414"/>
                          <a:pt x="130148" y="247319"/>
                          <a:pt x="120623" y="259701"/>
                        </a:cubicBezTo>
                        <a:lnTo>
                          <a:pt x="120623" y="259701"/>
                        </a:lnTo>
                        <a:lnTo>
                          <a:pt x="32993" y="366381"/>
                        </a:lnTo>
                        <a:cubicBezTo>
                          <a:pt x="32040" y="368286"/>
                          <a:pt x="31088" y="370191"/>
                          <a:pt x="31088" y="372096"/>
                        </a:cubicBezTo>
                        <a:cubicBezTo>
                          <a:pt x="31088" y="377811"/>
                          <a:pt x="34898" y="381621"/>
                          <a:pt x="40613" y="381621"/>
                        </a:cubicBezTo>
                        <a:lnTo>
                          <a:pt x="40613" y="381621"/>
                        </a:lnTo>
                        <a:lnTo>
                          <a:pt x="497813" y="381621"/>
                        </a:lnTo>
                        <a:cubicBezTo>
                          <a:pt x="499718" y="381621"/>
                          <a:pt x="501623" y="380669"/>
                          <a:pt x="503528" y="379716"/>
                        </a:cubicBezTo>
                        <a:cubicBezTo>
                          <a:pt x="508290" y="376859"/>
                          <a:pt x="509243" y="371144"/>
                          <a:pt x="506386" y="366381"/>
                        </a:cubicBezTo>
                        <a:lnTo>
                          <a:pt x="506386" y="366381"/>
                        </a:lnTo>
                        <a:lnTo>
                          <a:pt x="398753" y="205409"/>
                        </a:lnTo>
                        <a:cubicBezTo>
                          <a:pt x="395896" y="202551"/>
                          <a:pt x="393990" y="200646"/>
                          <a:pt x="391133" y="198741"/>
                        </a:cubicBezTo>
                        <a:close/>
                        <a:moveTo>
                          <a:pt x="95858" y="57771"/>
                        </a:moveTo>
                        <a:cubicBezTo>
                          <a:pt x="74903" y="57771"/>
                          <a:pt x="57758" y="74916"/>
                          <a:pt x="57758" y="95871"/>
                        </a:cubicBezTo>
                        <a:cubicBezTo>
                          <a:pt x="57758" y="116826"/>
                          <a:pt x="74903" y="133971"/>
                          <a:pt x="95858" y="133971"/>
                        </a:cubicBezTo>
                        <a:cubicBezTo>
                          <a:pt x="116813" y="133971"/>
                          <a:pt x="133958" y="116826"/>
                          <a:pt x="133958" y="95871"/>
                        </a:cubicBezTo>
                        <a:cubicBezTo>
                          <a:pt x="133958" y="74916"/>
                          <a:pt x="116813" y="57771"/>
                          <a:pt x="95858" y="57771"/>
                        </a:cubicBezTo>
                        <a:close/>
                      </a:path>
                    </a:pathLst>
                  </a:custGeom>
                  <a:solidFill>
                    <a:srgbClr val="F8F8F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D982E0F6-BB61-95D1-9A1E-49DCFE912C5F}"/>
                  </a:ext>
                </a:extLst>
              </p:cNvPr>
              <p:cNvGrpSpPr/>
              <p:nvPr/>
            </p:nvGrpSpPr>
            <p:grpSpPr>
              <a:xfrm>
                <a:off x="5052880" y="3429000"/>
                <a:ext cx="2097763" cy="2639845"/>
                <a:chOff x="6477200" y="3429000"/>
                <a:chExt cx="2097763" cy="2639845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69FDF769-411F-2A30-EB75-13E201EAEAA1}"/>
                    </a:ext>
                  </a:extLst>
                </p:cNvPr>
                <p:cNvGrpSpPr/>
                <p:nvPr/>
              </p:nvGrpSpPr>
              <p:grpSpPr>
                <a:xfrm>
                  <a:off x="6477200" y="4268845"/>
                  <a:ext cx="2097763" cy="1800000"/>
                  <a:chOff x="5960704" y="1574047"/>
                  <a:chExt cx="2097763" cy="1800000"/>
                </a:xfrm>
              </p:grpSpPr>
              <p:sp>
                <p:nvSpPr>
                  <p:cNvPr id="24" name="矩形: 圆角 23">
                    <a:extLst>
                      <a:ext uri="{FF2B5EF4-FFF2-40B4-BE49-F238E27FC236}">
                        <a16:creationId xmlns:a16="http://schemas.microsoft.com/office/drawing/2014/main" id="{9A2C5647-6DC9-8E4A-0C08-2BC9B8C149BF}"/>
                      </a:ext>
                    </a:extLst>
                  </p:cNvPr>
                  <p:cNvSpPr/>
                  <p:nvPr/>
                </p:nvSpPr>
                <p:spPr>
                  <a:xfrm>
                    <a:off x="5960704" y="1574047"/>
                    <a:ext cx="2097763" cy="1800000"/>
                  </a:xfrm>
                  <a:prstGeom prst="roundRect">
                    <a:avLst/>
                  </a:prstGeom>
                  <a:solidFill>
                    <a:schemeClr val="tx1">
                      <a:lumMod val="25000"/>
                      <a:lumOff val="75000"/>
                      <a:alpha val="20000"/>
                    </a:schemeClr>
                  </a:solidFill>
                  <a:ln w="60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5" name="组合 24">
                    <a:extLst>
                      <a:ext uri="{FF2B5EF4-FFF2-40B4-BE49-F238E27FC236}">
                        <a16:creationId xmlns:a16="http://schemas.microsoft.com/office/drawing/2014/main" id="{2CD6F0D4-FBDF-85B2-B846-578723F933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6025776" y="1827631"/>
                    <a:ext cx="1969192" cy="1327527"/>
                    <a:chOff x="7119256" y="4924859"/>
                    <a:chExt cx="2338272" cy="957880"/>
                  </a:xfrm>
                  <a:noFill/>
                </p:grpSpPr>
                <p:sp>
                  <p:nvSpPr>
                    <p:cNvPr id="26" name="Bullet3">
                      <a:extLst>
                        <a:ext uri="{FF2B5EF4-FFF2-40B4-BE49-F238E27FC236}">
                          <a16:creationId xmlns:a16="http://schemas.microsoft.com/office/drawing/2014/main" id="{33EE3DE5-8A9E-5EF0-9F4F-9D949AA04A3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7119256" y="4924859"/>
                      <a:ext cx="2338272" cy="33101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tIns="90000" bIns="90000" rtlCol="0" anchor="b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kumimoji="1" lang="zh-CN" altLang="en-US" b="1" dirty="0">
                          <a:solidFill>
                            <a:schemeClr val="tx1"/>
                          </a:solidFill>
                        </a:rPr>
                        <a:t>多平台部署</a:t>
                      </a:r>
                      <a:endParaRPr lang="en-US" dirty="0"/>
                    </a:p>
                  </p:txBody>
                </p:sp>
                <p:sp>
                  <p:nvSpPr>
                    <p:cNvPr id="27" name="Text3">
                      <a:extLst>
                        <a:ext uri="{FF2B5EF4-FFF2-40B4-BE49-F238E27FC236}">
                          <a16:creationId xmlns:a16="http://schemas.microsoft.com/office/drawing/2014/main" id="{0FE5A9BB-97BB-9A49-5DEF-BC8AA30A990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7119256" y="5205593"/>
                      <a:ext cx="2338272" cy="67714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108000" tIns="108000" rIns="108000" bIns="108000" rtlCol="0" anchor="t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</a:rPr>
                        <a:t>开发手机APP，拓展产品使用场景。</a:t>
                      </a:r>
                      <a:endParaRPr lang="en-US" dirty="0"/>
                    </a:p>
                  </p:txBody>
                </p:sp>
              </p:grp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340EDC1E-F1F7-6633-5374-72120E5A8563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256868" y="3429000"/>
                  <a:ext cx="540000" cy="540000"/>
                  <a:chOff x="5460031" y="5599496"/>
                  <a:chExt cx="540000" cy="540000"/>
                </a:xfrm>
              </p:grpSpPr>
              <p:sp>
                <p:nvSpPr>
                  <p:cNvPr id="22" name="TextBox 22">
                    <a:extLst>
                      <a:ext uri="{FF2B5EF4-FFF2-40B4-BE49-F238E27FC236}">
                        <a16:creationId xmlns:a16="http://schemas.microsoft.com/office/drawing/2014/main" id="{4948E2A9-D7DA-0F4F-2D5F-7467CEA232AA}"/>
                      </a:ext>
                    </a:extLst>
                  </p:cNvPr>
                  <p:cNvSpPr txBox="1"/>
                  <p:nvPr/>
                </p:nvSpPr>
                <p:spPr>
                  <a:xfrm>
                    <a:off x="5460031" y="5599496"/>
                    <a:ext cx="540000" cy="54000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txBody>
                  <a:bodyPr wrap="square" lIns="108000" tIns="108000" rIns="108000" bIns="108000" rtlCol="0" anchor="ctr" anchorCtr="0">
                    <a:normAutofit fontScale="85000"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endParaRPr kumimoji="1" lang="zh-CN" altLang="en-US" sz="1200" dirty="0">
                      <a:noFill/>
                    </a:endParaRPr>
                  </a:p>
                </p:txBody>
              </p:sp>
              <p:sp>
                <p:nvSpPr>
                  <p:cNvPr id="23" name="Icon3">
                    <a:extLst>
                      <a:ext uri="{FF2B5EF4-FFF2-40B4-BE49-F238E27FC236}">
                        <a16:creationId xmlns:a16="http://schemas.microsoft.com/office/drawing/2014/main" id="{0F6FBC2F-1196-2A75-D62E-906CF2D800C7}"/>
                      </a:ext>
                    </a:extLst>
                  </p:cNvPr>
                  <p:cNvSpPr/>
                  <p:nvPr/>
                </p:nvSpPr>
                <p:spPr>
                  <a:xfrm>
                    <a:off x="5604182" y="5734497"/>
                    <a:ext cx="251698" cy="269998"/>
                  </a:xfrm>
                  <a:custGeom>
                    <a:avLst/>
                    <a:gdLst>
                      <a:gd name="connsiteX0" fmla="*/ 8356 w 487477"/>
                      <a:gd name="connsiteY0" fmla="*/ 512114 h 522922"/>
                      <a:gd name="connsiteX1" fmla="*/ 8356 w 487477"/>
                      <a:gd name="connsiteY1" fmla="*/ 512114 h 522922"/>
                      <a:gd name="connsiteX2" fmla="*/ 8356 w 487477"/>
                      <a:gd name="connsiteY2" fmla="*/ 512114 h 522922"/>
                      <a:gd name="connsiteX3" fmla="*/ 7404 w 487477"/>
                      <a:gd name="connsiteY3" fmla="*/ 511161 h 522922"/>
                      <a:gd name="connsiteX4" fmla="*/ 5499 w 487477"/>
                      <a:gd name="connsiteY4" fmla="*/ 508303 h 522922"/>
                      <a:gd name="connsiteX5" fmla="*/ 5499 w 487477"/>
                      <a:gd name="connsiteY5" fmla="*/ 508303 h 522922"/>
                      <a:gd name="connsiteX6" fmla="*/ 5499 w 487477"/>
                      <a:gd name="connsiteY6" fmla="*/ 507351 h 522922"/>
                      <a:gd name="connsiteX7" fmla="*/ 4546 w 487477"/>
                      <a:gd name="connsiteY7" fmla="*/ 505446 h 522922"/>
                      <a:gd name="connsiteX8" fmla="*/ 3593 w 487477"/>
                      <a:gd name="connsiteY8" fmla="*/ 503541 h 522922"/>
                      <a:gd name="connsiteX9" fmla="*/ 3593 w 487477"/>
                      <a:gd name="connsiteY9" fmla="*/ 503541 h 522922"/>
                      <a:gd name="connsiteX10" fmla="*/ 3593 w 487477"/>
                      <a:gd name="connsiteY10" fmla="*/ 503541 h 522922"/>
                      <a:gd name="connsiteX11" fmla="*/ 3593 w 487477"/>
                      <a:gd name="connsiteY11" fmla="*/ 503541 h 522922"/>
                      <a:gd name="connsiteX12" fmla="*/ 2641 w 487477"/>
                      <a:gd name="connsiteY12" fmla="*/ 501636 h 522922"/>
                      <a:gd name="connsiteX13" fmla="*/ 2641 w 487477"/>
                      <a:gd name="connsiteY13" fmla="*/ 500684 h 522922"/>
                      <a:gd name="connsiteX14" fmla="*/ 1689 w 487477"/>
                      <a:gd name="connsiteY14" fmla="*/ 498778 h 522922"/>
                      <a:gd name="connsiteX15" fmla="*/ 736 w 487477"/>
                      <a:gd name="connsiteY15" fmla="*/ 494968 h 522922"/>
                      <a:gd name="connsiteX16" fmla="*/ 736 w 487477"/>
                      <a:gd name="connsiteY16" fmla="*/ 492111 h 522922"/>
                      <a:gd name="connsiteX17" fmla="*/ 736 w 487477"/>
                      <a:gd name="connsiteY17" fmla="*/ 485443 h 522922"/>
                      <a:gd name="connsiteX18" fmla="*/ 5499 w 487477"/>
                      <a:gd name="connsiteY18" fmla="*/ 467346 h 522922"/>
                      <a:gd name="connsiteX19" fmla="*/ 155041 w 487477"/>
                      <a:gd name="connsiteY19" fmla="*/ 151116 h 522922"/>
                      <a:gd name="connsiteX20" fmla="*/ 158851 w 487477"/>
                      <a:gd name="connsiteY20" fmla="*/ 134924 h 522922"/>
                      <a:gd name="connsiteX21" fmla="*/ 158851 w 487477"/>
                      <a:gd name="connsiteY21" fmla="*/ 19671 h 522922"/>
                      <a:gd name="connsiteX22" fmla="*/ 120751 w 487477"/>
                      <a:gd name="connsiteY22" fmla="*/ 19671 h 522922"/>
                      <a:gd name="connsiteX23" fmla="*/ 120751 w 487477"/>
                      <a:gd name="connsiteY23" fmla="*/ 621 h 522922"/>
                      <a:gd name="connsiteX24" fmla="*/ 368401 w 487477"/>
                      <a:gd name="connsiteY24" fmla="*/ 621 h 522922"/>
                      <a:gd name="connsiteX25" fmla="*/ 368401 w 487477"/>
                      <a:gd name="connsiteY25" fmla="*/ 19671 h 522922"/>
                      <a:gd name="connsiteX26" fmla="*/ 330301 w 487477"/>
                      <a:gd name="connsiteY26" fmla="*/ 19671 h 522922"/>
                      <a:gd name="connsiteX27" fmla="*/ 330301 w 487477"/>
                      <a:gd name="connsiteY27" fmla="*/ 134924 h 522922"/>
                      <a:gd name="connsiteX28" fmla="*/ 334111 w 487477"/>
                      <a:gd name="connsiteY28" fmla="*/ 151116 h 522922"/>
                      <a:gd name="connsiteX29" fmla="*/ 483654 w 487477"/>
                      <a:gd name="connsiteY29" fmla="*/ 467346 h 522922"/>
                      <a:gd name="connsiteX30" fmla="*/ 485558 w 487477"/>
                      <a:gd name="connsiteY30" fmla="*/ 504493 h 522922"/>
                      <a:gd name="connsiteX31" fmla="*/ 485558 w 487477"/>
                      <a:gd name="connsiteY31" fmla="*/ 504493 h 522922"/>
                      <a:gd name="connsiteX32" fmla="*/ 484606 w 487477"/>
                      <a:gd name="connsiteY32" fmla="*/ 506399 h 522922"/>
                      <a:gd name="connsiteX33" fmla="*/ 459841 w 487477"/>
                      <a:gd name="connsiteY33" fmla="*/ 523543 h 522922"/>
                      <a:gd name="connsiteX34" fmla="*/ 457936 w 487477"/>
                      <a:gd name="connsiteY34" fmla="*/ 523543 h 522922"/>
                      <a:gd name="connsiteX35" fmla="*/ 32168 w 487477"/>
                      <a:gd name="connsiteY35" fmla="*/ 523543 h 522922"/>
                      <a:gd name="connsiteX36" fmla="*/ 30264 w 487477"/>
                      <a:gd name="connsiteY36" fmla="*/ 523543 h 522922"/>
                      <a:gd name="connsiteX37" fmla="*/ 27406 w 487477"/>
                      <a:gd name="connsiteY37" fmla="*/ 523543 h 522922"/>
                      <a:gd name="connsiteX38" fmla="*/ 23596 w 487477"/>
                      <a:gd name="connsiteY38" fmla="*/ 522591 h 522922"/>
                      <a:gd name="connsiteX39" fmla="*/ 23596 w 487477"/>
                      <a:gd name="connsiteY39" fmla="*/ 522591 h 522922"/>
                      <a:gd name="connsiteX40" fmla="*/ 17881 w 487477"/>
                      <a:gd name="connsiteY40" fmla="*/ 520686 h 522922"/>
                      <a:gd name="connsiteX41" fmla="*/ 15976 w 487477"/>
                      <a:gd name="connsiteY41" fmla="*/ 519734 h 522922"/>
                      <a:gd name="connsiteX42" fmla="*/ 15024 w 487477"/>
                      <a:gd name="connsiteY42" fmla="*/ 518781 h 522922"/>
                      <a:gd name="connsiteX43" fmla="*/ 10261 w 487477"/>
                      <a:gd name="connsiteY43" fmla="*/ 514971 h 522922"/>
                      <a:gd name="connsiteX44" fmla="*/ 8356 w 487477"/>
                      <a:gd name="connsiteY44" fmla="*/ 512114 h 522922"/>
                      <a:gd name="connsiteX45" fmla="*/ 8356 w 487477"/>
                      <a:gd name="connsiteY45" fmla="*/ 512114 h 522922"/>
                      <a:gd name="connsiteX46" fmla="*/ 255054 w 487477"/>
                      <a:gd name="connsiteY46" fmla="*/ 402576 h 522922"/>
                      <a:gd name="connsiteX47" fmla="*/ 252196 w 487477"/>
                      <a:gd name="connsiteY47" fmla="*/ 404481 h 522922"/>
                      <a:gd name="connsiteX48" fmla="*/ 246481 w 487477"/>
                      <a:gd name="connsiteY48" fmla="*/ 408291 h 522922"/>
                      <a:gd name="connsiteX49" fmla="*/ 55029 w 487477"/>
                      <a:gd name="connsiteY49" fmla="*/ 414959 h 522922"/>
                      <a:gd name="connsiteX50" fmla="*/ 51218 w 487477"/>
                      <a:gd name="connsiteY50" fmla="*/ 413053 h 522922"/>
                      <a:gd name="connsiteX51" fmla="*/ 22643 w 487477"/>
                      <a:gd name="connsiteY51" fmla="*/ 474014 h 522922"/>
                      <a:gd name="connsiteX52" fmla="*/ 21691 w 487477"/>
                      <a:gd name="connsiteY52" fmla="*/ 475918 h 522922"/>
                      <a:gd name="connsiteX53" fmla="*/ 21691 w 487477"/>
                      <a:gd name="connsiteY53" fmla="*/ 495921 h 522922"/>
                      <a:gd name="connsiteX54" fmla="*/ 29311 w 487477"/>
                      <a:gd name="connsiteY54" fmla="*/ 502589 h 522922"/>
                      <a:gd name="connsiteX55" fmla="*/ 30264 w 487477"/>
                      <a:gd name="connsiteY55" fmla="*/ 502589 h 522922"/>
                      <a:gd name="connsiteX56" fmla="*/ 31216 w 487477"/>
                      <a:gd name="connsiteY56" fmla="*/ 502589 h 522922"/>
                      <a:gd name="connsiteX57" fmla="*/ 456983 w 487477"/>
                      <a:gd name="connsiteY57" fmla="*/ 502589 h 522922"/>
                      <a:gd name="connsiteX58" fmla="*/ 457936 w 487477"/>
                      <a:gd name="connsiteY58" fmla="*/ 502589 h 522922"/>
                      <a:gd name="connsiteX59" fmla="*/ 466508 w 487477"/>
                      <a:gd name="connsiteY59" fmla="*/ 495921 h 522922"/>
                      <a:gd name="connsiteX60" fmla="*/ 467461 w 487477"/>
                      <a:gd name="connsiteY60" fmla="*/ 477824 h 522922"/>
                      <a:gd name="connsiteX61" fmla="*/ 466508 w 487477"/>
                      <a:gd name="connsiteY61" fmla="*/ 475918 h 522922"/>
                      <a:gd name="connsiteX62" fmla="*/ 465556 w 487477"/>
                      <a:gd name="connsiteY62" fmla="*/ 474014 h 522922"/>
                      <a:gd name="connsiteX63" fmla="*/ 423646 w 487477"/>
                      <a:gd name="connsiteY63" fmla="*/ 385431 h 522922"/>
                      <a:gd name="connsiteX64" fmla="*/ 255054 w 487477"/>
                      <a:gd name="connsiteY64" fmla="*/ 402576 h 522922"/>
                      <a:gd name="connsiteX65" fmla="*/ 305536 w 487477"/>
                      <a:gd name="connsiteY65" fmla="*/ 255891 h 522922"/>
                      <a:gd name="connsiteX66" fmla="*/ 272199 w 487477"/>
                      <a:gd name="connsiteY66" fmla="*/ 289228 h 522922"/>
                      <a:gd name="connsiteX67" fmla="*/ 305536 w 487477"/>
                      <a:gd name="connsiteY67" fmla="*/ 322566 h 522922"/>
                      <a:gd name="connsiteX68" fmla="*/ 338874 w 487477"/>
                      <a:gd name="connsiteY68" fmla="*/ 289228 h 522922"/>
                      <a:gd name="connsiteX69" fmla="*/ 305536 w 487477"/>
                      <a:gd name="connsiteY69" fmla="*/ 255891 h 522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</a:cxnLst>
                    <a:rect l="l" t="t" r="r" b="b"/>
                    <a:pathLst>
                      <a:path w="487477" h="522922">
                        <a:moveTo>
                          <a:pt x="8356" y="512114"/>
                        </a:moveTo>
                        <a:lnTo>
                          <a:pt x="8356" y="512114"/>
                        </a:lnTo>
                        <a:lnTo>
                          <a:pt x="8356" y="512114"/>
                        </a:lnTo>
                        <a:lnTo>
                          <a:pt x="7404" y="511161"/>
                        </a:lnTo>
                        <a:cubicBezTo>
                          <a:pt x="6451" y="510209"/>
                          <a:pt x="6451" y="509256"/>
                          <a:pt x="5499" y="508303"/>
                        </a:cubicBezTo>
                        <a:lnTo>
                          <a:pt x="5499" y="508303"/>
                        </a:lnTo>
                        <a:lnTo>
                          <a:pt x="5499" y="507351"/>
                        </a:lnTo>
                        <a:lnTo>
                          <a:pt x="4546" y="505446"/>
                        </a:lnTo>
                        <a:lnTo>
                          <a:pt x="3593" y="503541"/>
                        </a:lnTo>
                        <a:lnTo>
                          <a:pt x="3593" y="503541"/>
                        </a:lnTo>
                        <a:lnTo>
                          <a:pt x="3593" y="503541"/>
                        </a:lnTo>
                        <a:lnTo>
                          <a:pt x="3593" y="503541"/>
                        </a:lnTo>
                        <a:lnTo>
                          <a:pt x="2641" y="501636"/>
                        </a:lnTo>
                        <a:cubicBezTo>
                          <a:pt x="2641" y="501636"/>
                          <a:pt x="2641" y="500684"/>
                          <a:pt x="2641" y="500684"/>
                        </a:cubicBezTo>
                        <a:cubicBezTo>
                          <a:pt x="2641" y="499731"/>
                          <a:pt x="2641" y="499731"/>
                          <a:pt x="1689" y="498778"/>
                        </a:cubicBezTo>
                        <a:cubicBezTo>
                          <a:pt x="1689" y="497826"/>
                          <a:pt x="736" y="495921"/>
                          <a:pt x="736" y="494968"/>
                        </a:cubicBezTo>
                        <a:lnTo>
                          <a:pt x="736" y="492111"/>
                        </a:lnTo>
                        <a:cubicBezTo>
                          <a:pt x="736" y="490206"/>
                          <a:pt x="736" y="487349"/>
                          <a:pt x="736" y="485443"/>
                        </a:cubicBezTo>
                        <a:cubicBezTo>
                          <a:pt x="736" y="478776"/>
                          <a:pt x="2641" y="473061"/>
                          <a:pt x="5499" y="467346"/>
                        </a:cubicBezTo>
                        <a:lnTo>
                          <a:pt x="155041" y="151116"/>
                        </a:lnTo>
                        <a:cubicBezTo>
                          <a:pt x="157899" y="146353"/>
                          <a:pt x="158851" y="140639"/>
                          <a:pt x="158851" y="134924"/>
                        </a:cubicBezTo>
                        <a:lnTo>
                          <a:pt x="158851" y="19671"/>
                        </a:lnTo>
                        <a:lnTo>
                          <a:pt x="120751" y="19671"/>
                        </a:lnTo>
                        <a:lnTo>
                          <a:pt x="120751" y="621"/>
                        </a:lnTo>
                        <a:lnTo>
                          <a:pt x="368401" y="621"/>
                        </a:lnTo>
                        <a:lnTo>
                          <a:pt x="368401" y="19671"/>
                        </a:lnTo>
                        <a:lnTo>
                          <a:pt x="330301" y="19671"/>
                        </a:lnTo>
                        <a:lnTo>
                          <a:pt x="330301" y="134924"/>
                        </a:lnTo>
                        <a:cubicBezTo>
                          <a:pt x="330301" y="140639"/>
                          <a:pt x="331254" y="146353"/>
                          <a:pt x="334111" y="151116"/>
                        </a:cubicBezTo>
                        <a:lnTo>
                          <a:pt x="483654" y="467346"/>
                        </a:lnTo>
                        <a:cubicBezTo>
                          <a:pt x="489368" y="478776"/>
                          <a:pt x="489368" y="492111"/>
                          <a:pt x="485558" y="504493"/>
                        </a:cubicBezTo>
                        <a:lnTo>
                          <a:pt x="485558" y="504493"/>
                        </a:lnTo>
                        <a:lnTo>
                          <a:pt x="484606" y="506399"/>
                        </a:lnTo>
                        <a:cubicBezTo>
                          <a:pt x="479843" y="515924"/>
                          <a:pt x="470318" y="522591"/>
                          <a:pt x="459841" y="523543"/>
                        </a:cubicBezTo>
                        <a:lnTo>
                          <a:pt x="457936" y="523543"/>
                        </a:lnTo>
                        <a:lnTo>
                          <a:pt x="32168" y="523543"/>
                        </a:lnTo>
                        <a:lnTo>
                          <a:pt x="30264" y="523543"/>
                        </a:lnTo>
                        <a:cubicBezTo>
                          <a:pt x="29311" y="523543"/>
                          <a:pt x="28358" y="523543"/>
                          <a:pt x="27406" y="523543"/>
                        </a:cubicBezTo>
                        <a:cubicBezTo>
                          <a:pt x="26454" y="523543"/>
                          <a:pt x="24549" y="523543"/>
                          <a:pt x="23596" y="522591"/>
                        </a:cubicBezTo>
                        <a:lnTo>
                          <a:pt x="23596" y="522591"/>
                        </a:lnTo>
                        <a:cubicBezTo>
                          <a:pt x="21691" y="521639"/>
                          <a:pt x="19786" y="521639"/>
                          <a:pt x="17881" y="520686"/>
                        </a:cubicBezTo>
                        <a:lnTo>
                          <a:pt x="15976" y="519734"/>
                        </a:lnTo>
                        <a:cubicBezTo>
                          <a:pt x="15976" y="519734"/>
                          <a:pt x="15024" y="519734"/>
                          <a:pt x="15024" y="518781"/>
                        </a:cubicBezTo>
                        <a:cubicBezTo>
                          <a:pt x="13118" y="517828"/>
                          <a:pt x="11214" y="515924"/>
                          <a:pt x="10261" y="514971"/>
                        </a:cubicBezTo>
                        <a:lnTo>
                          <a:pt x="8356" y="512114"/>
                        </a:lnTo>
                        <a:lnTo>
                          <a:pt x="8356" y="512114"/>
                        </a:lnTo>
                        <a:close/>
                        <a:moveTo>
                          <a:pt x="255054" y="402576"/>
                        </a:moveTo>
                        <a:lnTo>
                          <a:pt x="252196" y="404481"/>
                        </a:lnTo>
                        <a:lnTo>
                          <a:pt x="246481" y="408291"/>
                        </a:lnTo>
                        <a:cubicBezTo>
                          <a:pt x="198856" y="439724"/>
                          <a:pt x="119799" y="440676"/>
                          <a:pt x="55029" y="414959"/>
                        </a:cubicBezTo>
                        <a:lnTo>
                          <a:pt x="51218" y="413053"/>
                        </a:lnTo>
                        <a:lnTo>
                          <a:pt x="22643" y="474014"/>
                        </a:lnTo>
                        <a:lnTo>
                          <a:pt x="21691" y="475918"/>
                        </a:lnTo>
                        <a:cubicBezTo>
                          <a:pt x="18833" y="482586"/>
                          <a:pt x="18833" y="490206"/>
                          <a:pt x="21691" y="495921"/>
                        </a:cubicBezTo>
                        <a:cubicBezTo>
                          <a:pt x="22643" y="498778"/>
                          <a:pt x="25501" y="501636"/>
                          <a:pt x="29311" y="502589"/>
                        </a:cubicBezTo>
                        <a:lnTo>
                          <a:pt x="30264" y="502589"/>
                        </a:lnTo>
                        <a:lnTo>
                          <a:pt x="31216" y="502589"/>
                        </a:lnTo>
                        <a:lnTo>
                          <a:pt x="456983" y="502589"/>
                        </a:lnTo>
                        <a:lnTo>
                          <a:pt x="457936" y="502589"/>
                        </a:lnTo>
                        <a:cubicBezTo>
                          <a:pt x="461746" y="502589"/>
                          <a:pt x="464604" y="499731"/>
                          <a:pt x="466508" y="495921"/>
                        </a:cubicBezTo>
                        <a:cubicBezTo>
                          <a:pt x="468414" y="490206"/>
                          <a:pt x="469366" y="483539"/>
                          <a:pt x="467461" y="477824"/>
                        </a:cubicBezTo>
                        <a:lnTo>
                          <a:pt x="466508" y="475918"/>
                        </a:lnTo>
                        <a:lnTo>
                          <a:pt x="465556" y="474014"/>
                        </a:lnTo>
                        <a:lnTo>
                          <a:pt x="423646" y="385431"/>
                        </a:lnTo>
                        <a:cubicBezTo>
                          <a:pt x="365543" y="372096"/>
                          <a:pt x="296011" y="376859"/>
                          <a:pt x="255054" y="402576"/>
                        </a:cubicBezTo>
                        <a:close/>
                        <a:moveTo>
                          <a:pt x="305536" y="255891"/>
                        </a:moveTo>
                        <a:cubicBezTo>
                          <a:pt x="287439" y="255891"/>
                          <a:pt x="272199" y="271131"/>
                          <a:pt x="272199" y="289228"/>
                        </a:cubicBezTo>
                        <a:cubicBezTo>
                          <a:pt x="272199" y="307326"/>
                          <a:pt x="287439" y="322566"/>
                          <a:pt x="305536" y="322566"/>
                        </a:cubicBezTo>
                        <a:cubicBezTo>
                          <a:pt x="323633" y="322566"/>
                          <a:pt x="338874" y="307326"/>
                          <a:pt x="338874" y="289228"/>
                        </a:cubicBezTo>
                        <a:cubicBezTo>
                          <a:pt x="338874" y="270178"/>
                          <a:pt x="323633" y="255891"/>
                          <a:pt x="305536" y="255891"/>
                        </a:cubicBezTo>
                        <a:close/>
                      </a:path>
                    </a:pathLst>
                  </a:custGeom>
                  <a:solidFill>
                    <a:srgbClr val="F8F8F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476C6BF8-AFDE-A6E4-F683-652FE03B64F2}"/>
                  </a:ext>
                </a:extLst>
              </p:cNvPr>
              <p:cNvGrpSpPr/>
              <p:nvPr/>
            </p:nvGrpSpPr>
            <p:grpSpPr>
              <a:xfrm>
                <a:off x="7285310" y="3429000"/>
                <a:ext cx="2097763" cy="2639845"/>
                <a:chOff x="7402119" y="3429000"/>
                <a:chExt cx="2097763" cy="2639845"/>
              </a:xfrm>
            </p:grpSpPr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5680F37C-01C3-84BE-8805-0F2CFA02D4F9}"/>
                    </a:ext>
                  </a:extLst>
                </p:cNvPr>
                <p:cNvGrpSpPr/>
                <p:nvPr/>
              </p:nvGrpSpPr>
              <p:grpSpPr>
                <a:xfrm>
                  <a:off x="7402119" y="4268845"/>
                  <a:ext cx="2097763" cy="1800000"/>
                  <a:chOff x="5960704" y="1574047"/>
                  <a:chExt cx="2097763" cy="1800000"/>
                </a:xfrm>
              </p:grpSpPr>
              <p:sp>
                <p:nvSpPr>
                  <p:cNvPr id="15" name="矩形: 圆角 14">
                    <a:extLst>
                      <a:ext uri="{FF2B5EF4-FFF2-40B4-BE49-F238E27FC236}">
                        <a16:creationId xmlns:a16="http://schemas.microsoft.com/office/drawing/2014/main" id="{AAD56CEB-E39D-500A-D0B7-D74002B3D4A6}"/>
                      </a:ext>
                    </a:extLst>
                  </p:cNvPr>
                  <p:cNvSpPr/>
                  <p:nvPr/>
                </p:nvSpPr>
                <p:spPr>
                  <a:xfrm>
                    <a:off x="5960704" y="1574047"/>
                    <a:ext cx="2097763" cy="1800000"/>
                  </a:xfrm>
                  <a:prstGeom prst="roundRect">
                    <a:avLst/>
                  </a:prstGeom>
                  <a:solidFill>
                    <a:schemeClr val="tx1">
                      <a:lumMod val="25000"/>
                      <a:lumOff val="75000"/>
                      <a:alpha val="20000"/>
                    </a:schemeClr>
                  </a:solidFill>
                  <a:ln w="60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A4EE48EA-17DE-239F-D2B3-AA962E1EB6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6025776" y="1827631"/>
                    <a:ext cx="1969192" cy="1327527"/>
                    <a:chOff x="7119256" y="4924859"/>
                    <a:chExt cx="2338272" cy="957880"/>
                  </a:xfrm>
                  <a:noFill/>
                </p:grpSpPr>
                <p:sp>
                  <p:nvSpPr>
                    <p:cNvPr id="17" name="Bullet4">
                      <a:extLst>
                        <a:ext uri="{FF2B5EF4-FFF2-40B4-BE49-F238E27FC236}">
                          <a16:creationId xmlns:a16="http://schemas.microsoft.com/office/drawing/2014/main" id="{0A983E8E-F176-AC4A-E9E8-7B80A47B33C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7119256" y="4924859"/>
                      <a:ext cx="2338272" cy="33101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tIns="90000" bIns="90000" rtlCol="0" anchor="b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kumimoji="1" lang="zh-CN" altLang="en-US" b="1" dirty="0">
                          <a:solidFill>
                            <a:schemeClr val="tx1"/>
                          </a:solidFill>
                        </a:rPr>
                        <a:t>生态建设</a:t>
                      </a:r>
                      <a:endParaRPr lang="en-US" dirty="0"/>
                    </a:p>
                  </p:txBody>
                </p:sp>
                <p:sp>
                  <p:nvSpPr>
                    <p:cNvPr id="18" name="Text4">
                      <a:extLst>
                        <a:ext uri="{FF2B5EF4-FFF2-40B4-BE49-F238E27FC236}">
                          <a16:creationId xmlns:a16="http://schemas.microsoft.com/office/drawing/2014/main" id="{4BAE701A-21E3-E64E-AD01-363A17C068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7119256" y="5205593"/>
                      <a:ext cx="2338272" cy="67714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108000" tIns="108000" rIns="108000" bIns="108000" rtlCol="0" anchor="t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</a:rPr>
                        <a:t>开放API接口，吸引开发者完善生态。</a:t>
                      </a:r>
                      <a:endParaRPr lang="en-US" dirty="0"/>
                    </a:p>
                  </p:txBody>
                </p:sp>
              </p:grpSp>
            </p:grp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D911ED29-952A-9C30-FF44-87FD1C21D3F7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181787" y="3429000"/>
                  <a:ext cx="540000" cy="540000"/>
                  <a:chOff x="6335984" y="5599496"/>
                  <a:chExt cx="540000" cy="540000"/>
                </a:xfrm>
              </p:grpSpPr>
              <p:sp>
                <p:nvSpPr>
                  <p:cNvPr id="13" name="TextBox 13">
                    <a:extLst>
                      <a:ext uri="{FF2B5EF4-FFF2-40B4-BE49-F238E27FC236}">
                        <a16:creationId xmlns:a16="http://schemas.microsoft.com/office/drawing/2014/main" id="{7891E094-A59C-5F9F-A370-5B1F6A4285FD}"/>
                      </a:ext>
                    </a:extLst>
                  </p:cNvPr>
                  <p:cNvSpPr txBox="1"/>
                  <p:nvPr/>
                </p:nvSpPr>
                <p:spPr>
                  <a:xfrm>
                    <a:off x="6335984" y="5599496"/>
                    <a:ext cx="540000" cy="54000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txBody>
                  <a:bodyPr wrap="square" lIns="108000" tIns="108000" rIns="108000" bIns="108000" rtlCol="0" anchor="ctr" anchorCtr="0">
                    <a:normAutofit fontScale="85000"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endParaRPr kumimoji="1" lang="zh-CN" altLang="en-US" sz="1200" dirty="0">
                      <a:noFill/>
                    </a:endParaRPr>
                  </a:p>
                </p:txBody>
              </p:sp>
              <p:sp>
                <p:nvSpPr>
                  <p:cNvPr id="14" name="Icon4">
                    <a:extLst>
                      <a:ext uri="{FF2B5EF4-FFF2-40B4-BE49-F238E27FC236}">
                        <a16:creationId xmlns:a16="http://schemas.microsoft.com/office/drawing/2014/main" id="{ECF326A1-07E0-51C2-30CD-4DDAE775B873}"/>
                      </a:ext>
                    </a:extLst>
                  </p:cNvPr>
                  <p:cNvSpPr/>
                  <p:nvPr/>
                </p:nvSpPr>
                <p:spPr>
                  <a:xfrm>
                    <a:off x="6468280" y="5734252"/>
                    <a:ext cx="275408" cy="270488"/>
                  </a:xfrm>
                  <a:custGeom>
                    <a:avLst/>
                    <a:gdLst>
                      <a:gd name="connsiteX0" fmla="*/ 343764 w 533400"/>
                      <a:gd name="connsiteY0" fmla="*/ 276846 h 523875"/>
                      <a:gd name="connsiteX1" fmla="*/ 372339 w 533400"/>
                      <a:gd name="connsiteY1" fmla="*/ 305421 h 523875"/>
                      <a:gd name="connsiteX2" fmla="*/ 372339 w 533400"/>
                      <a:gd name="connsiteY2" fmla="*/ 495921 h 523875"/>
                      <a:gd name="connsiteX3" fmla="*/ 343764 w 533400"/>
                      <a:gd name="connsiteY3" fmla="*/ 524496 h 523875"/>
                      <a:gd name="connsiteX4" fmla="*/ 191364 w 533400"/>
                      <a:gd name="connsiteY4" fmla="*/ 524496 h 523875"/>
                      <a:gd name="connsiteX5" fmla="*/ 162789 w 533400"/>
                      <a:gd name="connsiteY5" fmla="*/ 495921 h 523875"/>
                      <a:gd name="connsiteX6" fmla="*/ 162789 w 533400"/>
                      <a:gd name="connsiteY6" fmla="*/ 305421 h 523875"/>
                      <a:gd name="connsiteX7" fmla="*/ 191364 w 533400"/>
                      <a:gd name="connsiteY7" fmla="*/ 276846 h 523875"/>
                      <a:gd name="connsiteX8" fmla="*/ 343764 w 533400"/>
                      <a:gd name="connsiteY8" fmla="*/ 276846 h 523875"/>
                      <a:gd name="connsiteX9" fmla="*/ 143739 w 533400"/>
                      <a:gd name="connsiteY9" fmla="*/ 114921 h 523875"/>
                      <a:gd name="connsiteX10" fmla="*/ 179934 w 533400"/>
                      <a:gd name="connsiteY10" fmla="*/ 153021 h 523875"/>
                      <a:gd name="connsiteX11" fmla="*/ 181839 w 533400"/>
                      <a:gd name="connsiteY11" fmla="*/ 153021 h 523875"/>
                      <a:gd name="connsiteX12" fmla="*/ 353289 w 533400"/>
                      <a:gd name="connsiteY12" fmla="*/ 153021 h 523875"/>
                      <a:gd name="connsiteX13" fmla="*/ 391389 w 533400"/>
                      <a:gd name="connsiteY13" fmla="*/ 116826 h 523875"/>
                      <a:gd name="connsiteX14" fmla="*/ 391389 w 533400"/>
                      <a:gd name="connsiteY14" fmla="*/ 114921 h 523875"/>
                      <a:gd name="connsiteX15" fmla="*/ 505689 w 533400"/>
                      <a:gd name="connsiteY15" fmla="*/ 114921 h 523875"/>
                      <a:gd name="connsiteX16" fmla="*/ 534264 w 533400"/>
                      <a:gd name="connsiteY16" fmla="*/ 143496 h 523875"/>
                      <a:gd name="connsiteX17" fmla="*/ 534264 w 533400"/>
                      <a:gd name="connsiteY17" fmla="*/ 381621 h 523875"/>
                      <a:gd name="connsiteX18" fmla="*/ 505689 w 533400"/>
                      <a:gd name="connsiteY18" fmla="*/ 410196 h 523875"/>
                      <a:gd name="connsiteX19" fmla="*/ 391389 w 533400"/>
                      <a:gd name="connsiteY19" fmla="*/ 410196 h 523875"/>
                      <a:gd name="connsiteX20" fmla="*/ 391389 w 533400"/>
                      <a:gd name="connsiteY20" fmla="*/ 295896 h 523875"/>
                      <a:gd name="connsiteX21" fmla="*/ 355194 w 533400"/>
                      <a:gd name="connsiteY21" fmla="*/ 257796 h 523875"/>
                      <a:gd name="connsiteX22" fmla="*/ 353289 w 533400"/>
                      <a:gd name="connsiteY22" fmla="*/ 257796 h 523875"/>
                      <a:gd name="connsiteX23" fmla="*/ 181839 w 533400"/>
                      <a:gd name="connsiteY23" fmla="*/ 257796 h 523875"/>
                      <a:gd name="connsiteX24" fmla="*/ 143739 w 533400"/>
                      <a:gd name="connsiteY24" fmla="*/ 293991 h 523875"/>
                      <a:gd name="connsiteX25" fmla="*/ 143739 w 533400"/>
                      <a:gd name="connsiteY25" fmla="*/ 295896 h 523875"/>
                      <a:gd name="connsiteX26" fmla="*/ 143739 w 533400"/>
                      <a:gd name="connsiteY26" fmla="*/ 410196 h 523875"/>
                      <a:gd name="connsiteX27" fmla="*/ 29439 w 533400"/>
                      <a:gd name="connsiteY27" fmla="*/ 410196 h 523875"/>
                      <a:gd name="connsiteX28" fmla="*/ 864 w 533400"/>
                      <a:gd name="connsiteY28" fmla="*/ 381621 h 523875"/>
                      <a:gd name="connsiteX29" fmla="*/ 864 w 533400"/>
                      <a:gd name="connsiteY29" fmla="*/ 201599 h 523875"/>
                      <a:gd name="connsiteX30" fmla="*/ 11342 w 533400"/>
                      <a:gd name="connsiteY30" fmla="*/ 175881 h 523875"/>
                      <a:gd name="connsiteX31" fmla="*/ 56109 w 533400"/>
                      <a:gd name="connsiteY31" fmla="*/ 127304 h 523875"/>
                      <a:gd name="connsiteX32" fmla="*/ 83732 w 533400"/>
                      <a:gd name="connsiteY32" fmla="*/ 114921 h 523875"/>
                      <a:gd name="connsiteX33" fmla="*/ 143739 w 533400"/>
                      <a:gd name="connsiteY33" fmla="*/ 114921 h 523875"/>
                      <a:gd name="connsiteX34" fmla="*/ 462827 w 533400"/>
                      <a:gd name="connsiteY34" fmla="*/ 172071 h 523875"/>
                      <a:gd name="connsiteX35" fmla="*/ 448539 w 533400"/>
                      <a:gd name="connsiteY35" fmla="*/ 186359 h 523875"/>
                      <a:gd name="connsiteX36" fmla="*/ 462827 w 533400"/>
                      <a:gd name="connsiteY36" fmla="*/ 200646 h 523875"/>
                      <a:gd name="connsiteX37" fmla="*/ 477114 w 533400"/>
                      <a:gd name="connsiteY37" fmla="*/ 186359 h 523875"/>
                      <a:gd name="connsiteX38" fmla="*/ 462827 w 533400"/>
                      <a:gd name="connsiteY38" fmla="*/ 172071 h 523875"/>
                      <a:gd name="connsiteX39" fmla="*/ 343764 w 533400"/>
                      <a:gd name="connsiteY39" fmla="*/ 621 h 523875"/>
                      <a:gd name="connsiteX40" fmla="*/ 372339 w 533400"/>
                      <a:gd name="connsiteY40" fmla="*/ 29196 h 523875"/>
                      <a:gd name="connsiteX41" fmla="*/ 372339 w 533400"/>
                      <a:gd name="connsiteY41" fmla="*/ 105396 h 523875"/>
                      <a:gd name="connsiteX42" fmla="*/ 343764 w 533400"/>
                      <a:gd name="connsiteY42" fmla="*/ 133971 h 523875"/>
                      <a:gd name="connsiteX43" fmla="*/ 191364 w 533400"/>
                      <a:gd name="connsiteY43" fmla="*/ 133971 h 523875"/>
                      <a:gd name="connsiteX44" fmla="*/ 162789 w 533400"/>
                      <a:gd name="connsiteY44" fmla="*/ 105396 h 523875"/>
                      <a:gd name="connsiteX45" fmla="*/ 162789 w 533400"/>
                      <a:gd name="connsiteY45" fmla="*/ 29196 h 523875"/>
                      <a:gd name="connsiteX46" fmla="*/ 191364 w 533400"/>
                      <a:gd name="connsiteY46" fmla="*/ 621 h 523875"/>
                      <a:gd name="connsiteX47" fmla="*/ 343764 w 533400"/>
                      <a:gd name="connsiteY47" fmla="*/ 621 h 523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533400" h="523875">
                        <a:moveTo>
                          <a:pt x="343764" y="276846"/>
                        </a:moveTo>
                        <a:cubicBezTo>
                          <a:pt x="359957" y="276846"/>
                          <a:pt x="372339" y="289229"/>
                          <a:pt x="372339" y="305421"/>
                        </a:cubicBezTo>
                        <a:lnTo>
                          <a:pt x="372339" y="495921"/>
                        </a:lnTo>
                        <a:cubicBezTo>
                          <a:pt x="372339" y="512114"/>
                          <a:pt x="359957" y="524496"/>
                          <a:pt x="343764" y="524496"/>
                        </a:cubicBezTo>
                        <a:lnTo>
                          <a:pt x="191364" y="524496"/>
                        </a:lnTo>
                        <a:cubicBezTo>
                          <a:pt x="175171" y="524496"/>
                          <a:pt x="162789" y="512114"/>
                          <a:pt x="162789" y="495921"/>
                        </a:cubicBezTo>
                        <a:lnTo>
                          <a:pt x="162789" y="305421"/>
                        </a:lnTo>
                        <a:cubicBezTo>
                          <a:pt x="162789" y="289229"/>
                          <a:pt x="175171" y="276846"/>
                          <a:pt x="191364" y="276846"/>
                        </a:cubicBezTo>
                        <a:lnTo>
                          <a:pt x="343764" y="276846"/>
                        </a:lnTo>
                        <a:close/>
                        <a:moveTo>
                          <a:pt x="143739" y="114921"/>
                        </a:moveTo>
                        <a:cubicBezTo>
                          <a:pt x="143739" y="134924"/>
                          <a:pt x="159932" y="152069"/>
                          <a:pt x="179934" y="153021"/>
                        </a:cubicBezTo>
                        <a:lnTo>
                          <a:pt x="181839" y="153021"/>
                        </a:lnTo>
                        <a:lnTo>
                          <a:pt x="353289" y="153021"/>
                        </a:lnTo>
                        <a:cubicBezTo>
                          <a:pt x="373292" y="153021"/>
                          <a:pt x="390436" y="136829"/>
                          <a:pt x="391389" y="116826"/>
                        </a:cubicBezTo>
                        <a:lnTo>
                          <a:pt x="391389" y="114921"/>
                        </a:lnTo>
                        <a:lnTo>
                          <a:pt x="505689" y="114921"/>
                        </a:lnTo>
                        <a:cubicBezTo>
                          <a:pt x="521882" y="114921"/>
                          <a:pt x="534264" y="127304"/>
                          <a:pt x="534264" y="143496"/>
                        </a:cubicBezTo>
                        <a:lnTo>
                          <a:pt x="534264" y="381621"/>
                        </a:lnTo>
                        <a:cubicBezTo>
                          <a:pt x="534264" y="397814"/>
                          <a:pt x="521882" y="410196"/>
                          <a:pt x="505689" y="410196"/>
                        </a:cubicBezTo>
                        <a:lnTo>
                          <a:pt x="391389" y="410196"/>
                        </a:lnTo>
                        <a:lnTo>
                          <a:pt x="391389" y="295896"/>
                        </a:lnTo>
                        <a:cubicBezTo>
                          <a:pt x="391389" y="275894"/>
                          <a:pt x="375196" y="258749"/>
                          <a:pt x="355194" y="257796"/>
                        </a:cubicBezTo>
                        <a:lnTo>
                          <a:pt x="353289" y="257796"/>
                        </a:lnTo>
                        <a:lnTo>
                          <a:pt x="181839" y="257796"/>
                        </a:lnTo>
                        <a:cubicBezTo>
                          <a:pt x="161836" y="257796"/>
                          <a:pt x="144692" y="273989"/>
                          <a:pt x="143739" y="293991"/>
                        </a:cubicBezTo>
                        <a:lnTo>
                          <a:pt x="143739" y="295896"/>
                        </a:lnTo>
                        <a:lnTo>
                          <a:pt x="143739" y="410196"/>
                        </a:lnTo>
                        <a:lnTo>
                          <a:pt x="29439" y="410196"/>
                        </a:lnTo>
                        <a:cubicBezTo>
                          <a:pt x="13246" y="410196"/>
                          <a:pt x="864" y="397814"/>
                          <a:pt x="864" y="381621"/>
                        </a:cubicBezTo>
                        <a:lnTo>
                          <a:pt x="864" y="201599"/>
                        </a:lnTo>
                        <a:cubicBezTo>
                          <a:pt x="864" y="192074"/>
                          <a:pt x="4674" y="182549"/>
                          <a:pt x="11342" y="175881"/>
                        </a:cubicBezTo>
                        <a:lnTo>
                          <a:pt x="56109" y="127304"/>
                        </a:lnTo>
                        <a:cubicBezTo>
                          <a:pt x="63729" y="119684"/>
                          <a:pt x="73254" y="114921"/>
                          <a:pt x="83732" y="114921"/>
                        </a:cubicBezTo>
                        <a:lnTo>
                          <a:pt x="143739" y="114921"/>
                        </a:lnTo>
                        <a:close/>
                        <a:moveTo>
                          <a:pt x="462827" y="172071"/>
                        </a:moveTo>
                        <a:cubicBezTo>
                          <a:pt x="455207" y="172071"/>
                          <a:pt x="448539" y="178739"/>
                          <a:pt x="448539" y="186359"/>
                        </a:cubicBezTo>
                        <a:cubicBezTo>
                          <a:pt x="448539" y="193979"/>
                          <a:pt x="455207" y="200646"/>
                          <a:pt x="462827" y="200646"/>
                        </a:cubicBezTo>
                        <a:cubicBezTo>
                          <a:pt x="470446" y="200646"/>
                          <a:pt x="477114" y="193979"/>
                          <a:pt x="477114" y="186359"/>
                        </a:cubicBezTo>
                        <a:cubicBezTo>
                          <a:pt x="477114" y="178739"/>
                          <a:pt x="470446" y="172071"/>
                          <a:pt x="462827" y="172071"/>
                        </a:cubicBezTo>
                        <a:close/>
                        <a:moveTo>
                          <a:pt x="343764" y="621"/>
                        </a:moveTo>
                        <a:cubicBezTo>
                          <a:pt x="359957" y="621"/>
                          <a:pt x="372339" y="13004"/>
                          <a:pt x="372339" y="29196"/>
                        </a:cubicBezTo>
                        <a:lnTo>
                          <a:pt x="372339" y="105396"/>
                        </a:lnTo>
                        <a:cubicBezTo>
                          <a:pt x="372339" y="121589"/>
                          <a:pt x="359957" y="133971"/>
                          <a:pt x="343764" y="133971"/>
                        </a:cubicBezTo>
                        <a:lnTo>
                          <a:pt x="191364" y="133971"/>
                        </a:lnTo>
                        <a:cubicBezTo>
                          <a:pt x="175171" y="133971"/>
                          <a:pt x="162789" y="121589"/>
                          <a:pt x="162789" y="105396"/>
                        </a:cubicBezTo>
                        <a:lnTo>
                          <a:pt x="162789" y="29196"/>
                        </a:lnTo>
                        <a:cubicBezTo>
                          <a:pt x="162789" y="13004"/>
                          <a:pt x="175171" y="621"/>
                          <a:pt x="191364" y="621"/>
                        </a:cubicBezTo>
                        <a:lnTo>
                          <a:pt x="343764" y="621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B7DBF79-10A5-34BA-5CE0-378AA7FB37CC}"/>
                  </a:ext>
                </a:extLst>
              </p:cNvPr>
              <p:cNvGrpSpPr/>
              <p:nvPr/>
            </p:nvGrpSpPr>
            <p:grpSpPr>
              <a:xfrm>
                <a:off x="9517742" y="3429000"/>
                <a:ext cx="2097763" cy="2639845"/>
                <a:chOff x="7402119" y="3429000"/>
                <a:chExt cx="2097763" cy="2639845"/>
              </a:xfrm>
            </p:grpSpPr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26A51851-D00B-6A0D-7567-42778CB5CDFE}"/>
                    </a:ext>
                  </a:extLst>
                </p:cNvPr>
                <p:cNvGrpSpPr/>
                <p:nvPr/>
              </p:nvGrpSpPr>
              <p:grpSpPr>
                <a:xfrm>
                  <a:off x="7402119" y="4268845"/>
                  <a:ext cx="2097763" cy="1800000"/>
                  <a:chOff x="5960704" y="1574047"/>
                  <a:chExt cx="2097763" cy="1800000"/>
                </a:xfrm>
              </p:grpSpPr>
              <p:sp>
                <p:nvSpPr>
                  <p:cNvPr id="67" name="矩形: 圆角 66">
                    <a:extLst>
                      <a:ext uri="{FF2B5EF4-FFF2-40B4-BE49-F238E27FC236}">
                        <a16:creationId xmlns:a16="http://schemas.microsoft.com/office/drawing/2014/main" id="{77299E53-76F4-DF13-53AE-72F1136703F6}"/>
                      </a:ext>
                    </a:extLst>
                  </p:cNvPr>
                  <p:cNvSpPr/>
                  <p:nvPr/>
                </p:nvSpPr>
                <p:spPr>
                  <a:xfrm>
                    <a:off x="5960704" y="1574047"/>
                    <a:ext cx="2097763" cy="1800000"/>
                  </a:xfrm>
                  <a:prstGeom prst="roundRect">
                    <a:avLst/>
                  </a:prstGeom>
                  <a:solidFill>
                    <a:schemeClr val="tx1">
                      <a:lumMod val="25000"/>
                      <a:lumOff val="75000"/>
                      <a:alpha val="20000"/>
                    </a:schemeClr>
                  </a:solidFill>
                  <a:ln w="60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8" name="组合 67">
                    <a:extLst>
                      <a:ext uri="{FF2B5EF4-FFF2-40B4-BE49-F238E27FC236}">
                        <a16:creationId xmlns:a16="http://schemas.microsoft.com/office/drawing/2014/main" id="{66B8249F-BBF2-71B3-8DAF-0A3DEC0344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6025776" y="1827631"/>
                    <a:ext cx="1969192" cy="1327527"/>
                    <a:chOff x="7119256" y="4924859"/>
                    <a:chExt cx="2338272" cy="957880"/>
                  </a:xfrm>
                  <a:noFill/>
                </p:grpSpPr>
                <p:sp>
                  <p:nvSpPr>
                    <p:cNvPr id="69" name="Bullet5">
                      <a:extLst>
                        <a:ext uri="{FF2B5EF4-FFF2-40B4-BE49-F238E27FC236}">
                          <a16:creationId xmlns:a16="http://schemas.microsoft.com/office/drawing/2014/main" id="{A3E525BD-7743-C7BD-6D3C-E9264CEA43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7119256" y="4924859"/>
                      <a:ext cx="2338272" cy="33101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tIns="90000" bIns="90000" rtlCol="0" anchor="b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kumimoji="1" lang="zh-CN" altLang="en-US" b="1" dirty="0">
                          <a:solidFill>
                            <a:schemeClr val="tx1"/>
                          </a:solidFill>
                        </a:rPr>
                        <a:t>长期发展策略</a:t>
                      </a:r>
                      <a:endParaRPr lang="en-US" dirty="0"/>
                    </a:p>
                  </p:txBody>
                </p:sp>
                <p:sp>
                  <p:nvSpPr>
                    <p:cNvPr id="70" name="Text5">
                      <a:extLst>
                        <a:ext uri="{FF2B5EF4-FFF2-40B4-BE49-F238E27FC236}">
                          <a16:creationId xmlns:a16="http://schemas.microsoft.com/office/drawing/2014/main" id="{7111E359-10F2-D511-9AE5-E25115F30C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7119256" y="5205593"/>
                      <a:ext cx="2338272" cy="67714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108000" tIns="108000" rIns="108000" bIns="108000" rtlCol="0" anchor="t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</a:rPr>
                        <a:t>制定可持续发展策略，确保产品持续竞争力。</a:t>
                      </a:r>
                      <a:endParaRPr lang="en-US" dirty="0"/>
                    </a:p>
                  </p:txBody>
                </p:sp>
              </p:grpSp>
            </p:grp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CFBA719B-2522-6D37-27A1-945CD2BBF2FD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8181787" y="3429000"/>
                  <a:ext cx="540000" cy="540000"/>
                  <a:chOff x="6335984" y="5599496"/>
                  <a:chExt cx="540000" cy="540000"/>
                </a:xfrm>
              </p:grpSpPr>
              <p:sp>
                <p:nvSpPr>
                  <p:cNvPr id="65" name="TextBox 65">
                    <a:extLst>
                      <a:ext uri="{FF2B5EF4-FFF2-40B4-BE49-F238E27FC236}">
                        <a16:creationId xmlns:a16="http://schemas.microsoft.com/office/drawing/2014/main" id="{58051285-670A-CA93-6B06-72B31226DAF8}"/>
                      </a:ext>
                    </a:extLst>
                  </p:cNvPr>
                  <p:cNvSpPr txBox="1"/>
                  <p:nvPr/>
                </p:nvSpPr>
                <p:spPr>
                  <a:xfrm>
                    <a:off x="6335984" y="5599496"/>
                    <a:ext cx="540000" cy="54000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txBody>
                  <a:bodyPr wrap="square" lIns="108000" tIns="108000" rIns="108000" bIns="108000" rtlCol="0" anchor="ctr" anchorCtr="0">
                    <a:normAutofit fontScale="85000"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endParaRPr kumimoji="1" lang="zh-CN" altLang="en-US" sz="1200" dirty="0">
                      <a:noFill/>
                    </a:endParaRPr>
                  </a:p>
                </p:txBody>
              </p:sp>
              <p:sp>
                <p:nvSpPr>
                  <p:cNvPr id="66" name="Icon5">
                    <a:extLst>
                      <a:ext uri="{FF2B5EF4-FFF2-40B4-BE49-F238E27FC236}">
                        <a16:creationId xmlns:a16="http://schemas.microsoft.com/office/drawing/2014/main" id="{AD104994-7F02-1702-B797-D48E12F93268}"/>
                      </a:ext>
                    </a:extLst>
                  </p:cNvPr>
                  <p:cNvSpPr/>
                  <p:nvPr/>
                </p:nvSpPr>
                <p:spPr>
                  <a:xfrm>
                    <a:off x="6468280" y="5734252"/>
                    <a:ext cx="275408" cy="270488"/>
                  </a:xfrm>
                  <a:custGeom>
                    <a:avLst/>
                    <a:gdLst>
                      <a:gd name="connsiteX0" fmla="*/ 343764 w 533400"/>
                      <a:gd name="connsiteY0" fmla="*/ 276846 h 523875"/>
                      <a:gd name="connsiteX1" fmla="*/ 372339 w 533400"/>
                      <a:gd name="connsiteY1" fmla="*/ 305421 h 523875"/>
                      <a:gd name="connsiteX2" fmla="*/ 372339 w 533400"/>
                      <a:gd name="connsiteY2" fmla="*/ 495921 h 523875"/>
                      <a:gd name="connsiteX3" fmla="*/ 343764 w 533400"/>
                      <a:gd name="connsiteY3" fmla="*/ 524496 h 523875"/>
                      <a:gd name="connsiteX4" fmla="*/ 191364 w 533400"/>
                      <a:gd name="connsiteY4" fmla="*/ 524496 h 523875"/>
                      <a:gd name="connsiteX5" fmla="*/ 162789 w 533400"/>
                      <a:gd name="connsiteY5" fmla="*/ 495921 h 523875"/>
                      <a:gd name="connsiteX6" fmla="*/ 162789 w 533400"/>
                      <a:gd name="connsiteY6" fmla="*/ 305421 h 523875"/>
                      <a:gd name="connsiteX7" fmla="*/ 191364 w 533400"/>
                      <a:gd name="connsiteY7" fmla="*/ 276846 h 523875"/>
                      <a:gd name="connsiteX8" fmla="*/ 343764 w 533400"/>
                      <a:gd name="connsiteY8" fmla="*/ 276846 h 523875"/>
                      <a:gd name="connsiteX9" fmla="*/ 143739 w 533400"/>
                      <a:gd name="connsiteY9" fmla="*/ 114921 h 523875"/>
                      <a:gd name="connsiteX10" fmla="*/ 179934 w 533400"/>
                      <a:gd name="connsiteY10" fmla="*/ 153021 h 523875"/>
                      <a:gd name="connsiteX11" fmla="*/ 181839 w 533400"/>
                      <a:gd name="connsiteY11" fmla="*/ 153021 h 523875"/>
                      <a:gd name="connsiteX12" fmla="*/ 353289 w 533400"/>
                      <a:gd name="connsiteY12" fmla="*/ 153021 h 523875"/>
                      <a:gd name="connsiteX13" fmla="*/ 391389 w 533400"/>
                      <a:gd name="connsiteY13" fmla="*/ 116826 h 523875"/>
                      <a:gd name="connsiteX14" fmla="*/ 391389 w 533400"/>
                      <a:gd name="connsiteY14" fmla="*/ 114921 h 523875"/>
                      <a:gd name="connsiteX15" fmla="*/ 505689 w 533400"/>
                      <a:gd name="connsiteY15" fmla="*/ 114921 h 523875"/>
                      <a:gd name="connsiteX16" fmla="*/ 534264 w 533400"/>
                      <a:gd name="connsiteY16" fmla="*/ 143496 h 523875"/>
                      <a:gd name="connsiteX17" fmla="*/ 534264 w 533400"/>
                      <a:gd name="connsiteY17" fmla="*/ 381621 h 523875"/>
                      <a:gd name="connsiteX18" fmla="*/ 505689 w 533400"/>
                      <a:gd name="connsiteY18" fmla="*/ 410196 h 523875"/>
                      <a:gd name="connsiteX19" fmla="*/ 391389 w 533400"/>
                      <a:gd name="connsiteY19" fmla="*/ 410196 h 523875"/>
                      <a:gd name="connsiteX20" fmla="*/ 391389 w 533400"/>
                      <a:gd name="connsiteY20" fmla="*/ 295896 h 523875"/>
                      <a:gd name="connsiteX21" fmla="*/ 355194 w 533400"/>
                      <a:gd name="connsiteY21" fmla="*/ 257796 h 523875"/>
                      <a:gd name="connsiteX22" fmla="*/ 353289 w 533400"/>
                      <a:gd name="connsiteY22" fmla="*/ 257796 h 523875"/>
                      <a:gd name="connsiteX23" fmla="*/ 181839 w 533400"/>
                      <a:gd name="connsiteY23" fmla="*/ 257796 h 523875"/>
                      <a:gd name="connsiteX24" fmla="*/ 143739 w 533400"/>
                      <a:gd name="connsiteY24" fmla="*/ 293991 h 523875"/>
                      <a:gd name="connsiteX25" fmla="*/ 143739 w 533400"/>
                      <a:gd name="connsiteY25" fmla="*/ 295896 h 523875"/>
                      <a:gd name="connsiteX26" fmla="*/ 143739 w 533400"/>
                      <a:gd name="connsiteY26" fmla="*/ 410196 h 523875"/>
                      <a:gd name="connsiteX27" fmla="*/ 29439 w 533400"/>
                      <a:gd name="connsiteY27" fmla="*/ 410196 h 523875"/>
                      <a:gd name="connsiteX28" fmla="*/ 864 w 533400"/>
                      <a:gd name="connsiteY28" fmla="*/ 381621 h 523875"/>
                      <a:gd name="connsiteX29" fmla="*/ 864 w 533400"/>
                      <a:gd name="connsiteY29" fmla="*/ 201599 h 523875"/>
                      <a:gd name="connsiteX30" fmla="*/ 11342 w 533400"/>
                      <a:gd name="connsiteY30" fmla="*/ 175881 h 523875"/>
                      <a:gd name="connsiteX31" fmla="*/ 56109 w 533400"/>
                      <a:gd name="connsiteY31" fmla="*/ 127304 h 523875"/>
                      <a:gd name="connsiteX32" fmla="*/ 83732 w 533400"/>
                      <a:gd name="connsiteY32" fmla="*/ 114921 h 523875"/>
                      <a:gd name="connsiteX33" fmla="*/ 143739 w 533400"/>
                      <a:gd name="connsiteY33" fmla="*/ 114921 h 523875"/>
                      <a:gd name="connsiteX34" fmla="*/ 462827 w 533400"/>
                      <a:gd name="connsiteY34" fmla="*/ 172071 h 523875"/>
                      <a:gd name="connsiteX35" fmla="*/ 448539 w 533400"/>
                      <a:gd name="connsiteY35" fmla="*/ 186359 h 523875"/>
                      <a:gd name="connsiteX36" fmla="*/ 462827 w 533400"/>
                      <a:gd name="connsiteY36" fmla="*/ 200646 h 523875"/>
                      <a:gd name="connsiteX37" fmla="*/ 477114 w 533400"/>
                      <a:gd name="connsiteY37" fmla="*/ 186359 h 523875"/>
                      <a:gd name="connsiteX38" fmla="*/ 462827 w 533400"/>
                      <a:gd name="connsiteY38" fmla="*/ 172071 h 523875"/>
                      <a:gd name="connsiteX39" fmla="*/ 343764 w 533400"/>
                      <a:gd name="connsiteY39" fmla="*/ 621 h 523875"/>
                      <a:gd name="connsiteX40" fmla="*/ 372339 w 533400"/>
                      <a:gd name="connsiteY40" fmla="*/ 29196 h 523875"/>
                      <a:gd name="connsiteX41" fmla="*/ 372339 w 533400"/>
                      <a:gd name="connsiteY41" fmla="*/ 105396 h 523875"/>
                      <a:gd name="connsiteX42" fmla="*/ 343764 w 533400"/>
                      <a:gd name="connsiteY42" fmla="*/ 133971 h 523875"/>
                      <a:gd name="connsiteX43" fmla="*/ 191364 w 533400"/>
                      <a:gd name="connsiteY43" fmla="*/ 133971 h 523875"/>
                      <a:gd name="connsiteX44" fmla="*/ 162789 w 533400"/>
                      <a:gd name="connsiteY44" fmla="*/ 105396 h 523875"/>
                      <a:gd name="connsiteX45" fmla="*/ 162789 w 533400"/>
                      <a:gd name="connsiteY45" fmla="*/ 29196 h 523875"/>
                      <a:gd name="connsiteX46" fmla="*/ 191364 w 533400"/>
                      <a:gd name="connsiteY46" fmla="*/ 621 h 523875"/>
                      <a:gd name="connsiteX47" fmla="*/ 343764 w 533400"/>
                      <a:gd name="connsiteY47" fmla="*/ 621 h 523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533400" h="523875">
                        <a:moveTo>
                          <a:pt x="343764" y="276846"/>
                        </a:moveTo>
                        <a:cubicBezTo>
                          <a:pt x="359957" y="276846"/>
                          <a:pt x="372339" y="289229"/>
                          <a:pt x="372339" y="305421"/>
                        </a:cubicBezTo>
                        <a:lnTo>
                          <a:pt x="372339" y="495921"/>
                        </a:lnTo>
                        <a:cubicBezTo>
                          <a:pt x="372339" y="512114"/>
                          <a:pt x="359957" y="524496"/>
                          <a:pt x="343764" y="524496"/>
                        </a:cubicBezTo>
                        <a:lnTo>
                          <a:pt x="191364" y="524496"/>
                        </a:lnTo>
                        <a:cubicBezTo>
                          <a:pt x="175171" y="524496"/>
                          <a:pt x="162789" y="512114"/>
                          <a:pt x="162789" y="495921"/>
                        </a:cubicBezTo>
                        <a:lnTo>
                          <a:pt x="162789" y="305421"/>
                        </a:lnTo>
                        <a:cubicBezTo>
                          <a:pt x="162789" y="289229"/>
                          <a:pt x="175171" y="276846"/>
                          <a:pt x="191364" y="276846"/>
                        </a:cubicBezTo>
                        <a:lnTo>
                          <a:pt x="343764" y="276846"/>
                        </a:lnTo>
                        <a:close/>
                        <a:moveTo>
                          <a:pt x="143739" y="114921"/>
                        </a:moveTo>
                        <a:cubicBezTo>
                          <a:pt x="143739" y="134924"/>
                          <a:pt x="159932" y="152069"/>
                          <a:pt x="179934" y="153021"/>
                        </a:cubicBezTo>
                        <a:lnTo>
                          <a:pt x="181839" y="153021"/>
                        </a:lnTo>
                        <a:lnTo>
                          <a:pt x="353289" y="153021"/>
                        </a:lnTo>
                        <a:cubicBezTo>
                          <a:pt x="373292" y="153021"/>
                          <a:pt x="390436" y="136829"/>
                          <a:pt x="391389" y="116826"/>
                        </a:cubicBezTo>
                        <a:lnTo>
                          <a:pt x="391389" y="114921"/>
                        </a:lnTo>
                        <a:lnTo>
                          <a:pt x="505689" y="114921"/>
                        </a:lnTo>
                        <a:cubicBezTo>
                          <a:pt x="521882" y="114921"/>
                          <a:pt x="534264" y="127304"/>
                          <a:pt x="534264" y="143496"/>
                        </a:cubicBezTo>
                        <a:lnTo>
                          <a:pt x="534264" y="381621"/>
                        </a:lnTo>
                        <a:cubicBezTo>
                          <a:pt x="534264" y="397814"/>
                          <a:pt x="521882" y="410196"/>
                          <a:pt x="505689" y="410196"/>
                        </a:cubicBezTo>
                        <a:lnTo>
                          <a:pt x="391389" y="410196"/>
                        </a:lnTo>
                        <a:lnTo>
                          <a:pt x="391389" y="295896"/>
                        </a:lnTo>
                        <a:cubicBezTo>
                          <a:pt x="391389" y="275894"/>
                          <a:pt x="375196" y="258749"/>
                          <a:pt x="355194" y="257796"/>
                        </a:cubicBezTo>
                        <a:lnTo>
                          <a:pt x="353289" y="257796"/>
                        </a:lnTo>
                        <a:lnTo>
                          <a:pt x="181839" y="257796"/>
                        </a:lnTo>
                        <a:cubicBezTo>
                          <a:pt x="161836" y="257796"/>
                          <a:pt x="144692" y="273989"/>
                          <a:pt x="143739" y="293991"/>
                        </a:cubicBezTo>
                        <a:lnTo>
                          <a:pt x="143739" y="295896"/>
                        </a:lnTo>
                        <a:lnTo>
                          <a:pt x="143739" y="410196"/>
                        </a:lnTo>
                        <a:lnTo>
                          <a:pt x="29439" y="410196"/>
                        </a:lnTo>
                        <a:cubicBezTo>
                          <a:pt x="13246" y="410196"/>
                          <a:pt x="864" y="397814"/>
                          <a:pt x="864" y="381621"/>
                        </a:cubicBezTo>
                        <a:lnTo>
                          <a:pt x="864" y="201599"/>
                        </a:lnTo>
                        <a:cubicBezTo>
                          <a:pt x="864" y="192074"/>
                          <a:pt x="4674" y="182549"/>
                          <a:pt x="11342" y="175881"/>
                        </a:cubicBezTo>
                        <a:lnTo>
                          <a:pt x="56109" y="127304"/>
                        </a:lnTo>
                        <a:cubicBezTo>
                          <a:pt x="63729" y="119684"/>
                          <a:pt x="73254" y="114921"/>
                          <a:pt x="83732" y="114921"/>
                        </a:cubicBezTo>
                        <a:lnTo>
                          <a:pt x="143739" y="114921"/>
                        </a:lnTo>
                        <a:close/>
                        <a:moveTo>
                          <a:pt x="462827" y="172071"/>
                        </a:moveTo>
                        <a:cubicBezTo>
                          <a:pt x="455207" y="172071"/>
                          <a:pt x="448539" y="178739"/>
                          <a:pt x="448539" y="186359"/>
                        </a:cubicBezTo>
                        <a:cubicBezTo>
                          <a:pt x="448539" y="193979"/>
                          <a:pt x="455207" y="200646"/>
                          <a:pt x="462827" y="200646"/>
                        </a:cubicBezTo>
                        <a:cubicBezTo>
                          <a:pt x="470446" y="200646"/>
                          <a:pt x="477114" y="193979"/>
                          <a:pt x="477114" y="186359"/>
                        </a:cubicBezTo>
                        <a:cubicBezTo>
                          <a:pt x="477114" y="178739"/>
                          <a:pt x="470446" y="172071"/>
                          <a:pt x="462827" y="172071"/>
                        </a:cubicBezTo>
                        <a:close/>
                        <a:moveTo>
                          <a:pt x="343764" y="621"/>
                        </a:moveTo>
                        <a:cubicBezTo>
                          <a:pt x="359957" y="621"/>
                          <a:pt x="372339" y="13004"/>
                          <a:pt x="372339" y="29196"/>
                        </a:cubicBezTo>
                        <a:lnTo>
                          <a:pt x="372339" y="105396"/>
                        </a:lnTo>
                        <a:cubicBezTo>
                          <a:pt x="372339" y="121589"/>
                          <a:pt x="359957" y="133971"/>
                          <a:pt x="343764" y="133971"/>
                        </a:cubicBezTo>
                        <a:lnTo>
                          <a:pt x="191364" y="133971"/>
                        </a:lnTo>
                        <a:cubicBezTo>
                          <a:pt x="175171" y="133971"/>
                          <a:pt x="162789" y="121589"/>
                          <a:pt x="162789" y="105396"/>
                        </a:cubicBezTo>
                        <a:lnTo>
                          <a:pt x="162789" y="29196"/>
                        </a:lnTo>
                        <a:cubicBezTo>
                          <a:pt x="162789" y="13004"/>
                          <a:pt x="175171" y="621"/>
                          <a:pt x="191364" y="621"/>
                        </a:cubicBezTo>
                        <a:lnTo>
                          <a:pt x="343764" y="621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5" name="Title">
              <a:extLst>
                <a:ext uri="{FF2B5EF4-FFF2-40B4-BE49-F238E27FC236}">
                  <a16:creationId xmlns:a16="http://schemas.microsoft.com/office/drawing/2014/main" id="{821667FB-8246-D33D-22EE-4B0F8718E31D}"/>
                </a:ext>
              </a:extLst>
            </p:cNvPr>
            <p:cNvSpPr/>
            <p:nvPr/>
          </p:nvSpPr>
          <p:spPr>
            <a:xfrm>
              <a:off x="1357966" y="1293644"/>
              <a:ext cx="5540924" cy="1204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normAutofit/>
            </a:bodyPr>
            <a:lstStyle/>
            <a:p>
              <a:r>
                <a:rPr kumimoji="1" lang="zh-CN" altLang="en-US" sz="2400" b="1" dirty="0">
                  <a:solidFill>
                    <a:schemeClr val="tx1"/>
                  </a:solidFill>
                </a:rPr>
                <a:t>项目后期的长远目标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市场营销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项目市场推广策略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项目背景与简介，了解导盲系统的研发初衷与基本功能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目标市场定位</a:t>
            </a:r>
            <a:endParaRPr lang="en-US" dirty="0"/>
          </a:p>
        </p:txBody>
      </p:sp>
      <p:grpSp>
        <p:nvGrpSpPr>
          <p:cNvPr id="18" name="0116f723-e283-4113-8a08-19af2c3d42b7.source.5.zh-Hans.pptx">
            <a:extLst>
              <a:ext uri="{FF2B5EF4-FFF2-40B4-BE49-F238E27FC236}">
                <a16:creationId xmlns:a16="http://schemas.microsoft.com/office/drawing/2014/main" id="{B7E22497-7242-92C7-9410-70D80E2430B9}"/>
              </a:ext>
            </a:extLst>
          </p:cNvPr>
          <p:cNvGrpSpPr/>
          <p:nvPr/>
        </p:nvGrpSpPr>
        <p:grpSpPr>
          <a:xfrm>
            <a:off x="671512" y="1016734"/>
            <a:ext cx="10848976" cy="5135178"/>
            <a:chOff x="671512" y="1016734"/>
            <a:chExt cx="10848976" cy="5135178"/>
          </a:xfrm>
        </p:grpSpPr>
        <p:sp>
          <p:nvSpPr>
            <p:cNvPr id="47" name="Title">
              <a:extLst>
                <a:ext uri="{FF2B5EF4-FFF2-40B4-BE49-F238E27FC236}">
                  <a16:creationId xmlns:a16="http://schemas.microsoft.com/office/drawing/2014/main" id="{EB16AB9F-E2C0-02B5-D32A-8C244A12666F}"/>
                </a:ext>
              </a:extLst>
            </p:cNvPr>
            <p:cNvSpPr>
              <a:spLocks/>
            </p:cNvSpPr>
            <p:nvPr/>
          </p:nvSpPr>
          <p:spPr>
            <a:xfrm>
              <a:off x="671512" y="1190882"/>
              <a:ext cx="2140268" cy="1828802"/>
            </a:xfrm>
            <a:prstGeom prst="rect">
              <a:avLst/>
            </a:prstGeom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zh-CN" altLang="en-US" sz="2400" b="1" dirty="0"/>
                <a:t>明确目标市场</a:t>
              </a:r>
              <a:endParaRPr lang="en-US" dirty="0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9E705F3-09C4-4862-BECD-A3B1E62B71FD}"/>
                </a:ext>
              </a:extLst>
            </p:cNvPr>
            <p:cNvGrpSpPr/>
            <p:nvPr/>
          </p:nvGrpSpPr>
          <p:grpSpPr>
            <a:xfrm>
              <a:off x="3727438" y="1968881"/>
              <a:ext cx="7793050" cy="3600545"/>
              <a:chOff x="3727438" y="1968881"/>
              <a:chExt cx="7793050" cy="3600545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1980DCE5-5E70-5B7A-A3DE-DEBDD4BE1374}"/>
                  </a:ext>
                </a:extLst>
              </p:cNvPr>
              <p:cNvGrpSpPr/>
              <p:nvPr/>
            </p:nvGrpSpPr>
            <p:grpSpPr>
              <a:xfrm>
                <a:off x="3727438" y="1968881"/>
                <a:ext cx="7793050" cy="591684"/>
                <a:chOff x="3727438" y="2546876"/>
                <a:chExt cx="7793050" cy="591684"/>
              </a:xfrm>
            </p:grpSpPr>
            <p:sp>
              <p:nvSpPr>
                <p:cNvPr id="63" name="Bullet1">
                  <a:extLst>
                    <a:ext uri="{FF2B5EF4-FFF2-40B4-BE49-F238E27FC236}">
                      <a16:creationId xmlns:a16="http://schemas.microsoft.com/office/drawing/2014/main" id="{93A25BF8-86F7-C868-2048-A8FAA86B3142}"/>
                    </a:ext>
                  </a:extLst>
                </p:cNvPr>
                <p:cNvSpPr/>
                <p:nvPr/>
              </p:nvSpPr>
              <p:spPr bwMode="auto">
                <a:xfrm>
                  <a:off x="3727438" y="2582457"/>
                  <a:ext cx="2339407" cy="520522"/>
                </a:xfrm>
                <a:prstGeom prst="homePlat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核心用户群体</a:t>
                  </a:r>
                  <a:endParaRPr lang="en-US" dirty="0"/>
                </a:p>
              </p:txBody>
            </p:sp>
            <p:sp>
              <p:nvSpPr>
                <p:cNvPr id="64" name="Number1">
                  <a:extLst>
                    <a:ext uri="{FF2B5EF4-FFF2-40B4-BE49-F238E27FC236}">
                      <a16:creationId xmlns:a16="http://schemas.microsoft.com/office/drawing/2014/main" id="{470B9672-CDB4-2444-182D-9517CA4E7358}"/>
                    </a:ext>
                  </a:extLst>
                </p:cNvPr>
                <p:cNvSpPr/>
                <p:nvPr/>
              </p:nvSpPr>
              <p:spPr bwMode="auto">
                <a:xfrm>
                  <a:off x="6125155" y="2546876"/>
                  <a:ext cx="591684" cy="5916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anchor="ctr" anchorCtr="1" compatLnSpc="1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tx2"/>
                      </a:solidFill>
                    </a:rPr>
                    <a:t>01</a:t>
                  </a:r>
                </a:p>
              </p:txBody>
            </p:sp>
            <p:sp>
              <p:nvSpPr>
                <p:cNvPr id="65" name="Text1">
                  <a:extLst>
                    <a:ext uri="{FF2B5EF4-FFF2-40B4-BE49-F238E27FC236}">
                      <a16:creationId xmlns:a16="http://schemas.microsoft.com/office/drawing/2014/main" id="{3A995281-18A4-C8BF-99B0-7EF12C4F621E}"/>
                    </a:ext>
                  </a:extLst>
                </p:cNvPr>
                <p:cNvSpPr txBox="1"/>
                <p:nvPr/>
              </p:nvSpPr>
              <p:spPr>
                <a:xfrm>
                  <a:off x="7181850" y="2549251"/>
                  <a:ext cx="4338638" cy="586934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视障人群、家属及照护者、公益组织与政府机构。</a:t>
                  </a:r>
                  <a:endParaRPr lang="en-US" dirty="0"/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65EFB5A8-3B53-9E8B-379B-840F1D19FBC5}"/>
                  </a:ext>
                </a:extLst>
              </p:cNvPr>
              <p:cNvGrpSpPr/>
              <p:nvPr/>
            </p:nvGrpSpPr>
            <p:grpSpPr>
              <a:xfrm>
                <a:off x="3727439" y="2721096"/>
                <a:ext cx="7793048" cy="591684"/>
                <a:chOff x="3727439" y="3392295"/>
                <a:chExt cx="7793048" cy="591684"/>
              </a:xfrm>
            </p:grpSpPr>
            <p:sp>
              <p:nvSpPr>
                <p:cNvPr id="60" name="Bullet2">
                  <a:extLst>
                    <a:ext uri="{FF2B5EF4-FFF2-40B4-BE49-F238E27FC236}">
                      <a16:creationId xmlns:a16="http://schemas.microsoft.com/office/drawing/2014/main" id="{C7848F7E-20CD-1556-33C0-F72278A3063D}"/>
                    </a:ext>
                  </a:extLst>
                </p:cNvPr>
                <p:cNvSpPr/>
                <p:nvPr/>
              </p:nvSpPr>
              <p:spPr bwMode="auto">
                <a:xfrm>
                  <a:off x="3727439" y="3427876"/>
                  <a:ext cx="2886086" cy="520522"/>
                </a:xfrm>
                <a:prstGeom prst="homePlate">
                  <a:avLst/>
                </a:prstGeom>
                <a:solidFill>
                  <a:schemeClr val="accent1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细分市场优先级</a:t>
                  </a:r>
                  <a:endParaRPr lang="en-US" dirty="0"/>
                </a:p>
              </p:txBody>
            </p:sp>
            <p:sp>
              <p:nvSpPr>
                <p:cNvPr id="61" name="Number2">
                  <a:extLst>
                    <a:ext uri="{FF2B5EF4-FFF2-40B4-BE49-F238E27FC236}">
                      <a16:creationId xmlns:a16="http://schemas.microsoft.com/office/drawing/2014/main" id="{0EEBCBEA-5426-50F8-E5E4-055C0F432F75}"/>
                    </a:ext>
                  </a:extLst>
                </p:cNvPr>
                <p:cNvSpPr/>
                <p:nvPr/>
              </p:nvSpPr>
              <p:spPr bwMode="auto">
                <a:xfrm>
                  <a:off x="6682956" y="3392295"/>
                  <a:ext cx="591684" cy="5916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anchor="ctr" anchorCtr="1" compatLnSpc="1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accent1"/>
                      </a:solidFill>
                    </a:rPr>
                    <a:t>02</a:t>
                  </a:r>
                </a:p>
              </p:txBody>
            </p:sp>
            <p:sp>
              <p:nvSpPr>
                <p:cNvPr id="62" name="Text2">
                  <a:extLst>
                    <a:ext uri="{FF2B5EF4-FFF2-40B4-BE49-F238E27FC236}">
                      <a16:creationId xmlns:a16="http://schemas.microsoft.com/office/drawing/2014/main" id="{E6006334-BB5E-7543-0D25-75CE72CA9928}"/>
                    </a:ext>
                  </a:extLst>
                </p:cNvPr>
                <p:cNvSpPr txBox="1"/>
                <p:nvPr/>
              </p:nvSpPr>
              <p:spPr>
                <a:xfrm>
                  <a:off x="7753516" y="3394670"/>
                  <a:ext cx="3766971" cy="586934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优先发展一线城市、医疗康复机构和教育场景。</a:t>
                  </a:r>
                  <a:endParaRPr lang="en-US" dirty="0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95462D72-CC66-BDB1-E977-D3A71C3EBE49}"/>
                  </a:ext>
                </a:extLst>
              </p:cNvPr>
              <p:cNvGrpSpPr/>
              <p:nvPr/>
            </p:nvGrpSpPr>
            <p:grpSpPr>
              <a:xfrm>
                <a:off x="3727438" y="3473311"/>
                <a:ext cx="7793050" cy="591684"/>
                <a:chOff x="3727438" y="1770115"/>
                <a:chExt cx="7793050" cy="591684"/>
              </a:xfrm>
            </p:grpSpPr>
            <p:sp>
              <p:nvSpPr>
                <p:cNvPr id="54" name="Bullet3">
                  <a:extLst>
                    <a:ext uri="{FF2B5EF4-FFF2-40B4-BE49-F238E27FC236}">
                      <a16:creationId xmlns:a16="http://schemas.microsoft.com/office/drawing/2014/main" id="{FDDA083C-04ED-0495-C06F-52D387ADE802}"/>
                    </a:ext>
                  </a:extLst>
                </p:cNvPr>
                <p:cNvSpPr/>
                <p:nvPr/>
              </p:nvSpPr>
              <p:spPr bwMode="auto">
                <a:xfrm>
                  <a:off x="3727438" y="1805696"/>
                  <a:ext cx="2339407" cy="520522"/>
                </a:xfrm>
                <a:prstGeom prst="homePlat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市场机会分析</a:t>
                  </a:r>
                  <a:endParaRPr lang="en-US" dirty="0"/>
                </a:p>
              </p:txBody>
            </p:sp>
            <p:sp>
              <p:nvSpPr>
                <p:cNvPr id="55" name="Number3">
                  <a:extLst>
                    <a:ext uri="{FF2B5EF4-FFF2-40B4-BE49-F238E27FC236}">
                      <a16:creationId xmlns:a16="http://schemas.microsoft.com/office/drawing/2014/main" id="{D06D42DB-2BAA-4A49-4D61-F013BF095B1B}"/>
                    </a:ext>
                  </a:extLst>
                </p:cNvPr>
                <p:cNvSpPr/>
                <p:nvPr/>
              </p:nvSpPr>
              <p:spPr bwMode="auto">
                <a:xfrm>
                  <a:off x="6125155" y="1770115"/>
                  <a:ext cx="591684" cy="5916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anchor="ctr" anchorCtr="1" compatLnSpc="1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tx2"/>
                      </a:solidFill>
                    </a:rPr>
                    <a:t>03</a:t>
                  </a:r>
                </a:p>
              </p:txBody>
            </p:sp>
            <p:sp>
              <p:nvSpPr>
                <p:cNvPr id="56" name="Text3">
                  <a:extLst>
                    <a:ext uri="{FF2B5EF4-FFF2-40B4-BE49-F238E27FC236}">
                      <a16:creationId xmlns:a16="http://schemas.microsoft.com/office/drawing/2014/main" id="{6E82BF0A-1EAC-23CB-60E0-EA166EB82460}"/>
                    </a:ext>
                  </a:extLst>
                </p:cNvPr>
                <p:cNvSpPr txBox="1"/>
                <p:nvPr/>
              </p:nvSpPr>
              <p:spPr>
                <a:xfrm>
                  <a:off x="7181850" y="1772490"/>
                  <a:ext cx="4338638" cy="586934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分析各细分市场的需求、竞争和潜力。</a:t>
                  </a:r>
                  <a:endParaRPr lang="en-US" dirty="0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01822FC7-065B-A86C-717A-F7C5E46E6C96}"/>
                  </a:ext>
                </a:extLst>
              </p:cNvPr>
              <p:cNvGrpSpPr/>
              <p:nvPr/>
            </p:nvGrpSpPr>
            <p:grpSpPr>
              <a:xfrm>
                <a:off x="3727439" y="4225526"/>
                <a:ext cx="7793048" cy="591684"/>
                <a:chOff x="3727439" y="4802288"/>
                <a:chExt cx="7793048" cy="591684"/>
              </a:xfrm>
            </p:grpSpPr>
            <p:sp>
              <p:nvSpPr>
                <p:cNvPr id="57" name="Bullet4">
                  <a:extLst>
                    <a:ext uri="{FF2B5EF4-FFF2-40B4-BE49-F238E27FC236}">
                      <a16:creationId xmlns:a16="http://schemas.microsoft.com/office/drawing/2014/main" id="{D697B8B4-5283-7FB5-CCE2-2851B84DA476}"/>
                    </a:ext>
                  </a:extLst>
                </p:cNvPr>
                <p:cNvSpPr/>
                <p:nvPr/>
              </p:nvSpPr>
              <p:spPr bwMode="auto">
                <a:xfrm>
                  <a:off x="3727439" y="4837869"/>
                  <a:ext cx="2886086" cy="520522"/>
                </a:xfrm>
                <a:prstGeom prst="homePlate">
                  <a:avLst/>
                </a:prstGeom>
                <a:solidFill>
                  <a:schemeClr val="accent1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目标市场选择依据</a:t>
                  </a:r>
                  <a:endParaRPr lang="en-US" dirty="0"/>
                </a:p>
              </p:txBody>
            </p:sp>
            <p:sp>
              <p:nvSpPr>
                <p:cNvPr id="58" name="Number4">
                  <a:extLst>
                    <a:ext uri="{FF2B5EF4-FFF2-40B4-BE49-F238E27FC236}">
                      <a16:creationId xmlns:a16="http://schemas.microsoft.com/office/drawing/2014/main" id="{619E3A32-3DE9-2621-A6A4-D7A141B555B4}"/>
                    </a:ext>
                  </a:extLst>
                </p:cNvPr>
                <p:cNvSpPr/>
                <p:nvPr/>
              </p:nvSpPr>
              <p:spPr bwMode="auto">
                <a:xfrm>
                  <a:off x="6682956" y="4802288"/>
                  <a:ext cx="591684" cy="5916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anchor="ctr" anchorCtr="1" compatLnSpc="1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accent1"/>
                      </a:solidFill>
                    </a:rPr>
                    <a:t>04</a:t>
                  </a:r>
                </a:p>
              </p:txBody>
            </p:sp>
            <p:sp>
              <p:nvSpPr>
                <p:cNvPr id="59" name="Text4">
                  <a:extLst>
                    <a:ext uri="{FF2B5EF4-FFF2-40B4-BE49-F238E27FC236}">
                      <a16:creationId xmlns:a16="http://schemas.microsoft.com/office/drawing/2014/main" id="{2E603CBE-0966-38B8-5D56-CB7AF7B1209E}"/>
                    </a:ext>
                  </a:extLst>
                </p:cNvPr>
                <p:cNvSpPr txBox="1"/>
                <p:nvPr/>
              </p:nvSpPr>
              <p:spPr>
                <a:xfrm>
                  <a:off x="7753516" y="4804663"/>
                  <a:ext cx="3766971" cy="586934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根据市场规模、增长潜力和竞争情况选择目标市场。</a:t>
                  </a:r>
                  <a:endParaRPr lang="en-US" dirty="0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DF6DA015-543A-1B79-3BCD-E397C81D8FCD}"/>
                  </a:ext>
                </a:extLst>
              </p:cNvPr>
              <p:cNvGrpSpPr/>
              <p:nvPr/>
            </p:nvGrpSpPr>
            <p:grpSpPr>
              <a:xfrm>
                <a:off x="3727438" y="4977742"/>
                <a:ext cx="7793050" cy="591684"/>
                <a:chOff x="3727438" y="1770115"/>
                <a:chExt cx="7793050" cy="591684"/>
              </a:xfrm>
            </p:grpSpPr>
            <p:sp>
              <p:nvSpPr>
                <p:cNvPr id="80" name="Bullet5">
                  <a:extLst>
                    <a:ext uri="{FF2B5EF4-FFF2-40B4-BE49-F238E27FC236}">
                      <a16:creationId xmlns:a16="http://schemas.microsoft.com/office/drawing/2014/main" id="{DBE1D6ED-805A-CC29-4EA2-B96599C28CD6}"/>
                    </a:ext>
                  </a:extLst>
                </p:cNvPr>
                <p:cNvSpPr/>
                <p:nvPr/>
              </p:nvSpPr>
              <p:spPr bwMode="auto">
                <a:xfrm>
                  <a:off x="3727438" y="1805696"/>
                  <a:ext cx="2339407" cy="520522"/>
                </a:xfrm>
                <a:prstGeom prst="homePlat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市场进入策略</a:t>
                  </a:r>
                  <a:endParaRPr lang="en-US" dirty="0"/>
                </a:p>
              </p:txBody>
            </p:sp>
            <p:sp>
              <p:nvSpPr>
                <p:cNvPr id="81" name="Number5">
                  <a:extLst>
                    <a:ext uri="{FF2B5EF4-FFF2-40B4-BE49-F238E27FC236}">
                      <a16:creationId xmlns:a16="http://schemas.microsoft.com/office/drawing/2014/main" id="{441E40E2-5E05-9F0F-1862-7B30963C8D5F}"/>
                    </a:ext>
                  </a:extLst>
                </p:cNvPr>
                <p:cNvSpPr/>
                <p:nvPr/>
              </p:nvSpPr>
              <p:spPr bwMode="auto">
                <a:xfrm>
                  <a:off x="6125155" y="1770115"/>
                  <a:ext cx="591684" cy="59168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anchor="ctr" anchorCtr="1" compatLnSpc="1">
                  <a:norm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tx2"/>
                      </a:solidFill>
                    </a:rPr>
                    <a:t>05</a:t>
                  </a:r>
                </a:p>
              </p:txBody>
            </p:sp>
            <p:sp>
              <p:nvSpPr>
                <p:cNvPr id="82" name="Text5">
                  <a:extLst>
                    <a:ext uri="{FF2B5EF4-FFF2-40B4-BE49-F238E27FC236}">
                      <a16:creationId xmlns:a16="http://schemas.microsoft.com/office/drawing/2014/main" id="{ABF8AFEA-391F-92B6-BAF9-84FDFCCE195F}"/>
                    </a:ext>
                  </a:extLst>
                </p:cNvPr>
                <p:cNvSpPr txBox="1"/>
                <p:nvPr/>
              </p:nvSpPr>
              <p:spPr>
                <a:xfrm>
                  <a:off x="7181850" y="1772490"/>
                  <a:ext cx="4338638" cy="586934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制定进入各目标市场的具体策略和计划。</a:t>
                  </a:r>
                  <a:endParaRPr lang="en-US" dirty="0"/>
                </a:p>
              </p:txBody>
            </p:sp>
          </p:grpSp>
        </p:grpSp>
        <p:grpSp>
          <p:nvGrpSpPr>
            <p:cNvPr id="4" name="组合 1">
              <a:extLst>
                <a:ext uri="{FF2B5EF4-FFF2-40B4-BE49-F238E27FC236}">
                  <a16:creationId xmlns:a16="http://schemas.microsoft.com/office/drawing/2014/main" id="{A0C38772-A83A-4E8A-F862-9713CF0B6706}"/>
                </a:ext>
              </a:extLst>
            </p:cNvPr>
            <p:cNvGrpSpPr/>
            <p:nvPr/>
          </p:nvGrpSpPr>
          <p:grpSpPr>
            <a:xfrm>
              <a:off x="3112956" y="1016734"/>
              <a:ext cx="649101" cy="5135178"/>
              <a:chOff x="3084381" y="1016734"/>
              <a:chExt cx="649101" cy="513517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17C5FC7F-1795-309B-E79B-9F33BFF547FE}"/>
                  </a:ext>
                </a:extLst>
              </p:cNvPr>
              <p:cNvSpPr/>
              <p:nvPr/>
            </p:nvSpPr>
            <p:spPr bwMode="auto">
              <a:xfrm>
                <a:off x="3110974" y="5874944"/>
                <a:ext cx="593498" cy="276968"/>
              </a:xfrm>
              <a:custGeom>
                <a:avLst/>
                <a:gdLst>
                  <a:gd name="T0" fmla="*/ 312 w 312"/>
                  <a:gd name="T1" fmla="*/ 254 h 300"/>
                  <a:gd name="T2" fmla="*/ 266 w 312"/>
                  <a:gd name="T3" fmla="*/ 300 h 300"/>
                  <a:gd name="T4" fmla="*/ 47 w 312"/>
                  <a:gd name="T5" fmla="*/ 300 h 300"/>
                  <a:gd name="T6" fmla="*/ 1 w 312"/>
                  <a:gd name="T7" fmla="*/ 254 h 300"/>
                  <a:gd name="T8" fmla="*/ 0 w 312"/>
                  <a:gd name="T9" fmla="*/ 46 h 300"/>
                  <a:gd name="T10" fmla="*/ 47 w 312"/>
                  <a:gd name="T11" fmla="*/ 0 h 300"/>
                  <a:gd name="T12" fmla="*/ 265 w 312"/>
                  <a:gd name="T13" fmla="*/ 0 h 300"/>
                  <a:gd name="T14" fmla="*/ 312 w 312"/>
                  <a:gd name="T15" fmla="*/ 46 h 300"/>
                  <a:gd name="T16" fmla="*/ 312 w 312"/>
                  <a:gd name="T17" fmla="*/ 254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2" h="300">
                    <a:moveTo>
                      <a:pt x="312" y="254"/>
                    </a:moveTo>
                    <a:cubicBezTo>
                      <a:pt x="312" y="279"/>
                      <a:pt x="291" y="300"/>
                      <a:pt x="266" y="300"/>
                    </a:cubicBezTo>
                    <a:cubicBezTo>
                      <a:pt x="47" y="300"/>
                      <a:pt x="47" y="300"/>
                      <a:pt x="47" y="300"/>
                    </a:cubicBezTo>
                    <a:cubicBezTo>
                      <a:pt x="21" y="300"/>
                      <a:pt x="1" y="279"/>
                      <a:pt x="1" y="254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291" y="0"/>
                      <a:pt x="312" y="20"/>
                      <a:pt x="312" y="46"/>
                    </a:cubicBezTo>
                    <a:lnTo>
                      <a:pt x="312" y="25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DF205B8D-CFA6-86B1-0FA7-97E5F4BF9A7E}"/>
                  </a:ext>
                </a:extLst>
              </p:cNvPr>
              <p:cNvSpPr/>
              <p:nvPr/>
            </p:nvSpPr>
            <p:spPr bwMode="auto">
              <a:xfrm>
                <a:off x="3110974" y="1016734"/>
                <a:ext cx="589872" cy="797779"/>
              </a:xfrm>
              <a:prstGeom prst="triangl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A4F2A455-BB87-D8B1-5481-AA9299326915}"/>
                  </a:ext>
                </a:extLst>
              </p:cNvPr>
              <p:cNvSpPr/>
              <p:nvPr/>
            </p:nvSpPr>
            <p:spPr bwMode="auto">
              <a:xfrm>
                <a:off x="3110974" y="1016734"/>
                <a:ext cx="589872" cy="887958"/>
              </a:xfrm>
              <a:custGeom>
                <a:avLst/>
                <a:gdLst>
                  <a:gd name="T0" fmla="*/ 2 w 488"/>
                  <a:gd name="T1" fmla="*/ 663 h 747"/>
                  <a:gd name="T2" fmla="*/ 244 w 488"/>
                  <a:gd name="T3" fmla="*/ 0 h 747"/>
                  <a:gd name="T4" fmla="*/ 488 w 488"/>
                  <a:gd name="T5" fmla="*/ 663 h 747"/>
                  <a:gd name="T6" fmla="*/ 400 w 488"/>
                  <a:gd name="T7" fmla="*/ 747 h 747"/>
                  <a:gd name="T8" fmla="*/ 0 w 488"/>
                  <a:gd name="T9" fmla="*/ 68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747">
                    <a:moveTo>
                      <a:pt x="2" y="663"/>
                    </a:moveTo>
                    <a:lnTo>
                      <a:pt x="244" y="0"/>
                    </a:lnTo>
                    <a:lnTo>
                      <a:pt x="488" y="663"/>
                    </a:lnTo>
                    <a:lnTo>
                      <a:pt x="400" y="747"/>
                    </a:lnTo>
                    <a:lnTo>
                      <a:pt x="0" y="68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49FDB75D-55C7-B30B-EFD9-3515756AE25A}"/>
                  </a:ext>
                </a:extLst>
              </p:cNvPr>
              <p:cNvGrpSpPr/>
              <p:nvPr/>
            </p:nvGrpSpPr>
            <p:grpSpPr>
              <a:xfrm>
                <a:off x="3110974" y="1739462"/>
                <a:ext cx="593498" cy="3960743"/>
                <a:chOff x="3110974" y="1739463"/>
                <a:chExt cx="593498" cy="3810968"/>
              </a:xfrm>
            </p:grpSpPr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DD2D0607-3DCA-91DF-7E91-40496AA35360}"/>
                    </a:ext>
                  </a:extLst>
                </p:cNvPr>
                <p:cNvSpPr/>
                <p:nvPr/>
              </p:nvSpPr>
              <p:spPr bwMode="auto">
                <a:xfrm>
                  <a:off x="3306792" y="1739463"/>
                  <a:ext cx="199445" cy="3810968"/>
                </a:xfrm>
                <a:custGeom>
                  <a:avLst/>
                  <a:gdLst>
                    <a:gd name="T0" fmla="*/ 105 w 105"/>
                    <a:gd name="T1" fmla="*/ 2006 h 2053"/>
                    <a:gd name="T2" fmla="*/ 58 w 105"/>
                    <a:gd name="T3" fmla="*/ 2053 h 2053"/>
                    <a:gd name="T4" fmla="*/ 47 w 105"/>
                    <a:gd name="T5" fmla="*/ 2053 h 2053"/>
                    <a:gd name="T6" fmla="*/ 1 w 105"/>
                    <a:gd name="T7" fmla="*/ 2006 h 2053"/>
                    <a:gd name="T8" fmla="*/ 0 w 105"/>
                    <a:gd name="T9" fmla="*/ 46 h 2053"/>
                    <a:gd name="T10" fmla="*/ 46 w 105"/>
                    <a:gd name="T11" fmla="*/ 0 h 2053"/>
                    <a:gd name="T12" fmla="*/ 57 w 105"/>
                    <a:gd name="T13" fmla="*/ 0 h 2053"/>
                    <a:gd name="T14" fmla="*/ 104 w 105"/>
                    <a:gd name="T15" fmla="*/ 46 h 2053"/>
                    <a:gd name="T16" fmla="*/ 105 w 105"/>
                    <a:gd name="T17" fmla="*/ 2006 h 2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" h="2053">
                      <a:moveTo>
                        <a:pt x="105" y="2006"/>
                      </a:moveTo>
                      <a:cubicBezTo>
                        <a:pt x="105" y="2032"/>
                        <a:pt x="84" y="2053"/>
                        <a:pt x="58" y="2053"/>
                      </a:cubicBezTo>
                      <a:cubicBezTo>
                        <a:pt x="47" y="2053"/>
                        <a:pt x="47" y="2053"/>
                        <a:pt x="47" y="2053"/>
                      </a:cubicBezTo>
                      <a:cubicBezTo>
                        <a:pt x="21" y="2053"/>
                        <a:pt x="1" y="2032"/>
                        <a:pt x="1" y="2006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20"/>
                        <a:pt x="21" y="0"/>
                        <a:pt x="46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83" y="0"/>
                        <a:pt x="104" y="20"/>
                        <a:pt x="104" y="46"/>
                      </a:cubicBezTo>
                      <a:lnTo>
                        <a:pt x="105" y="2006"/>
                      </a:lnTo>
                      <a:close/>
                    </a:path>
                  </a:pathLst>
                </a:custGeom>
                <a:solidFill>
                  <a:schemeClr val="tx2">
                    <a:alpha val="4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02A261C8-64D3-6276-6710-FF8830373C50}"/>
                    </a:ext>
                  </a:extLst>
                </p:cNvPr>
                <p:cNvSpPr/>
                <p:nvPr/>
              </p:nvSpPr>
              <p:spPr bwMode="auto">
                <a:xfrm>
                  <a:off x="3505027" y="1739463"/>
                  <a:ext cx="199445" cy="3810968"/>
                </a:xfrm>
                <a:custGeom>
                  <a:avLst/>
                  <a:gdLst>
                    <a:gd name="T0" fmla="*/ 105 w 105"/>
                    <a:gd name="T1" fmla="*/ 2006 h 2053"/>
                    <a:gd name="T2" fmla="*/ 58 w 105"/>
                    <a:gd name="T3" fmla="*/ 2053 h 2053"/>
                    <a:gd name="T4" fmla="*/ 47 w 105"/>
                    <a:gd name="T5" fmla="*/ 2053 h 2053"/>
                    <a:gd name="T6" fmla="*/ 1 w 105"/>
                    <a:gd name="T7" fmla="*/ 2006 h 2053"/>
                    <a:gd name="T8" fmla="*/ 0 w 105"/>
                    <a:gd name="T9" fmla="*/ 46 h 2053"/>
                    <a:gd name="T10" fmla="*/ 47 w 105"/>
                    <a:gd name="T11" fmla="*/ 0 h 2053"/>
                    <a:gd name="T12" fmla="*/ 58 w 105"/>
                    <a:gd name="T13" fmla="*/ 0 h 2053"/>
                    <a:gd name="T14" fmla="*/ 104 w 105"/>
                    <a:gd name="T15" fmla="*/ 46 h 2053"/>
                    <a:gd name="T16" fmla="*/ 105 w 105"/>
                    <a:gd name="T17" fmla="*/ 2006 h 2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" h="2053">
                      <a:moveTo>
                        <a:pt x="105" y="2006"/>
                      </a:moveTo>
                      <a:cubicBezTo>
                        <a:pt x="105" y="2032"/>
                        <a:pt x="84" y="2053"/>
                        <a:pt x="58" y="2053"/>
                      </a:cubicBezTo>
                      <a:cubicBezTo>
                        <a:pt x="47" y="2053"/>
                        <a:pt x="47" y="2053"/>
                        <a:pt x="47" y="2053"/>
                      </a:cubicBezTo>
                      <a:cubicBezTo>
                        <a:pt x="22" y="2053"/>
                        <a:pt x="1" y="2032"/>
                        <a:pt x="1" y="2006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20"/>
                        <a:pt x="21" y="0"/>
                        <a:pt x="4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83" y="0"/>
                        <a:pt x="104" y="20"/>
                        <a:pt x="104" y="46"/>
                      </a:cubicBezTo>
                      <a:lnTo>
                        <a:pt x="105" y="2006"/>
                      </a:lnTo>
                      <a:close/>
                    </a:path>
                  </a:pathLst>
                </a:cu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04196DB9-5265-6244-41CA-DD9BEF6F379C}"/>
                    </a:ext>
                  </a:extLst>
                </p:cNvPr>
                <p:cNvSpPr/>
                <p:nvPr/>
              </p:nvSpPr>
              <p:spPr bwMode="auto">
                <a:xfrm>
                  <a:off x="3110974" y="1739463"/>
                  <a:ext cx="199445" cy="3810968"/>
                </a:xfrm>
                <a:custGeom>
                  <a:avLst/>
                  <a:gdLst>
                    <a:gd name="T0" fmla="*/ 105 w 105"/>
                    <a:gd name="T1" fmla="*/ 2006 h 2053"/>
                    <a:gd name="T2" fmla="*/ 58 w 105"/>
                    <a:gd name="T3" fmla="*/ 2053 h 2053"/>
                    <a:gd name="T4" fmla="*/ 47 w 105"/>
                    <a:gd name="T5" fmla="*/ 2053 h 2053"/>
                    <a:gd name="T6" fmla="*/ 0 w 105"/>
                    <a:gd name="T7" fmla="*/ 2006 h 2053"/>
                    <a:gd name="T8" fmla="*/ 0 w 105"/>
                    <a:gd name="T9" fmla="*/ 46 h 2053"/>
                    <a:gd name="T10" fmla="*/ 46 w 105"/>
                    <a:gd name="T11" fmla="*/ 0 h 2053"/>
                    <a:gd name="T12" fmla="*/ 57 w 105"/>
                    <a:gd name="T13" fmla="*/ 0 h 2053"/>
                    <a:gd name="T14" fmla="*/ 104 w 105"/>
                    <a:gd name="T15" fmla="*/ 46 h 2053"/>
                    <a:gd name="T16" fmla="*/ 105 w 105"/>
                    <a:gd name="T17" fmla="*/ 2006 h 2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" h="2053">
                      <a:moveTo>
                        <a:pt x="105" y="2006"/>
                      </a:moveTo>
                      <a:cubicBezTo>
                        <a:pt x="105" y="2032"/>
                        <a:pt x="84" y="2053"/>
                        <a:pt x="58" y="2053"/>
                      </a:cubicBezTo>
                      <a:cubicBezTo>
                        <a:pt x="47" y="2053"/>
                        <a:pt x="47" y="2053"/>
                        <a:pt x="47" y="2053"/>
                      </a:cubicBezTo>
                      <a:cubicBezTo>
                        <a:pt x="21" y="2053"/>
                        <a:pt x="0" y="2032"/>
                        <a:pt x="0" y="2006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21"/>
                        <a:pt x="21" y="0"/>
                        <a:pt x="46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83" y="0"/>
                        <a:pt x="104" y="21"/>
                        <a:pt x="104" y="46"/>
                      </a:cubicBezTo>
                      <a:lnTo>
                        <a:pt x="105" y="2006"/>
                      </a:lnTo>
                      <a:close/>
                    </a:path>
                  </a:pathLst>
                </a:cu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1F5DEC9D-F3DE-B800-7DB0-11FE1E61B43D}"/>
                  </a:ext>
                </a:extLst>
              </p:cNvPr>
              <p:cNvSpPr/>
              <p:nvPr/>
            </p:nvSpPr>
            <p:spPr bwMode="auto">
              <a:xfrm>
                <a:off x="3329758" y="1016734"/>
                <a:ext cx="152303" cy="234174"/>
              </a:xfrm>
              <a:custGeom>
                <a:avLst/>
                <a:gdLst>
                  <a:gd name="T0" fmla="*/ 40 w 80"/>
                  <a:gd name="T1" fmla="*/ 0 h 126"/>
                  <a:gd name="T2" fmla="*/ 0 w 80"/>
                  <a:gd name="T3" fmla="*/ 110 h 126"/>
                  <a:gd name="T4" fmla="*/ 40 w 80"/>
                  <a:gd name="T5" fmla="*/ 126 h 126"/>
                  <a:gd name="T6" fmla="*/ 80 w 80"/>
                  <a:gd name="T7" fmla="*/ 110 h 126"/>
                  <a:gd name="T8" fmla="*/ 40 w 80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26">
                    <a:moveTo>
                      <a:pt x="40" y="0"/>
                    </a:move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11" y="126"/>
                      <a:pt x="40" y="126"/>
                    </a:cubicBezTo>
                    <a:cubicBezTo>
                      <a:pt x="68" y="126"/>
                      <a:pt x="80" y="110"/>
                      <a:pt x="80" y="110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461ABCFE-38F5-4AFD-E18F-48F02151ED5C}"/>
                  </a:ext>
                </a:extLst>
              </p:cNvPr>
              <p:cNvGrpSpPr/>
              <p:nvPr/>
            </p:nvGrpSpPr>
            <p:grpSpPr>
              <a:xfrm>
                <a:off x="3084381" y="5658602"/>
                <a:ext cx="649101" cy="261514"/>
                <a:chOff x="3084381" y="5463656"/>
                <a:chExt cx="649101" cy="261514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0EA7C67-12C5-0EC7-FC13-8E9E5887B9F2}"/>
                    </a:ext>
                  </a:extLst>
                </p:cNvPr>
                <p:cNvSpPr/>
                <p:nvPr/>
              </p:nvSpPr>
              <p:spPr bwMode="auto">
                <a:xfrm>
                  <a:off x="3110974" y="5463656"/>
                  <a:ext cx="593498" cy="261514"/>
                </a:xfrm>
                <a:prstGeom prst="rect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E2E64039-249A-375A-6F9D-161A9620BD98}"/>
                    </a:ext>
                  </a:extLst>
                </p:cNvPr>
                <p:cNvSpPr/>
                <p:nvPr/>
              </p:nvSpPr>
              <p:spPr bwMode="auto">
                <a:xfrm>
                  <a:off x="3084381" y="5682376"/>
                  <a:ext cx="649101" cy="42793"/>
                </a:xfrm>
                <a:custGeom>
                  <a:avLst/>
                  <a:gdLst>
                    <a:gd name="T0" fmla="*/ 326 w 341"/>
                    <a:gd name="T1" fmla="*/ 0 h 23"/>
                    <a:gd name="T2" fmla="*/ 15 w 341"/>
                    <a:gd name="T3" fmla="*/ 0 h 23"/>
                    <a:gd name="T4" fmla="*/ 15 w 341"/>
                    <a:gd name="T5" fmla="*/ 23 h 23"/>
                    <a:gd name="T6" fmla="*/ 326 w 341"/>
                    <a:gd name="T7" fmla="*/ 23 h 23"/>
                    <a:gd name="T8" fmla="*/ 326 w 341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1" h="23">
                      <a:moveTo>
                        <a:pt x="326" y="0"/>
                      </a:moveTo>
                      <a:cubicBezTo>
                        <a:pt x="222" y="0"/>
                        <a:pt x="119" y="0"/>
                        <a:pt x="15" y="0"/>
                      </a:cubicBezTo>
                      <a:cubicBezTo>
                        <a:pt x="0" y="0"/>
                        <a:pt x="0" y="23"/>
                        <a:pt x="15" y="23"/>
                      </a:cubicBezTo>
                      <a:cubicBezTo>
                        <a:pt x="119" y="23"/>
                        <a:pt x="222" y="23"/>
                        <a:pt x="326" y="23"/>
                      </a:cubicBezTo>
                      <a:cubicBezTo>
                        <a:pt x="341" y="23"/>
                        <a:pt x="341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tx2">
                    <a:alpha val="4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id="{C4E6E227-7A1A-C837-576C-D39D6DCA0D3F}"/>
                    </a:ext>
                  </a:extLst>
                </p:cNvPr>
                <p:cNvSpPr/>
                <p:nvPr/>
              </p:nvSpPr>
              <p:spPr bwMode="auto">
                <a:xfrm>
                  <a:off x="3084381" y="5571827"/>
                  <a:ext cx="649101" cy="43982"/>
                </a:xfrm>
                <a:custGeom>
                  <a:avLst/>
                  <a:gdLst>
                    <a:gd name="T0" fmla="*/ 326 w 341"/>
                    <a:gd name="T1" fmla="*/ 0 h 24"/>
                    <a:gd name="T2" fmla="*/ 15 w 341"/>
                    <a:gd name="T3" fmla="*/ 1 h 24"/>
                    <a:gd name="T4" fmla="*/ 15 w 341"/>
                    <a:gd name="T5" fmla="*/ 24 h 24"/>
                    <a:gd name="T6" fmla="*/ 326 w 341"/>
                    <a:gd name="T7" fmla="*/ 24 h 24"/>
                    <a:gd name="T8" fmla="*/ 326 w 341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1" h="24">
                      <a:moveTo>
                        <a:pt x="326" y="0"/>
                      </a:moveTo>
                      <a:cubicBezTo>
                        <a:pt x="222" y="0"/>
                        <a:pt x="119" y="1"/>
                        <a:pt x="15" y="1"/>
                      </a:cubicBezTo>
                      <a:cubicBezTo>
                        <a:pt x="0" y="1"/>
                        <a:pt x="0" y="24"/>
                        <a:pt x="15" y="24"/>
                      </a:cubicBezTo>
                      <a:cubicBezTo>
                        <a:pt x="119" y="24"/>
                        <a:pt x="222" y="24"/>
                        <a:pt x="326" y="24"/>
                      </a:cubicBezTo>
                      <a:cubicBezTo>
                        <a:pt x="341" y="24"/>
                        <a:pt x="341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tx2">
                    <a:alpha val="4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E985F773-5BCE-AB24-6EC6-ED227350ED54}"/>
                    </a:ext>
                  </a:extLst>
                </p:cNvPr>
                <p:cNvSpPr/>
                <p:nvPr/>
              </p:nvSpPr>
              <p:spPr bwMode="auto">
                <a:xfrm>
                  <a:off x="3084381" y="5463656"/>
                  <a:ext cx="649101" cy="43982"/>
                </a:xfrm>
                <a:custGeom>
                  <a:avLst/>
                  <a:gdLst>
                    <a:gd name="T0" fmla="*/ 325 w 341"/>
                    <a:gd name="T1" fmla="*/ 0 h 24"/>
                    <a:gd name="T2" fmla="*/ 15 w 341"/>
                    <a:gd name="T3" fmla="*/ 0 h 24"/>
                    <a:gd name="T4" fmla="*/ 15 w 341"/>
                    <a:gd name="T5" fmla="*/ 24 h 24"/>
                    <a:gd name="T6" fmla="*/ 325 w 341"/>
                    <a:gd name="T7" fmla="*/ 23 h 24"/>
                    <a:gd name="T8" fmla="*/ 325 w 341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1" h="24">
                      <a:moveTo>
                        <a:pt x="325" y="0"/>
                      </a:moveTo>
                      <a:cubicBezTo>
                        <a:pt x="222" y="0"/>
                        <a:pt x="119" y="0"/>
                        <a:pt x="15" y="0"/>
                      </a:cubicBezTo>
                      <a:cubicBezTo>
                        <a:pt x="0" y="0"/>
                        <a:pt x="0" y="24"/>
                        <a:pt x="15" y="24"/>
                      </a:cubicBezTo>
                      <a:cubicBezTo>
                        <a:pt x="119" y="24"/>
                        <a:pt x="222" y="24"/>
                        <a:pt x="325" y="23"/>
                      </a:cubicBezTo>
                      <a:cubicBezTo>
                        <a:pt x="341" y="23"/>
                        <a:pt x="341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tx2">
                    <a:alpha val="4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品牌与产品价值主张</a:t>
            </a:r>
            <a:endParaRPr lang="en-US" dirty="0"/>
          </a:p>
        </p:txBody>
      </p:sp>
      <p:grpSp>
        <p:nvGrpSpPr>
          <p:cNvPr id="3" name="0517f579-71fb-44c8-a10a-b07e36d496a1.source.5.zh-Hans.pptx">
            <a:extLst>
              <a:ext uri="{FF2B5EF4-FFF2-40B4-BE49-F238E27FC236}">
                <a16:creationId xmlns:a16="http://schemas.microsoft.com/office/drawing/2014/main" id="{417AEDCA-E35F-430B-0F32-D9634A93958D}"/>
              </a:ext>
            </a:extLst>
          </p:cNvPr>
          <p:cNvGrpSpPr/>
          <p:nvPr/>
        </p:nvGrpSpPr>
        <p:grpSpPr>
          <a:xfrm>
            <a:off x="0" y="1130301"/>
            <a:ext cx="12192000" cy="5003799"/>
            <a:chOff x="0" y="1130301"/>
            <a:chExt cx="12192000" cy="5003799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5EF5723-3CA2-44D1-AD8F-8A57CBB60DB7}"/>
                </a:ext>
              </a:extLst>
            </p:cNvPr>
            <p:cNvCxnSpPr/>
            <p:nvPr/>
          </p:nvCxnSpPr>
          <p:spPr>
            <a:xfrm>
              <a:off x="0" y="2572381"/>
              <a:ext cx="12192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3" name="组合 1082">
              <a:extLst>
                <a:ext uri="{FF2B5EF4-FFF2-40B4-BE49-F238E27FC236}">
                  <a16:creationId xmlns:a16="http://schemas.microsoft.com/office/drawing/2014/main" id="{71023FE8-18DF-4A45-A373-C4412CF92690}"/>
                </a:ext>
              </a:extLst>
            </p:cNvPr>
            <p:cNvGrpSpPr/>
            <p:nvPr/>
          </p:nvGrpSpPr>
          <p:grpSpPr>
            <a:xfrm>
              <a:off x="986020" y="2486442"/>
              <a:ext cx="10219961" cy="3647658"/>
              <a:chOff x="962161" y="2486442"/>
              <a:chExt cx="10219961" cy="3647658"/>
            </a:xfrm>
          </p:grpSpPr>
          <p:grpSp>
            <p:nvGrpSpPr>
              <p:cNvPr id="1082" name="组合 1081">
                <a:extLst>
                  <a:ext uri="{FF2B5EF4-FFF2-40B4-BE49-F238E27FC236}">
                    <a16:creationId xmlns:a16="http://schemas.microsoft.com/office/drawing/2014/main" id="{BE314798-75DE-433A-8AFC-2370E701E473}"/>
                  </a:ext>
                </a:extLst>
              </p:cNvPr>
              <p:cNvGrpSpPr/>
              <p:nvPr/>
            </p:nvGrpSpPr>
            <p:grpSpPr>
              <a:xfrm>
                <a:off x="962161" y="2486442"/>
                <a:ext cx="1762654" cy="3647658"/>
                <a:chOff x="962161" y="2486442"/>
                <a:chExt cx="1762654" cy="3647658"/>
              </a:xfrm>
            </p:grpSpPr>
            <p:sp>
              <p:nvSpPr>
                <p:cNvPr id="1073" name="矩形: 圆角 1072">
                  <a:extLst>
                    <a:ext uri="{FF2B5EF4-FFF2-40B4-BE49-F238E27FC236}">
                      <a16:creationId xmlns:a16="http://schemas.microsoft.com/office/drawing/2014/main" id="{A898D4B4-C56A-43EF-B3A9-35E46B0CD2DE}"/>
                    </a:ext>
                  </a:extLst>
                </p:cNvPr>
                <p:cNvSpPr/>
                <p:nvPr/>
              </p:nvSpPr>
              <p:spPr>
                <a:xfrm>
                  <a:off x="962161" y="2864386"/>
                  <a:ext cx="1762654" cy="3269714"/>
                </a:xfrm>
                <a:prstGeom prst="roundRect">
                  <a:avLst>
                    <a:gd name="adj" fmla="val 6667"/>
                  </a:avLst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033" name="组合 1032">
                  <a:extLst>
                    <a:ext uri="{FF2B5EF4-FFF2-40B4-BE49-F238E27FC236}">
                      <a16:creationId xmlns:a16="http://schemas.microsoft.com/office/drawing/2014/main" id="{DE2F901D-8EAD-42D2-AA97-66196C50A6B1}"/>
                    </a:ext>
                  </a:extLst>
                </p:cNvPr>
                <p:cNvGrpSpPr/>
                <p:nvPr/>
              </p:nvGrpSpPr>
              <p:grpSpPr>
                <a:xfrm>
                  <a:off x="1061527" y="2486442"/>
                  <a:ext cx="1563922" cy="3495343"/>
                  <a:chOff x="879802" y="2486442"/>
                  <a:chExt cx="1563922" cy="3495343"/>
                </a:xfrm>
              </p:grpSpPr>
              <p:sp>
                <p:nvSpPr>
                  <p:cNvPr id="55" name="Bullet1">
                    <a:extLst>
                      <a:ext uri="{FF2B5EF4-FFF2-40B4-BE49-F238E27FC236}">
                        <a16:creationId xmlns:a16="http://schemas.microsoft.com/office/drawing/2014/main" id="{63B8408D-8912-432D-AD2E-D3F58CCA6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79802" y="3176323"/>
                    <a:ext cx="1563922" cy="7527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b="1" dirty="0"/>
                      <a:t>核心卖点</a:t>
                    </a:r>
                    <a:endParaRPr lang="en-US" dirty="0"/>
                  </a:p>
                </p:txBody>
              </p:sp>
              <p:sp>
                <p:nvSpPr>
                  <p:cNvPr id="1026" name="Text1">
                    <a:extLst>
                      <a:ext uri="{FF2B5EF4-FFF2-40B4-BE49-F238E27FC236}">
                        <a16:creationId xmlns:a16="http://schemas.microsoft.com/office/drawing/2014/main" id="{DDC39DEF-A683-4B19-85B3-2D526EF18B78}"/>
                      </a:ext>
                    </a:extLst>
                  </p:cNvPr>
                  <p:cNvSpPr/>
                  <p:nvPr/>
                </p:nvSpPr>
                <p:spPr>
                  <a:xfrm>
                    <a:off x="879802" y="3964027"/>
                    <a:ext cx="1563922" cy="20177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1">
                    <a:normAutofit/>
                  </a:bodyPr>
                  <a:lstStyle/>
                  <a:p>
                    <a:pPr marR="0" lvl="0" algn="ctr" defTabSz="91440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defRPr/>
                    </a:pPr>
                    <a:r>
                      <a:rPr lang="zh-CN" altLang="en-US" sz="1200" dirty="0"/>
                      <a:t>技术创新、轻便易用和高性价比，精准识别与导航。</a:t>
                    </a:r>
                    <a:endParaRPr lang="en-US" dirty="0"/>
                  </a:p>
                </p:txBody>
              </p:sp>
              <p:sp>
                <p:nvSpPr>
                  <p:cNvPr id="1030" name="等腰三角形 1029">
                    <a:extLst>
                      <a:ext uri="{FF2B5EF4-FFF2-40B4-BE49-F238E27FC236}">
                        <a16:creationId xmlns:a16="http://schemas.microsoft.com/office/drawing/2014/main" id="{6D44F4A4-5873-44DF-A1D0-9435E037A8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54475" y="2498296"/>
                    <a:ext cx="171878" cy="148170"/>
                  </a:xfrm>
                  <a:prstGeom prst="triangle">
                    <a:avLst/>
                  </a:prstGeom>
                  <a:noFill/>
                  <a:ln w="127000" cap="rnd">
                    <a:gradFill>
                      <a:gsLst>
                        <a:gs pos="8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9200000" scaled="0"/>
                    </a:gradFill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/>
                  <a:p>
                    <a:pPr algn="ctr" defTabSz="913765"/>
                    <a:endParaRPr lang="en-GB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81" name="组合 1080">
                <a:extLst>
                  <a:ext uri="{FF2B5EF4-FFF2-40B4-BE49-F238E27FC236}">
                    <a16:creationId xmlns:a16="http://schemas.microsoft.com/office/drawing/2014/main" id="{E8DAE670-D272-471F-99CD-812DAA01AC25}"/>
                  </a:ext>
                </a:extLst>
              </p:cNvPr>
              <p:cNvGrpSpPr/>
              <p:nvPr/>
            </p:nvGrpSpPr>
            <p:grpSpPr>
              <a:xfrm>
                <a:off x="3076488" y="2486442"/>
                <a:ext cx="1762654" cy="3647658"/>
                <a:chOff x="3077742" y="2486442"/>
                <a:chExt cx="1762654" cy="3647658"/>
              </a:xfrm>
            </p:grpSpPr>
            <p:sp>
              <p:nvSpPr>
                <p:cNvPr id="1074" name="矩形: 圆角 1073">
                  <a:extLst>
                    <a:ext uri="{FF2B5EF4-FFF2-40B4-BE49-F238E27FC236}">
                      <a16:creationId xmlns:a16="http://schemas.microsoft.com/office/drawing/2014/main" id="{B97BC6D7-6E04-4235-A5CA-A40AA7657397}"/>
                    </a:ext>
                  </a:extLst>
                </p:cNvPr>
                <p:cNvSpPr/>
                <p:nvPr/>
              </p:nvSpPr>
              <p:spPr>
                <a:xfrm>
                  <a:off x="3077742" y="2864386"/>
                  <a:ext cx="1762654" cy="3269714"/>
                </a:xfrm>
                <a:prstGeom prst="roundRect">
                  <a:avLst>
                    <a:gd name="adj" fmla="val 6667"/>
                  </a:avLst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034" name="组合 1033">
                  <a:extLst>
                    <a:ext uri="{FF2B5EF4-FFF2-40B4-BE49-F238E27FC236}">
                      <a16:creationId xmlns:a16="http://schemas.microsoft.com/office/drawing/2014/main" id="{08F8B540-85E0-4266-BF96-C95D7DCB6711}"/>
                    </a:ext>
                  </a:extLst>
                </p:cNvPr>
                <p:cNvGrpSpPr/>
                <p:nvPr/>
              </p:nvGrpSpPr>
              <p:grpSpPr>
                <a:xfrm>
                  <a:off x="3177108" y="2486442"/>
                  <a:ext cx="1563922" cy="3495343"/>
                  <a:chOff x="879802" y="2486442"/>
                  <a:chExt cx="1563922" cy="3495343"/>
                </a:xfrm>
              </p:grpSpPr>
              <p:sp>
                <p:nvSpPr>
                  <p:cNvPr id="1035" name="Bullet2">
                    <a:extLst>
                      <a:ext uri="{FF2B5EF4-FFF2-40B4-BE49-F238E27FC236}">
                        <a16:creationId xmlns:a16="http://schemas.microsoft.com/office/drawing/2014/main" id="{6C432FF8-D613-4060-96AC-4996481467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79802" y="3176323"/>
                    <a:ext cx="1563922" cy="7527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b="1" dirty="0"/>
                      <a:t>品牌形象</a:t>
                    </a:r>
                    <a:endParaRPr lang="en-US" dirty="0"/>
                  </a:p>
                </p:txBody>
              </p:sp>
              <p:sp>
                <p:nvSpPr>
                  <p:cNvPr id="1036" name="Text2">
                    <a:extLst>
                      <a:ext uri="{FF2B5EF4-FFF2-40B4-BE49-F238E27FC236}">
                        <a16:creationId xmlns:a16="http://schemas.microsoft.com/office/drawing/2014/main" id="{D9D8CBBF-194E-4B63-8481-F7060961EDFB}"/>
                      </a:ext>
                    </a:extLst>
                  </p:cNvPr>
                  <p:cNvSpPr/>
                  <p:nvPr/>
                </p:nvSpPr>
                <p:spPr>
                  <a:xfrm>
                    <a:off x="879802" y="3964027"/>
                    <a:ext cx="1563922" cy="20177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1">
                    <a:normAutofit/>
                  </a:bodyPr>
                  <a:lstStyle/>
                  <a:p>
                    <a:pPr marR="0" lvl="0" algn="ctr" defTabSz="91440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defRPr/>
                    </a:pPr>
                    <a:r>
                      <a:rPr lang="zh-CN" altLang="en-US" sz="1200" dirty="0"/>
                      <a:t>科技向善，通过真实用户故事传递情感价值。</a:t>
                    </a:r>
                    <a:endParaRPr lang="en-US" dirty="0"/>
                  </a:p>
                </p:txBody>
              </p:sp>
              <p:sp>
                <p:nvSpPr>
                  <p:cNvPr id="1037" name="等腰三角形 1036">
                    <a:extLst>
                      <a:ext uri="{FF2B5EF4-FFF2-40B4-BE49-F238E27FC236}">
                        <a16:creationId xmlns:a16="http://schemas.microsoft.com/office/drawing/2014/main" id="{FAEF211D-0F06-407E-B269-88EB8A68B6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54475" y="2498296"/>
                    <a:ext cx="171878" cy="148170"/>
                  </a:xfrm>
                  <a:prstGeom prst="triangle">
                    <a:avLst/>
                  </a:prstGeom>
                  <a:noFill/>
                  <a:ln w="127000" cap="rnd">
                    <a:gradFill>
                      <a:gsLst>
                        <a:gs pos="80000">
                          <a:schemeClr val="accent3"/>
                        </a:gs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</a:gsLst>
                      <a:lin ang="19200000" scaled="0"/>
                    </a:gradFill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3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/>
                  <a:p>
                    <a:pPr algn="ctr" defTabSz="913765"/>
                    <a:endParaRPr lang="en-GB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80" name="组合 1079">
                <a:extLst>
                  <a:ext uri="{FF2B5EF4-FFF2-40B4-BE49-F238E27FC236}">
                    <a16:creationId xmlns:a16="http://schemas.microsoft.com/office/drawing/2014/main" id="{5E39653F-37CC-42E5-BE9C-33661BA88923}"/>
                  </a:ext>
                </a:extLst>
              </p:cNvPr>
              <p:cNvGrpSpPr/>
              <p:nvPr/>
            </p:nvGrpSpPr>
            <p:grpSpPr>
              <a:xfrm>
                <a:off x="5190815" y="2486442"/>
                <a:ext cx="1762654" cy="3647658"/>
                <a:chOff x="5214673" y="2486442"/>
                <a:chExt cx="1762654" cy="3647658"/>
              </a:xfrm>
            </p:grpSpPr>
            <p:sp>
              <p:nvSpPr>
                <p:cNvPr id="1075" name="矩形: 圆角 1074">
                  <a:extLst>
                    <a:ext uri="{FF2B5EF4-FFF2-40B4-BE49-F238E27FC236}">
                      <a16:creationId xmlns:a16="http://schemas.microsoft.com/office/drawing/2014/main" id="{4881F97C-55F7-4C1B-B105-DE33FCCE5B52}"/>
                    </a:ext>
                  </a:extLst>
                </p:cNvPr>
                <p:cNvSpPr/>
                <p:nvPr/>
              </p:nvSpPr>
              <p:spPr>
                <a:xfrm>
                  <a:off x="5214673" y="2864386"/>
                  <a:ext cx="1762654" cy="3269714"/>
                </a:xfrm>
                <a:prstGeom prst="roundRect">
                  <a:avLst>
                    <a:gd name="adj" fmla="val 6667"/>
                  </a:avLst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038" name="组合 1037">
                  <a:extLst>
                    <a:ext uri="{FF2B5EF4-FFF2-40B4-BE49-F238E27FC236}">
                      <a16:creationId xmlns:a16="http://schemas.microsoft.com/office/drawing/2014/main" id="{18D9E152-8E08-438A-8EA5-08C1A3600F2C}"/>
                    </a:ext>
                  </a:extLst>
                </p:cNvPr>
                <p:cNvGrpSpPr/>
                <p:nvPr/>
              </p:nvGrpSpPr>
              <p:grpSpPr>
                <a:xfrm>
                  <a:off x="5314039" y="2486442"/>
                  <a:ext cx="1563922" cy="3495343"/>
                  <a:chOff x="879802" y="2486442"/>
                  <a:chExt cx="1563922" cy="3495343"/>
                </a:xfrm>
              </p:grpSpPr>
              <p:sp>
                <p:nvSpPr>
                  <p:cNvPr id="1039" name="Bullet3">
                    <a:extLst>
                      <a:ext uri="{FF2B5EF4-FFF2-40B4-BE49-F238E27FC236}">
                        <a16:creationId xmlns:a16="http://schemas.microsoft.com/office/drawing/2014/main" id="{8FAC3B1F-0F66-4DBF-999F-2F1D17532B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79802" y="3176323"/>
                    <a:ext cx="1563922" cy="7527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b="1" dirty="0"/>
                      <a:t>品牌定位</a:t>
                    </a:r>
                    <a:endParaRPr lang="en-US" dirty="0"/>
                  </a:p>
                </p:txBody>
              </p:sp>
              <p:sp>
                <p:nvSpPr>
                  <p:cNvPr id="1040" name="Text3">
                    <a:extLst>
                      <a:ext uri="{FF2B5EF4-FFF2-40B4-BE49-F238E27FC236}">
                        <a16:creationId xmlns:a16="http://schemas.microsoft.com/office/drawing/2014/main" id="{3D661BE6-CEAE-4C3A-A2DE-76A945FFBF01}"/>
                      </a:ext>
                    </a:extLst>
                  </p:cNvPr>
                  <p:cNvSpPr/>
                  <p:nvPr/>
                </p:nvSpPr>
                <p:spPr>
                  <a:xfrm>
                    <a:off x="879802" y="3964027"/>
                    <a:ext cx="1563922" cy="20177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1">
                    <a:normAutofit/>
                  </a:bodyPr>
                  <a:lstStyle/>
                  <a:p>
                    <a:pPr marR="0" lvl="0" algn="ctr" defTabSz="91440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defRPr/>
                    </a:pPr>
                    <a:r>
                      <a:rPr lang="zh-CN" altLang="en-US" sz="1200" dirty="0"/>
                      <a:t>致力于为视障人士提供高品质的导航解决方案。</a:t>
                    </a:r>
                    <a:endParaRPr lang="en-US" dirty="0"/>
                  </a:p>
                </p:txBody>
              </p:sp>
              <p:sp>
                <p:nvSpPr>
                  <p:cNvPr id="1041" name="等腰三角形 1040">
                    <a:extLst>
                      <a:ext uri="{FF2B5EF4-FFF2-40B4-BE49-F238E27FC236}">
                        <a16:creationId xmlns:a16="http://schemas.microsoft.com/office/drawing/2014/main" id="{041FE347-3D09-4DA3-AABC-28EE2BCC2EA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54475" y="2498296"/>
                    <a:ext cx="171878" cy="148170"/>
                  </a:xfrm>
                  <a:prstGeom prst="triangle">
                    <a:avLst/>
                  </a:prstGeom>
                  <a:noFill/>
                  <a:ln w="127000" cap="rnd">
                    <a:gradFill>
                      <a:gsLst>
                        <a:gs pos="80000">
                          <a:schemeClr val="accent2"/>
                        </a:gs>
                        <a:gs pos="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19200000" scaled="0"/>
                    </a:gradFill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/>
                  <a:p>
                    <a:pPr algn="ctr" defTabSz="913765"/>
                    <a:endParaRPr lang="en-GB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79" name="组合 1078">
                <a:extLst>
                  <a:ext uri="{FF2B5EF4-FFF2-40B4-BE49-F238E27FC236}">
                    <a16:creationId xmlns:a16="http://schemas.microsoft.com/office/drawing/2014/main" id="{B1E4228C-BD04-4EB7-8685-24D07B6B8A13}"/>
                  </a:ext>
                </a:extLst>
              </p:cNvPr>
              <p:cNvGrpSpPr/>
              <p:nvPr/>
            </p:nvGrpSpPr>
            <p:grpSpPr>
              <a:xfrm>
                <a:off x="7305142" y="2486442"/>
                <a:ext cx="1762654" cy="3647658"/>
                <a:chOff x="7330254" y="2486442"/>
                <a:chExt cx="1762654" cy="3647658"/>
              </a:xfrm>
            </p:grpSpPr>
            <p:sp>
              <p:nvSpPr>
                <p:cNvPr id="1076" name="矩形: 圆角 1075">
                  <a:extLst>
                    <a:ext uri="{FF2B5EF4-FFF2-40B4-BE49-F238E27FC236}">
                      <a16:creationId xmlns:a16="http://schemas.microsoft.com/office/drawing/2014/main" id="{827BC94E-58C5-465A-9937-55D2088E3FA4}"/>
                    </a:ext>
                  </a:extLst>
                </p:cNvPr>
                <p:cNvSpPr/>
                <p:nvPr/>
              </p:nvSpPr>
              <p:spPr>
                <a:xfrm>
                  <a:off x="7330254" y="2864386"/>
                  <a:ext cx="1762654" cy="3269714"/>
                </a:xfrm>
                <a:prstGeom prst="roundRect">
                  <a:avLst>
                    <a:gd name="adj" fmla="val 6667"/>
                  </a:avLst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042" name="组合 1041">
                  <a:extLst>
                    <a:ext uri="{FF2B5EF4-FFF2-40B4-BE49-F238E27FC236}">
                      <a16:creationId xmlns:a16="http://schemas.microsoft.com/office/drawing/2014/main" id="{DCEC9181-DFAF-426C-8D85-CE97DD792AF3}"/>
                    </a:ext>
                  </a:extLst>
                </p:cNvPr>
                <p:cNvGrpSpPr/>
                <p:nvPr/>
              </p:nvGrpSpPr>
              <p:grpSpPr>
                <a:xfrm>
                  <a:off x="7429620" y="2486442"/>
                  <a:ext cx="1563922" cy="3495343"/>
                  <a:chOff x="879802" y="2486442"/>
                  <a:chExt cx="1563922" cy="3495343"/>
                </a:xfrm>
              </p:grpSpPr>
              <p:sp>
                <p:nvSpPr>
                  <p:cNvPr id="1043" name="Bullet4">
                    <a:extLst>
                      <a:ext uri="{FF2B5EF4-FFF2-40B4-BE49-F238E27FC236}">
                        <a16:creationId xmlns:a16="http://schemas.microsoft.com/office/drawing/2014/main" id="{E2FDD854-9255-4794-AA90-3A87CD79D1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79802" y="3176323"/>
                    <a:ext cx="1563922" cy="7527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b="1" dirty="0"/>
                      <a:t>品牌价值</a:t>
                    </a:r>
                    <a:endParaRPr lang="en-US" dirty="0"/>
                  </a:p>
                </p:txBody>
              </p:sp>
              <p:sp>
                <p:nvSpPr>
                  <p:cNvPr id="1044" name="Text4">
                    <a:extLst>
                      <a:ext uri="{FF2B5EF4-FFF2-40B4-BE49-F238E27FC236}">
                        <a16:creationId xmlns:a16="http://schemas.microsoft.com/office/drawing/2014/main" id="{FA14197D-FE68-42AC-B2D0-AE6B7DB043B1}"/>
                      </a:ext>
                    </a:extLst>
                  </p:cNvPr>
                  <p:cNvSpPr/>
                  <p:nvPr/>
                </p:nvSpPr>
                <p:spPr>
                  <a:xfrm>
                    <a:off x="879802" y="3964027"/>
                    <a:ext cx="1563922" cy="20177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1">
                    <a:normAutofit/>
                  </a:bodyPr>
                  <a:lstStyle/>
                  <a:p>
                    <a:pPr marR="0" lvl="0" algn="ctr" defTabSz="91440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defRPr/>
                    </a:pPr>
                    <a:r>
                      <a:rPr lang="zh-CN" altLang="en-US" sz="1200" dirty="0"/>
                      <a:t>提高视障人士生活质量，推动社会无障碍环境建设。</a:t>
                    </a:r>
                    <a:endParaRPr lang="en-US" dirty="0"/>
                  </a:p>
                </p:txBody>
              </p:sp>
              <p:sp>
                <p:nvSpPr>
                  <p:cNvPr id="1045" name="等腰三角形 1044">
                    <a:extLst>
                      <a:ext uri="{FF2B5EF4-FFF2-40B4-BE49-F238E27FC236}">
                        <a16:creationId xmlns:a16="http://schemas.microsoft.com/office/drawing/2014/main" id="{BA2AC5C5-15E7-481E-9122-5C643040F3A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54475" y="2498296"/>
                    <a:ext cx="171878" cy="148170"/>
                  </a:xfrm>
                  <a:prstGeom prst="triangle">
                    <a:avLst/>
                  </a:prstGeom>
                  <a:noFill/>
                  <a:ln w="127000" cap="rnd">
                    <a:gradFill>
                      <a:gsLst>
                        <a:gs pos="80000">
                          <a:schemeClr val="accent5"/>
                        </a:gs>
                        <a:gs pos="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19200000" scaled="0"/>
                    </a:gradFill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5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/>
                  <a:p>
                    <a:pPr algn="ctr" defTabSz="913765"/>
                    <a:endParaRPr lang="en-GB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78" name="组合 1077">
                <a:extLst>
                  <a:ext uri="{FF2B5EF4-FFF2-40B4-BE49-F238E27FC236}">
                    <a16:creationId xmlns:a16="http://schemas.microsoft.com/office/drawing/2014/main" id="{FCF5EDF3-9BC6-4B11-AA4E-616E0BDC074C}"/>
                  </a:ext>
                </a:extLst>
              </p:cNvPr>
              <p:cNvGrpSpPr/>
              <p:nvPr/>
            </p:nvGrpSpPr>
            <p:grpSpPr>
              <a:xfrm>
                <a:off x="9419468" y="2486442"/>
                <a:ext cx="1762654" cy="3647658"/>
                <a:chOff x="9419468" y="2486442"/>
                <a:chExt cx="1762654" cy="3647658"/>
              </a:xfrm>
            </p:grpSpPr>
            <p:sp>
              <p:nvSpPr>
                <p:cNvPr id="1077" name="矩形: 圆角 1076">
                  <a:extLst>
                    <a:ext uri="{FF2B5EF4-FFF2-40B4-BE49-F238E27FC236}">
                      <a16:creationId xmlns:a16="http://schemas.microsoft.com/office/drawing/2014/main" id="{2CABFD6E-B500-4B3A-8002-9C6FAA4FA0F8}"/>
                    </a:ext>
                  </a:extLst>
                </p:cNvPr>
                <p:cNvSpPr/>
                <p:nvPr/>
              </p:nvSpPr>
              <p:spPr>
                <a:xfrm>
                  <a:off x="9419468" y="2864386"/>
                  <a:ext cx="1762654" cy="3269714"/>
                </a:xfrm>
                <a:prstGeom prst="roundRect">
                  <a:avLst>
                    <a:gd name="adj" fmla="val 6667"/>
                  </a:avLst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046" name="组合 1045">
                  <a:extLst>
                    <a:ext uri="{FF2B5EF4-FFF2-40B4-BE49-F238E27FC236}">
                      <a16:creationId xmlns:a16="http://schemas.microsoft.com/office/drawing/2014/main" id="{6D07AA22-7154-4368-8A00-0F6CCB6ABCA2}"/>
                    </a:ext>
                  </a:extLst>
                </p:cNvPr>
                <p:cNvGrpSpPr/>
                <p:nvPr/>
              </p:nvGrpSpPr>
              <p:grpSpPr>
                <a:xfrm>
                  <a:off x="9518834" y="2486442"/>
                  <a:ext cx="1563922" cy="3495343"/>
                  <a:chOff x="879802" y="2486442"/>
                  <a:chExt cx="1563922" cy="3495343"/>
                </a:xfrm>
              </p:grpSpPr>
              <p:sp>
                <p:nvSpPr>
                  <p:cNvPr id="1047" name="Bullet5">
                    <a:extLst>
                      <a:ext uri="{FF2B5EF4-FFF2-40B4-BE49-F238E27FC236}">
                        <a16:creationId xmlns:a16="http://schemas.microsoft.com/office/drawing/2014/main" id="{40DBB14D-BE4B-4A5C-8999-279BE1AF38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79802" y="3176323"/>
                    <a:ext cx="1563922" cy="7527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3765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b="1" dirty="0"/>
                      <a:t>品牌传播策略</a:t>
                    </a:r>
                    <a:endParaRPr lang="en-US" dirty="0"/>
                  </a:p>
                </p:txBody>
              </p:sp>
              <p:sp>
                <p:nvSpPr>
                  <p:cNvPr id="1048" name="Text5">
                    <a:extLst>
                      <a:ext uri="{FF2B5EF4-FFF2-40B4-BE49-F238E27FC236}">
                        <a16:creationId xmlns:a16="http://schemas.microsoft.com/office/drawing/2014/main" id="{2CFBF67B-CBFC-4506-AB85-E5132FF8F6B0}"/>
                      </a:ext>
                    </a:extLst>
                  </p:cNvPr>
                  <p:cNvSpPr/>
                  <p:nvPr/>
                </p:nvSpPr>
                <p:spPr>
                  <a:xfrm>
                    <a:off x="879802" y="3964027"/>
                    <a:ext cx="1563922" cy="20177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1">
                    <a:normAutofit/>
                  </a:bodyPr>
                  <a:lstStyle/>
                  <a:p>
                    <a:pPr marR="0" lvl="0" algn="ctr" defTabSz="91440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defRPr/>
                    </a:pPr>
                    <a:r>
                      <a:rPr lang="zh-CN" altLang="en-US" sz="1200" dirty="0"/>
                      <a:t>利用社交媒体和公益活动，提升品牌知名度和美誉度。</a:t>
                    </a:r>
                    <a:endParaRPr lang="en-US" dirty="0"/>
                  </a:p>
                </p:txBody>
              </p:sp>
              <p:sp>
                <p:nvSpPr>
                  <p:cNvPr id="1049" name="等腰三角形 1048">
                    <a:extLst>
                      <a:ext uri="{FF2B5EF4-FFF2-40B4-BE49-F238E27FC236}">
                        <a16:creationId xmlns:a16="http://schemas.microsoft.com/office/drawing/2014/main" id="{9375EB43-86B7-4B46-AE4B-8849931824A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54475" y="2498296"/>
                    <a:ext cx="171878" cy="148170"/>
                  </a:xfrm>
                  <a:prstGeom prst="triangle">
                    <a:avLst/>
                  </a:prstGeom>
                  <a:noFill/>
                  <a:ln w="127000" cap="rnd">
                    <a:gradFill>
                      <a:gsLst>
                        <a:gs pos="80000">
                          <a:schemeClr val="accent6"/>
                        </a:gs>
                        <a:gs pos="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9200000" scaled="0"/>
                    </a:gradFill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6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/>
                  <a:p>
                    <a:pPr algn="ctr" defTabSz="913765"/>
                    <a:endParaRPr lang="en-GB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72" name="Title">
              <a:extLst>
                <a:ext uri="{FF2B5EF4-FFF2-40B4-BE49-F238E27FC236}">
                  <a16:creationId xmlns:a16="http://schemas.microsoft.com/office/drawing/2014/main" id="{871089BD-DB44-4031-B4F9-E862FA911519}"/>
                </a:ext>
              </a:extLst>
            </p:cNvPr>
            <p:cNvSpPr txBox="1"/>
            <p:nvPr/>
          </p:nvSpPr>
          <p:spPr>
            <a:xfrm>
              <a:off x="673099" y="1130301"/>
              <a:ext cx="10845800" cy="6920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品牌和产品核心价值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推广渠道与策略</a:t>
            </a:r>
            <a:endParaRPr lang="en-US" dirty="0"/>
          </a:p>
        </p:txBody>
      </p:sp>
      <p:grpSp>
        <p:nvGrpSpPr>
          <p:cNvPr id="129" name="affa61f3-2eec-46a6-bdfb-1c24a8b4492c.source.5.zh-Hans.pptx">
            <a:extLst>
              <a:ext uri="{FF2B5EF4-FFF2-40B4-BE49-F238E27FC236}">
                <a16:creationId xmlns:a16="http://schemas.microsoft.com/office/drawing/2014/main" id="{8B17D19E-B363-9842-84C4-081CB2BBD1B8}"/>
              </a:ext>
            </a:extLst>
          </p:cNvPr>
          <p:cNvGrpSpPr/>
          <p:nvPr/>
        </p:nvGrpSpPr>
        <p:grpSpPr>
          <a:xfrm>
            <a:off x="544953" y="1130300"/>
            <a:ext cx="10973947" cy="5753966"/>
            <a:chOff x="544953" y="1130300"/>
            <a:chExt cx="10973947" cy="5753966"/>
          </a:xfrm>
        </p:grpSpPr>
        <p:cxnSp>
          <p:nvCxnSpPr>
            <p:cNvPr id="79" name="ï$ļíḋé">
              <a:extLst>
                <a:ext uri="{FF2B5EF4-FFF2-40B4-BE49-F238E27FC236}">
                  <a16:creationId xmlns:a16="http://schemas.microsoft.com/office/drawing/2014/main" id="{0BB90CA3-3706-3E62-EF90-DB8EA1B52268}"/>
                </a:ext>
              </a:extLst>
            </p:cNvPr>
            <p:cNvCxnSpPr/>
            <p:nvPr/>
          </p:nvCxnSpPr>
          <p:spPr>
            <a:xfrm>
              <a:off x="9278917" y="2591166"/>
              <a:ext cx="0" cy="1199566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itle">
              <a:extLst>
                <a:ext uri="{FF2B5EF4-FFF2-40B4-BE49-F238E27FC236}">
                  <a16:creationId xmlns:a16="http://schemas.microsoft.com/office/drawing/2014/main" id="{7043E9DA-C0E6-F334-E71E-6EB024E22832}"/>
                </a:ext>
              </a:extLst>
            </p:cNvPr>
            <p:cNvSpPr txBox="1"/>
            <p:nvPr/>
          </p:nvSpPr>
          <p:spPr>
            <a:xfrm>
              <a:off x="673100" y="1130300"/>
              <a:ext cx="10845800" cy="886069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产品推广方式</a:t>
              </a:r>
              <a:endParaRPr lang="en-US" dirty="0"/>
            </a:p>
          </p:txBody>
        </p:sp>
        <p:cxnSp>
          <p:nvCxnSpPr>
            <p:cNvPr id="120" name="ï$ļíḋé">
              <a:extLst>
                <a:ext uri="{FF2B5EF4-FFF2-40B4-BE49-F238E27FC236}">
                  <a16:creationId xmlns:a16="http://schemas.microsoft.com/office/drawing/2014/main" id="{81C716F9-A97E-4063-0E6C-76CDC9665CD7}"/>
                </a:ext>
              </a:extLst>
            </p:cNvPr>
            <p:cNvCxnSpPr/>
            <p:nvPr/>
          </p:nvCxnSpPr>
          <p:spPr>
            <a:xfrm>
              <a:off x="6944167" y="2591166"/>
              <a:ext cx="0" cy="1199566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ï$ļíḋé">
              <a:extLst>
                <a:ext uri="{FF2B5EF4-FFF2-40B4-BE49-F238E27FC236}">
                  <a16:creationId xmlns:a16="http://schemas.microsoft.com/office/drawing/2014/main" id="{A992A78B-AB05-A17F-18F3-7A24BF0C7D1D}"/>
                </a:ext>
              </a:extLst>
            </p:cNvPr>
            <p:cNvCxnSpPr/>
            <p:nvPr/>
          </p:nvCxnSpPr>
          <p:spPr>
            <a:xfrm>
              <a:off x="4929605" y="2591166"/>
              <a:ext cx="0" cy="1199566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ï$ļíḋé">
              <a:extLst>
                <a:ext uri="{FF2B5EF4-FFF2-40B4-BE49-F238E27FC236}">
                  <a16:creationId xmlns:a16="http://schemas.microsoft.com/office/drawing/2014/main" id="{A7CCBA37-FE37-0449-CFCB-03D41F2C7894}"/>
                </a:ext>
              </a:extLst>
            </p:cNvPr>
            <p:cNvCxnSpPr/>
            <p:nvPr/>
          </p:nvCxnSpPr>
          <p:spPr>
            <a:xfrm>
              <a:off x="2863852" y="2591166"/>
              <a:ext cx="0" cy="1199566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D1B6F022-272F-F6C7-326E-44615D916E0C}"/>
                </a:ext>
              </a:extLst>
            </p:cNvPr>
            <p:cNvGrpSpPr/>
            <p:nvPr/>
          </p:nvGrpSpPr>
          <p:grpSpPr>
            <a:xfrm>
              <a:off x="544953" y="2185713"/>
              <a:ext cx="2301999" cy="4698553"/>
              <a:chOff x="544953" y="2185713"/>
              <a:chExt cx="2301999" cy="4698553"/>
            </a:xfrm>
          </p:grpSpPr>
          <p:sp>
            <p:nvSpPr>
              <p:cNvPr id="109" name="IconBackground1">
                <a:extLst>
                  <a:ext uri="{FF2B5EF4-FFF2-40B4-BE49-F238E27FC236}">
                    <a16:creationId xmlns:a16="http://schemas.microsoft.com/office/drawing/2014/main" id="{680CFA3A-E1A4-2DDB-83E1-A5DB15DD7677}"/>
                  </a:ext>
                </a:extLst>
              </p:cNvPr>
              <p:cNvSpPr/>
              <p:nvPr/>
            </p:nvSpPr>
            <p:spPr>
              <a:xfrm>
                <a:off x="544953" y="4464000"/>
                <a:ext cx="1913985" cy="24202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2815" y="119814"/>
                    </a:moveTo>
                    <a:cubicBezTo>
                      <a:pt x="81876" y="119814"/>
                      <a:pt x="81876" y="119814"/>
                      <a:pt x="81876" y="119814"/>
                    </a:cubicBezTo>
                    <a:cubicBezTo>
                      <a:pt x="82463" y="119814"/>
                      <a:pt x="82815" y="119814"/>
                      <a:pt x="82815" y="119814"/>
                    </a:cubicBezTo>
                    <a:close/>
                    <a:moveTo>
                      <a:pt x="49501" y="120000"/>
                    </a:moveTo>
                    <a:cubicBezTo>
                      <a:pt x="49501" y="120000"/>
                      <a:pt x="49501" y="119907"/>
                      <a:pt x="49618" y="119814"/>
                    </a:cubicBezTo>
                    <a:cubicBezTo>
                      <a:pt x="49501" y="119814"/>
                      <a:pt x="49501" y="119814"/>
                      <a:pt x="49501" y="119814"/>
                    </a:cubicBezTo>
                    <a:lnTo>
                      <a:pt x="49501" y="120000"/>
                    </a:lnTo>
                    <a:close/>
                    <a:moveTo>
                      <a:pt x="107800" y="68438"/>
                    </a:moveTo>
                    <a:cubicBezTo>
                      <a:pt x="107800" y="68438"/>
                      <a:pt x="106041" y="64080"/>
                      <a:pt x="101583" y="65564"/>
                    </a:cubicBezTo>
                    <a:cubicBezTo>
                      <a:pt x="101231" y="63060"/>
                      <a:pt x="97126" y="63338"/>
                      <a:pt x="97126" y="63338"/>
                    </a:cubicBezTo>
                    <a:cubicBezTo>
                      <a:pt x="97126" y="63338"/>
                      <a:pt x="96774" y="57774"/>
                      <a:pt x="91730" y="58145"/>
                    </a:cubicBezTo>
                    <a:cubicBezTo>
                      <a:pt x="86686" y="58516"/>
                      <a:pt x="84340" y="61391"/>
                      <a:pt x="84340" y="61391"/>
                    </a:cubicBezTo>
                    <a:cubicBezTo>
                      <a:pt x="84340" y="61391"/>
                      <a:pt x="79413" y="61669"/>
                      <a:pt x="80000" y="65471"/>
                    </a:cubicBezTo>
                    <a:cubicBezTo>
                      <a:pt x="77419" y="65842"/>
                      <a:pt x="76832" y="67789"/>
                      <a:pt x="76832" y="67789"/>
                    </a:cubicBezTo>
                    <a:cubicBezTo>
                      <a:pt x="76832" y="67789"/>
                      <a:pt x="71319" y="67697"/>
                      <a:pt x="71085" y="72519"/>
                    </a:cubicBezTo>
                    <a:cubicBezTo>
                      <a:pt x="70850" y="77248"/>
                      <a:pt x="75659" y="81421"/>
                      <a:pt x="81173" y="78361"/>
                    </a:cubicBezTo>
                    <a:cubicBezTo>
                      <a:pt x="81173" y="78361"/>
                      <a:pt x="82463" y="80772"/>
                      <a:pt x="84222" y="80958"/>
                    </a:cubicBezTo>
                    <a:cubicBezTo>
                      <a:pt x="84222" y="80958"/>
                      <a:pt x="84340" y="85687"/>
                      <a:pt x="80234" y="88098"/>
                    </a:cubicBezTo>
                    <a:cubicBezTo>
                      <a:pt x="76246" y="90510"/>
                      <a:pt x="68621" y="92828"/>
                      <a:pt x="68621" y="92828"/>
                    </a:cubicBezTo>
                    <a:cubicBezTo>
                      <a:pt x="68621" y="92828"/>
                      <a:pt x="66862" y="82534"/>
                      <a:pt x="64164" y="75486"/>
                    </a:cubicBezTo>
                    <a:cubicBezTo>
                      <a:pt x="61583" y="68438"/>
                      <a:pt x="62404" y="59721"/>
                      <a:pt x="62404" y="59721"/>
                    </a:cubicBezTo>
                    <a:cubicBezTo>
                      <a:pt x="62404" y="59721"/>
                      <a:pt x="65571" y="59907"/>
                      <a:pt x="68152" y="58516"/>
                    </a:cubicBezTo>
                    <a:cubicBezTo>
                      <a:pt x="70615" y="57032"/>
                      <a:pt x="80821" y="65285"/>
                      <a:pt x="89149" y="52117"/>
                    </a:cubicBezTo>
                    <a:cubicBezTo>
                      <a:pt x="89149" y="52117"/>
                      <a:pt x="104868" y="55548"/>
                      <a:pt x="112492" y="44327"/>
                    </a:cubicBezTo>
                    <a:cubicBezTo>
                      <a:pt x="120000" y="33106"/>
                      <a:pt x="103460" y="25687"/>
                      <a:pt x="97947" y="26893"/>
                    </a:cubicBezTo>
                    <a:cubicBezTo>
                      <a:pt x="97947" y="26893"/>
                      <a:pt x="96070" y="16321"/>
                      <a:pt x="81173" y="18639"/>
                    </a:cubicBezTo>
                    <a:cubicBezTo>
                      <a:pt x="81173" y="18639"/>
                      <a:pt x="79882" y="12426"/>
                      <a:pt x="72023" y="12797"/>
                    </a:cubicBezTo>
                    <a:cubicBezTo>
                      <a:pt x="72023" y="12797"/>
                      <a:pt x="70146" y="741"/>
                      <a:pt x="55718" y="185"/>
                    </a:cubicBezTo>
                    <a:cubicBezTo>
                      <a:pt x="44340" y="0"/>
                      <a:pt x="39765" y="8253"/>
                      <a:pt x="39765" y="8253"/>
                    </a:cubicBezTo>
                    <a:cubicBezTo>
                      <a:pt x="39765" y="8253"/>
                      <a:pt x="28387" y="7047"/>
                      <a:pt x="28269" y="18547"/>
                    </a:cubicBezTo>
                    <a:cubicBezTo>
                      <a:pt x="28269" y="18547"/>
                      <a:pt x="21348" y="19752"/>
                      <a:pt x="18885" y="23740"/>
                    </a:cubicBezTo>
                    <a:cubicBezTo>
                      <a:pt x="16539" y="25038"/>
                      <a:pt x="5043" y="24204"/>
                      <a:pt x="7155" y="34312"/>
                    </a:cubicBezTo>
                    <a:cubicBezTo>
                      <a:pt x="7155" y="34312"/>
                      <a:pt x="0" y="44327"/>
                      <a:pt x="10322" y="51561"/>
                    </a:cubicBezTo>
                    <a:cubicBezTo>
                      <a:pt x="18533" y="56383"/>
                      <a:pt x="30146" y="51746"/>
                      <a:pt x="30146" y="51746"/>
                    </a:cubicBezTo>
                    <a:cubicBezTo>
                      <a:pt x="30146" y="51746"/>
                      <a:pt x="34838" y="57681"/>
                      <a:pt x="43167" y="59165"/>
                    </a:cubicBezTo>
                    <a:cubicBezTo>
                      <a:pt x="43167" y="59165"/>
                      <a:pt x="49501" y="70942"/>
                      <a:pt x="54897" y="77897"/>
                    </a:cubicBezTo>
                    <a:cubicBezTo>
                      <a:pt x="56304" y="79289"/>
                      <a:pt x="61348" y="89119"/>
                      <a:pt x="59237" y="101545"/>
                    </a:cubicBezTo>
                    <a:cubicBezTo>
                      <a:pt x="57126" y="112766"/>
                      <a:pt x="50791" y="118794"/>
                      <a:pt x="49618" y="119814"/>
                    </a:cubicBezTo>
                    <a:cubicBezTo>
                      <a:pt x="81876" y="119814"/>
                      <a:pt x="81876" y="119814"/>
                      <a:pt x="81876" y="119814"/>
                    </a:cubicBezTo>
                    <a:cubicBezTo>
                      <a:pt x="79765" y="119814"/>
                      <a:pt x="74486" y="119536"/>
                      <a:pt x="72375" y="117959"/>
                    </a:cubicBezTo>
                    <a:cubicBezTo>
                      <a:pt x="69560" y="115919"/>
                      <a:pt x="70850" y="113693"/>
                      <a:pt x="70029" y="108593"/>
                    </a:cubicBezTo>
                    <a:cubicBezTo>
                      <a:pt x="69325" y="103585"/>
                      <a:pt x="69560" y="96074"/>
                      <a:pt x="69560" y="96074"/>
                    </a:cubicBezTo>
                    <a:cubicBezTo>
                      <a:pt x="69560" y="96074"/>
                      <a:pt x="88211" y="87449"/>
                      <a:pt x="90791" y="82071"/>
                    </a:cubicBezTo>
                    <a:cubicBezTo>
                      <a:pt x="92785" y="82627"/>
                      <a:pt x="105102" y="81978"/>
                      <a:pt x="104985" y="78732"/>
                    </a:cubicBezTo>
                    <a:cubicBezTo>
                      <a:pt x="107214" y="79567"/>
                      <a:pt x="114838" y="77712"/>
                      <a:pt x="113900" y="72797"/>
                    </a:cubicBezTo>
                    <a:cubicBezTo>
                      <a:pt x="112844" y="68809"/>
                      <a:pt x="107800" y="68438"/>
                      <a:pt x="107800" y="68438"/>
                    </a:cubicBezTo>
                    <a:close/>
                    <a:moveTo>
                      <a:pt x="49149" y="61020"/>
                    </a:moveTo>
                    <a:cubicBezTo>
                      <a:pt x="56656" y="60927"/>
                      <a:pt x="56656" y="60927"/>
                      <a:pt x="56656" y="60927"/>
                    </a:cubicBezTo>
                    <a:cubicBezTo>
                      <a:pt x="56070" y="65100"/>
                      <a:pt x="57126" y="72519"/>
                      <a:pt x="57126" y="72519"/>
                    </a:cubicBezTo>
                    <a:cubicBezTo>
                      <a:pt x="51378" y="67418"/>
                      <a:pt x="49149" y="61020"/>
                      <a:pt x="49149" y="61020"/>
                    </a:cubicBezTo>
                    <a:close/>
                    <a:moveTo>
                      <a:pt x="85278" y="85131"/>
                    </a:moveTo>
                    <a:cubicBezTo>
                      <a:pt x="85278" y="85131"/>
                      <a:pt x="86568" y="83276"/>
                      <a:pt x="86217" y="81607"/>
                    </a:cubicBezTo>
                    <a:cubicBezTo>
                      <a:pt x="86217" y="81607"/>
                      <a:pt x="88093" y="81700"/>
                      <a:pt x="89032" y="81792"/>
                    </a:cubicBezTo>
                    <a:cubicBezTo>
                      <a:pt x="89032" y="81792"/>
                      <a:pt x="87272" y="83740"/>
                      <a:pt x="85278" y="85131"/>
                    </a:cubicBez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Icon1">
                <a:extLst>
                  <a:ext uri="{FF2B5EF4-FFF2-40B4-BE49-F238E27FC236}">
                    <a16:creationId xmlns:a16="http://schemas.microsoft.com/office/drawing/2014/main" id="{497F3559-5238-B4AD-49D7-613F2EED0D95}"/>
                  </a:ext>
                </a:extLst>
              </p:cNvPr>
              <p:cNvSpPr/>
              <p:nvPr/>
            </p:nvSpPr>
            <p:spPr bwMode="auto">
              <a:xfrm>
                <a:off x="1242955" y="4773459"/>
                <a:ext cx="399958" cy="319275"/>
              </a:xfrm>
              <a:custGeom>
                <a:avLst/>
                <a:gdLst>
                  <a:gd name="connsiteX0" fmla="*/ 208357 w 539466"/>
                  <a:gd name="connsiteY0" fmla="*/ 395115 h 430641"/>
                  <a:gd name="connsiteX1" fmla="*/ 203511 w 539466"/>
                  <a:gd name="connsiteY1" fmla="*/ 422567 h 430641"/>
                  <a:gd name="connsiteX2" fmla="*/ 331109 w 539466"/>
                  <a:gd name="connsiteY2" fmla="*/ 422567 h 430641"/>
                  <a:gd name="connsiteX3" fmla="*/ 318188 w 539466"/>
                  <a:gd name="connsiteY3" fmla="*/ 395115 h 430641"/>
                  <a:gd name="connsiteX4" fmla="*/ 30688 w 539466"/>
                  <a:gd name="connsiteY4" fmla="*/ 354745 h 430641"/>
                  <a:gd name="connsiteX5" fmla="*/ 22612 w 539466"/>
                  <a:gd name="connsiteY5" fmla="*/ 385427 h 430641"/>
                  <a:gd name="connsiteX6" fmla="*/ 518469 w 539466"/>
                  <a:gd name="connsiteY6" fmla="*/ 385427 h 430641"/>
                  <a:gd name="connsiteX7" fmla="*/ 508778 w 539466"/>
                  <a:gd name="connsiteY7" fmla="*/ 354745 h 430641"/>
                  <a:gd name="connsiteX8" fmla="*/ 22612 w 539466"/>
                  <a:gd name="connsiteY8" fmla="*/ 340212 h 430641"/>
                  <a:gd name="connsiteX9" fmla="*/ 515239 w 539466"/>
                  <a:gd name="connsiteY9" fmla="*/ 340212 h 430641"/>
                  <a:gd name="connsiteX10" fmla="*/ 528160 w 539466"/>
                  <a:gd name="connsiteY10" fmla="*/ 349901 h 430641"/>
                  <a:gd name="connsiteX11" fmla="*/ 537851 w 539466"/>
                  <a:gd name="connsiteY11" fmla="*/ 388656 h 430641"/>
                  <a:gd name="connsiteX12" fmla="*/ 539466 w 539466"/>
                  <a:gd name="connsiteY12" fmla="*/ 393501 h 430641"/>
                  <a:gd name="connsiteX13" fmla="*/ 539466 w 539466"/>
                  <a:gd name="connsiteY13" fmla="*/ 417723 h 430641"/>
                  <a:gd name="connsiteX14" fmla="*/ 526545 w 539466"/>
                  <a:gd name="connsiteY14" fmla="*/ 430641 h 430641"/>
                  <a:gd name="connsiteX15" fmla="*/ 12921 w 539466"/>
                  <a:gd name="connsiteY15" fmla="*/ 430641 h 430641"/>
                  <a:gd name="connsiteX16" fmla="*/ 0 w 539466"/>
                  <a:gd name="connsiteY16" fmla="*/ 417723 h 430641"/>
                  <a:gd name="connsiteX17" fmla="*/ 0 w 539466"/>
                  <a:gd name="connsiteY17" fmla="*/ 393501 h 430641"/>
                  <a:gd name="connsiteX18" fmla="*/ 1615 w 539466"/>
                  <a:gd name="connsiteY18" fmla="*/ 388656 h 430641"/>
                  <a:gd name="connsiteX19" fmla="*/ 9691 w 539466"/>
                  <a:gd name="connsiteY19" fmla="*/ 349901 h 430641"/>
                  <a:gd name="connsiteX20" fmla="*/ 22612 w 539466"/>
                  <a:gd name="connsiteY20" fmla="*/ 340212 h 430641"/>
                  <a:gd name="connsiteX21" fmla="*/ 339174 w 539466"/>
                  <a:gd name="connsiteY21" fmla="*/ 171013 h 430641"/>
                  <a:gd name="connsiteX22" fmla="*/ 340789 w 539466"/>
                  <a:gd name="connsiteY22" fmla="*/ 171013 h 430641"/>
                  <a:gd name="connsiteX23" fmla="*/ 416685 w 539466"/>
                  <a:gd name="connsiteY23" fmla="*/ 191945 h 430641"/>
                  <a:gd name="connsiteX24" fmla="*/ 418299 w 539466"/>
                  <a:gd name="connsiteY24" fmla="*/ 191945 h 430641"/>
                  <a:gd name="connsiteX25" fmla="*/ 418299 w 539466"/>
                  <a:gd name="connsiteY25" fmla="*/ 193556 h 430641"/>
                  <a:gd name="connsiteX26" fmla="*/ 418299 w 539466"/>
                  <a:gd name="connsiteY26" fmla="*/ 195166 h 430641"/>
                  <a:gd name="connsiteX27" fmla="*/ 389233 w 539466"/>
                  <a:gd name="connsiteY27" fmla="*/ 204827 h 430641"/>
                  <a:gd name="connsiteX28" fmla="*/ 429603 w 539466"/>
                  <a:gd name="connsiteY28" fmla="*/ 245081 h 430641"/>
                  <a:gd name="connsiteX29" fmla="*/ 429603 w 539466"/>
                  <a:gd name="connsiteY29" fmla="*/ 246691 h 430641"/>
                  <a:gd name="connsiteX30" fmla="*/ 416685 w 539466"/>
                  <a:gd name="connsiteY30" fmla="*/ 261183 h 430641"/>
                  <a:gd name="connsiteX31" fmla="*/ 413455 w 539466"/>
                  <a:gd name="connsiteY31" fmla="*/ 261183 h 430641"/>
                  <a:gd name="connsiteX32" fmla="*/ 373085 w 539466"/>
                  <a:gd name="connsiteY32" fmla="*/ 220929 h 430641"/>
                  <a:gd name="connsiteX33" fmla="*/ 368240 w 539466"/>
                  <a:gd name="connsiteY33" fmla="*/ 254742 h 430641"/>
                  <a:gd name="connsiteX34" fmla="*/ 366626 w 539466"/>
                  <a:gd name="connsiteY34" fmla="*/ 254742 h 430641"/>
                  <a:gd name="connsiteX35" fmla="*/ 365011 w 539466"/>
                  <a:gd name="connsiteY35" fmla="*/ 253132 h 430641"/>
                  <a:gd name="connsiteX36" fmla="*/ 339174 w 539466"/>
                  <a:gd name="connsiteY36" fmla="*/ 172623 h 430641"/>
                  <a:gd name="connsiteX37" fmla="*/ 339174 w 539466"/>
                  <a:gd name="connsiteY37" fmla="*/ 171013 h 430641"/>
                  <a:gd name="connsiteX38" fmla="*/ 50166 w 539466"/>
                  <a:gd name="connsiteY38" fmla="*/ 40313 h 430641"/>
                  <a:gd name="connsiteX39" fmla="*/ 50166 w 539466"/>
                  <a:gd name="connsiteY39" fmla="*/ 293479 h 430641"/>
                  <a:gd name="connsiteX40" fmla="*/ 491114 w 539466"/>
                  <a:gd name="connsiteY40" fmla="*/ 293479 h 430641"/>
                  <a:gd name="connsiteX41" fmla="*/ 491114 w 539466"/>
                  <a:gd name="connsiteY41" fmla="*/ 40313 h 430641"/>
                  <a:gd name="connsiteX42" fmla="*/ 30783 w 539466"/>
                  <a:gd name="connsiteY42" fmla="*/ 0 h 430641"/>
                  <a:gd name="connsiteX43" fmla="*/ 510497 w 539466"/>
                  <a:gd name="connsiteY43" fmla="*/ 0 h 430641"/>
                  <a:gd name="connsiteX44" fmla="*/ 529879 w 539466"/>
                  <a:gd name="connsiteY44" fmla="*/ 20963 h 430641"/>
                  <a:gd name="connsiteX45" fmla="*/ 529879 w 539466"/>
                  <a:gd name="connsiteY45" fmla="*/ 312829 h 430641"/>
                  <a:gd name="connsiteX46" fmla="*/ 510497 w 539466"/>
                  <a:gd name="connsiteY46" fmla="*/ 332179 h 430641"/>
                  <a:gd name="connsiteX47" fmla="*/ 30783 w 539466"/>
                  <a:gd name="connsiteY47" fmla="*/ 332179 h 430641"/>
                  <a:gd name="connsiteX48" fmla="*/ 11401 w 539466"/>
                  <a:gd name="connsiteY48" fmla="*/ 312829 h 430641"/>
                  <a:gd name="connsiteX49" fmla="*/ 11401 w 539466"/>
                  <a:gd name="connsiteY49" fmla="*/ 20963 h 430641"/>
                  <a:gd name="connsiteX50" fmla="*/ 30783 w 539466"/>
                  <a:gd name="connsiteY50" fmla="*/ 0 h 430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39466" h="430641">
                    <a:moveTo>
                      <a:pt x="208357" y="395115"/>
                    </a:moveTo>
                    <a:lnTo>
                      <a:pt x="203511" y="422567"/>
                    </a:lnTo>
                    <a:lnTo>
                      <a:pt x="331109" y="422567"/>
                    </a:lnTo>
                    <a:lnTo>
                      <a:pt x="318188" y="395115"/>
                    </a:lnTo>
                    <a:close/>
                    <a:moveTo>
                      <a:pt x="30688" y="354745"/>
                    </a:moveTo>
                    <a:lnTo>
                      <a:pt x="22612" y="385427"/>
                    </a:lnTo>
                    <a:lnTo>
                      <a:pt x="518469" y="385427"/>
                    </a:lnTo>
                    <a:lnTo>
                      <a:pt x="508778" y="354745"/>
                    </a:lnTo>
                    <a:close/>
                    <a:moveTo>
                      <a:pt x="22612" y="340212"/>
                    </a:moveTo>
                    <a:lnTo>
                      <a:pt x="515239" y="340212"/>
                    </a:lnTo>
                    <a:cubicBezTo>
                      <a:pt x="521699" y="340212"/>
                      <a:pt x="526545" y="343442"/>
                      <a:pt x="528160" y="349901"/>
                    </a:cubicBezTo>
                    <a:lnTo>
                      <a:pt x="537851" y="388656"/>
                    </a:lnTo>
                    <a:cubicBezTo>
                      <a:pt x="539466" y="390271"/>
                      <a:pt x="539466" y="391886"/>
                      <a:pt x="539466" y="393501"/>
                    </a:cubicBezTo>
                    <a:lnTo>
                      <a:pt x="539466" y="417723"/>
                    </a:lnTo>
                    <a:cubicBezTo>
                      <a:pt x="539466" y="425797"/>
                      <a:pt x="533005" y="430641"/>
                      <a:pt x="526545" y="430641"/>
                    </a:cubicBezTo>
                    <a:lnTo>
                      <a:pt x="12921" y="430641"/>
                    </a:lnTo>
                    <a:cubicBezTo>
                      <a:pt x="6461" y="430641"/>
                      <a:pt x="0" y="425797"/>
                      <a:pt x="0" y="417723"/>
                    </a:cubicBezTo>
                    <a:lnTo>
                      <a:pt x="0" y="393501"/>
                    </a:lnTo>
                    <a:cubicBezTo>
                      <a:pt x="0" y="391886"/>
                      <a:pt x="0" y="390271"/>
                      <a:pt x="1615" y="388656"/>
                    </a:cubicBezTo>
                    <a:lnTo>
                      <a:pt x="9691" y="349901"/>
                    </a:lnTo>
                    <a:cubicBezTo>
                      <a:pt x="11306" y="343442"/>
                      <a:pt x="17767" y="340212"/>
                      <a:pt x="22612" y="340212"/>
                    </a:cubicBezTo>
                    <a:close/>
                    <a:moveTo>
                      <a:pt x="339174" y="171013"/>
                    </a:moveTo>
                    <a:cubicBezTo>
                      <a:pt x="340789" y="171013"/>
                      <a:pt x="340789" y="171013"/>
                      <a:pt x="340789" y="171013"/>
                    </a:cubicBezTo>
                    <a:lnTo>
                      <a:pt x="416685" y="191945"/>
                    </a:lnTo>
                    <a:cubicBezTo>
                      <a:pt x="416685" y="191945"/>
                      <a:pt x="418299" y="191945"/>
                      <a:pt x="418299" y="191945"/>
                    </a:cubicBezTo>
                    <a:cubicBezTo>
                      <a:pt x="418299" y="191945"/>
                      <a:pt x="418299" y="193556"/>
                      <a:pt x="418299" y="193556"/>
                    </a:cubicBezTo>
                    <a:cubicBezTo>
                      <a:pt x="418299" y="193556"/>
                      <a:pt x="418299" y="193556"/>
                      <a:pt x="418299" y="195166"/>
                    </a:cubicBezTo>
                    <a:lnTo>
                      <a:pt x="389233" y="204827"/>
                    </a:lnTo>
                    <a:lnTo>
                      <a:pt x="429603" y="245081"/>
                    </a:lnTo>
                    <a:cubicBezTo>
                      <a:pt x="429603" y="245081"/>
                      <a:pt x="429603" y="246691"/>
                      <a:pt x="429603" y="246691"/>
                    </a:cubicBezTo>
                    <a:lnTo>
                      <a:pt x="416685" y="261183"/>
                    </a:lnTo>
                    <a:cubicBezTo>
                      <a:pt x="415070" y="261183"/>
                      <a:pt x="413455" y="261183"/>
                      <a:pt x="413455" y="261183"/>
                    </a:cubicBezTo>
                    <a:lnTo>
                      <a:pt x="373085" y="220929"/>
                    </a:lnTo>
                    <a:lnTo>
                      <a:pt x="368240" y="254742"/>
                    </a:lnTo>
                    <a:cubicBezTo>
                      <a:pt x="366626" y="254742"/>
                      <a:pt x="366626" y="254742"/>
                      <a:pt x="366626" y="254742"/>
                    </a:cubicBezTo>
                    <a:cubicBezTo>
                      <a:pt x="365011" y="254742"/>
                      <a:pt x="365011" y="254742"/>
                      <a:pt x="365011" y="253132"/>
                    </a:cubicBezTo>
                    <a:lnTo>
                      <a:pt x="339174" y="172623"/>
                    </a:lnTo>
                    <a:cubicBezTo>
                      <a:pt x="339174" y="172623"/>
                      <a:pt x="339174" y="172623"/>
                      <a:pt x="339174" y="171013"/>
                    </a:cubicBezTo>
                    <a:close/>
                    <a:moveTo>
                      <a:pt x="50166" y="40313"/>
                    </a:moveTo>
                    <a:lnTo>
                      <a:pt x="50166" y="293479"/>
                    </a:lnTo>
                    <a:lnTo>
                      <a:pt x="491114" y="293479"/>
                    </a:lnTo>
                    <a:lnTo>
                      <a:pt x="491114" y="40313"/>
                    </a:lnTo>
                    <a:close/>
                    <a:moveTo>
                      <a:pt x="30783" y="0"/>
                    </a:moveTo>
                    <a:lnTo>
                      <a:pt x="510497" y="0"/>
                    </a:lnTo>
                    <a:cubicBezTo>
                      <a:pt x="521803" y="0"/>
                      <a:pt x="529879" y="9675"/>
                      <a:pt x="529879" y="20963"/>
                    </a:cubicBezTo>
                    <a:lnTo>
                      <a:pt x="529879" y="312829"/>
                    </a:lnTo>
                    <a:cubicBezTo>
                      <a:pt x="529879" y="324116"/>
                      <a:pt x="521803" y="332179"/>
                      <a:pt x="510497" y="332179"/>
                    </a:cubicBezTo>
                    <a:lnTo>
                      <a:pt x="30783" y="332179"/>
                    </a:lnTo>
                    <a:cubicBezTo>
                      <a:pt x="19477" y="332179"/>
                      <a:pt x="11401" y="324116"/>
                      <a:pt x="11401" y="312829"/>
                    </a:cubicBezTo>
                    <a:lnTo>
                      <a:pt x="11401" y="20963"/>
                    </a:lnTo>
                    <a:cubicBezTo>
                      <a:pt x="11401" y="9675"/>
                      <a:pt x="19477" y="0"/>
                      <a:pt x="3078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1" name="Text1">
                <a:extLst>
                  <a:ext uri="{FF2B5EF4-FFF2-40B4-BE49-F238E27FC236}">
                    <a16:creationId xmlns:a16="http://schemas.microsoft.com/office/drawing/2014/main" id="{B6BE6E99-BA3D-4DD6-B4E1-8A6E56D61D5C}"/>
                  </a:ext>
                </a:extLst>
              </p:cNvPr>
              <p:cNvSpPr/>
              <p:nvPr/>
            </p:nvSpPr>
            <p:spPr bwMode="auto">
              <a:xfrm>
                <a:off x="832390" y="2672092"/>
                <a:ext cx="2014562" cy="77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通过社交媒体和电商平台推广，提高产品曝光。</a:t>
                </a:r>
                <a:endParaRPr lang="en-US" dirty="0"/>
              </a:p>
            </p:txBody>
          </p:sp>
          <p:sp>
            <p:nvSpPr>
              <p:cNvPr id="112" name="Bullet1">
                <a:extLst>
                  <a:ext uri="{FF2B5EF4-FFF2-40B4-BE49-F238E27FC236}">
                    <a16:creationId xmlns:a16="http://schemas.microsoft.com/office/drawing/2014/main" id="{67139D93-EA51-11D3-E833-DB9FC781531A}"/>
                  </a:ext>
                </a:extLst>
              </p:cNvPr>
              <p:cNvSpPr txBox="1"/>
              <p:nvPr/>
            </p:nvSpPr>
            <p:spPr bwMode="auto">
              <a:xfrm>
                <a:off x="832390" y="2185713"/>
                <a:ext cx="2014562" cy="48637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线上渠道</a:t>
                </a:r>
                <a:endParaRPr lang="en-US" dirty="0"/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E945B932-CE89-38FE-8A39-776D7ADF9457}"/>
                </a:ext>
              </a:extLst>
            </p:cNvPr>
            <p:cNvGrpSpPr/>
            <p:nvPr/>
          </p:nvGrpSpPr>
          <p:grpSpPr>
            <a:xfrm>
              <a:off x="2695354" y="2185713"/>
              <a:ext cx="2183060" cy="4698553"/>
              <a:chOff x="2695354" y="2185713"/>
              <a:chExt cx="2183060" cy="4698553"/>
            </a:xfrm>
          </p:grpSpPr>
          <p:sp>
            <p:nvSpPr>
              <p:cNvPr id="105" name="IconBackground2">
                <a:extLst>
                  <a:ext uri="{FF2B5EF4-FFF2-40B4-BE49-F238E27FC236}">
                    <a16:creationId xmlns:a16="http://schemas.microsoft.com/office/drawing/2014/main" id="{0F458941-9625-CEB5-B601-F46807D80104}"/>
                  </a:ext>
                </a:extLst>
              </p:cNvPr>
              <p:cNvSpPr/>
              <p:nvPr/>
            </p:nvSpPr>
            <p:spPr>
              <a:xfrm flipH="1">
                <a:off x="2695354" y="4464000"/>
                <a:ext cx="1913985" cy="24202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2815" y="119814"/>
                    </a:moveTo>
                    <a:cubicBezTo>
                      <a:pt x="81876" y="119814"/>
                      <a:pt x="81876" y="119814"/>
                      <a:pt x="81876" y="119814"/>
                    </a:cubicBezTo>
                    <a:cubicBezTo>
                      <a:pt x="82463" y="119814"/>
                      <a:pt x="82815" y="119814"/>
                      <a:pt x="82815" y="119814"/>
                    </a:cubicBezTo>
                    <a:close/>
                    <a:moveTo>
                      <a:pt x="49501" y="120000"/>
                    </a:moveTo>
                    <a:cubicBezTo>
                      <a:pt x="49501" y="120000"/>
                      <a:pt x="49501" y="119907"/>
                      <a:pt x="49618" y="119814"/>
                    </a:cubicBezTo>
                    <a:cubicBezTo>
                      <a:pt x="49501" y="119814"/>
                      <a:pt x="49501" y="119814"/>
                      <a:pt x="49501" y="119814"/>
                    </a:cubicBezTo>
                    <a:lnTo>
                      <a:pt x="49501" y="120000"/>
                    </a:lnTo>
                    <a:close/>
                    <a:moveTo>
                      <a:pt x="107800" y="68438"/>
                    </a:moveTo>
                    <a:cubicBezTo>
                      <a:pt x="107800" y="68438"/>
                      <a:pt x="106041" y="64080"/>
                      <a:pt x="101583" y="65564"/>
                    </a:cubicBezTo>
                    <a:cubicBezTo>
                      <a:pt x="101231" y="63060"/>
                      <a:pt x="97126" y="63338"/>
                      <a:pt x="97126" y="63338"/>
                    </a:cubicBezTo>
                    <a:cubicBezTo>
                      <a:pt x="97126" y="63338"/>
                      <a:pt x="96774" y="57774"/>
                      <a:pt x="91730" y="58145"/>
                    </a:cubicBezTo>
                    <a:cubicBezTo>
                      <a:pt x="86686" y="58516"/>
                      <a:pt x="84340" y="61391"/>
                      <a:pt x="84340" y="61391"/>
                    </a:cubicBezTo>
                    <a:cubicBezTo>
                      <a:pt x="84340" y="61391"/>
                      <a:pt x="79413" y="61669"/>
                      <a:pt x="80000" y="65471"/>
                    </a:cubicBezTo>
                    <a:cubicBezTo>
                      <a:pt x="77419" y="65842"/>
                      <a:pt x="76832" y="67789"/>
                      <a:pt x="76832" y="67789"/>
                    </a:cubicBezTo>
                    <a:cubicBezTo>
                      <a:pt x="76832" y="67789"/>
                      <a:pt x="71319" y="67697"/>
                      <a:pt x="71085" y="72519"/>
                    </a:cubicBezTo>
                    <a:cubicBezTo>
                      <a:pt x="70850" y="77248"/>
                      <a:pt x="75659" y="81421"/>
                      <a:pt x="81173" y="78361"/>
                    </a:cubicBezTo>
                    <a:cubicBezTo>
                      <a:pt x="81173" y="78361"/>
                      <a:pt x="82463" y="80772"/>
                      <a:pt x="84222" y="80958"/>
                    </a:cubicBezTo>
                    <a:cubicBezTo>
                      <a:pt x="84222" y="80958"/>
                      <a:pt x="84340" y="85687"/>
                      <a:pt x="80234" y="88098"/>
                    </a:cubicBezTo>
                    <a:cubicBezTo>
                      <a:pt x="76246" y="90510"/>
                      <a:pt x="68621" y="92828"/>
                      <a:pt x="68621" y="92828"/>
                    </a:cubicBezTo>
                    <a:cubicBezTo>
                      <a:pt x="68621" y="92828"/>
                      <a:pt x="66862" y="82534"/>
                      <a:pt x="64164" y="75486"/>
                    </a:cubicBezTo>
                    <a:cubicBezTo>
                      <a:pt x="61583" y="68438"/>
                      <a:pt x="62404" y="59721"/>
                      <a:pt x="62404" y="59721"/>
                    </a:cubicBezTo>
                    <a:cubicBezTo>
                      <a:pt x="62404" y="59721"/>
                      <a:pt x="65571" y="59907"/>
                      <a:pt x="68152" y="58516"/>
                    </a:cubicBezTo>
                    <a:cubicBezTo>
                      <a:pt x="70615" y="57032"/>
                      <a:pt x="80821" y="65285"/>
                      <a:pt x="89149" y="52117"/>
                    </a:cubicBezTo>
                    <a:cubicBezTo>
                      <a:pt x="89149" y="52117"/>
                      <a:pt x="104868" y="55548"/>
                      <a:pt x="112492" y="44327"/>
                    </a:cubicBezTo>
                    <a:cubicBezTo>
                      <a:pt x="120000" y="33106"/>
                      <a:pt x="103460" y="25687"/>
                      <a:pt x="97947" y="26893"/>
                    </a:cubicBezTo>
                    <a:cubicBezTo>
                      <a:pt x="97947" y="26893"/>
                      <a:pt x="96070" y="16321"/>
                      <a:pt x="81173" y="18639"/>
                    </a:cubicBezTo>
                    <a:cubicBezTo>
                      <a:pt x="81173" y="18639"/>
                      <a:pt x="79882" y="12426"/>
                      <a:pt x="72023" y="12797"/>
                    </a:cubicBezTo>
                    <a:cubicBezTo>
                      <a:pt x="72023" y="12797"/>
                      <a:pt x="70146" y="741"/>
                      <a:pt x="55718" y="185"/>
                    </a:cubicBezTo>
                    <a:cubicBezTo>
                      <a:pt x="44340" y="0"/>
                      <a:pt x="39765" y="8253"/>
                      <a:pt x="39765" y="8253"/>
                    </a:cubicBezTo>
                    <a:cubicBezTo>
                      <a:pt x="39765" y="8253"/>
                      <a:pt x="28387" y="7047"/>
                      <a:pt x="28269" y="18547"/>
                    </a:cubicBezTo>
                    <a:cubicBezTo>
                      <a:pt x="28269" y="18547"/>
                      <a:pt x="21348" y="19752"/>
                      <a:pt x="18885" y="23740"/>
                    </a:cubicBezTo>
                    <a:cubicBezTo>
                      <a:pt x="16539" y="25038"/>
                      <a:pt x="5043" y="24204"/>
                      <a:pt x="7155" y="34312"/>
                    </a:cubicBezTo>
                    <a:cubicBezTo>
                      <a:pt x="7155" y="34312"/>
                      <a:pt x="0" y="44327"/>
                      <a:pt x="10322" y="51561"/>
                    </a:cubicBezTo>
                    <a:cubicBezTo>
                      <a:pt x="18533" y="56383"/>
                      <a:pt x="30146" y="51746"/>
                      <a:pt x="30146" y="51746"/>
                    </a:cubicBezTo>
                    <a:cubicBezTo>
                      <a:pt x="30146" y="51746"/>
                      <a:pt x="34838" y="57681"/>
                      <a:pt x="43167" y="59165"/>
                    </a:cubicBezTo>
                    <a:cubicBezTo>
                      <a:pt x="43167" y="59165"/>
                      <a:pt x="49501" y="70942"/>
                      <a:pt x="54897" y="77897"/>
                    </a:cubicBezTo>
                    <a:cubicBezTo>
                      <a:pt x="56304" y="79289"/>
                      <a:pt x="61348" y="89119"/>
                      <a:pt x="59237" y="101545"/>
                    </a:cubicBezTo>
                    <a:cubicBezTo>
                      <a:pt x="57126" y="112766"/>
                      <a:pt x="50791" y="118794"/>
                      <a:pt x="49618" y="119814"/>
                    </a:cubicBezTo>
                    <a:cubicBezTo>
                      <a:pt x="81876" y="119814"/>
                      <a:pt x="81876" y="119814"/>
                      <a:pt x="81876" y="119814"/>
                    </a:cubicBezTo>
                    <a:cubicBezTo>
                      <a:pt x="79765" y="119814"/>
                      <a:pt x="74486" y="119536"/>
                      <a:pt x="72375" y="117959"/>
                    </a:cubicBezTo>
                    <a:cubicBezTo>
                      <a:pt x="69560" y="115919"/>
                      <a:pt x="70850" y="113693"/>
                      <a:pt x="70029" y="108593"/>
                    </a:cubicBezTo>
                    <a:cubicBezTo>
                      <a:pt x="69325" y="103585"/>
                      <a:pt x="69560" y="96074"/>
                      <a:pt x="69560" y="96074"/>
                    </a:cubicBezTo>
                    <a:cubicBezTo>
                      <a:pt x="69560" y="96074"/>
                      <a:pt x="88211" y="87449"/>
                      <a:pt x="90791" y="82071"/>
                    </a:cubicBezTo>
                    <a:cubicBezTo>
                      <a:pt x="92785" y="82627"/>
                      <a:pt x="105102" y="81978"/>
                      <a:pt x="104985" y="78732"/>
                    </a:cubicBezTo>
                    <a:cubicBezTo>
                      <a:pt x="107214" y="79567"/>
                      <a:pt x="114838" y="77712"/>
                      <a:pt x="113900" y="72797"/>
                    </a:cubicBezTo>
                    <a:cubicBezTo>
                      <a:pt x="112844" y="68809"/>
                      <a:pt x="107800" y="68438"/>
                      <a:pt x="107800" y="68438"/>
                    </a:cubicBezTo>
                    <a:close/>
                    <a:moveTo>
                      <a:pt x="49149" y="61020"/>
                    </a:moveTo>
                    <a:cubicBezTo>
                      <a:pt x="56656" y="60927"/>
                      <a:pt x="56656" y="60927"/>
                      <a:pt x="56656" y="60927"/>
                    </a:cubicBezTo>
                    <a:cubicBezTo>
                      <a:pt x="56070" y="65100"/>
                      <a:pt x="57126" y="72519"/>
                      <a:pt x="57126" y="72519"/>
                    </a:cubicBezTo>
                    <a:cubicBezTo>
                      <a:pt x="51378" y="67418"/>
                      <a:pt x="49149" y="61020"/>
                      <a:pt x="49149" y="61020"/>
                    </a:cubicBezTo>
                    <a:close/>
                    <a:moveTo>
                      <a:pt x="85278" y="85131"/>
                    </a:moveTo>
                    <a:cubicBezTo>
                      <a:pt x="85278" y="85131"/>
                      <a:pt x="86568" y="83276"/>
                      <a:pt x="86217" y="81607"/>
                    </a:cubicBezTo>
                    <a:cubicBezTo>
                      <a:pt x="86217" y="81607"/>
                      <a:pt x="88093" y="81700"/>
                      <a:pt x="89032" y="81792"/>
                    </a:cubicBezTo>
                    <a:cubicBezTo>
                      <a:pt x="89032" y="81792"/>
                      <a:pt x="87272" y="83740"/>
                      <a:pt x="85278" y="85131"/>
                    </a:cubicBez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Text2">
                <a:extLst>
                  <a:ext uri="{FF2B5EF4-FFF2-40B4-BE49-F238E27FC236}">
                    <a16:creationId xmlns:a16="http://schemas.microsoft.com/office/drawing/2014/main" id="{ECBA5964-FAD7-0F6E-2B4A-2D6A92866686}"/>
                  </a:ext>
                </a:extLst>
              </p:cNvPr>
              <p:cNvSpPr/>
              <p:nvPr/>
            </p:nvSpPr>
            <p:spPr bwMode="auto">
              <a:xfrm>
                <a:off x="2863852" y="2672092"/>
                <a:ext cx="2014562" cy="77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与公益组织合作，开展线下体验活动。</a:t>
                </a:r>
                <a:endParaRPr lang="en-US" dirty="0"/>
              </a:p>
            </p:txBody>
          </p:sp>
          <p:sp>
            <p:nvSpPr>
              <p:cNvPr id="107" name="Bullet2">
                <a:extLst>
                  <a:ext uri="{FF2B5EF4-FFF2-40B4-BE49-F238E27FC236}">
                    <a16:creationId xmlns:a16="http://schemas.microsoft.com/office/drawing/2014/main" id="{01FACF2B-6992-B41A-36A7-422CC75B89F6}"/>
                  </a:ext>
                </a:extLst>
              </p:cNvPr>
              <p:cNvSpPr txBox="1"/>
              <p:nvPr/>
            </p:nvSpPr>
            <p:spPr bwMode="auto">
              <a:xfrm>
                <a:off x="2863852" y="2185713"/>
                <a:ext cx="2014562" cy="48637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线下渠道</a:t>
                </a:r>
                <a:endParaRPr lang="en-US" dirty="0"/>
              </a:p>
            </p:txBody>
          </p:sp>
          <p:sp>
            <p:nvSpPr>
              <p:cNvPr id="108" name="Icon2">
                <a:extLst>
                  <a:ext uri="{FF2B5EF4-FFF2-40B4-BE49-F238E27FC236}">
                    <a16:creationId xmlns:a16="http://schemas.microsoft.com/office/drawing/2014/main" id="{AEAC5B84-2D3C-1704-CE2F-CC8C730DBC56}"/>
                  </a:ext>
                </a:extLst>
              </p:cNvPr>
              <p:cNvSpPr/>
              <p:nvPr/>
            </p:nvSpPr>
            <p:spPr bwMode="auto">
              <a:xfrm>
                <a:off x="3450974" y="4773459"/>
                <a:ext cx="399958" cy="319275"/>
              </a:xfrm>
              <a:custGeom>
                <a:avLst/>
                <a:gdLst>
                  <a:gd name="connsiteX0" fmla="*/ 208357 w 539466"/>
                  <a:gd name="connsiteY0" fmla="*/ 395115 h 430641"/>
                  <a:gd name="connsiteX1" fmla="*/ 203511 w 539466"/>
                  <a:gd name="connsiteY1" fmla="*/ 422567 h 430641"/>
                  <a:gd name="connsiteX2" fmla="*/ 331109 w 539466"/>
                  <a:gd name="connsiteY2" fmla="*/ 422567 h 430641"/>
                  <a:gd name="connsiteX3" fmla="*/ 318188 w 539466"/>
                  <a:gd name="connsiteY3" fmla="*/ 395115 h 430641"/>
                  <a:gd name="connsiteX4" fmla="*/ 30688 w 539466"/>
                  <a:gd name="connsiteY4" fmla="*/ 354745 h 430641"/>
                  <a:gd name="connsiteX5" fmla="*/ 22612 w 539466"/>
                  <a:gd name="connsiteY5" fmla="*/ 385427 h 430641"/>
                  <a:gd name="connsiteX6" fmla="*/ 518469 w 539466"/>
                  <a:gd name="connsiteY6" fmla="*/ 385427 h 430641"/>
                  <a:gd name="connsiteX7" fmla="*/ 508778 w 539466"/>
                  <a:gd name="connsiteY7" fmla="*/ 354745 h 430641"/>
                  <a:gd name="connsiteX8" fmla="*/ 22612 w 539466"/>
                  <a:gd name="connsiteY8" fmla="*/ 340212 h 430641"/>
                  <a:gd name="connsiteX9" fmla="*/ 515239 w 539466"/>
                  <a:gd name="connsiteY9" fmla="*/ 340212 h 430641"/>
                  <a:gd name="connsiteX10" fmla="*/ 528160 w 539466"/>
                  <a:gd name="connsiteY10" fmla="*/ 349901 h 430641"/>
                  <a:gd name="connsiteX11" fmla="*/ 537851 w 539466"/>
                  <a:gd name="connsiteY11" fmla="*/ 388656 h 430641"/>
                  <a:gd name="connsiteX12" fmla="*/ 539466 w 539466"/>
                  <a:gd name="connsiteY12" fmla="*/ 393501 h 430641"/>
                  <a:gd name="connsiteX13" fmla="*/ 539466 w 539466"/>
                  <a:gd name="connsiteY13" fmla="*/ 417723 h 430641"/>
                  <a:gd name="connsiteX14" fmla="*/ 526545 w 539466"/>
                  <a:gd name="connsiteY14" fmla="*/ 430641 h 430641"/>
                  <a:gd name="connsiteX15" fmla="*/ 12921 w 539466"/>
                  <a:gd name="connsiteY15" fmla="*/ 430641 h 430641"/>
                  <a:gd name="connsiteX16" fmla="*/ 0 w 539466"/>
                  <a:gd name="connsiteY16" fmla="*/ 417723 h 430641"/>
                  <a:gd name="connsiteX17" fmla="*/ 0 w 539466"/>
                  <a:gd name="connsiteY17" fmla="*/ 393501 h 430641"/>
                  <a:gd name="connsiteX18" fmla="*/ 1615 w 539466"/>
                  <a:gd name="connsiteY18" fmla="*/ 388656 h 430641"/>
                  <a:gd name="connsiteX19" fmla="*/ 9691 w 539466"/>
                  <a:gd name="connsiteY19" fmla="*/ 349901 h 430641"/>
                  <a:gd name="connsiteX20" fmla="*/ 22612 w 539466"/>
                  <a:gd name="connsiteY20" fmla="*/ 340212 h 430641"/>
                  <a:gd name="connsiteX21" fmla="*/ 339174 w 539466"/>
                  <a:gd name="connsiteY21" fmla="*/ 171013 h 430641"/>
                  <a:gd name="connsiteX22" fmla="*/ 340789 w 539466"/>
                  <a:gd name="connsiteY22" fmla="*/ 171013 h 430641"/>
                  <a:gd name="connsiteX23" fmla="*/ 416685 w 539466"/>
                  <a:gd name="connsiteY23" fmla="*/ 191945 h 430641"/>
                  <a:gd name="connsiteX24" fmla="*/ 418299 w 539466"/>
                  <a:gd name="connsiteY24" fmla="*/ 191945 h 430641"/>
                  <a:gd name="connsiteX25" fmla="*/ 418299 w 539466"/>
                  <a:gd name="connsiteY25" fmla="*/ 193556 h 430641"/>
                  <a:gd name="connsiteX26" fmla="*/ 418299 w 539466"/>
                  <a:gd name="connsiteY26" fmla="*/ 195166 h 430641"/>
                  <a:gd name="connsiteX27" fmla="*/ 389233 w 539466"/>
                  <a:gd name="connsiteY27" fmla="*/ 204827 h 430641"/>
                  <a:gd name="connsiteX28" fmla="*/ 429603 w 539466"/>
                  <a:gd name="connsiteY28" fmla="*/ 245081 h 430641"/>
                  <a:gd name="connsiteX29" fmla="*/ 429603 w 539466"/>
                  <a:gd name="connsiteY29" fmla="*/ 246691 h 430641"/>
                  <a:gd name="connsiteX30" fmla="*/ 416685 w 539466"/>
                  <a:gd name="connsiteY30" fmla="*/ 261183 h 430641"/>
                  <a:gd name="connsiteX31" fmla="*/ 413455 w 539466"/>
                  <a:gd name="connsiteY31" fmla="*/ 261183 h 430641"/>
                  <a:gd name="connsiteX32" fmla="*/ 373085 w 539466"/>
                  <a:gd name="connsiteY32" fmla="*/ 220929 h 430641"/>
                  <a:gd name="connsiteX33" fmla="*/ 368240 w 539466"/>
                  <a:gd name="connsiteY33" fmla="*/ 254742 h 430641"/>
                  <a:gd name="connsiteX34" fmla="*/ 366626 w 539466"/>
                  <a:gd name="connsiteY34" fmla="*/ 254742 h 430641"/>
                  <a:gd name="connsiteX35" fmla="*/ 365011 w 539466"/>
                  <a:gd name="connsiteY35" fmla="*/ 253132 h 430641"/>
                  <a:gd name="connsiteX36" fmla="*/ 339174 w 539466"/>
                  <a:gd name="connsiteY36" fmla="*/ 172623 h 430641"/>
                  <a:gd name="connsiteX37" fmla="*/ 339174 w 539466"/>
                  <a:gd name="connsiteY37" fmla="*/ 171013 h 430641"/>
                  <a:gd name="connsiteX38" fmla="*/ 50166 w 539466"/>
                  <a:gd name="connsiteY38" fmla="*/ 40313 h 430641"/>
                  <a:gd name="connsiteX39" fmla="*/ 50166 w 539466"/>
                  <a:gd name="connsiteY39" fmla="*/ 293479 h 430641"/>
                  <a:gd name="connsiteX40" fmla="*/ 491114 w 539466"/>
                  <a:gd name="connsiteY40" fmla="*/ 293479 h 430641"/>
                  <a:gd name="connsiteX41" fmla="*/ 491114 w 539466"/>
                  <a:gd name="connsiteY41" fmla="*/ 40313 h 430641"/>
                  <a:gd name="connsiteX42" fmla="*/ 30783 w 539466"/>
                  <a:gd name="connsiteY42" fmla="*/ 0 h 430641"/>
                  <a:gd name="connsiteX43" fmla="*/ 510497 w 539466"/>
                  <a:gd name="connsiteY43" fmla="*/ 0 h 430641"/>
                  <a:gd name="connsiteX44" fmla="*/ 529879 w 539466"/>
                  <a:gd name="connsiteY44" fmla="*/ 20963 h 430641"/>
                  <a:gd name="connsiteX45" fmla="*/ 529879 w 539466"/>
                  <a:gd name="connsiteY45" fmla="*/ 312829 h 430641"/>
                  <a:gd name="connsiteX46" fmla="*/ 510497 w 539466"/>
                  <a:gd name="connsiteY46" fmla="*/ 332179 h 430641"/>
                  <a:gd name="connsiteX47" fmla="*/ 30783 w 539466"/>
                  <a:gd name="connsiteY47" fmla="*/ 332179 h 430641"/>
                  <a:gd name="connsiteX48" fmla="*/ 11401 w 539466"/>
                  <a:gd name="connsiteY48" fmla="*/ 312829 h 430641"/>
                  <a:gd name="connsiteX49" fmla="*/ 11401 w 539466"/>
                  <a:gd name="connsiteY49" fmla="*/ 20963 h 430641"/>
                  <a:gd name="connsiteX50" fmla="*/ 30783 w 539466"/>
                  <a:gd name="connsiteY50" fmla="*/ 0 h 430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39466" h="430641">
                    <a:moveTo>
                      <a:pt x="208357" y="395115"/>
                    </a:moveTo>
                    <a:lnTo>
                      <a:pt x="203511" y="422567"/>
                    </a:lnTo>
                    <a:lnTo>
                      <a:pt x="331109" y="422567"/>
                    </a:lnTo>
                    <a:lnTo>
                      <a:pt x="318188" y="395115"/>
                    </a:lnTo>
                    <a:close/>
                    <a:moveTo>
                      <a:pt x="30688" y="354745"/>
                    </a:moveTo>
                    <a:lnTo>
                      <a:pt x="22612" y="385427"/>
                    </a:lnTo>
                    <a:lnTo>
                      <a:pt x="518469" y="385427"/>
                    </a:lnTo>
                    <a:lnTo>
                      <a:pt x="508778" y="354745"/>
                    </a:lnTo>
                    <a:close/>
                    <a:moveTo>
                      <a:pt x="22612" y="340212"/>
                    </a:moveTo>
                    <a:lnTo>
                      <a:pt x="515239" y="340212"/>
                    </a:lnTo>
                    <a:cubicBezTo>
                      <a:pt x="521699" y="340212"/>
                      <a:pt x="526545" y="343442"/>
                      <a:pt x="528160" y="349901"/>
                    </a:cubicBezTo>
                    <a:lnTo>
                      <a:pt x="537851" y="388656"/>
                    </a:lnTo>
                    <a:cubicBezTo>
                      <a:pt x="539466" y="390271"/>
                      <a:pt x="539466" y="391886"/>
                      <a:pt x="539466" y="393501"/>
                    </a:cubicBezTo>
                    <a:lnTo>
                      <a:pt x="539466" y="417723"/>
                    </a:lnTo>
                    <a:cubicBezTo>
                      <a:pt x="539466" y="425797"/>
                      <a:pt x="533005" y="430641"/>
                      <a:pt x="526545" y="430641"/>
                    </a:cubicBezTo>
                    <a:lnTo>
                      <a:pt x="12921" y="430641"/>
                    </a:lnTo>
                    <a:cubicBezTo>
                      <a:pt x="6461" y="430641"/>
                      <a:pt x="0" y="425797"/>
                      <a:pt x="0" y="417723"/>
                    </a:cubicBezTo>
                    <a:lnTo>
                      <a:pt x="0" y="393501"/>
                    </a:lnTo>
                    <a:cubicBezTo>
                      <a:pt x="0" y="391886"/>
                      <a:pt x="0" y="390271"/>
                      <a:pt x="1615" y="388656"/>
                    </a:cubicBezTo>
                    <a:lnTo>
                      <a:pt x="9691" y="349901"/>
                    </a:lnTo>
                    <a:cubicBezTo>
                      <a:pt x="11306" y="343442"/>
                      <a:pt x="17767" y="340212"/>
                      <a:pt x="22612" y="340212"/>
                    </a:cubicBezTo>
                    <a:close/>
                    <a:moveTo>
                      <a:pt x="339174" y="171013"/>
                    </a:moveTo>
                    <a:cubicBezTo>
                      <a:pt x="340789" y="171013"/>
                      <a:pt x="340789" y="171013"/>
                      <a:pt x="340789" y="171013"/>
                    </a:cubicBezTo>
                    <a:lnTo>
                      <a:pt x="416685" y="191945"/>
                    </a:lnTo>
                    <a:cubicBezTo>
                      <a:pt x="416685" y="191945"/>
                      <a:pt x="418299" y="191945"/>
                      <a:pt x="418299" y="191945"/>
                    </a:cubicBezTo>
                    <a:cubicBezTo>
                      <a:pt x="418299" y="191945"/>
                      <a:pt x="418299" y="193556"/>
                      <a:pt x="418299" y="193556"/>
                    </a:cubicBezTo>
                    <a:cubicBezTo>
                      <a:pt x="418299" y="193556"/>
                      <a:pt x="418299" y="193556"/>
                      <a:pt x="418299" y="195166"/>
                    </a:cubicBezTo>
                    <a:lnTo>
                      <a:pt x="389233" y="204827"/>
                    </a:lnTo>
                    <a:lnTo>
                      <a:pt x="429603" y="245081"/>
                    </a:lnTo>
                    <a:cubicBezTo>
                      <a:pt x="429603" y="245081"/>
                      <a:pt x="429603" y="246691"/>
                      <a:pt x="429603" y="246691"/>
                    </a:cubicBezTo>
                    <a:lnTo>
                      <a:pt x="416685" y="261183"/>
                    </a:lnTo>
                    <a:cubicBezTo>
                      <a:pt x="415070" y="261183"/>
                      <a:pt x="413455" y="261183"/>
                      <a:pt x="413455" y="261183"/>
                    </a:cubicBezTo>
                    <a:lnTo>
                      <a:pt x="373085" y="220929"/>
                    </a:lnTo>
                    <a:lnTo>
                      <a:pt x="368240" y="254742"/>
                    </a:lnTo>
                    <a:cubicBezTo>
                      <a:pt x="366626" y="254742"/>
                      <a:pt x="366626" y="254742"/>
                      <a:pt x="366626" y="254742"/>
                    </a:cubicBezTo>
                    <a:cubicBezTo>
                      <a:pt x="365011" y="254742"/>
                      <a:pt x="365011" y="254742"/>
                      <a:pt x="365011" y="253132"/>
                    </a:cubicBezTo>
                    <a:lnTo>
                      <a:pt x="339174" y="172623"/>
                    </a:lnTo>
                    <a:cubicBezTo>
                      <a:pt x="339174" y="172623"/>
                      <a:pt x="339174" y="172623"/>
                      <a:pt x="339174" y="171013"/>
                    </a:cubicBezTo>
                    <a:close/>
                    <a:moveTo>
                      <a:pt x="50166" y="40313"/>
                    </a:moveTo>
                    <a:lnTo>
                      <a:pt x="50166" y="293479"/>
                    </a:lnTo>
                    <a:lnTo>
                      <a:pt x="491114" y="293479"/>
                    </a:lnTo>
                    <a:lnTo>
                      <a:pt x="491114" y="40313"/>
                    </a:lnTo>
                    <a:close/>
                    <a:moveTo>
                      <a:pt x="30783" y="0"/>
                    </a:moveTo>
                    <a:lnTo>
                      <a:pt x="510497" y="0"/>
                    </a:lnTo>
                    <a:cubicBezTo>
                      <a:pt x="521803" y="0"/>
                      <a:pt x="529879" y="9675"/>
                      <a:pt x="529879" y="20963"/>
                    </a:cubicBezTo>
                    <a:lnTo>
                      <a:pt x="529879" y="312829"/>
                    </a:lnTo>
                    <a:cubicBezTo>
                      <a:pt x="529879" y="324116"/>
                      <a:pt x="521803" y="332179"/>
                      <a:pt x="510497" y="332179"/>
                    </a:cubicBezTo>
                    <a:lnTo>
                      <a:pt x="30783" y="332179"/>
                    </a:lnTo>
                    <a:cubicBezTo>
                      <a:pt x="19477" y="332179"/>
                      <a:pt x="11401" y="324116"/>
                      <a:pt x="11401" y="312829"/>
                    </a:cubicBezTo>
                    <a:lnTo>
                      <a:pt x="11401" y="20963"/>
                    </a:lnTo>
                    <a:cubicBezTo>
                      <a:pt x="11401" y="9675"/>
                      <a:pt x="19477" y="0"/>
                      <a:pt x="3078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070E7B18-7CF1-ECE1-B5DC-2F9C4ED91BC3}"/>
                </a:ext>
              </a:extLst>
            </p:cNvPr>
            <p:cNvGrpSpPr/>
            <p:nvPr/>
          </p:nvGrpSpPr>
          <p:grpSpPr>
            <a:xfrm>
              <a:off x="4880046" y="2185713"/>
              <a:ext cx="2064121" cy="4698553"/>
              <a:chOff x="4880046" y="2185713"/>
              <a:chExt cx="2064121" cy="4698553"/>
            </a:xfrm>
          </p:grpSpPr>
          <p:sp>
            <p:nvSpPr>
              <p:cNvPr id="101" name="IconBackground3">
                <a:extLst>
                  <a:ext uri="{FF2B5EF4-FFF2-40B4-BE49-F238E27FC236}">
                    <a16:creationId xmlns:a16="http://schemas.microsoft.com/office/drawing/2014/main" id="{C993893B-98B4-1B1E-2763-3A1C9C4971AF}"/>
                  </a:ext>
                </a:extLst>
              </p:cNvPr>
              <p:cNvSpPr/>
              <p:nvPr/>
            </p:nvSpPr>
            <p:spPr>
              <a:xfrm>
                <a:off x="4880046" y="4464000"/>
                <a:ext cx="1913985" cy="24202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2815" y="119814"/>
                    </a:moveTo>
                    <a:cubicBezTo>
                      <a:pt x="81876" y="119814"/>
                      <a:pt x="81876" y="119814"/>
                      <a:pt x="81876" y="119814"/>
                    </a:cubicBezTo>
                    <a:cubicBezTo>
                      <a:pt x="82463" y="119814"/>
                      <a:pt x="82815" y="119814"/>
                      <a:pt x="82815" y="119814"/>
                    </a:cubicBezTo>
                    <a:close/>
                    <a:moveTo>
                      <a:pt x="49501" y="120000"/>
                    </a:moveTo>
                    <a:cubicBezTo>
                      <a:pt x="49501" y="120000"/>
                      <a:pt x="49501" y="119907"/>
                      <a:pt x="49618" y="119814"/>
                    </a:cubicBezTo>
                    <a:cubicBezTo>
                      <a:pt x="49501" y="119814"/>
                      <a:pt x="49501" y="119814"/>
                      <a:pt x="49501" y="119814"/>
                    </a:cubicBezTo>
                    <a:lnTo>
                      <a:pt x="49501" y="120000"/>
                    </a:lnTo>
                    <a:close/>
                    <a:moveTo>
                      <a:pt x="107800" y="68438"/>
                    </a:moveTo>
                    <a:cubicBezTo>
                      <a:pt x="107800" y="68438"/>
                      <a:pt x="106041" y="64080"/>
                      <a:pt x="101583" y="65564"/>
                    </a:cubicBezTo>
                    <a:cubicBezTo>
                      <a:pt x="101231" y="63060"/>
                      <a:pt x="97126" y="63338"/>
                      <a:pt x="97126" y="63338"/>
                    </a:cubicBezTo>
                    <a:cubicBezTo>
                      <a:pt x="97126" y="63338"/>
                      <a:pt x="96774" y="57774"/>
                      <a:pt x="91730" y="58145"/>
                    </a:cubicBezTo>
                    <a:cubicBezTo>
                      <a:pt x="86686" y="58516"/>
                      <a:pt x="84340" y="61391"/>
                      <a:pt x="84340" y="61391"/>
                    </a:cubicBezTo>
                    <a:cubicBezTo>
                      <a:pt x="84340" y="61391"/>
                      <a:pt x="79413" y="61669"/>
                      <a:pt x="80000" y="65471"/>
                    </a:cubicBezTo>
                    <a:cubicBezTo>
                      <a:pt x="77419" y="65842"/>
                      <a:pt x="76832" y="67789"/>
                      <a:pt x="76832" y="67789"/>
                    </a:cubicBezTo>
                    <a:cubicBezTo>
                      <a:pt x="76832" y="67789"/>
                      <a:pt x="71319" y="67697"/>
                      <a:pt x="71085" y="72519"/>
                    </a:cubicBezTo>
                    <a:cubicBezTo>
                      <a:pt x="70850" y="77248"/>
                      <a:pt x="75659" y="81421"/>
                      <a:pt x="81173" y="78361"/>
                    </a:cubicBezTo>
                    <a:cubicBezTo>
                      <a:pt x="81173" y="78361"/>
                      <a:pt x="82463" y="80772"/>
                      <a:pt x="84222" y="80958"/>
                    </a:cubicBezTo>
                    <a:cubicBezTo>
                      <a:pt x="84222" y="80958"/>
                      <a:pt x="84340" y="85687"/>
                      <a:pt x="80234" y="88098"/>
                    </a:cubicBezTo>
                    <a:cubicBezTo>
                      <a:pt x="76246" y="90510"/>
                      <a:pt x="68621" y="92828"/>
                      <a:pt x="68621" y="92828"/>
                    </a:cubicBezTo>
                    <a:cubicBezTo>
                      <a:pt x="68621" y="92828"/>
                      <a:pt x="66862" y="82534"/>
                      <a:pt x="64164" y="75486"/>
                    </a:cubicBezTo>
                    <a:cubicBezTo>
                      <a:pt x="61583" y="68438"/>
                      <a:pt x="62404" y="59721"/>
                      <a:pt x="62404" y="59721"/>
                    </a:cubicBezTo>
                    <a:cubicBezTo>
                      <a:pt x="62404" y="59721"/>
                      <a:pt x="65571" y="59907"/>
                      <a:pt x="68152" y="58516"/>
                    </a:cubicBezTo>
                    <a:cubicBezTo>
                      <a:pt x="70615" y="57032"/>
                      <a:pt x="80821" y="65285"/>
                      <a:pt x="89149" y="52117"/>
                    </a:cubicBezTo>
                    <a:cubicBezTo>
                      <a:pt x="89149" y="52117"/>
                      <a:pt x="104868" y="55548"/>
                      <a:pt x="112492" y="44327"/>
                    </a:cubicBezTo>
                    <a:cubicBezTo>
                      <a:pt x="120000" y="33106"/>
                      <a:pt x="103460" y="25687"/>
                      <a:pt x="97947" y="26893"/>
                    </a:cubicBezTo>
                    <a:cubicBezTo>
                      <a:pt x="97947" y="26893"/>
                      <a:pt x="96070" y="16321"/>
                      <a:pt x="81173" y="18639"/>
                    </a:cubicBezTo>
                    <a:cubicBezTo>
                      <a:pt x="81173" y="18639"/>
                      <a:pt x="79882" y="12426"/>
                      <a:pt x="72023" y="12797"/>
                    </a:cubicBezTo>
                    <a:cubicBezTo>
                      <a:pt x="72023" y="12797"/>
                      <a:pt x="70146" y="741"/>
                      <a:pt x="55718" y="185"/>
                    </a:cubicBezTo>
                    <a:cubicBezTo>
                      <a:pt x="44340" y="0"/>
                      <a:pt x="39765" y="8253"/>
                      <a:pt x="39765" y="8253"/>
                    </a:cubicBezTo>
                    <a:cubicBezTo>
                      <a:pt x="39765" y="8253"/>
                      <a:pt x="28387" y="7047"/>
                      <a:pt x="28269" y="18547"/>
                    </a:cubicBezTo>
                    <a:cubicBezTo>
                      <a:pt x="28269" y="18547"/>
                      <a:pt x="21348" y="19752"/>
                      <a:pt x="18885" y="23740"/>
                    </a:cubicBezTo>
                    <a:cubicBezTo>
                      <a:pt x="16539" y="25038"/>
                      <a:pt x="5043" y="24204"/>
                      <a:pt x="7155" y="34312"/>
                    </a:cubicBezTo>
                    <a:cubicBezTo>
                      <a:pt x="7155" y="34312"/>
                      <a:pt x="0" y="44327"/>
                      <a:pt x="10322" y="51561"/>
                    </a:cubicBezTo>
                    <a:cubicBezTo>
                      <a:pt x="18533" y="56383"/>
                      <a:pt x="30146" y="51746"/>
                      <a:pt x="30146" y="51746"/>
                    </a:cubicBezTo>
                    <a:cubicBezTo>
                      <a:pt x="30146" y="51746"/>
                      <a:pt x="34838" y="57681"/>
                      <a:pt x="43167" y="59165"/>
                    </a:cubicBezTo>
                    <a:cubicBezTo>
                      <a:pt x="43167" y="59165"/>
                      <a:pt x="49501" y="70942"/>
                      <a:pt x="54897" y="77897"/>
                    </a:cubicBezTo>
                    <a:cubicBezTo>
                      <a:pt x="56304" y="79289"/>
                      <a:pt x="61348" y="89119"/>
                      <a:pt x="59237" y="101545"/>
                    </a:cubicBezTo>
                    <a:cubicBezTo>
                      <a:pt x="57126" y="112766"/>
                      <a:pt x="50791" y="118794"/>
                      <a:pt x="49618" y="119814"/>
                    </a:cubicBezTo>
                    <a:cubicBezTo>
                      <a:pt x="81876" y="119814"/>
                      <a:pt x="81876" y="119814"/>
                      <a:pt x="81876" y="119814"/>
                    </a:cubicBezTo>
                    <a:cubicBezTo>
                      <a:pt x="79765" y="119814"/>
                      <a:pt x="74486" y="119536"/>
                      <a:pt x="72375" y="117959"/>
                    </a:cubicBezTo>
                    <a:cubicBezTo>
                      <a:pt x="69560" y="115919"/>
                      <a:pt x="70850" y="113693"/>
                      <a:pt x="70029" y="108593"/>
                    </a:cubicBezTo>
                    <a:cubicBezTo>
                      <a:pt x="69325" y="103585"/>
                      <a:pt x="69560" y="96074"/>
                      <a:pt x="69560" y="96074"/>
                    </a:cubicBezTo>
                    <a:cubicBezTo>
                      <a:pt x="69560" y="96074"/>
                      <a:pt x="88211" y="87449"/>
                      <a:pt x="90791" y="82071"/>
                    </a:cubicBezTo>
                    <a:cubicBezTo>
                      <a:pt x="92785" y="82627"/>
                      <a:pt x="105102" y="81978"/>
                      <a:pt x="104985" y="78732"/>
                    </a:cubicBezTo>
                    <a:cubicBezTo>
                      <a:pt x="107214" y="79567"/>
                      <a:pt x="114838" y="77712"/>
                      <a:pt x="113900" y="72797"/>
                    </a:cubicBezTo>
                    <a:cubicBezTo>
                      <a:pt x="112844" y="68809"/>
                      <a:pt x="107800" y="68438"/>
                      <a:pt x="107800" y="68438"/>
                    </a:cubicBezTo>
                    <a:close/>
                    <a:moveTo>
                      <a:pt x="49149" y="61020"/>
                    </a:moveTo>
                    <a:cubicBezTo>
                      <a:pt x="56656" y="60927"/>
                      <a:pt x="56656" y="60927"/>
                      <a:pt x="56656" y="60927"/>
                    </a:cubicBezTo>
                    <a:cubicBezTo>
                      <a:pt x="56070" y="65100"/>
                      <a:pt x="57126" y="72519"/>
                      <a:pt x="57126" y="72519"/>
                    </a:cubicBezTo>
                    <a:cubicBezTo>
                      <a:pt x="51378" y="67418"/>
                      <a:pt x="49149" y="61020"/>
                      <a:pt x="49149" y="61020"/>
                    </a:cubicBezTo>
                    <a:close/>
                    <a:moveTo>
                      <a:pt x="85278" y="85131"/>
                    </a:moveTo>
                    <a:cubicBezTo>
                      <a:pt x="85278" y="85131"/>
                      <a:pt x="86568" y="83276"/>
                      <a:pt x="86217" y="81607"/>
                    </a:cubicBezTo>
                    <a:cubicBezTo>
                      <a:pt x="86217" y="81607"/>
                      <a:pt x="88093" y="81700"/>
                      <a:pt x="89032" y="81792"/>
                    </a:cubicBezTo>
                    <a:cubicBezTo>
                      <a:pt x="89032" y="81792"/>
                      <a:pt x="87272" y="83740"/>
                      <a:pt x="85278" y="85131"/>
                    </a:cubicBez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Text3">
                <a:extLst>
                  <a:ext uri="{FF2B5EF4-FFF2-40B4-BE49-F238E27FC236}">
                    <a16:creationId xmlns:a16="http://schemas.microsoft.com/office/drawing/2014/main" id="{6B0D63F7-996E-E486-519B-C3B43691B293}"/>
                  </a:ext>
                </a:extLst>
              </p:cNvPr>
              <p:cNvSpPr/>
              <p:nvPr/>
            </p:nvSpPr>
            <p:spPr bwMode="auto">
              <a:xfrm>
                <a:off x="4929605" y="2672092"/>
                <a:ext cx="2014562" cy="77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与残联和康复中心合作，扩大影响力。</a:t>
                </a:r>
                <a:endParaRPr lang="en-US" dirty="0"/>
              </a:p>
            </p:txBody>
          </p:sp>
          <p:sp>
            <p:nvSpPr>
              <p:cNvPr id="103" name="Bullet3">
                <a:extLst>
                  <a:ext uri="{FF2B5EF4-FFF2-40B4-BE49-F238E27FC236}">
                    <a16:creationId xmlns:a16="http://schemas.microsoft.com/office/drawing/2014/main" id="{6417E1AA-A6C0-32E4-226F-E43726F0AB59}"/>
                  </a:ext>
                </a:extLst>
              </p:cNvPr>
              <p:cNvSpPr txBox="1"/>
              <p:nvPr/>
            </p:nvSpPr>
            <p:spPr bwMode="auto">
              <a:xfrm>
                <a:off x="4929605" y="2185713"/>
                <a:ext cx="2014562" cy="48637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合作推广</a:t>
                </a:r>
                <a:endParaRPr lang="en-US" dirty="0"/>
              </a:p>
            </p:txBody>
          </p:sp>
          <p:sp>
            <p:nvSpPr>
              <p:cNvPr id="104" name="Icon3">
                <a:extLst>
                  <a:ext uri="{FF2B5EF4-FFF2-40B4-BE49-F238E27FC236}">
                    <a16:creationId xmlns:a16="http://schemas.microsoft.com/office/drawing/2014/main" id="{2FC07DB9-095B-E550-F59F-3BC07769E001}"/>
                  </a:ext>
                </a:extLst>
              </p:cNvPr>
              <p:cNvSpPr/>
              <p:nvPr/>
            </p:nvSpPr>
            <p:spPr bwMode="auto">
              <a:xfrm>
                <a:off x="5554993" y="4773459"/>
                <a:ext cx="399958" cy="319275"/>
              </a:xfrm>
              <a:custGeom>
                <a:avLst/>
                <a:gdLst>
                  <a:gd name="connsiteX0" fmla="*/ 208357 w 539466"/>
                  <a:gd name="connsiteY0" fmla="*/ 395115 h 430641"/>
                  <a:gd name="connsiteX1" fmla="*/ 203511 w 539466"/>
                  <a:gd name="connsiteY1" fmla="*/ 422567 h 430641"/>
                  <a:gd name="connsiteX2" fmla="*/ 331109 w 539466"/>
                  <a:gd name="connsiteY2" fmla="*/ 422567 h 430641"/>
                  <a:gd name="connsiteX3" fmla="*/ 318188 w 539466"/>
                  <a:gd name="connsiteY3" fmla="*/ 395115 h 430641"/>
                  <a:gd name="connsiteX4" fmla="*/ 30688 w 539466"/>
                  <a:gd name="connsiteY4" fmla="*/ 354745 h 430641"/>
                  <a:gd name="connsiteX5" fmla="*/ 22612 w 539466"/>
                  <a:gd name="connsiteY5" fmla="*/ 385427 h 430641"/>
                  <a:gd name="connsiteX6" fmla="*/ 518469 w 539466"/>
                  <a:gd name="connsiteY6" fmla="*/ 385427 h 430641"/>
                  <a:gd name="connsiteX7" fmla="*/ 508778 w 539466"/>
                  <a:gd name="connsiteY7" fmla="*/ 354745 h 430641"/>
                  <a:gd name="connsiteX8" fmla="*/ 22612 w 539466"/>
                  <a:gd name="connsiteY8" fmla="*/ 340212 h 430641"/>
                  <a:gd name="connsiteX9" fmla="*/ 515239 w 539466"/>
                  <a:gd name="connsiteY9" fmla="*/ 340212 h 430641"/>
                  <a:gd name="connsiteX10" fmla="*/ 528160 w 539466"/>
                  <a:gd name="connsiteY10" fmla="*/ 349901 h 430641"/>
                  <a:gd name="connsiteX11" fmla="*/ 537851 w 539466"/>
                  <a:gd name="connsiteY11" fmla="*/ 388656 h 430641"/>
                  <a:gd name="connsiteX12" fmla="*/ 539466 w 539466"/>
                  <a:gd name="connsiteY12" fmla="*/ 393501 h 430641"/>
                  <a:gd name="connsiteX13" fmla="*/ 539466 w 539466"/>
                  <a:gd name="connsiteY13" fmla="*/ 417723 h 430641"/>
                  <a:gd name="connsiteX14" fmla="*/ 526545 w 539466"/>
                  <a:gd name="connsiteY14" fmla="*/ 430641 h 430641"/>
                  <a:gd name="connsiteX15" fmla="*/ 12921 w 539466"/>
                  <a:gd name="connsiteY15" fmla="*/ 430641 h 430641"/>
                  <a:gd name="connsiteX16" fmla="*/ 0 w 539466"/>
                  <a:gd name="connsiteY16" fmla="*/ 417723 h 430641"/>
                  <a:gd name="connsiteX17" fmla="*/ 0 w 539466"/>
                  <a:gd name="connsiteY17" fmla="*/ 393501 h 430641"/>
                  <a:gd name="connsiteX18" fmla="*/ 1615 w 539466"/>
                  <a:gd name="connsiteY18" fmla="*/ 388656 h 430641"/>
                  <a:gd name="connsiteX19" fmla="*/ 9691 w 539466"/>
                  <a:gd name="connsiteY19" fmla="*/ 349901 h 430641"/>
                  <a:gd name="connsiteX20" fmla="*/ 22612 w 539466"/>
                  <a:gd name="connsiteY20" fmla="*/ 340212 h 430641"/>
                  <a:gd name="connsiteX21" fmla="*/ 339174 w 539466"/>
                  <a:gd name="connsiteY21" fmla="*/ 171013 h 430641"/>
                  <a:gd name="connsiteX22" fmla="*/ 340789 w 539466"/>
                  <a:gd name="connsiteY22" fmla="*/ 171013 h 430641"/>
                  <a:gd name="connsiteX23" fmla="*/ 416685 w 539466"/>
                  <a:gd name="connsiteY23" fmla="*/ 191945 h 430641"/>
                  <a:gd name="connsiteX24" fmla="*/ 418299 w 539466"/>
                  <a:gd name="connsiteY24" fmla="*/ 191945 h 430641"/>
                  <a:gd name="connsiteX25" fmla="*/ 418299 w 539466"/>
                  <a:gd name="connsiteY25" fmla="*/ 193556 h 430641"/>
                  <a:gd name="connsiteX26" fmla="*/ 418299 w 539466"/>
                  <a:gd name="connsiteY26" fmla="*/ 195166 h 430641"/>
                  <a:gd name="connsiteX27" fmla="*/ 389233 w 539466"/>
                  <a:gd name="connsiteY27" fmla="*/ 204827 h 430641"/>
                  <a:gd name="connsiteX28" fmla="*/ 429603 w 539466"/>
                  <a:gd name="connsiteY28" fmla="*/ 245081 h 430641"/>
                  <a:gd name="connsiteX29" fmla="*/ 429603 w 539466"/>
                  <a:gd name="connsiteY29" fmla="*/ 246691 h 430641"/>
                  <a:gd name="connsiteX30" fmla="*/ 416685 w 539466"/>
                  <a:gd name="connsiteY30" fmla="*/ 261183 h 430641"/>
                  <a:gd name="connsiteX31" fmla="*/ 413455 w 539466"/>
                  <a:gd name="connsiteY31" fmla="*/ 261183 h 430641"/>
                  <a:gd name="connsiteX32" fmla="*/ 373085 w 539466"/>
                  <a:gd name="connsiteY32" fmla="*/ 220929 h 430641"/>
                  <a:gd name="connsiteX33" fmla="*/ 368240 w 539466"/>
                  <a:gd name="connsiteY33" fmla="*/ 254742 h 430641"/>
                  <a:gd name="connsiteX34" fmla="*/ 366626 w 539466"/>
                  <a:gd name="connsiteY34" fmla="*/ 254742 h 430641"/>
                  <a:gd name="connsiteX35" fmla="*/ 365011 w 539466"/>
                  <a:gd name="connsiteY35" fmla="*/ 253132 h 430641"/>
                  <a:gd name="connsiteX36" fmla="*/ 339174 w 539466"/>
                  <a:gd name="connsiteY36" fmla="*/ 172623 h 430641"/>
                  <a:gd name="connsiteX37" fmla="*/ 339174 w 539466"/>
                  <a:gd name="connsiteY37" fmla="*/ 171013 h 430641"/>
                  <a:gd name="connsiteX38" fmla="*/ 50166 w 539466"/>
                  <a:gd name="connsiteY38" fmla="*/ 40313 h 430641"/>
                  <a:gd name="connsiteX39" fmla="*/ 50166 w 539466"/>
                  <a:gd name="connsiteY39" fmla="*/ 293479 h 430641"/>
                  <a:gd name="connsiteX40" fmla="*/ 491114 w 539466"/>
                  <a:gd name="connsiteY40" fmla="*/ 293479 h 430641"/>
                  <a:gd name="connsiteX41" fmla="*/ 491114 w 539466"/>
                  <a:gd name="connsiteY41" fmla="*/ 40313 h 430641"/>
                  <a:gd name="connsiteX42" fmla="*/ 30783 w 539466"/>
                  <a:gd name="connsiteY42" fmla="*/ 0 h 430641"/>
                  <a:gd name="connsiteX43" fmla="*/ 510497 w 539466"/>
                  <a:gd name="connsiteY43" fmla="*/ 0 h 430641"/>
                  <a:gd name="connsiteX44" fmla="*/ 529879 w 539466"/>
                  <a:gd name="connsiteY44" fmla="*/ 20963 h 430641"/>
                  <a:gd name="connsiteX45" fmla="*/ 529879 w 539466"/>
                  <a:gd name="connsiteY45" fmla="*/ 312829 h 430641"/>
                  <a:gd name="connsiteX46" fmla="*/ 510497 w 539466"/>
                  <a:gd name="connsiteY46" fmla="*/ 332179 h 430641"/>
                  <a:gd name="connsiteX47" fmla="*/ 30783 w 539466"/>
                  <a:gd name="connsiteY47" fmla="*/ 332179 h 430641"/>
                  <a:gd name="connsiteX48" fmla="*/ 11401 w 539466"/>
                  <a:gd name="connsiteY48" fmla="*/ 312829 h 430641"/>
                  <a:gd name="connsiteX49" fmla="*/ 11401 w 539466"/>
                  <a:gd name="connsiteY49" fmla="*/ 20963 h 430641"/>
                  <a:gd name="connsiteX50" fmla="*/ 30783 w 539466"/>
                  <a:gd name="connsiteY50" fmla="*/ 0 h 430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39466" h="430641">
                    <a:moveTo>
                      <a:pt x="208357" y="395115"/>
                    </a:moveTo>
                    <a:lnTo>
                      <a:pt x="203511" y="422567"/>
                    </a:lnTo>
                    <a:lnTo>
                      <a:pt x="331109" y="422567"/>
                    </a:lnTo>
                    <a:lnTo>
                      <a:pt x="318188" y="395115"/>
                    </a:lnTo>
                    <a:close/>
                    <a:moveTo>
                      <a:pt x="30688" y="354745"/>
                    </a:moveTo>
                    <a:lnTo>
                      <a:pt x="22612" y="385427"/>
                    </a:lnTo>
                    <a:lnTo>
                      <a:pt x="518469" y="385427"/>
                    </a:lnTo>
                    <a:lnTo>
                      <a:pt x="508778" y="354745"/>
                    </a:lnTo>
                    <a:close/>
                    <a:moveTo>
                      <a:pt x="22612" y="340212"/>
                    </a:moveTo>
                    <a:lnTo>
                      <a:pt x="515239" y="340212"/>
                    </a:lnTo>
                    <a:cubicBezTo>
                      <a:pt x="521699" y="340212"/>
                      <a:pt x="526545" y="343442"/>
                      <a:pt x="528160" y="349901"/>
                    </a:cubicBezTo>
                    <a:lnTo>
                      <a:pt x="537851" y="388656"/>
                    </a:lnTo>
                    <a:cubicBezTo>
                      <a:pt x="539466" y="390271"/>
                      <a:pt x="539466" y="391886"/>
                      <a:pt x="539466" y="393501"/>
                    </a:cubicBezTo>
                    <a:lnTo>
                      <a:pt x="539466" y="417723"/>
                    </a:lnTo>
                    <a:cubicBezTo>
                      <a:pt x="539466" y="425797"/>
                      <a:pt x="533005" y="430641"/>
                      <a:pt x="526545" y="430641"/>
                    </a:cubicBezTo>
                    <a:lnTo>
                      <a:pt x="12921" y="430641"/>
                    </a:lnTo>
                    <a:cubicBezTo>
                      <a:pt x="6461" y="430641"/>
                      <a:pt x="0" y="425797"/>
                      <a:pt x="0" y="417723"/>
                    </a:cubicBezTo>
                    <a:lnTo>
                      <a:pt x="0" y="393501"/>
                    </a:lnTo>
                    <a:cubicBezTo>
                      <a:pt x="0" y="391886"/>
                      <a:pt x="0" y="390271"/>
                      <a:pt x="1615" y="388656"/>
                    </a:cubicBezTo>
                    <a:lnTo>
                      <a:pt x="9691" y="349901"/>
                    </a:lnTo>
                    <a:cubicBezTo>
                      <a:pt x="11306" y="343442"/>
                      <a:pt x="17767" y="340212"/>
                      <a:pt x="22612" y="340212"/>
                    </a:cubicBezTo>
                    <a:close/>
                    <a:moveTo>
                      <a:pt x="339174" y="171013"/>
                    </a:moveTo>
                    <a:cubicBezTo>
                      <a:pt x="340789" y="171013"/>
                      <a:pt x="340789" y="171013"/>
                      <a:pt x="340789" y="171013"/>
                    </a:cubicBezTo>
                    <a:lnTo>
                      <a:pt x="416685" y="191945"/>
                    </a:lnTo>
                    <a:cubicBezTo>
                      <a:pt x="416685" y="191945"/>
                      <a:pt x="418299" y="191945"/>
                      <a:pt x="418299" y="191945"/>
                    </a:cubicBezTo>
                    <a:cubicBezTo>
                      <a:pt x="418299" y="191945"/>
                      <a:pt x="418299" y="193556"/>
                      <a:pt x="418299" y="193556"/>
                    </a:cubicBezTo>
                    <a:cubicBezTo>
                      <a:pt x="418299" y="193556"/>
                      <a:pt x="418299" y="193556"/>
                      <a:pt x="418299" y="195166"/>
                    </a:cubicBezTo>
                    <a:lnTo>
                      <a:pt x="389233" y="204827"/>
                    </a:lnTo>
                    <a:lnTo>
                      <a:pt x="429603" y="245081"/>
                    </a:lnTo>
                    <a:cubicBezTo>
                      <a:pt x="429603" y="245081"/>
                      <a:pt x="429603" y="246691"/>
                      <a:pt x="429603" y="246691"/>
                    </a:cubicBezTo>
                    <a:lnTo>
                      <a:pt x="416685" y="261183"/>
                    </a:lnTo>
                    <a:cubicBezTo>
                      <a:pt x="415070" y="261183"/>
                      <a:pt x="413455" y="261183"/>
                      <a:pt x="413455" y="261183"/>
                    </a:cubicBezTo>
                    <a:lnTo>
                      <a:pt x="373085" y="220929"/>
                    </a:lnTo>
                    <a:lnTo>
                      <a:pt x="368240" y="254742"/>
                    </a:lnTo>
                    <a:cubicBezTo>
                      <a:pt x="366626" y="254742"/>
                      <a:pt x="366626" y="254742"/>
                      <a:pt x="366626" y="254742"/>
                    </a:cubicBezTo>
                    <a:cubicBezTo>
                      <a:pt x="365011" y="254742"/>
                      <a:pt x="365011" y="254742"/>
                      <a:pt x="365011" y="253132"/>
                    </a:cubicBezTo>
                    <a:lnTo>
                      <a:pt x="339174" y="172623"/>
                    </a:lnTo>
                    <a:cubicBezTo>
                      <a:pt x="339174" y="172623"/>
                      <a:pt x="339174" y="172623"/>
                      <a:pt x="339174" y="171013"/>
                    </a:cubicBezTo>
                    <a:close/>
                    <a:moveTo>
                      <a:pt x="50166" y="40313"/>
                    </a:moveTo>
                    <a:lnTo>
                      <a:pt x="50166" y="293479"/>
                    </a:lnTo>
                    <a:lnTo>
                      <a:pt x="491114" y="293479"/>
                    </a:lnTo>
                    <a:lnTo>
                      <a:pt x="491114" y="40313"/>
                    </a:lnTo>
                    <a:close/>
                    <a:moveTo>
                      <a:pt x="30783" y="0"/>
                    </a:moveTo>
                    <a:lnTo>
                      <a:pt x="510497" y="0"/>
                    </a:lnTo>
                    <a:cubicBezTo>
                      <a:pt x="521803" y="0"/>
                      <a:pt x="529879" y="9675"/>
                      <a:pt x="529879" y="20963"/>
                    </a:cubicBezTo>
                    <a:lnTo>
                      <a:pt x="529879" y="312829"/>
                    </a:lnTo>
                    <a:cubicBezTo>
                      <a:pt x="529879" y="324116"/>
                      <a:pt x="521803" y="332179"/>
                      <a:pt x="510497" y="332179"/>
                    </a:cubicBezTo>
                    <a:lnTo>
                      <a:pt x="30783" y="332179"/>
                    </a:lnTo>
                    <a:cubicBezTo>
                      <a:pt x="19477" y="332179"/>
                      <a:pt x="11401" y="324116"/>
                      <a:pt x="11401" y="312829"/>
                    </a:cubicBezTo>
                    <a:lnTo>
                      <a:pt x="11401" y="20963"/>
                    </a:lnTo>
                    <a:cubicBezTo>
                      <a:pt x="11401" y="9675"/>
                      <a:pt x="19477" y="0"/>
                      <a:pt x="3078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F5C76CF3-5814-4FDF-DDCB-1B21688CBDC2}"/>
                </a:ext>
              </a:extLst>
            </p:cNvPr>
            <p:cNvGrpSpPr/>
            <p:nvPr/>
          </p:nvGrpSpPr>
          <p:grpSpPr>
            <a:xfrm>
              <a:off x="6925371" y="2185713"/>
              <a:ext cx="2629423" cy="4698553"/>
              <a:chOff x="6925371" y="2185713"/>
              <a:chExt cx="2629423" cy="4698553"/>
            </a:xfrm>
          </p:grpSpPr>
          <p:sp>
            <p:nvSpPr>
              <p:cNvPr id="97" name="IconBackground4">
                <a:extLst>
                  <a:ext uri="{FF2B5EF4-FFF2-40B4-BE49-F238E27FC236}">
                    <a16:creationId xmlns:a16="http://schemas.microsoft.com/office/drawing/2014/main" id="{99572FE5-9A6B-6B30-1FEF-3DC9A515BEF1}"/>
                  </a:ext>
                </a:extLst>
              </p:cNvPr>
              <p:cNvSpPr/>
              <p:nvPr/>
            </p:nvSpPr>
            <p:spPr>
              <a:xfrm flipH="1">
                <a:off x="6925371" y="3559315"/>
                <a:ext cx="2629423" cy="332495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2815" y="119814"/>
                    </a:moveTo>
                    <a:cubicBezTo>
                      <a:pt x="81876" y="119814"/>
                      <a:pt x="81876" y="119814"/>
                      <a:pt x="81876" y="119814"/>
                    </a:cubicBezTo>
                    <a:cubicBezTo>
                      <a:pt x="82463" y="119814"/>
                      <a:pt x="82815" y="119814"/>
                      <a:pt x="82815" y="119814"/>
                    </a:cubicBezTo>
                    <a:close/>
                    <a:moveTo>
                      <a:pt x="49501" y="120000"/>
                    </a:moveTo>
                    <a:cubicBezTo>
                      <a:pt x="49501" y="120000"/>
                      <a:pt x="49501" y="119907"/>
                      <a:pt x="49618" y="119814"/>
                    </a:cubicBezTo>
                    <a:cubicBezTo>
                      <a:pt x="49501" y="119814"/>
                      <a:pt x="49501" y="119814"/>
                      <a:pt x="49501" y="119814"/>
                    </a:cubicBezTo>
                    <a:lnTo>
                      <a:pt x="49501" y="120000"/>
                    </a:lnTo>
                    <a:close/>
                    <a:moveTo>
                      <a:pt x="107800" y="68438"/>
                    </a:moveTo>
                    <a:cubicBezTo>
                      <a:pt x="107800" y="68438"/>
                      <a:pt x="106041" y="64080"/>
                      <a:pt x="101583" y="65564"/>
                    </a:cubicBezTo>
                    <a:cubicBezTo>
                      <a:pt x="101231" y="63060"/>
                      <a:pt x="97126" y="63338"/>
                      <a:pt x="97126" y="63338"/>
                    </a:cubicBezTo>
                    <a:cubicBezTo>
                      <a:pt x="97126" y="63338"/>
                      <a:pt x="96774" y="57774"/>
                      <a:pt x="91730" y="58145"/>
                    </a:cubicBezTo>
                    <a:cubicBezTo>
                      <a:pt x="86686" y="58516"/>
                      <a:pt x="84340" y="61391"/>
                      <a:pt x="84340" y="61391"/>
                    </a:cubicBezTo>
                    <a:cubicBezTo>
                      <a:pt x="84340" y="61391"/>
                      <a:pt x="79413" y="61669"/>
                      <a:pt x="80000" y="65471"/>
                    </a:cubicBezTo>
                    <a:cubicBezTo>
                      <a:pt x="77419" y="65842"/>
                      <a:pt x="76832" y="67789"/>
                      <a:pt x="76832" y="67789"/>
                    </a:cubicBezTo>
                    <a:cubicBezTo>
                      <a:pt x="76832" y="67789"/>
                      <a:pt x="71319" y="67697"/>
                      <a:pt x="71085" y="72519"/>
                    </a:cubicBezTo>
                    <a:cubicBezTo>
                      <a:pt x="70850" y="77248"/>
                      <a:pt x="75659" y="81421"/>
                      <a:pt x="81173" y="78361"/>
                    </a:cubicBezTo>
                    <a:cubicBezTo>
                      <a:pt x="81173" y="78361"/>
                      <a:pt x="82463" y="80772"/>
                      <a:pt x="84222" y="80958"/>
                    </a:cubicBezTo>
                    <a:cubicBezTo>
                      <a:pt x="84222" y="80958"/>
                      <a:pt x="84340" y="85687"/>
                      <a:pt x="80234" y="88098"/>
                    </a:cubicBezTo>
                    <a:cubicBezTo>
                      <a:pt x="76246" y="90510"/>
                      <a:pt x="68621" y="92828"/>
                      <a:pt x="68621" y="92828"/>
                    </a:cubicBezTo>
                    <a:cubicBezTo>
                      <a:pt x="68621" y="92828"/>
                      <a:pt x="66862" y="82534"/>
                      <a:pt x="64164" y="75486"/>
                    </a:cubicBezTo>
                    <a:cubicBezTo>
                      <a:pt x="61583" y="68438"/>
                      <a:pt x="62404" y="59721"/>
                      <a:pt x="62404" y="59721"/>
                    </a:cubicBezTo>
                    <a:cubicBezTo>
                      <a:pt x="62404" y="59721"/>
                      <a:pt x="65571" y="59907"/>
                      <a:pt x="68152" y="58516"/>
                    </a:cubicBezTo>
                    <a:cubicBezTo>
                      <a:pt x="70615" y="57032"/>
                      <a:pt x="80821" y="65285"/>
                      <a:pt x="89149" y="52117"/>
                    </a:cubicBezTo>
                    <a:cubicBezTo>
                      <a:pt x="89149" y="52117"/>
                      <a:pt x="104868" y="55548"/>
                      <a:pt x="112492" y="44327"/>
                    </a:cubicBezTo>
                    <a:cubicBezTo>
                      <a:pt x="120000" y="33106"/>
                      <a:pt x="103460" y="25687"/>
                      <a:pt x="97947" y="26893"/>
                    </a:cubicBezTo>
                    <a:cubicBezTo>
                      <a:pt x="97947" y="26893"/>
                      <a:pt x="96070" y="16321"/>
                      <a:pt x="81173" y="18639"/>
                    </a:cubicBezTo>
                    <a:cubicBezTo>
                      <a:pt x="81173" y="18639"/>
                      <a:pt x="79882" y="12426"/>
                      <a:pt x="72023" y="12797"/>
                    </a:cubicBezTo>
                    <a:cubicBezTo>
                      <a:pt x="72023" y="12797"/>
                      <a:pt x="70146" y="741"/>
                      <a:pt x="55718" y="185"/>
                    </a:cubicBezTo>
                    <a:cubicBezTo>
                      <a:pt x="44340" y="0"/>
                      <a:pt x="39765" y="8253"/>
                      <a:pt x="39765" y="8253"/>
                    </a:cubicBezTo>
                    <a:cubicBezTo>
                      <a:pt x="39765" y="8253"/>
                      <a:pt x="28387" y="7047"/>
                      <a:pt x="28269" y="18547"/>
                    </a:cubicBezTo>
                    <a:cubicBezTo>
                      <a:pt x="28269" y="18547"/>
                      <a:pt x="21348" y="19752"/>
                      <a:pt x="18885" y="23740"/>
                    </a:cubicBezTo>
                    <a:cubicBezTo>
                      <a:pt x="16539" y="25038"/>
                      <a:pt x="5043" y="24204"/>
                      <a:pt x="7155" y="34312"/>
                    </a:cubicBezTo>
                    <a:cubicBezTo>
                      <a:pt x="7155" y="34312"/>
                      <a:pt x="0" y="44327"/>
                      <a:pt x="10322" y="51561"/>
                    </a:cubicBezTo>
                    <a:cubicBezTo>
                      <a:pt x="18533" y="56383"/>
                      <a:pt x="30146" y="51746"/>
                      <a:pt x="30146" y="51746"/>
                    </a:cubicBezTo>
                    <a:cubicBezTo>
                      <a:pt x="30146" y="51746"/>
                      <a:pt x="34838" y="57681"/>
                      <a:pt x="43167" y="59165"/>
                    </a:cubicBezTo>
                    <a:cubicBezTo>
                      <a:pt x="43167" y="59165"/>
                      <a:pt x="49501" y="70942"/>
                      <a:pt x="54897" y="77897"/>
                    </a:cubicBezTo>
                    <a:cubicBezTo>
                      <a:pt x="56304" y="79289"/>
                      <a:pt x="61348" y="89119"/>
                      <a:pt x="59237" y="101545"/>
                    </a:cubicBezTo>
                    <a:cubicBezTo>
                      <a:pt x="57126" y="112766"/>
                      <a:pt x="50791" y="118794"/>
                      <a:pt x="49618" y="119814"/>
                    </a:cubicBezTo>
                    <a:cubicBezTo>
                      <a:pt x="81876" y="119814"/>
                      <a:pt x="81876" y="119814"/>
                      <a:pt x="81876" y="119814"/>
                    </a:cubicBezTo>
                    <a:cubicBezTo>
                      <a:pt x="79765" y="119814"/>
                      <a:pt x="74486" y="119536"/>
                      <a:pt x="72375" y="117959"/>
                    </a:cubicBezTo>
                    <a:cubicBezTo>
                      <a:pt x="69560" y="115919"/>
                      <a:pt x="70850" y="113693"/>
                      <a:pt x="70029" y="108593"/>
                    </a:cubicBezTo>
                    <a:cubicBezTo>
                      <a:pt x="69325" y="103585"/>
                      <a:pt x="69560" y="96074"/>
                      <a:pt x="69560" y="96074"/>
                    </a:cubicBezTo>
                    <a:cubicBezTo>
                      <a:pt x="69560" y="96074"/>
                      <a:pt x="88211" y="87449"/>
                      <a:pt x="90791" y="82071"/>
                    </a:cubicBezTo>
                    <a:cubicBezTo>
                      <a:pt x="92785" y="82627"/>
                      <a:pt x="105102" y="81978"/>
                      <a:pt x="104985" y="78732"/>
                    </a:cubicBezTo>
                    <a:cubicBezTo>
                      <a:pt x="107214" y="79567"/>
                      <a:pt x="114838" y="77712"/>
                      <a:pt x="113900" y="72797"/>
                    </a:cubicBezTo>
                    <a:cubicBezTo>
                      <a:pt x="112844" y="68809"/>
                      <a:pt x="107800" y="68438"/>
                      <a:pt x="107800" y="68438"/>
                    </a:cubicBezTo>
                    <a:close/>
                    <a:moveTo>
                      <a:pt x="49149" y="61020"/>
                    </a:moveTo>
                    <a:cubicBezTo>
                      <a:pt x="56656" y="60927"/>
                      <a:pt x="56656" y="60927"/>
                      <a:pt x="56656" y="60927"/>
                    </a:cubicBezTo>
                    <a:cubicBezTo>
                      <a:pt x="56070" y="65100"/>
                      <a:pt x="57126" y="72519"/>
                      <a:pt x="57126" y="72519"/>
                    </a:cubicBezTo>
                    <a:cubicBezTo>
                      <a:pt x="51378" y="67418"/>
                      <a:pt x="49149" y="61020"/>
                      <a:pt x="49149" y="61020"/>
                    </a:cubicBezTo>
                    <a:close/>
                    <a:moveTo>
                      <a:pt x="85278" y="85131"/>
                    </a:moveTo>
                    <a:cubicBezTo>
                      <a:pt x="85278" y="85131"/>
                      <a:pt x="86568" y="83276"/>
                      <a:pt x="86217" y="81607"/>
                    </a:cubicBezTo>
                    <a:cubicBezTo>
                      <a:pt x="86217" y="81607"/>
                      <a:pt x="88093" y="81700"/>
                      <a:pt x="89032" y="81792"/>
                    </a:cubicBezTo>
                    <a:cubicBezTo>
                      <a:pt x="89032" y="81792"/>
                      <a:pt x="87272" y="83740"/>
                      <a:pt x="85278" y="851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Text4">
                <a:extLst>
                  <a:ext uri="{FF2B5EF4-FFF2-40B4-BE49-F238E27FC236}">
                    <a16:creationId xmlns:a16="http://schemas.microsoft.com/office/drawing/2014/main" id="{EA5D4DAC-1334-6DDA-6874-EFC32230CDA2}"/>
                  </a:ext>
                </a:extLst>
              </p:cNvPr>
              <p:cNvSpPr/>
              <p:nvPr/>
            </p:nvSpPr>
            <p:spPr bwMode="auto">
              <a:xfrm>
                <a:off x="7109657" y="2672092"/>
                <a:ext cx="2014562" cy="77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组织公益讲座和产品试用活动，吸引用户参与。</a:t>
                </a:r>
                <a:endParaRPr lang="en-US" dirty="0"/>
              </a:p>
            </p:txBody>
          </p:sp>
          <p:sp>
            <p:nvSpPr>
              <p:cNvPr id="99" name="Bullet4">
                <a:extLst>
                  <a:ext uri="{FF2B5EF4-FFF2-40B4-BE49-F238E27FC236}">
                    <a16:creationId xmlns:a16="http://schemas.microsoft.com/office/drawing/2014/main" id="{2EDC7C48-5991-97BB-CF73-BECF2F0C0211}"/>
                  </a:ext>
                </a:extLst>
              </p:cNvPr>
              <p:cNvSpPr txBox="1"/>
              <p:nvPr/>
            </p:nvSpPr>
            <p:spPr bwMode="auto">
              <a:xfrm>
                <a:off x="7109657" y="2185713"/>
                <a:ext cx="2014562" cy="48637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推广活动策划</a:t>
                </a:r>
                <a:endParaRPr lang="en-US" dirty="0"/>
              </a:p>
            </p:txBody>
          </p:sp>
          <p:sp>
            <p:nvSpPr>
              <p:cNvPr id="100" name="Icon4">
                <a:extLst>
                  <a:ext uri="{FF2B5EF4-FFF2-40B4-BE49-F238E27FC236}">
                    <a16:creationId xmlns:a16="http://schemas.microsoft.com/office/drawing/2014/main" id="{F7DE3F29-AC3F-4DCA-090B-A6105966C91D}"/>
                  </a:ext>
                </a:extLst>
              </p:cNvPr>
              <p:cNvSpPr/>
              <p:nvPr/>
            </p:nvSpPr>
            <p:spPr bwMode="auto">
              <a:xfrm>
                <a:off x="8127187" y="3863302"/>
                <a:ext cx="399958" cy="319275"/>
              </a:xfrm>
              <a:custGeom>
                <a:avLst/>
                <a:gdLst>
                  <a:gd name="connsiteX0" fmla="*/ 208357 w 539466"/>
                  <a:gd name="connsiteY0" fmla="*/ 395115 h 430641"/>
                  <a:gd name="connsiteX1" fmla="*/ 203511 w 539466"/>
                  <a:gd name="connsiteY1" fmla="*/ 422567 h 430641"/>
                  <a:gd name="connsiteX2" fmla="*/ 331109 w 539466"/>
                  <a:gd name="connsiteY2" fmla="*/ 422567 h 430641"/>
                  <a:gd name="connsiteX3" fmla="*/ 318188 w 539466"/>
                  <a:gd name="connsiteY3" fmla="*/ 395115 h 430641"/>
                  <a:gd name="connsiteX4" fmla="*/ 30688 w 539466"/>
                  <a:gd name="connsiteY4" fmla="*/ 354745 h 430641"/>
                  <a:gd name="connsiteX5" fmla="*/ 22612 w 539466"/>
                  <a:gd name="connsiteY5" fmla="*/ 385427 h 430641"/>
                  <a:gd name="connsiteX6" fmla="*/ 518469 w 539466"/>
                  <a:gd name="connsiteY6" fmla="*/ 385427 h 430641"/>
                  <a:gd name="connsiteX7" fmla="*/ 508778 w 539466"/>
                  <a:gd name="connsiteY7" fmla="*/ 354745 h 430641"/>
                  <a:gd name="connsiteX8" fmla="*/ 22612 w 539466"/>
                  <a:gd name="connsiteY8" fmla="*/ 340212 h 430641"/>
                  <a:gd name="connsiteX9" fmla="*/ 515239 w 539466"/>
                  <a:gd name="connsiteY9" fmla="*/ 340212 h 430641"/>
                  <a:gd name="connsiteX10" fmla="*/ 528160 w 539466"/>
                  <a:gd name="connsiteY10" fmla="*/ 349901 h 430641"/>
                  <a:gd name="connsiteX11" fmla="*/ 537851 w 539466"/>
                  <a:gd name="connsiteY11" fmla="*/ 388656 h 430641"/>
                  <a:gd name="connsiteX12" fmla="*/ 539466 w 539466"/>
                  <a:gd name="connsiteY12" fmla="*/ 393501 h 430641"/>
                  <a:gd name="connsiteX13" fmla="*/ 539466 w 539466"/>
                  <a:gd name="connsiteY13" fmla="*/ 417723 h 430641"/>
                  <a:gd name="connsiteX14" fmla="*/ 526545 w 539466"/>
                  <a:gd name="connsiteY14" fmla="*/ 430641 h 430641"/>
                  <a:gd name="connsiteX15" fmla="*/ 12921 w 539466"/>
                  <a:gd name="connsiteY15" fmla="*/ 430641 h 430641"/>
                  <a:gd name="connsiteX16" fmla="*/ 0 w 539466"/>
                  <a:gd name="connsiteY16" fmla="*/ 417723 h 430641"/>
                  <a:gd name="connsiteX17" fmla="*/ 0 w 539466"/>
                  <a:gd name="connsiteY17" fmla="*/ 393501 h 430641"/>
                  <a:gd name="connsiteX18" fmla="*/ 1615 w 539466"/>
                  <a:gd name="connsiteY18" fmla="*/ 388656 h 430641"/>
                  <a:gd name="connsiteX19" fmla="*/ 9691 w 539466"/>
                  <a:gd name="connsiteY19" fmla="*/ 349901 h 430641"/>
                  <a:gd name="connsiteX20" fmla="*/ 22612 w 539466"/>
                  <a:gd name="connsiteY20" fmla="*/ 340212 h 430641"/>
                  <a:gd name="connsiteX21" fmla="*/ 339174 w 539466"/>
                  <a:gd name="connsiteY21" fmla="*/ 171013 h 430641"/>
                  <a:gd name="connsiteX22" fmla="*/ 340789 w 539466"/>
                  <a:gd name="connsiteY22" fmla="*/ 171013 h 430641"/>
                  <a:gd name="connsiteX23" fmla="*/ 416685 w 539466"/>
                  <a:gd name="connsiteY23" fmla="*/ 191945 h 430641"/>
                  <a:gd name="connsiteX24" fmla="*/ 418299 w 539466"/>
                  <a:gd name="connsiteY24" fmla="*/ 191945 h 430641"/>
                  <a:gd name="connsiteX25" fmla="*/ 418299 w 539466"/>
                  <a:gd name="connsiteY25" fmla="*/ 193556 h 430641"/>
                  <a:gd name="connsiteX26" fmla="*/ 418299 w 539466"/>
                  <a:gd name="connsiteY26" fmla="*/ 195166 h 430641"/>
                  <a:gd name="connsiteX27" fmla="*/ 389233 w 539466"/>
                  <a:gd name="connsiteY27" fmla="*/ 204827 h 430641"/>
                  <a:gd name="connsiteX28" fmla="*/ 429603 w 539466"/>
                  <a:gd name="connsiteY28" fmla="*/ 245081 h 430641"/>
                  <a:gd name="connsiteX29" fmla="*/ 429603 w 539466"/>
                  <a:gd name="connsiteY29" fmla="*/ 246691 h 430641"/>
                  <a:gd name="connsiteX30" fmla="*/ 416685 w 539466"/>
                  <a:gd name="connsiteY30" fmla="*/ 261183 h 430641"/>
                  <a:gd name="connsiteX31" fmla="*/ 413455 w 539466"/>
                  <a:gd name="connsiteY31" fmla="*/ 261183 h 430641"/>
                  <a:gd name="connsiteX32" fmla="*/ 373085 w 539466"/>
                  <a:gd name="connsiteY32" fmla="*/ 220929 h 430641"/>
                  <a:gd name="connsiteX33" fmla="*/ 368240 w 539466"/>
                  <a:gd name="connsiteY33" fmla="*/ 254742 h 430641"/>
                  <a:gd name="connsiteX34" fmla="*/ 366626 w 539466"/>
                  <a:gd name="connsiteY34" fmla="*/ 254742 h 430641"/>
                  <a:gd name="connsiteX35" fmla="*/ 365011 w 539466"/>
                  <a:gd name="connsiteY35" fmla="*/ 253132 h 430641"/>
                  <a:gd name="connsiteX36" fmla="*/ 339174 w 539466"/>
                  <a:gd name="connsiteY36" fmla="*/ 172623 h 430641"/>
                  <a:gd name="connsiteX37" fmla="*/ 339174 w 539466"/>
                  <a:gd name="connsiteY37" fmla="*/ 171013 h 430641"/>
                  <a:gd name="connsiteX38" fmla="*/ 50166 w 539466"/>
                  <a:gd name="connsiteY38" fmla="*/ 40313 h 430641"/>
                  <a:gd name="connsiteX39" fmla="*/ 50166 w 539466"/>
                  <a:gd name="connsiteY39" fmla="*/ 293479 h 430641"/>
                  <a:gd name="connsiteX40" fmla="*/ 491114 w 539466"/>
                  <a:gd name="connsiteY40" fmla="*/ 293479 h 430641"/>
                  <a:gd name="connsiteX41" fmla="*/ 491114 w 539466"/>
                  <a:gd name="connsiteY41" fmla="*/ 40313 h 430641"/>
                  <a:gd name="connsiteX42" fmla="*/ 30783 w 539466"/>
                  <a:gd name="connsiteY42" fmla="*/ 0 h 430641"/>
                  <a:gd name="connsiteX43" fmla="*/ 510497 w 539466"/>
                  <a:gd name="connsiteY43" fmla="*/ 0 h 430641"/>
                  <a:gd name="connsiteX44" fmla="*/ 529879 w 539466"/>
                  <a:gd name="connsiteY44" fmla="*/ 20963 h 430641"/>
                  <a:gd name="connsiteX45" fmla="*/ 529879 w 539466"/>
                  <a:gd name="connsiteY45" fmla="*/ 312829 h 430641"/>
                  <a:gd name="connsiteX46" fmla="*/ 510497 w 539466"/>
                  <a:gd name="connsiteY46" fmla="*/ 332179 h 430641"/>
                  <a:gd name="connsiteX47" fmla="*/ 30783 w 539466"/>
                  <a:gd name="connsiteY47" fmla="*/ 332179 h 430641"/>
                  <a:gd name="connsiteX48" fmla="*/ 11401 w 539466"/>
                  <a:gd name="connsiteY48" fmla="*/ 312829 h 430641"/>
                  <a:gd name="connsiteX49" fmla="*/ 11401 w 539466"/>
                  <a:gd name="connsiteY49" fmla="*/ 20963 h 430641"/>
                  <a:gd name="connsiteX50" fmla="*/ 30783 w 539466"/>
                  <a:gd name="connsiteY50" fmla="*/ 0 h 430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39466" h="430641">
                    <a:moveTo>
                      <a:pt x="208357" y="395115"/>
                    </a:moveTo>
                    <a:lnTo>
                      <a:pt x="203511" y="422567"/>
                    </a:lnTo>
                    <a:lnTo>
                      <a:pt x="331109" y="422567"/>
                    </a:lnTo>
                    <a:lnTo>
                      <a:pt x="318188" y="395115"/>
                    </a:lnTo>
                    <a:close/>
                    <a:moveTo>
                      <a:pt x="30688" y="354745"/>
                    </a:moveTo>
                    <a:lnTo>
                      <a:pt x="22612" y="385427"/>
                    </a:lnTo>
                    <a:lnTo>
                      <a:pt x="518469" y="385427"/>
                    </a:lnTo>
                    <a:lnTo>
                      <a:pt x="508778" y="354745"/>
                    </a:lnTo>
                    <a:close/>
                    <a:moveTo>
                      <a:pt x="22612" y="340212"/>
                    </a:moveTo>
                    <a:lnTo>
                      <a:pt x="515239" y="340212"/>
                    </a:lnTo>
                    <a:cubicBezTo>
                      <a:pt x="521699" y="340212"/>
                      <a:pt x="526545" y="343442"/>
                      <a:pt x="528160" y="349901"/>
                    </a:cubicBezTo>
                    <a:lnTo>
                      <a:pt x="537851" y="388656"/>
                    </a:lnTo>
                    <a:cubicBezTo>
                      <a:pt x="539466" y="390271"/>
                      <a:pt x="539466" y="391886"/>
                      <a:pt x="539466" y="393501"/>
                    </a:cubicBezTo>
                    <a:lnTo>
                      <a:pt x="539466" y="417723"/>
                    </a:lnTo>
                    <a:cubicBezTo>
                      <a:pt x="539466" y="425797"/>
                      <a:pt x="533005" y="430641"/>
                      <a:pt x="526545" y="430641"/>
                    </a:cubicBezTo>
                    <a:lnTo>
                      <a:pt x="12921" y="430641"/>
                    </a:lnTo>
                    <a:cubicBezTo>
                      <a:pt x="6461" y="430641"/>
                      <a:pt x="0" y="425797"/>
                      <a:pt x="0" y="417723"/>
                    </a:cubicBezTo>
                    <a:lnTo>
                      <a:pt x="0" y="393501"/>
                    </a:lnTo>
                    <a:cubicBezTo>
                      <a:pt x="0" y="391886"/>
                      <a:pt x="0" y="390271"/>
                      <a:pt x="1615" y="388656"/>
                    </a:cubicBezTo>
                    <a:lnTo>
                      <a:pt x="9691" y="349901"/>
                    </a:lnTo>
                    <a:cubicBezTo>
                      <a:pt x="11306" y="343442"/>
                      <a:pt x="17767" y="340212"/>
                      <a:pt x="22612" y="340212"/>
                    </a:cubicBezTo>
                    <a:close/>
                    <a:moveTo>
                      <a:pt x="339174" y="171013"/>
                    </a:moveTo>
                    <a:cubicBezTo>
                      <a:pt x="340789" y="171013"/>
                      <a:pt x="340789" y="171013"/>
                      <a:pt x="340789" y="171013"/>
                    </a:cubicBezTo>
                    <a:lnTo>
                      <a:pt x="416685" y="191945"/>
                    </a:lnTo>
                    <a:cubicBezTo>
                      <a:pt x="416685" y="191945"/>
                      <a:pt x="418299" y="191945"/>
                      <a:pt x="418299" y="191945"/>
                    </a:cubicBezTo>
                    <a:cubicBezTo>
                      <a:pt x="418299" y="191945"/>
                      <a:pt x="418299" y="193556"/>
                      <a:pt x="418299" y="193556"/>
                    </a:cubicBezTo>
                    <a:cubicBezTo>
                      <a:pt x="418299" y="193556"/>
                      <a:pt x="418299" y="193556"/>
                      <a:pt x="418299" y="195166"/>
                    </a:cubicBezTo>
                    <a:lnTo>
                      <a:pt x="389233" y="204827"/>
                    </a:lnTo>
                    <a:lnTo>
                      <a:pt x="429603" y="245081"/>
                    </a:lnTo>
                    <a:cubicBezTo>
                      <a:pt x="429603" y="245081"/>
                      <a:pt x="429603" y="246691"/>
                      <a:pt x="429603" y="246691"/>
                    </a:cubicBezTo>
                    <a:lnTo>
                      <a:pt x="416685" y="261183"/>
                    </a:lnTo>
                    <a:cubicBezTo>
                      <a:pt x="415070" y="261183"/>
                      <a:pt x="413455" y="261183"/>
                      <a:pt x="413455" y="261183"/>
                    </a:cubicBezTo>
                    <a:lnTo>
                      <a:pt x="373085" y="220929"/>
                    </a:lnTo>
                    <a:lnTo>
                      <a:pt x="368240" y="254742"/>
                    </a:lnTo>
                    <a:cubicBezTo>
                      <a:pt x="366626" y="254742"/>
                      <a:pt x="366626" y="254742"/>
                      <a:pt x="366626" y="254742"/>
                    </a:cubicBezTo>
                    <a:cubicBezTo>
                      <a:pt x="365011" y="254742"/>
                      <a:pt x="365011" y="254742"/>
                      <a:pt x="365011" y="253132"/>
                    </a:cubicBezTo>
                    <a:lnTo>
                      <a:pt x="339174" y="172623"/>
                    </a:lnTo>
                    <a:cubicBezTo>
                      <a:pt x="339174" y="172623"/>
                      <a:pt x="339174" y="172623"/>
                      <a:pt x="339174" y="171013"/>
                    </a:cubicBezTo>
                    <a:close/>
                    <a:moveTo>
                      <a:pt x="50166" y="40313"/>
                    </a:moveTo>
                    <a:lnTo>
                      <a:pt x="50166" y="293479"/>
                    </a:lnTo>
                    <a:lnTo>
                      <a:pt x="491114" y="293479"/>
                    </a:lnTo>
                    <a:lnTo>
                      <a:pt x="491114" y="40313"/>
                    </a:lnTo>
                    <a:close/>
                    <a:moveTo>
                      <a:pt x="30783" y="0"/>
                    </a:moveTo>
                    <a:lnTo>
                      <a:pt x="510497" y="0"/>
                    </a:lnTo>
                    <a:cubicBezTo>
                      <a:pt x="521803" y="0"/>
                      <a:pt x="529879" y="9675"/>
                      <a:pt x="529879" y="20963"/>
                    </a:cubicBezTo>
                    <a:lnTo>
                      <a:pt x="529879" y="312829"/>
                    </a:lnTo>
                    <a:cubicBezTo>
                      <a:pt x="529879" y="324116"/>
                      <a:pt x="521803" y="332179"/>
                      <a:pt x="510497" y="332179"/>
                    </a:cubicBezTo>
                    <a:lnTo>
                      <a:pt x="30783" y="332179"/>
                    </a:lnTo>
                    <a:cubicBezTo>
                      <a:pt x="19477" y="332179"/>
                      <a:pt x="11401" y="324116"/>
                      <a:pt x="11401" y="312829"/>
                    </a:cubicBezTo>
                    <a:lnTo>
                      <a:pt x="11401" y="20963"/>
                    </a:lnTo>
                    <a:cubicBezTo>
                      <a:pt x="11401" y="9675"/>
                      <a:pt x="19477" y="0"/>
                      <a:pt x="307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705501EB-CF3A-9B9A-3CCD-AB76958E0487}"/>
                </a:ext>
              </a:extLst>
            </p:cNvPr>
            <p:cNvGrpSpPr/>
            <p:nvPr/>
          </p:nvGrpSpPr>
          <p:grpSpPr>
            <a:xfrm>
              <a:off x="9301139" y="2185713"/>
              <a:ext cx="2102304" cy="4698553"/>
              <a:chOff x="9301139" y="2185713"/>
              <a:chExt cx="2102304" cy="4698553"/>
            </a:xfrm>
          </p:grpSpPr>
          <p:sp>
            <p:nvSpPr>
              <p:cNvPr id="93" name="IconBackground5">
                <a:extLst>
                  <a:ext uri="{FF2B5EF4-FFF2-40B4-BE49-F238E27FC236}">
                    <a16:creationId xmlns:a16="http://schemas.microsoft.com/office/drawing/2014/main" id="{2D60E2EF-2E26-579C-A866-6BCB2ED6ED88}"/>
                  </a:ext>
                </a:extLst>
              </p:cNvPr>
              <p:cNvSpPr/>
              <p:nvPr/>
            </p:nvSpPr>
            <p:spPr>
              <a:xfrm>
                <a:off x="9489458" y="4464000"/>
                <a:ext cx="1913985" cy="24202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2815" y="119814"/>
                    </a:moveTo>
                    <a:cubicBezTo>
                      <a:pt x="81876" y="119814"/>
                      <a:pt x="81876" y="119814"/>
                      <a:pt x="81876" y="119814"/>
                    </a:cubicBezTo>
                    <a:cubicBezTo>
                      <a:pt x="82463" y="119814"/>
                      <a:pt x="82815" y="119814"/>
                      <a:pt x="82815" y="119814"/>
                    </a:cubicBezTo>
                    <a:close/>
                    <a:moveTo>
                      <a:pt x="49501" y="120000"/>
                    </a:moveTo>
                    <a:cubicBezTo>
                      <a:pt x="49501" y="120000"/>
                      <a:pt x="49501" y="119907"/>
                      <a:pt x="49618" y="119814"/>
                    </a:cubicBezTo>
                    <a:cubicBezTo>
                      <a:pt x="49501" y="119814"/>
                      <a:pt x="49501" y="119814"/>
                      <a:pt x="49501" y="119814"/>
                    </a:cubicBezTo>
                    <a:lnTo>
                      <a:pt x="49501" y="120000"/>
                    </a:lnTo>
                    <a:close/>
                    <a:moveTo>
                      <a:pt x="107800" y="68438"/>
                    </a:moveTo>
                    <a:cubicBezTo>
                      <a:pt x="107800" y="68438"/>
                      <a:pt x="106041" y="64080"/>
                      <a:pt x="101583" y="65564"/>
                    </a:cubicBezTo>
                    <a:cubicBezTo>
                      <a:pt x="101231" y="63060"/>
                      <a:pt x="97126" y="63338"/>
                      <a:pt x="97126" y="63338"/>
                    </a:cubicBezTo>
                    <a:cubicBezTo>
                      <a:pt x="97126" y="63338"/>
                      <a:pt x="96774" y="57774"/>
                      <a:pt x="91730" y="58145"/>
                    </a:cubicBezTo>
                    <a:cubicBezTo>
                      <a:pt x="86686" y="58516"/>
                      <a:pt x="84340" y="61391"/>
                      <a:pt x="84340" y="61391"/>
                    </a:cubicBezTo>
                    <a:cubicBezTo>
                      <a:pt x="84340" y="61391"/>
                      <a:pt x="79413" y="61669"/>
                      <a:pt x="80000" y="65471"/>
                    </a:cubicBezTo>
                    <a:cubicBezTo>
                      <a:pt x="77419" y="65842"/>
                      <a:pt x="76832" y="67789"/>
                      <a:pt x="76832" y="67789"/>
                    </a:cubicBezTo>
                    <a:cubicBezTo>
                      <a:pt x="76832" y="67789"/>
                      <a:pt x="71319" y="67697"/>
                      <a:pt x="71085" y="72519"/>
                    </a:cubicBezTo>
                    <a:cubicBezTo>
                      <a:pt x="70850" y="77248"/>
                      <a:pt x="75659" y="81421"/>
                      <a:pt x="81173" y="78361"/>
                    </a:cubicBezTo>
                    <a:cubicBezTo>
                      <a:pt x="81173" y="78361"/>
                      <a:pt x="82463" y="80772"/>
                      <a:pt x="84222" y="80958"/>
                    </a:cubicBezTo>
                    <a:cubicBezTo>
                      <a:pt x="84222" y="80958"/>
                      <a:pt x="84340" y="85687"/>
                      <a:pt x="80234" y="88098"/>
                    </a:cubicBezTo>
                    <a:cubicBezTo>
                      <a:pt x="76246" y="90510"/>
                      <a:pt x="68621" y="92828"/>
                      <a:pt x="68621" y="92828"/>
                    </a:cubicBezTo>
                    <a:cubicBezTo>
                      <a:pt x="68621" y="92828"/>
                      <a:pt x="66862" y="82534"/>
                      <a:pt x="64164" y="75486"/>
                    </a:cubicBezTo>
                    <a:cubicBezTo>
                      <a:pt x="61583" y="68438"/>
                      <a:pt x="62404" y="59721"/>
                      <a:pt x="62404" y="59721"/>
                    </a:cubicBezTo>
                    <a:cubicBezTo>
                      <a:pt x="62404" y="59721"/>
                      <a:pt x="65571" y="59907"/>
                      <a:pt x="68152" y="58516"/>
                    </a:cubicBezTo>
                    <a:cubicBezTo>
                      <a:pt x="70615" y="57032"/>
                      <a:pt x="80821" y="65285"/>
                      <a:pt x="89149" y="52117"/>
                    </a:cubicBezTo>
                    <a:cubicBezTo>
                      <a:pt x="89149" y="52117"/>
                      <a:pt x="104868" y="55548"/>
                      <a:pt x="112492" y="44327"/>
                    </a:cubicBezTo>
                    <a:cubicBezTo>
                      <a:pt x="120000" y="33106"/>
                      <a:pt x="103460" y="25687"/>
                      <a:pt x="97947" y="26893"/>
                    </a:cubicBezTo>
                    <a:cubicBezTo>
                      <a:pt x="97947" y="26893"/>
                      <a:pt x="96070" y="16321"/>
                      <a:pt x="81173" y="18639"/>
                    </a:cubicBezTo>
                    <a:cubicBezTo>
                      <a:pt x="81173" y="18639"/>
                      <a:pt x="79882" y="12426"/>
                      <a:pt x="72023" y="12797"/>
                    </a:cubicBezTo>
                    <a:cubicBezTo>
                      <a:pt x="72023" y="12797"/>
                      <a:pt x="70146" y="741"/>
                      <a:pt x="55718" y="185"/>
                    </a:cubicBezTo>
                    <a:cubicBezTo>
                      <a:pt x="44340" y="0"/>
                      <a:pt x="39765" y="8253"/>
                      <a:pt x="39765" y="8253"/>
                    </a:cubicBezTo>
                    <a:cubicBezTo>
                      <a:pt x="39765" y="8253"/>
                      <a:pt x="28387" y="7047"/>
                      <a:pt x="28269" y="18547"/>
                    </a:cubicBezTo>
                    <a:cubicBezTo>
                      <a:pt x="28269" y="18547"/>
                      <a:pt x="21348" y="19752"/>
                      <a:pt x="18885" y="23740"/>
                    </a:cubicBezTo>
                    <a:cubicBezTo>
                      <a:pt x="16539" y="25038"/>
                      <a:pt x="5043" y="24204"/>
                      <a:pt x="7155" y="34312"/>
                    </a:cubicBezTo>
                    <a:cubicBezTo>
                      <a:pt x="7155" y="34312"/>
                      <a:pt x="0" y="44327"/>
                      <a:pt x="10322" y="51561"/>
                    </a:cubicBezTo>
                    <a:cubicBezTo>
                      <a:pt x="18533" y="56383"/>
                      <a:pt x="30146" y="51746"/>
                      <a:pt x="30146" y="51746"/>
                    </a:cubicBezTo>
                    <a:cubicBezTo>
                      <a:pt x="30146" y="51746"/>
                      <a:pt x="34838" y="57681"/>
                      <a:pt x="43167" y="59165"/>
                    </a:cubicBezTo>
                    <a:cubicBezTo>
                      <a:pt x="43167" y="59165"/>
                      <a:pt x="49501" y="70942"/>
                      <a:pt x="54897" y="77897"/>
                    </a:cubicBezTo>
                    <a:cubicBezTo>
                      <a:pt x="56304" y="79289"/>
                      <a:pt x="61348" y="89119"/>
                      <a:pt x="59237" y="101545"/>
                    </a:cubicBezTo>
                    <a:cubicBezTo>
                      <a:pt x="57126" y="112766"/>
                      <a:pt x="50791" y="118794"/>
                      <a:pt x="49618" y="119814"/>
                    </a:cubicBezTo>
                    <a:cubicBezTo>
                      <a:pt x="81876" y="119814"/>
                      <a:pt x="81876" y="119814"/>
                      <a:pt x="81876" y="119814"/>
                    </a:cubicBezTo>
                    <a:cubicBezTo>
                      <a:pt x="79765" y="119814"/>
                      <a:pt x="74486" y="119536"/>
                      <a:pt x="72375" y="117959"/>
                    </a:cubicBezTo>
                    <a:cubicBezTo>
                      <a:pt x="69560" y="115919"/>
                      <a:pt x="70850" y="113693"/>
                      <a:pt x="70029" y="108593"/>
                    </a:cubicBezTo>
                    <a:cubicBezTo>
                      <a:pt x="69325" y="103585"/>
                      <a:pt x="69560" y="96074"/>
                      <a:pt x="69560" y="96074"/>
                    </a:cubicBezTo>
                    <a:cubicBezTo>
                      <a:pt x="69560" y="96074"/>
                      <a:pt x="88211" y="87449"/>
                      <a:pt x="90791" y="82071"/>
                    </a:cubicBezTo>
                    <a:cubicBezTo>
                      <a:pt x="92785" y="82627"/>
                      <a:pt x="105102" y="81978"/>
                      <a:pt x="104985" y="78732"/>
                    </a:cubicBezTo>
                    <a:cubicBezTo>
                      <a:pt x="107214" y="79567"/>
                      <a:pt x="114838" y="77712"/>
                      <a:pt x="113900" y="72797"/>
                    </a:cubicBezTo>
                    <a:cubicBezTo>
                      <a:pt x="112844" y="68809"/>
                      <a:pt x="107800" y="68438"/>
                      <a:pt x="107800" y="68438"/>
                    </a:cubicBezTo>
                    <a:close/>
                    <a:moveTo>
                      <a:pt x="49149" y="61020"/>
                    </a:moveTo>
                    <a:cubicBezTo>
                      <a:pt x="56656" y="60927"/>
                      <a:pt x="56656" y="60927"/>
                      <a:pt x="56656" y="60927"/>
                    </a:cubicBezTo>
                    <a:cubicBezTo>
                      <a:pt x="56070" y="65100"/>
                      <a:pt x="57126" y="72519"/>
                      <a:pt x="57126" y="72519"/>
                    </a:cubicBezTo>
                    <a:cubicBezTo>
                      <a:pt x="51378" y="67418"/>
                      <a:pt x="49149" y="61020"/>
                      <a:pt x="49149" y="61020"/>
                    </a:cubicBezTo>
                    <a:close/>
                    <a:moveTo>
                      <a:pt x="85278" y="85131"/>
                    </a:moveTo>
                    <a:cubicBezTo>
                      <a:pt x="85278" y="85131"/>
                      <a:pt x="86568" y="83276"/>
                      <a:pt x="86217" y="81607"/>
                    </a:cubicBezTo>
                    <a:cubicBezTo>
                      <a:pt x="86217" y="81607"/>
                      <a:pt x="88093" y="81700"/>
                      <a:pt x="89032" y="81792"/>
                    </a:cubicBezTo>
                    <a:cubicBezTo>
                      <a:pt x="89032" y="81792"/>
                      <a:pt x="87272" y="83740"/>
                      <a:pt x="85278" y="85131"/>
                    </a:cubicBez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Text5">
                <a:extLst>
                  <a:ext uri="{FF2B5EF4-FFF2-40B4-BE49-F238E27FC236}">
                    <a16:creationId xmlns:a16="http://schemas.microsoft.com/office/drawing/2014/main" id="{94141A3F-A45B-4A12-0BC9-32D12CCFD4FE}"/>
                  </a:ext>
                </a:extLst>
              </p:cNvPr>
              <p:cNvSpPr/>
              <p:nvPr/>
            </p:nvSpPr>
            <p:spPr bwMode="auto">
              <a:xfrm>
                <a:off x="9301139" y="2672092"/>
                <a:ext cx="2014562" cy="77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鼓励用户分享使用体验，形成口碑效应。</a:t>
                </a:r>
                <a:endParaRPr lang="en-US" dirty="0"/>
              </a:p>
            </p:txBody>
          </p:sp>
          <p:sp>
            <p:nvSpPr>
              <p:cNvPr id="95" name="Bullet5">
                <a:extLst>
                  <a:ext uri="{FF2B5EF4-FFF2-40B4-BE49-F238E27FC236}">
                    <a16:creationId xmlns:a16="http://schemas.microsoft.com/office/drawing/2014/main" id="{3F46633F-C3D0-38EB-C77D-C35A6D7C7AD9}"/>
                  </a:ext>
                </a:extLst>
              </p:cNvPr>
              <p:cNvSpPr txBox="1"/>
              <p:nvPr/>
            </p:nvSpPr>
            <p:spPr bwMode="auto">
              <a:xfrm>
                <a:off x="9301139" y="2185713"/>
                <a:ext cx="2014562" cy="48637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用户口碑传播</a:t>
                </a:r>
                <a:endParaRPr lang="en-US" dirty="0"/>
              </a:p>
            </p:txBody>
          </p:sp>
          <p:sp>
            <p:nvSpPr>
              <p:cNvPr id="96" name="Icon5">
                <a:extLst>
                  <a:ext uri="{FF2B5EF4-FFF2-40B4-BE49-F238E27FC236}">
                    <a16:creationId xmlns:a16="http://schemas.microsoft.com/office/drawing/2014/main" id="{1E3868A4-E63C-EDEA-8458-E5DEB4710748}"/>
                  </a:ext>
                </a:extLst>
              </p:cNvPr>
              <p:cNvSpPr/>
              <p:nvPr/>
            </p:nvSpPr>
            <p:spPr bwMode="auto">
              <a:xfrm>
                <a:off x="10246471" y="4805856"/>
                <a:ext cx="399958" cy="319275"/>
              </a:xfrm>
              <a:custGeom>
                <a:avLst/>
                <a:gdLst>
                  <a:gd name="connsiteX0" fmla="*/ 208357 w 539466"/>
                  <a:gd name="connsiteY0" fmla="*/ 395115 h 430641"/>
                  <a:gd name="connsiteX1" fmla="*/ 203511 w 539466"/>
                  <a:gd name="connsiteY1" fmla="*/ 422567 h 430641"/>
                  <a:gd name="connsiteX2" fmla="*/ 331109 w 539466"/>
                  <a:gd name="connsiteY2" fmla="*/ 422567 h 430641"/>
                  <a:gd name="connsiteX3" fmla="*/ 318188 w 539466"/>
                  <a:gd name="connsiteY3" fmla="*/ 395115 h 430641"/>
                  <a:gd name="connsiteX4" fmla="*/ 30688 w 539466"/>
                  <a:gd name="connsiteY4" fmla="*/ 354745 h 430641"/>
                  <a:gd name="connsiteX5" fmla="*/ 22612 w 539466"/>
                  <a:gd name="connsiteY5" fmla="*/ 385427 h 430641"/>
                  <a:gd name="connsiteX6" fmla="*/ 518469 w 539466"/>
                  <a:gd name="connsiteY6" fmla="*/ 385427 h 430641"/>
                  <a:gd name="connsiteX7" fmla="*/ 508778 w 539466"/>
                  <a:gd name="connsiteY7" fmla="*/ 354745 h 430641"/>
                  <a:gd name="connsiteX8" fmla="*/ 22612 w 539466"/>
                  <a:gd name="connsiteY8" fmla="*/ 340212 h 430641"/>
                  <a:gd name="connsiteX9" fmla="*/ 515239 w 539466"/>
                  <a:gd name="connsiteY9" fmla="*/ 340212 h 430641"/>
                  <a:gd name="connsiteX10" fmla="*/ 528160 w 539466"/>
                  <a:gd name="connsiteY10" fmla="*/ 349901 h 430641"/>
                  <a:gd name="connsiteX11" fmla="*/ 537851 w 539466"/>
                  <a:gd name="connsiteY11" fmla="*/ 388656 h 430641"/>
                  <a:gd name="connsiteX12" fmla="*/ 539466 w 539466"/>
                  <a:gd name="connsiteY12" fmla="*/ 393501 h 430641"/>
                  <a:gd name="connsiteX13" fmla="*/ 539466 w 539466"/>
                  <a:gd name="connsiteY13" fmla="*/ 417723 h 430641"/>
                  <a:gd name="connsiteX14" fmla="*/ 526545 w 539466"/>
                  <a:gd name="connsiteY14" fmla="*/ 430641 h 430641"/>
                  <a:gd name="connsiteX15" fmla="*/ 12921 w 539466"/>
                  <a:gd name="connsiteY15" fmla="*/ 430641 h 430641"/>
                  <a:gd name="connsiteX16" fmla="*/ 0 w 539466"/>
                  <a:gd name="connsiteY16" fmla="*/ 417723 h 430641"/>
                  <a:gd name="connsiteX17" fmla="*/ 0 w 539466"/>
                  <a:gd name="connsiteY17" fmla="*/ 393501 h 430641"/>
                  <a:gd name="connsiteX18" fmla="*/ 1615 w 539466"/>
                  <a:gd name="connsiteY18" fmla="*/ 388656 h 430641"/>
                  <a:gd name="connsiteX19" fmla="*/ 9691 w 539466"/>
                  <a:gd name="connsiteY19" fmla="*/ 349901 h 430641"/>
                  <a:gd name="connsiteX20" fmla="*/ 22612 w 539466"/>
                  <a:gd name="connsiteY20" fmla="*/ 340212 h 430641"/>
                  <a:gd name="connsiteX21" fmla="*/ 339174 w 539466"/>
                  <a:gd name="connsiteY21" fmla="*/ 171013 h 430641"/>
                  <a:gd name="connsiteX22" fmla="*/ 340789 w 539466"/>
                  <a:gd name="connsiteY22" fmla="*/ 171013 h 430641"/>
                  <a:gd name="connsiteX23" fmla="*/ 416685 w 539466"/>
                  <a:gd name="connsiteY23" fmla="*/ 191945 h 430641"/>
                  <a:gd name="connsiteX24" fmla="*/ 418299 w 539466"/>
                  <a:gd name="connsiteY24" fmla="*/ 191945 h 430641"/>
                  <a:gd name="connsiteX25" fmla="*/ 418299 w 539466"/>
                  <a:gd name="connsiteY25" fmla="*/ 193556 h 430641"/>
                  <a:gd name="connsiteX26" fmla="*/ 418299 w 539466"/>
                  <a:gd name="connsiteY26" fmla="*/ 195166 h 430641"/>
                  <a:gd name="connsiteX27" fmla="*/ 389233 w 539466"/>
                  <a:gd name="connsiteY27" fmla="*/ 204827 h 430641"/>
                  <a:gd name="connsiteX28" fmla="*/ 429603 w 539466"/>
                  <a:gd name="connsiteY28" fmla="*/ 245081 h 430641"/>
                  <a:gd name="connsiteX29" fmla="*/ 429603 w 539466"/>
                  <a:gd name="connsiteY29" fmla="*/ 246691 h 430641"/>
                  <a:gd name="connsiteX30" fmla="*/ 416685 w 539466"/>
                  <a:gd name="connsiteY30" fmla="*/ 261183 h 430641"/>
                  <a:gd name="connsiteX31" fmla="*/ 413455 w 539466"/>
                  <a:gd name="connsiteY31" fmla="*/ 261183 h 430641"/>
                  <a:gd name="connsiteX32" fmla="*/ 373085 w 539466"/>
                  <a:gd name="connsiteY32" fmla="*/ 220929 h 430641"/>
                  <a:gd name="connsiteX33" fmla="*/ 368240 w 539466"/>
                  <a:gd name="connsiteY33" fmla="*/ 254742 h 430641"/>
                  <a:gd name="connsiteX34" fmla="*/ 366626 w 539466"/>
                  <a:gd name="connsiteY34" fmla="*/ 254742 h 430641"/>
                  <a:gd name="connsiteX35" fmla="*/ 365011 w 539466"/>
                  <a:gd name="connsiteY35" fmla="*/ 253132 h 430641"/>
                  <a:gd name="connsiteX36" fmla="*/ 339174 w 539466"/>
                  <a:gd name="connsiteY36" fmla="*/ 172623 h 430641"/>
                  <a:gd name="connsiteX37" fmla="*/ 339174 w 539466"/>
                  <a:gd name="connsiteY37" fmla="*/ 171013 h 430641"/>
                  <a:gd name="connsiteX38" fmla="*/ 50166 w 539466"/>
                  <a:gd name="connsiteY38" fmla="*/ 40313 h 430641"/>
                  <a:gd name="connsiteX39" fmla="*/ 50166 w 539466"/>
                  <a:gd name="connsiteY39" fmla="*/ 293479 h 430641"/>
                  <a:gd name="connsiteX40" fmla="*/ 491114 w 539466"/>
                  <a:gd name="connsiteY40" fmla="*/ 293479 h 430641"/>
                  <a:gd name="connsiteX41" fmla="*/ 491114 w 539466"/>
                  <a:gd name="connsiteY41" fmla="*/ 40313 h 430641"/>
                  <a:gd name="connsiteX42" fmla="*/ 30783 w 539466"/>
                  <a:gd name="connsiteY42" fmla="*/ 0 h 430641"/>
                  <a:gd name="connsiteX43" fmla="*/ 510497 w 539466"/>
                  <a:gd name="connsiteY43" fmla="*/ 0 h 430641"/>
                  <a:gd name="connsiteX44" fmla="*/ 529879 w 539466"/>
                  <a:gd name="connsiteY44" fmla="*/ 20963 h 430641"/>
                  <a:gd name="connsiteX45" fmla="*/ 529879 w 539466"/>
                  <a:gd name="connsiteY45" fmla="*/ 312829 h 430641"/>
                  <a:gd name="connsiteX46" fmla="*/ 510497 w 539466"/>
                  <a:gd name="connsiteY46" fmla="*/ 332179 h 430641"/>
                  <a:gd name="connsiteX47" fmla="*/ 30783 w 539466"/>
                  <a:gd name="connsiteY47" fmla="*/ 332179 h 430641"/>
                  <a:gd name="connsiteX48" fmla="*/ 11401 w 539466"/>
                  <a:gd name="connsiteY48" fmla="*/ 312829 h 430641"/>
                  <a:gd name="connsiteX49" fmla="*/ 11401 w 539466"/>
                  <a:gd name="connsiteY49" fmla="*/ 20963 h 430641"/>
                  <a:gd name="connsiteX50" fmla="*/ 30783 w 539466"/>
                  <a:gd name="connsiteY50" fmla="*/ 0 h 430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39466" h="430641">
                    <a:moveTo>
                      <a:pt x="208357" y="395115"/>
                    </a:moveTo>
                    <a:lnTo>
                      <a:pt x="203511" y="422567"/>
                    </a:lnTo>
                    <a:lnTo>
                      <a:pt x="331109" y="422567"/>
                    </a:lnTo>
                    <a:lnTo>
                      <a:pt x="318188" y="395115"/>
                    </a:lnTo>
                    <a:close/>
                    <a:moveTo>
                      <a:pt x="30688" y="354745"/>
                    </a:moveTo>
                    <a:lnTo>
                      <a:pt x="22612" y="385427"/>
                    </a:lnTo>
                    <a:lnTo>
                      <a:pt x="518469" y="385427"/>
                    </a:lnTo>
                    <a:lnTo>
                      <a:pt x="508778" y="354745"/>
                    </a:lnTo>
                    <a:close/>
                    <a:moveTo>
                      <a:pt x="22612" y="340212"/>
                    </a:moveTo>
                    <a:lnTo>
                      <a:pt x="515239" y="340212"/>
                    </a:lnTo>
                    <a:cubicBezTo>
                      <a:pt x="521699" y="340212"/>
                      <a:pt x="526545" y="343442"/>
                      <a:pt x="528160" y="349901"/>
                    </a:cubicBezTo>
                    <a:lnTo>
                      <a:pt x="537851" y="388656"/>
                    </a:lnTo>
                    <a:cubicBezTo>
                      <a:pt x="539466" y="390271"/>
                      <a:pt x="539466" y="391886"/>
                      <a:pt x="539466" y="393501"/>
                    </a:cubicBezTo>
                    <a:lnTo>
                      <a:pt x="539466" y="417723"/>
                    </a:lnTo>
                    <a:cubicBezTo>
                      <a:pt x="539466" y="425797"/>
                      <a:pt x="533005" y="430641"/>
                      <a:pt x="526545" y="430641"/>
                    </a:cubicBezTo>
                    <a:lnTo>
                      <a:pt x="12921" y="430641"/>
                    </a:lnTo>
                    <a:cubicBezTo>
                      <a:pt x="6461" y="430641"/>
                      <a:pt x="0" y="425797"/>
                      <a:pt x="0" y="417723"/>
                    </a:cubicBezTo>
                    <a:lnTo>
                      <a:pt x="0" y="393501"/>
                    </a:lnTo>
                    <a:cubicBezTo>
                      <a:pt x="0" y="391886"/>
                      <a:pt x="0" y="390271"/>
                      <a:pt x="1615" y="388656"/>
                    </a:cubicBezTo>
                    <a:lnTo>
                      <a:pt x="9691" y="349901"/>
                    </a:lnTo>
                    <a:cubicBezTo>
                      <a:pt x="11306" y="343442"/>
                      <a:pt x="17767" y="340212"/>
                      <a:pt x="22612" y="340212"/>
                    </a:cubicBezTo>
                    <a:close/>
                    <a:moveTo>
                      <a:pt x="339174" y="171013"/>
                    </a:moveTo>
                    <a:cubicBezTo>
                      <a:pt x="340789" y="171013"/>
                      <a:pt x="340789" y="171013"/>
                      <a:pt x="340789" y="171013"/>
                    </a:cubicBezTo>
                    <a:lnTo>
                      <a:pt x="416685" y="191945"/>
                    </a:lnTo>
                    <a:cubicBezTo>
                      <a:pt x="416685" y="191945"/>
                      <a:pt x="418299" y="191945"/>
                      <a:pt x="418299" y="191945"/>
                    </a:cubicBezTo>
                    <a:cubicBezTo>
                      <a:pt x="418299" y="191945"/>
                      <a:pt x="418299" y="193556"/>
                      <a:pt x="418299" y="193556"/>
                    </a:cubicBezTo>
                    <a:cubicBezTo>
                      <a:pt x="418299" y="193556"/>
                      <a:pt x="418299" y="193556"/>
                      <a:pt x="418299" y="195166"/>
                    </a:cubicBezTo>
                    <a:lnTo>
                      <a:pt x="389233" y="204827"/>
                    </a:lnTo>
                    <a:lnTo>
                      <a:pt x="429603" y="245081"/>
                    </a:lnTo>
                    <a:cubicBezTo>
                      <a:pt x="429603" y="245081"/>
                      <a:pt x="429603" y="246691"/>
                      <a:pt x="429603" y="246691"/>
                    </a:cubicBezTo>
                    <a:lnTo>
                      <a:pt x="416685" y="261183"/>
                    </a:lnTo>
                    <a:cubicBezTo>
                      <a:pt x="415070" y="261183"/>
                      <a:pt x="413455" y="261183"/>
                      <a:pt x="413455" y="261183"/>
                    </a:cubicBezTo>
                    <a:lnTo>
                      <a:pt x="373085" y="220929"/>
                    </a:lnTo>
                    <a:lnTo>
                      <a:pt x="368240" y="254742"/>
                    </a:lnTo>
                    <a:cubicBezTo>
                      <a:pt x="366626" y="254742"/>
                      <a:pt x="366626" y="254742"/>
                      <a:pt x="366626" y="254742"/>
                    </a:cubicBezTo>
                    <a:cubicBezTo>
                      <a:pt x="365011" y="254742"/>
                      <a:pt x="365011" y="254742"/>
                      <a:pt x="365011" y="253132"/>
                    </a:cubicBezTo>
                    <a:lnTo>
                      <a:pt x="339174" y="172623"/>
                    </a:lnTo>
                    <a:cubicBezTo>
                      <a:pt x="339174" y="172623"/>
                      <a:pt x="339174" y="172623"/>
                      <a:pt x="339174" y="171013"/>
                    </a:cubicBezTo>
                    <a:close/>
                    <a:moveTo>
                      <a:pt x="50166" y="40313"/>
                    </a:moveTo>
                    <a:lnTo>
                      <a:pt x="50166" y="293479"/>
                    </a:lnTo>
                    <a:lnTo>
                      <a:pt x="491114" y="293479"/>
                    </a:lnTo>
                    <a:lnTo>
                      <a:pt x="491114" y="40313"/>
                    </a:lnTo>
                    <a:close/>
                    <a:moveTo>
                      <a:pt x="30783" y="0"/>
                    </a:moveTo>
                    <a:lnTo>
                      <a:pt x="510497" y="0"/>
                    </a:lnTo>
                    <a:cubicBezTo>
                      <a:pt x="521803" y="0"/>
                      <a:pt x="529879" y="9675"/>
                      <a:pt x="529879" y="20963"/>
                    </a:cubicBezTo>
                    <a:lnTo>
                      <a:pt x="529879" y="312829"/>
                    </a:lnTo>
                    <a:cubicBezTo>
                      <a:pt x="529879" y="324116"/>
                      <a:pt x="521803" y="332179"/>
                      <a:pt x="510497" y="332179"/>
                    </a:cubicBezTo>
                    <a:lnTo>
                      <a:pt x="30783" y="332179"/>
                    </a:lnTo>
                    <a:cubicBezTo>
                      <a:pt x="19477" y="332179"/>
                      <a:pt x="11401" y="324116"/>
                      <a:pt x="11401" y="312829"/>
                    </a:cubicBezTo>
                    <a:lnTo>
                      <a:pt x="11401" y="20963"/>
                    </a:lnTo>
                    <a:cubicBezTo>
                      <a:pt x="11401" y="9675"/>
                      <a:pt x="19477" y="0"/>
                      <a:pt x="3078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定价与销售策略</a:t>
            </a:r>
            <a:endParaRPr lang="en-US" dirty="0"/>
          </a:p>
        </p:txBody>
      </p:sp>
      <p:grpSp>
        <p:nvGrpSpPr>
          <p:cNvPr id="11" name="1bcd3b5f-efca-4de4-92d8-6ac7e5250775.source.5.zh-Hans.pptx">
            <a:extLst>
              <a:ext uri="{FF2B5EF4-FFF2-40B4-BE49-F238E27FC236}">
                <a16:creationId xmlns:a16="http://schemas.microsoft.com/office/drawing/2014/main" id="{A09C7564-1098-F745-5F48-4A210AF67184}"/>
              </a:ext>
            </a:extLst>
          </p:cNvPr>
          <p:cNvGrpSpPr/>
          <p:nvPr/>
        </p:nvGrpSpPr>
        <p:grpSpPr>
          <a:xfrm>
            <a:off x="660400" y="1148552"/>
            <a:ext cx="10858500" cy="5530118"/>
            <a:chOff x="660400" y="1148552"/>
            <a:chExt cx="10858500" cy="5530118"/>
          </a:xfrm>
        </p:grpSpPr>
        <p:sp>
          <p:nvSpPr>
            <p:cNvPr id="3" name="iṡļîḑé">
              <a:extLst>
                <a:ext uri="{FF2B5EF4-FFF2-40B4-BE49-F238E27FC236}">
                  <a16:creationId xmlns:a16="http://schemas.microsoft.com/office/drawing/2014/main" id="{42FF023D-A800-346D-18A2-D5D15155D60A}"/>
                </a:ext>
              </a:extLst>
            </p:cNvPr>
            <p:cNvSpPr/>
            <p:nvPr/>
          </p:nvSpPr>
          <p:spPr>
            <a:xfrm>
              <a:off x="3767079" y="2033530"/>
              <a:ext cx="4645141" cy="4645140"/>
            </a:xfrm>
            <a:prstGeom prst="donut">
              <a:avLst>
                <a:gd name="adj" fmla="val 14579"/>
              </a:avLst>
            </a:prstGeom>
            <a:gradFill flip="none" rotWithShape="1">
              <a:gsLst>
                <a:gs pos="46000">
                  <a:schemeClr val="accent1">
                    <a:alpha val="0"/>
                  </a:schemeClr>
                </a:gs>
                <a:gs pos="100000">
                  <a:schemeClr val="accent1">
                    <a:alpha val="2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BFB756A-3137-76E8-69BF-FD8CF2F0972A}"/>
                </a:ext>
              </a:extLst>
            </p:cNvPr>
            <p:cNvGrpSpPr/>
            <p:nvPr/>
          </p:nvGrpSpPr>
          <p:grpSpPr>
            <a:xfrm>
              <a:off x="1477761" y="2203699"/>
              <a:ext cx="3355686" cy="1253447"/>
              <a:chOff x="1477761" y="2203699"/>
              <a:chExt cx="3355686" cy="1253447"/>
            </a:xfrm>
          </p:grpSpPr>
          <p:sp>
            <p:nvSpPr>
              <p:cNvPr id="85" name="ComponentBackground1">
                <a:extLst>
                  <a:ext uri="{FF2B5EF4-FFF2-40B4-BE49-F238E27FC236}">
                    <a16:creationId xmlns:a16="http://schemas.microsoft.com/office/drawing/2014/main" id="{CDB1057B-7BBA-EF64-7A3D-60AC41B7EDE7}"/>
                  </a:ext>
                </a:extLst>
              </p:cNvPr>
              <p:cNvSpPr/>
              <p:nvPr/>
            </p:nvSpPr>
            <p:spPr>
              <a:xfrm flipH="1">
                <a:off x="1477761" y="2203700"/>
                <a:ext cx="3291565" cy="577978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200" dirty="0">
                  <a:sym typeface="+mn-lt"/>
                </a:endParaRPr>
              </a:p>
            </p:txBody>
          </p:sp>
          <p:sp>
            <p:nvSpPr>
              <p:cNvPr id="86" name="Bullet1">
                <a:extLst>
                  <a:ext uri="{FF2B5EF4-FFF2-40B4-BE49-F238E27FC236}">
                    <a16:creationId xmlns:a16="http://schemas.microsoft.com/office/drawing/2014/main" id="{77D349FB-2C8D-C26D-B459-53685ED5EA8C}"/>
                  </a:ext>
                </a:extLst>
              </p:cNvPr>
              <p:cNvSpPr txBox="1"/>
              <p:nvPr/>
            </p:nvSpPr>
            <p:spPr>
              <a:xfrm flipH="1">
                <a:off x="1842687" y="2311867"/>
                <a:ext cx="2136068" cy="361644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/>
                    </a:solidFill>
                  </a:rPr>
                  <a:t>灵活定价模式</a:t>
                </a:r>
                <a:endParaRPr lang="en-US" dirty="0"/>
              </a:p>
            </p:txBody>
          </p:sp>
          <p:sp>
            <p:nvSpPr>
              <p:cNvPr id="87" name="Number1">
                <a:extLst>
                  <a:ext uri="{FF2B5EF4-FFF2-40B4-BE49-F238E27FC236}">
                    <a16:creationId xmlns:a16="http://schemas.microsoft.com/office/drawing/2014/main" id="{7CD70B4F-1D8B-869F-9FEB-F44C676E60F9}"/>
                  </a:ext>
                </a:extLst>
              </p:cNvPr>
              <p:cNvSpPr txBox="1"/>
              <p:nvPr/>
            </p:nvSpPr>
            <p:spPr>
              <a:xfrm flipH="1">
                <a:off x="4255469" y="2203699"/>
                <a:ext cx="577978" cy="577978"/>
              </a:xfrm>
              <a:prstGeom prst="roundRect">
                <a:avLst>
                  <a:gd name="adj" fmla="val 50000"/>
                </a:avLst>
              </a:prstGeom>
              <a:solidFill>
                <a:srgbClr val="F84D4D"/>
              </a:solidFill>
              <a:ln w="254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rgbClr val="F84D4D">
                    <a:alpha val="40000"/>
                  </a:srgbClr>
                </a:outerShdw>
              </a:effectLst>
            </p:spPr>
            <p:txBody>
              <a:bodyPr wrap="none" rtlCol="0" anchor="ctr"/>
              <a:lstStyle>
                <a:defPPr>
                  <a:defRPr lang="zh-CN"/>
                </a:defPPr>
                <a:lvl1pPr algn="ctr">
                  <a:defRPr b="1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dirty="0">
                    <a:latin typeface="+mn-lt"/>
                    <a:ea typeface="+mn-ea"/>
                  </a:rPr>
                  <a:t>01</a:t>
                </a:r>
                <a:endParaRPr lang="zh-CN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88" name="Text1">
                <a:extLst>
                  <a:ext uri="{FF2B5EF4-FFF2-40B4-BE49-F238E27FC236}">
                    <a16:creationId xmlns:a16="http://schemas.microsoft.com/office/drawing/2014/main" id="{9ED0C50A-D196-8C45-42AC-512C501809AA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724157" y="2778009"/>
                <a:ext cx="2391986" cy="679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zh-CN" altLang="en-US" sz="1200" dirty="0" err="1">
                    <a:solidFill>
                      <a:schemeClr val="tx1"/>
                    </a:solidFill>
                    <a:sym typeface="Arial" panose="020B0604020202020204" pitchFamily="34" charset="0"/>
                  </a:rPr>
                  <a:t>提供基础版、高端版和租赁模式，满足不同需求。</a:t>
                </a:r>
                <a:endParaRPr lang="en-US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8078826-D9F3-A203-A823-6CA204337247}"/>
                </a:ext>
              </a:extLst>
            </p:cNvPr>
            <p:cNvGrpSpPr/>
            <p:nvPr/>
          </p:nvGrpSpPr>
          <p:grpSpPr>
            <a:xfrm>
              <a:off x="701844" y="3643853"/>
              <a:ext cx="3355686" cy="1253447"/>
              <a:chOff x="701844" y="3630512"/>
              <a:chExt cx="3355686" cy="1253447"/>
            </a:xfrm>
          </p:grpSpPr>
          <p:sp>
            <p:nvSpPr>
              <p:cNvPr id="77" name="ComponentBackground2">
                <a:extLst>
                  <a:ext uri="{FF2B5EF4-FFF2-40B4-BE49-F238E27FC236}">
                    <a16:creationId xmlns:a16="http://schemas.microsoft.com/office/drawing/2014/main" id="{7B0A11F1-0B30-F76F-827C-80E385AD7BE6}"/>
                  </a:ext>
                </a:extLst>
              </p:cNvPr>
              <p:cNvSpPr/>
              <p:nvPr/>
            </p:nvSpPr>
            <p:spPr>
              <a:xfrm flipH="1">
                <a:off x="701844" y="3630513"/>
                <a:ext cx="3291565" cy="577978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200" dirty="0">
                  <a:sym typeface="+mn-lt"/>
                </a:endParaRPr>
              </a:p>
            </p:txBody>
          </p:sp>
          <p:sp>
            <p:nvSpPr>
              <p:cNvPr id="78" name="Bullet2">
                <a:extLst>
                  <a:ext uri="{FF2B5EF4-FFF2-40B4-BE49-F238E27FC236}">
                    <a16:creationId xmlns:a16="http://schemas.microsoft.com/office/drawing/2014/main" id="{3D42430F-C50A-85A4-FE7E-7B393873B684}"/>
                  </a:ext>
                </a:extLst>
              </p:cNvPr>
              <p:cNvSpPr txBox="1"/>
              <p:nvPr/>
            </p:nvSpPr>
            <p:spPr>
              <a:xfrm flipH="1">
                <a:off x="1066770" y="3738680"/>
                <a:ext cx="2136068" cy="361644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/>
                    </a:solidFill>
                  </a:rPr>
                  <a:t>政策补贴对接</a:t>
                </a:r>
                <a:endParaRPr lang="en-US" dirty="0"/>
              </a:p>
            </p:txBody>
          </p:sp>
          <p:sp>
            <p:nvSpPr>
              <p:cNvPr id="79" name="Number2">
                <a:extLst>
                  <a:ext uri="{FF2B5EF4-FFF2-40B4-BE49-F238E27FC236}">
                    <a16:creationId xmlns:a16="http://schemas.microsoft.com/office/drawing/2014/main" id="{D3FAE535-7AE3-6B19-5669-189C5D96EFFC}"/>
                  </a:ext>
                </a:extLst>
              </p:cNvPr>
              <p:cNvSpPr txBox="1"/>
              <p:nvPr/>
            </p:nvSpPr>
            <p:spPr>
              <a:xfrm flipH="1">
                <a:off x="3479552" y="3630512"/>
                <a:ext cx="577978" cy="577978"/>
              </a:xfrm>
              <a:prstGeom prst="roundRect">
                <a:avLst>
                  <a:gd name="adj" fmla="val 50000"/>
                </a:avLst>
              </a:prstGeom>
              <a:solidFill>
                <a:srgbClr val="F84D4D"/>
              </a:solidFill>
              <a:ln w="254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rgbClr val="F84D4D">
                    <a:alpha val="40000"/>
                  </a:srgbClr>
                </a:outerShdw>
              </a:effectLst>
            </p:spPr>
            <p:txBody>
              <a:bodyPr wrap="none" rtlCol="0" anchor="ctr"/>
              <a:lstStyle>
                <a:defPPr>
                  <a:defRPr lang="zh-CN"/>
                </a:defPPr>
                <a:lvl1pPr algn="ctr">
                  <a:defRPr b="1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dirty="0">
                    <a:latin typeface="+mn-lt"/>
                    <a:ea typeface="+mn-ea"/>
                  </a:rPr>
                  <a:t>02</a:t>
                </a:r>
                <a:endParaRPr lang="zh-CN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80" name="Text2">
                <a:extLst>
                  <a:ext uri="{FF2B5EF4-FFF2-40B4-BE49-F238E27FC236}">
                    <a16:creationId xmlns:a16="http://schemas.microsoft.com/office/drawing/2014/main" id="{30BC0F00-686D-816E-C1C3-996EDEF26698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948240" y="4204822"/>
                <a:ext cx="2391986" cy="679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zh-CN" altLang="en-US" sz="1200" dirty="0" err="1">
                    <a:solidFill>
                      <a:schemeClr val="tx1"/>
                    </a:solidFill>
                    <a:sym typeface="Arial" panose="020B0604020202020204" pitchFamily="34" charset="0"/>
                  </a:rPr>
                  <a:t>申请政府补贴，降低用户购买成本。</a:t>
                </a:r>
                <a:endParaRPr lang="en-US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61815A3-D5F2-CFCE-67E3-E864EE1D9647}"/>
                </a:ext>
              </a:extLst>
            </p:cNvPr>
            <p:cNvGrpSpPr/>
            <p:nvPr/>
          </p:nvGrpSpPr>
          <p:grpSpPr>
            <a:xfrm>
              <a:off x="1290241" y="5057325"/>
              <a:ext cx="3355686" cy="1253447"/>
              <a:chOff x="1290241" y="5057325"/>
              <a:chExt cx="3355686" cy="1253447"/>
            </a:xfrm>
          </p:grpSpPr>
          <p:sp>
            <p:nvSpPr>
              <p:cNvPr id="69" name="ComponentBackground3">
                <a:extLst>
                  <a:ext uri="{FF2B5EF4-FFF2-40B4-BE49-F238E27FC236}">
                    <a16:creationId xmlns:a16="http://schemas.microsoft.com/office/drawing/2014/main" id="{58AB745F-C4E5-1F7C-4977-E4FE115A83C2}"/>
                  </a:ext>
                </a:extLst>
              </p:cNvPr>
              <p:cNvSpPr/>
              <p:nvPr/>
            </p:nvSpPr>
            <p:spPr>
              <a:xfrm flipH="1">
                <a:off x="1290241" y="5057326"/>
                <a:ext cx="3291565" cy="577978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200" dirty="0">
                  <a:sym typeface="+mn-lt"/>
                </a:endParaRPr>
              </a:p>
            </p:txBody>
          </p:sp>
          <p:sp>
            <p:nvSpPr>
              <p:cNvPr id="70" name="Bullet3">
                <a:extLst>
                  <a:ext uri="{FF2B5EF4-FFF2-40B4-BE49-F238E27FC236}">
                    <a16:creationId xmlns:a16="http://schemas.microsoft.com/office/drawing/2014/main" id="{BE67E47D-8527-3EEF-C9C3-3BF2E137B059}"/>
                  </a:ext>
                </a:extLst>
              </p:cNvPr>
              <p:cNvSpPr txBox="1"/>
              <p:nvPr/>
            </p:nvSpPr>
            <p:spPr>
              <a:xfrm flipH="1">
                <a:off x="1655167" y="5165493"/>
                <a:ext cx="2136068" cy="361644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/>
                    </a:solidFill>
                  </a:rPr>
                  <a:t>销售模式</a:t>
                </a:r>
                <a:endParaRPr lang="en-US" dirty="0"/>
              </a:p>
            </p:txBody>
          </p:sp>
          <p:sp>
            <p:nvSpPr>
              <p:cNvPr id="71" name="Number3">
                <a:extLst>
                  <a:ext uri="{FF2B5EF4-FFF2-40B4-BE49-F238E27FC236}">
                    <a16:creationId xmlns:a16="http://schemas.microsoft.com/office/drawing/2014/main" id="{C3163898-0076-68BB-C9FA-19A10FD9E0F1}"/>
                  </a:ext>
                </a:extLst>
              </p:cNvPr>
              <p:cNvSpPr txBox="1"/>
              <p:nvPr/>
            </p:nvSpPr>
            <p:spPr>
              <a:xfrm flipH="1">
                <a:off x="4067949" y="5057325"/>
                <a:ext cx="577978" cy="577978"/>
              </a:xfrm>
              <a:prstGeom prst="roundRect">
                <a:avLst>
                  <a:gd name="adj" fmla="val 50000"/>
                </a:avLst>
              </a:prstGeom>
              <a:solidFill>
                <a:srgbClr val="F84D4D"/>
              </a:solidFill>
              <a:ln w="254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rgbClr val="F84D4D">
                    <a:alpha val="40000"/>
                  </a:srgbClr>
                </a:outerShdw>
              </a:effectLst>
            </p:spPr>
            <p:txBody>
              <a:bodyPr wrap="none" rtlCol="0" anchor="ctr"/>
              <a:lstStyle>
                <a:defPPr>
                  <a:defRPr lang="zh-CN"/>
                </a:defPPr>
                <a:lvl1pPr algn="ctr">
                  <a:defRPr b="1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dirty="0">
                    <a:latin typeface="+mn-lt"/>
                    <a:ea typeface="+mn-ea"/>
                  </a:rPr>
                  <a:t>03</a:t>
                </a:r>
                <a:endParaRPr lang="zh-CN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72" name="Text3">
                <a:extLst>
                  <a:ext uri="{FF2B5EF4-FFF2-40B4-BE49-F238E27FC236}">
                    <a16:creationId xmlns:a16="http://schemas.microsoft.com/office/drawing/2014/main" id="{0E4698BE-098C-F45B-E3F9-A7ABB4274EEB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536637" y="5631635"/>
                <a:ext cx="2391986" cy="679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zh-CN" altLang="en-US" sz="1200" dirty="0" err="1">
                    <a:solidFill>
                      <a:schemeClr val="tx1"/>
                    </a:solidFill>
                    <a:sym typeface="Arial" panose="020B0604020202020204" pitchFamily="34" charset="0"/>
                  </a:rPr>
                  <a:t>采用线上线下结合的销售模式，提高销售效率。</a:t>
                </a:r>
                <a:endParaRPr lang="en-US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871981D-7CC7-2419-2D93-8E22F93A3801}"/>
                </a:ext>
              </a:extLst>
            </p:cNvPr>
            <p:cNvGrpSpPr/>
            <p:nvPr/>
          </p:nvGrpSpPr>
          <p:grpSpPr>
            <a:xfrm>
              <a:off x="8277368" y="3643853"/>
              <a:ext cx="3183336" cy="1253447"/>
              <a:chOff x="8335565" y="3630512"/>
              <a:chExt cx="3183336" cy="1253447"/>
            </a:xfrm>
          </p:grpSpPr>
          <p:sp>
            <p:nvSpPr>
              <p:cNvPr id="73" name="ComponentBackground4">
                <a:extLst>
                  <a:ext uri="{FF2B5EF4-FFF2-40B4-BE49-F238E27FC236}">
                    <a16:creationId xmlns:a16="http://schemas.microsoft.com/office/drawing/2014/main" id="{DB946A61-6922-96E8-E435-F471D0A960DD}"/>
                  </a:ext>
                </a:extLst>
              </p:cNvPr>
              <p:cNvSpPr/>
              <p:nvPr/>
            </p:nvSpPr>
            <p:spPr>
              <a:xfrm>
                <a:off x="8399685" y="3630513"/>
                <a:ext cx="3119216" cy="577978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200" dirty="0">
                  <a:sym typeface="+mn-lt"/>
                </a:endParaRPr>
              </a:p>
            </p:txBody>
          </p:sp>
          <p:sp>
            <p:nvSpPr>
              <p:cNvPr id="74" name="Bullet4">
                <a:extLst>
                  <a:ext uri="{FF2B5EF4-FFF2-40B4-BE49-F238E27FC236}">
                    <a16:creationId xmlns:a16="http://schemas.microsoft.com/office/drawing/2014/main" id="{A83DFF94-A130-0685-AA74-9C21628C4CC6}"/>
                  </a:ext>
                </a:extLst>
              </p:cNvPr>
              <p:cNvSpPr txBox="1"/>
              <p:nvPr/>
            </p:nvSpPr>
            <p:spPr>
              <a:xfrm>
                <a:off x="9190257" y="3738680"/>
                <a:ext cx="2024221" cy="361644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/>
                    </a:solidFill>
                  </a:rPr>
                  <a:t>价格策略调整</a:t>
                </a:r>
                <a:endParaRPr lang="en-US" dirty="0"/>
              </a:p>
            </p:txBody>
          </p:sp>
          <p:sp>
            <p:nvSpPr>
              <p:cNvPr id="75" name="Number4">
                <a:extLst>
                  <a:ext uri="{FF2B5EF4-FFF2-40B4-BE49-F238E27FC236}">
                    <a16:creationId xmlns:a16="http://schemas.microsoft.com/office/drawing/2014/main" id="{E45EA55D-E8C0-97F2-2C6A-79D4EF60489D}"/>
                  </a:ext>
                </a:extLst>
              </p:cNvPr>
              <p:cNvSpPr txBox="1"/>
              <p:nvPr/>
            </p:nvSpPr>
            <p:spPr>
              <a:xfrm>
                <a:off x="8335565" y="3630512"/>
                <a:ext cx="577978" cy="57797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254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chemeClr val="accent2">
                    <a:alpha val="40000"/>
                  </a:schemeClr>
                </a:outerShdw>
              </a:effectLst>
            </p:spPr>
            <p:txBody>
              <a:bodyPr wrap="none" rtlCol="0" anchor="ctr"/>
              <a:lstStyle>
                <a:defPPr>
                  <a:defRPr lang="zh-CN"/>
                </a:defPPr>
                <a:lvl1pPr algn="ctr">
                  <a:defRPr b="1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dirty="0">
                    <a:latin typeface="+mn-lt"/>
                    <a:ea typeface="+mn-ea"/>
                  </a:rPr>
                  <a:t>04</a:t>
                </a:r>
                <a:endParaRPr lang="zh-CN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76" name="Text4">
                <a:extLst>
                  <a:ext uri="{FF2B5EF4-FFF2-40B4-BE49-F238E27FC236}">
                    <a16:creationId xmlns:a16="http://schemas.microsoft.com/office/drawing/2014/main" id="{6E9E83FE-D714-D212-90E4-42573DE51E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22294" y="4204822"/>
                <a:ext cx="2391986" cy="679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zh-CN" altLang="en-US" sz="1200" dirty="0" err="1">
                    <a:solidFill>
                      <a:schemeClr val="tx1"/>
                    </a:solidFill>
                    <a:sym typeface="Arial" panose="020B0604020202020204" pitchFamily="34" charset="0"/>
                  </a:rPr>
                  <a:t>根据市场反馈和竞争情况，灵活调整产品价格。</a:t>
                </a:r>
                <a:endParaRPr lang="en-US" dirty="0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E068F2D-704C-DA29-1872-FD9A4C1FA911}"/>
                </a:ext>
              </a:extLst>
            </p:cNvPr>
            <p:cNvGrpSpPr/>
            <p:nvPr/>
          </p:nvGrpSpPr>
          <p:grpSpPr>
            <a:xfrm>
              <a:off x="7422676" y="2203699"/>
              <a:ext cx="3183336" cy="1253447"/>
              <a:chOff x="7422676" y="2203699"/>
              <a:chExt cx="3183336" cy="1253447"/>
            </a:xfrm>
          </p:grpSpPr>
          <p:sp>
            <p:nvSpPr>
              <p:cNvPr id="81" name="ComponentBackground5">
                <a:extLst>
                  <a:ext uri="{FF2B5EF4-FFF2-40B4-BE49-F238E27FC236}">
                    <a16:creationId xmlns:a16="http://schemas.microsoft.com/office/drawing/2014/main" id="{81005BAD-AF70-0CBD-A4C5-82E5F563E197}"/>
                  </a:ext>
                </a:extLst>
              </p:cNvPr>
              <p:cNvSpPr/>
              <p:nvPr/>
            </p:nvSpPr>
            <p:spPr>
              <a:xfrm>
                <a:off x="7486796" y="2203700"/>
                <a:ext cx="3119216" cy="577978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200" dirty="0">
                  <a:sym typeface="+mn-lt"/>
                </a:endParaRPr>
              </a:p>
            </p:txBody>
          </p:sp>
          <p:sp>
            <p:nvSpPr>
              <p:cNvPr id="82" name="Bullet5">
                <a:extLst>
                  <a:ext uri="{FF2B5EF4-FFF2-40B4-BE49-F238E27FC236}">
                    <a16:creationId xmlns:a16="http://schemas.microsoft.com/office/drawing/2014/main" id="{5DA2E612-AB73-A9F1-3957-3C51C85946BC}"/>
                  </a:ext>
                </a:extLst>
              </p:cNvPr>
              <p:cNvSpPr txBox="1"/>
              <p:nvPr/>
            </p:nvSpPr>
            <p:spPr>
              <a:xfrm>
                <a:off x="8277368" y="2311867"/>
                <a:ext cx="2024221" cy="361644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/>
                    </a:solidFill>
                  </a:rPr>
                  <a:t>销售目标设定</a:t>
                </a:r>
                <a:endParaRPr lang="en-US" dirty="0"/>
              </a:p>
            </p:txBody>
          </p:sp>
          <p:sp>
            <p:nvSpPr>
              <p:cNvPr id="83" name="Number5">
                <a:extLst>
                  <a:ext uri="{FF2B5EF4-FFF2-40B4-BE49-F238E27FC236}">
                    <a16:creationId xmlns:a16="http://schemas.microsoft.com/office/drawing/2014/main" id="{839452ED-DBCC-38E2-2710-2D1203B989C6}"/>
                  </a:ext>
                </a:extLst>
              </p:cNvPr>
              <p:cNvSpPr txBox="1"/>
              <p:nvPr/>
            </p:nvSpPr>
            <p:spPr>
              <a:xfrm>
                <a:off x="7422676" y="2203699"/>
                <a:ext cx="577978" cy="57797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254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chemeClr val="accent2">
                    <a:alpha val="40000"/>
                  </a:schemeClr>
                </a:outerShdw>
              </a:effectLst>
            </p:spPr>
            <p:txBody>
              <a:bodyPr wrap="none" rtlCol="0" anchor="ctr"/>
              <a:lstStyle>
                <a:defPPr>
                  <a:defRPr lang="zh-CN"/>
                </a:defPPr>
                <a:lvl1pPr algn="ctr">
                  <a:defRPr b="1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dirty="0">
                    <a:latin typeface="+mn-lt"/>
                    <a:ea typeface="+mn-ea"/>
                  </a:rPr>
                  <a:t>05</a:t>
                </a:r>
                <a:endParaRPr lang="zh-CN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84" name="Text5">
                <a:extLst>
                  <a:ext uri="{FF2B5EF4-FFF2-40B4-BE49-F238E27FC236}">
                    <a16:creationId xmlns:a16="http://schemas.microsoft.com/office/drawing/2014/main" id="{232B4142-5D0E-ECC8-1557-49763752F4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09405" y="2778009"/>
                <a:ext cx="2391986" cy="6791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zh-CN" altLang="en-US" sz="1200" dirty="0" err="1">
                    <a:solidFill>
                      <a:schemeClr val="tx1"/>
                    </a:solidFill>
                    <a:sym typeface="Arial" panose="020B0604020202020204" pitchFamily="34" charset="0"/>
                  </a:rPr>
                  <a:t>制定合理的销售目标，推动销售业绩提升。</a:t>
                </a:r>
                <a:endParaRPr lang="en-US" dirty="0"/>
              </a:p>
            </p:txBody>
          </p:sp>
        </p:grpSp>
        <p:sp>
          <p:nvSpPr>
            <p:cNvPr id="6" name="Title">
              <a:extLst>
                <a:ext uri="{FF2B5EF4-FFF2-40B4-BE49-F238E27FC236}">
                  <a16:creationId xmlns:a16="http://schemas.microsoft.com/office/drawing/2014/main" id="{18682F1E-EB6F-9C1D-67AF-F150FE36F88B}"/>
                </a:ext>
              </a:extLst>
            </p:cNvPr>
            <p:cNvSpPr>
              <a:spLocks/>
            </p:cNvSpPr>
            <p:nvPr/>
          </p:nvSpPr>
          <p:spPr>
            <a:xfrm>
              <a:off x="660400" y="1148552"/>
              <a:ext cx="10858500" cy="5453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sym typeface="Arial" panose="020B0604020202020204" pitchFamily="34" charset="0"/>
                </a:rPr>
                <a:t>产品价格和销售策略</a:t>
              </a:r>
              <a:endParaRPr lang="en-US" dirty="0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C4F93BD-65B2-DC09-643E-5FB3F228D248}"/>
                </a:ext>
              </a:extLst>
            </p:cNvPr>
            <p:cNvGrpSpPr/>
            <p:nvPr/>
          </p:nvGrpSpPr>
          <p:grpSpPr>
            <a:xfrm>
              <a:off x="5101421" y="3046316"/>
              <a:ext cx="2049255" cy="2279907"/>
              <a:chOff x="5101421" y="3046316"/>
              <a:chExt cx="2049255" cy="2279907"/>
            </a:xfrm>
          </p:grpSpPr>
          <p:sp>
            <p:nvSpPr>
              <p:cNvPr id="16" name="Oval 60">
                <a:extLst>
                  <a:ext uri="{FF2B5EF4-FFF2-40B4-BE49-F238E27FC236}">
                    <a16:creationId xmlns:a16="http://schemas.microsoft.com/office/drawing/2014/main" id="{3871959F-1815-2F6E-66FA-20826DDEE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1421" y="3279015"/>
                <a:ext cx="2049255" cy="204720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61">
                <a:extLst>
                  <a:ext uri="{FF2B5EF4-FFF2-40B4-BE49-F238E27FC236}">
                    <a16:creationId xmlns:a16="http://schemas.microsoft.com/office/drawing/2014/main" id="{B8B646C9-BC3B-0FDA-26CD-A18E78D38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245" y="4241885"/>
                <a:ext cx="477000" cy="657836"/>
              </a:xfrm>
              <a:custGeom>
                <a:avLst/>
                <a:gdLst>
                  <a:gd name="T0" fmla="*/ 690 w 699"/>
                  <a:gd name="T1" fmla="*/ 0 h 964"/>
                  <a:gd name="T2" fmla="*/ 346 w 699"/>
                  <a:gd name="T3" fmla="*/ 130 h 964"/>
                  <a:gd name="T4" fmla="*/ 0 w 699"/>
                  <a:gd name="T5" fmla="*/ 964 h 964"/>
                  <a:gd name="T6" fmla="*/ 428 w 699"/>
                  <a:gd name="T7" fmla="*/ 826 h 964"/>
                  <a:gd name="T8" fmla="*/ 699 w 699"/>
                  <a:gd name="T9" fmla="*/ 11 h 964"/>
                  <a:gd name="T10" fmla="*/ 690 w 699"/>
                  <a:gd name="T11" fmla="*/ 0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9" h="964">
                    <a:moveTo>
                      <a:pt x="690" y="0"/>
                    </a:moveTo>
                    <a:lnTo>
                      <a:pt x="346" y="130"/>
                    </a:lnTo>
                    <a:lnTo>
                      <a:pt x="0" y="964"/>
                    </a:lnTo>
                    <a:lnTo>
                      <a:pt x="428" y="826"/>
                    </a:lnTo>
                    <a:lnTo>
                      <a:pt x="699" y="11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90C2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62">
                <a:extLst>
                  <a:ext uri="{FF2B5EF4-FFF2-40B4-BE49-F238E27FC236}">
                    <a16:creationId xmlns:a16="http://schemas.microsoft.com/office/drawing/2014/main" id="{576F61C4-548D-0B06-2F20-AF8BA43427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2597" y="4228237"/>
                <a:ext cx="505660" cy="682403"/>
              </a:xfrm>
              <a:custGeom>
                <a:avLst/>
                <a:gdLst>
                  <a:gd name="T0" fmla="*/ 7 w 263"/>
                  <a:gd name="T1" fmla="*/ 355 h 355"/>
                  <a:gd name="T2" fmla="*/ 2 w 263"/>
                  <a:gd name="T3" fmla="*/ 353 h 355"/>
                  <a:gd name="T4" fmla="*/ 1 w 263"/>
                  <a:gd name="T5" fmla="*/ 346 h 355"/>
                  <a:gd name="T6" fmla="*/ 124 w 263"/>
                  <a:gd name="T7" fmla="*/ 51 h 355"/>
                  <a:gd name="T8" fmla="*/ 128 w 263"/>
                  <a:gd name="T9" fmla="*/ 47 h 355"/>
                  <a:gd name="T10" fmla="*/ 249 w 263"/>
                  <a:gd name="T11" fmla="*/ 1 h 355"/>
                  <a:gd name="T12" fmla="*/ 256 w 263"/>
                  <a:gd name="T13" fmla="*/ 3 h 355"/>
                  <a:gd name="T14" fmla="*/ 260 w 263"/>
                  <a:gd name="T15" fmla="*/ 6 h 355"/>
                  <a:gd name="T16" fmla="*/ 262 w 263"/>
                  <a:gd name="T17" fmla="*/ 13 h 355"/>
                  <a:gd name="T18" fmla="*/ 166 w 263"/>
                  <a:gd name="T19" fmla="*/ 302 h 355"/>
                  <a:gd name="T20" fmla="*/ 161 w 263"/>
                  <a:gd name="T21" fmla="*/ 307 h 355"/>
                  <a:gd name="T22" fmla="*/ 9 w 263"/>
                  <a:gd name="T23" fmla="*/ 355 h 355"/>
                  <a:gd name="T24" fmla="*/ 7 w 263"/>
                  <a:gd name="T25" fmla="*/ 355 h 355"/>
                  <a:gd name="T26" fmla="*/ 135 w 263"/>
                  <a:gd name="T27" fmla="*/ 58 h 355"/>
                  <a:gd name="T28" fmla="*/ 18 w 263"/>
                  <a:gd name="T29" fmla="*/ 338 h 355"/>
                  <a:gd name="T30" fmla="*/ 154 w 263"/>
                  <a:gd name="T31" fmla="*/ 295 h 355"/>
                  <a:gd name="T32" fmla="*/ 247 w 263"/>
                  <a:gd name="T33" fmla="*/ 16 h 355"/>
                  <a:gd name="T34" fmla="*/ 135 w 263"/>
                  <a:gd name="T35" fmla="*/ 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355">
                    <a:moveTo>
                      <a:pt x="7" y="355"/>
                    </a:moveTo>
                    <a:cubicBezTo>
                      <a:pt x="5" y="355"/>
                      <a:pt x="3" y="354"/>
                      <a:pt x="2" y="353"/>
                    </a:cubicBezTo>
                    <a:cubicBezTo>
                      <a:pt x="0" y="351"/>
                      <a:pt x="0" y="348"/>
                      <a:pt x="1" y="346"/>
                    </a:cubicBezTo>
                    <a:cubicBezTo>
                      <a:pt x="124" y="51"/>
                      <a:pt x="124" y="51"/>
                      <a:pt x="124" y="51"/>
                    </a:cubicBezTo>
                    <a:cubicBezTo>
                      <a:pt x="125" y="49"/>
                      <a:pt x="126" y="48"/>
                      <a:pt x="128" y="47"/>
                    </a:cubicBezTo>
                    <a:cubicBezTo>
                      <a:pt x="249" y="1"/>
                      <a:pt x="249" y="1"/>
                      <a:pt x="249" y="1"/>
                    </a:cubicBezTo>
                    <a:cubicBezTo>
                      <a:pt x="252" y="0"/>
                      <a:pt x="254" y="1"/>
                      <a:pt x="256" y="3"/>
                    </a:cubicBezTo>
                    <a:cubicBezTo>
                      <a:pt x="260" y="6"/>
                      <a:pt x="260" y="6"/>
                      <a:pt x="260" y="6"/>
                    </a:cubicBezTo>
                    <a:cubicBezTo>
                      <a:pt x="262" y="8"/>
                      <a:pt x="263" y="11"/>
                      <a:pt x="262" y="13"/>
                    </a:cubicBezTo>
                    <a:cubicBezTo>
                      <a:pt x="166" y="302"/>
                      <a:pt x="166" y="302"/>
                      <a:pt x="166" y="302"/>
                    </a:cubicBezTo>
                    <a:cubicBezTo>
                      <a:pt x="165" y="304"/>
                      <a:pt x="163" y="306"/>
                      <a:pt x="161" y="307"/>
                    </a:cubicBezTo>
                    <a:cubicBezTo>
                      <a:pt x="9" y="355"/>
                      <a:pt x="9" y="355"/>
                      <a:pt x="9" y="355"/>
                    </a:cubicBezTo>
                    <a:cubicBezTo>
                      <a:pt x="8" y="355"/>
                      <a:pt x="7" y="355"/>
                      <a:pt x="7" y="355"/>
                    </a:cubicBezTo>
                    <a:close/>
                    <a:moveTo>
                      <a:pt x="135" y="58"/>
                    </a:moveTo>
                    <a:cubicBezTo>
                      <a:pt x="18" y="338"/>
                      <a:pt x="18" y="338"/>
                      <a:pt x="18" y="338"/>
                    </a:cubicBezTo>
                    <a:cubicBezTo>
                      <a:pt x="154" y="295"/>
                      <a:pt x="154" y="295"/>
                      <a:pt x="154" y="295"/>
                    </a:cubicBezTo>
                    <a:cubicBezTo>
                      <a:pt x="247" y="16"/>
                      <a:pt x="247" y="16"/>
                      <a:pt x="247" y="16"/>
                    </a:cubicBezTo>
                    <a:lnTo>
                      <a:pt x="135" y="58"/>
                    </a:ln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63">
                <a:extLst>
                  <a:ext uri="{FF2B5EF4-FFF2-40B4-BE49-F238E27FC236}">
                    <a16:creationId xmlns:a16="http://schemas.microsoft.com/office/drawing/2014/main" id="{0AD30434-9160-8B39-B0DA-2C493F3AF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6932" y="4136113"/>
                <a:ext cx="495424" cy="763609"/>
              </a:xfrm>
              <a:custGeom>
                <a:avLst/>
                <a:gdLst>
                  <a:gd name="T0" fmla="*/ 726 w 726"/>
                  <a:gd name="T1" fmla="*/ 285 h 1119"/>
                  <a:gd name="T2" fmla="*/ 464 w 726"/>
                  <a:gd name="T3" fmla="*/ 0 h 1119"/>
                  <a:gd name="T4" fmla="*/ 0 w 726"/>
                  <a:gd name="T5" fmla="*/ 800 h 1119"/>
                  <a:gd name="T6" fmla="*/ 377 w 726"/>
                  <a:gd name="T7" fmla="*/ 1119 h 1119"/>
                  <a:gd name="T8" fmla="*/ 380 w 726"/>
                  <a:gd name="T9" fmla="*/ 1119 h 1119"/>
                  <a:gd name="T10" fmla="*/ 726 w 726"/>
                  <a:gd name="T11" fmla="*/ 285 h 1119"/>
                  <a:gd name="T12" fmla="*/ 726 w 726"/>
                  <a:gd name="T13" fmla="*/ 285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6" h="1119">
                    <a:moveTo>
                      <a:pt x="726" y="285"/>
                    </a:moveTo>
                    <a:lnTo>
                      <a:pt x="464" y="0"/>
                    </a:lnTo>
                    <a:lnTo>
                      <a:pt x="0" y="800"/>
                    </a:lnTo>
                    <a:lnTo>
                      <a:pt x="377" y="1119"/>
                    </a:lnTo>
                    <a:lnTo>
                      <a:pt x="380" y="1119"/>
                    </a:lnTo>
                    <a:lnTo>
                      <a:pt x="726" y="285"/>
                    </a:lnTo>
                    <a:lnTo>
                      <a:pt x="726" y="285"/>
                    </a:lnTo>
                    <a:close/>
                  </a:path>
                </a:pathLst>
              </a:custGeom>
              <a:solidFill>
                <a:srgbClr val="C0DC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64">
                <a:extLst>
                  <a:ext uri="{FF2B5EF4-FFF2-40B4-BE49-F238E27FC236}">
                    <a16:creationId xmlns:a16="http://schemas.microsoft.com/office/drawing/2014/main" id="{C51239BB-C4A3-01B9-2E08-07A9172A64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53284" y="4123147"/>
                <a:ext cx="522720" cy="787493"/>
              </a:xfrm>
              <a:custGeom>
                <a:avLst/>
                <a:gdLst>
                  <a:gd name="T0" fmla="*/ 141 w 272"/>
                  <a:gd name="T1" fmla="*/ 410 h 410"/>
                  <a:gd name="T2" fmla="*/ 137 w 272"/>
                  <a:gd name="T3" fmla="*/ 409 h 410"/>
                  <a:gd name="T4" fmla="*/ 3 w 272"/>
                  <a:gd name="T5" fmla="*/ 296 h 410"/>
                  <a:gd name="T6" fmla="*/ 1 w 272"/>
                  <a:gd name="T7" fmla="*/ 288 h 410"/>
                  <a:gd name="T8" fmla="*/ 166 w 272"/>
                  <a:gd name="T9" fmla="*/ 4 h 410"/>
                  <a:gd name="T10" fmla="*/ 171 w 272"/>
                  <a:gd name="T11" fmla="*/ 1 h 410"/>
                  <a:gd name="T12" fmla="*/ 177 w 272"/>
                  <a:gd name="T13" fmla="*/ 3 h 410"/>
                  <a:gd name="T14" fmla="*/ 268 w 272"/>
                  <a:gd name="T15" fmla="*/ 102 h 410"/>
                  <a:gd name="T16" fmla="*/ 270 w 272"/>
                  <a:gd name="T17" fmla="*/ 103 h 410"/>
                  <a:gd name="T18" fmla="*/ 271 w 272"/>
                  <a:gd name="T19" fmla="*/ 111 h 410"/>
                  <a:gd name="T20" fmla="*/ 148 w 272"/>
                  <a:gd name="T21" fmla="*/ 406 h 410"/>
                  <a:gd name="T22" fmla="*/ 144 w 272"/>
                  <a:gd name="T23" fmla="*/ 410 h 410"/>
                  <a:gd name="T24" fmla="*/ 143 w 272"/>
                  <a:gd name="T25" fmla="*/ 410 h 410"/>
                  <a:gd name="T26" fmla="*/ 141 w 272"/>
                  <a:gd name="T27" fmla="*/ 410 h 410"/>
                  <a:gd name="T28" fmla="*/ 16 w 272"/>
                  <a:gd name="T29" fmla="*/ 289 h 410"/>
                  <a:gd name="T30" fmla="*/ 139 w 272"/>
                  <a:gd name="T31" fmla="*/ 393 h 410"/>
                  <a:gd name="T32" fmla="*/ 257 w 272"/>
                  <a:gd name="T33" fmla="*/ 110 h 410"/>
                  <a:gd name="T34" fmla="*/ 173 w 272"/>
                  <a:gd name="T35" fmla="*/ 18 h 410"/>
                  <a:gd name="T36" fmla="*/ 16 w 272"/>
                  <a:gd name="T37" fmla="*/ 289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2" h="410">
                    <a:moveTo>
                      <a:pt x="141" y="410"/>
                    </a:moveTo>
                    <a:cubicBezTo>
                      <a:pt x="140" y="410"/>
                      <a:pt x="138" y="410"/>
                      <a:pt x="137" y="409"/>
                    </a:cubicBezTo>
                    <a:cubicBezTo>
                      <a:pt x="3" y="296"/>
                      <a:pt x="3" y="296"/>
                      <a:pt x="3" y="296"/>
                    </a:cubicBezTo>
                    <a:cubicBezTo>
                      <a:pt x="0" y="294"/>
                      <a:pt x="0" y="290"/>
                      <a:pt x="1" y="288"/>
                    </a:cubicBezTo>
                    <a:cubicBezTo>
                      <a:pt x="166" y="4"/>
                      <a:pt x="166" y="4"/>
                      <a:pt x="166" y="4"/>
                    </a:cubicBezTo>
                    <a:cubicBezTo>
                      <a:pt x="167" y="2"/>
                      <a:pt x="169" y="1"/>
                      <a:pt x="171" y="1"/>
                    </a:cubicBezTo>
                    <a:cubicBezTo>
                      <a:pt x="173" y="0"/>
                      <a:pt x="175" y="1"/>
                      <a:pt x="177" y="3"/>
                    </a:cubicBezTo>
                    <a:cubicBezTo>
                      <a:pt x="268" y="102"/>
                      <a:pt x="268" y="102"/>
                      <a:pt x="268" y="102"/>
                    </a:cubicBezTo>
                    <a:cubicBezTo>
                      <a:pt x="269" y="102"/>
                      <a:pt x="269" y="103"/>
                      <a:pt x="270" y="103"/>
                    </a:cubicBezTo>
                    <a:cubicBezTo>
                      <a:pt x="272" y="105"/>
                      <a:pt x="272" y="108"/>
                      <a:pt x="271" y="111"/>
                    </a:cubicBezTo>
                    <a:cubicBezTo>
                      <a:pt x="148" y="406"/>
                      <a:pt x="148" y="406"/>
                      <a:pt x="148" y="406"/>
                    </a:cubicBezTo>
                    <a:cubicBezTo>
                      <a:pt x="147" y="408"/>
                      <a:pt x="145" y="409"/>
                      <a:pt x="144" y="410"/>
                    </a:cubicBezTo>
                    <a:cubicBezTo>
                      <a:pt x="143" y="410"/>
                      <a:pt x="143" y="410"/>
                      <a:pt x="143" y="410"/>
                    </a:cubicBezTo>
                    <a:cubicBezTo>
                      <a:pt x="142" y="410"/>
                      <a:pt x="142" y="410"/>
                      <a:pt x="141" y="410"/>
                    </a:cubicBezTo>
                    <a:close/>
                    <a:moveTo>
                      <a:pt x="16" y="289"/>
                    </a:moveTo>
                    <a:cubicBezTo>
                      <a:pt x="139" y="393"/>
                      <a:pt x="139" y="393"/>
                      <a:pt x="139" y="393"/>
                    </a:cubicBezTo>
                    <a:cubicBezTo>
                      <a:pt x="257" y="110"/>
                      <a:pt x="257" y="110"/>
                      <a:pt x="257" y="110"/>
                    </a:cubicBezTo>
                    <a:cubicBezTo>
                      <a:pt x="173" y="18"/>
                      <a:pt x="173" y="18"/>
                      <a:pt x="173" y="18"/>
                    </a:cubicBezTo>
                    <a:lnTo>
                      <a:pt x="16" y="289"/>
                    </a:ln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65">
                <a:extLst>
                  <a:ext uri="{FF2B5EF4-FFF2-40B4-BE49-F238E27FC236}">
                    <a16:creationId xmlns:a16="http://schemas.microsoft.com/office/drawing/2014/main" id="{1ADA2D64-EAED-8C73-58F5-C92D291852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0844" y="4413168"/>
                <a:ext cx="309811" cy="709017"/>
              </a:xfrm>
              <a:custGeom>
                <a:avLst/>
                <a:gdLst>
                  <a:gd name="T0" fmla="*/ 315 w 454"/>
                  <a:gd name="T1" fmla="*/ 0 h 1039"/>
                  <a:gd name="T2" fmla="*/ 0 w 454"/>
                  <a:gd name="T3" fmla="*/ 82 h 1039"/>
                  <a:gd name="T4" fmla="*/ 25 w 454"/>
                  <a:gd name="T5" fmla="*/ 1039 h 1039"/>
                  <a:gd name="T6" fmla="*/ 454 w 454"/>
                  <a:gd name="T7" fmla="*/ 890 h 1039"/>
                  <a:gd name="T8" fmla="*/ 315 w 454"/>
                  <a:gd name="T9" fmla="*/ 0 h 1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1039">
                    <a:moveTo>
                      <a:pt x="315" y="0"/>
                    </a:moveTo>
                    <a:lnTo>
                      <a:pt x="0" y="82"/>
                    </a:lnTo>
                    <a:lnTo>
                      <a:pt x="25" y="1039"/>
                    </a:lnTo>
                    <a:lnTo>
                      <a:pt x="454" y="890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rgbClr val="90C2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6">
                <a:extLst>
                  <a:ext uri="{FF2B5EF4-FFF2-40B4-BE49-F238E27FC236}">
                    <a16:creationId xmlns:a16="http://schemas.microsoft.com/office/drawing/2014/main" id="{9AFA3D6E-8708-3B15-F0B1-92D01FCAC6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7196" y="4399520"/>
                <a:ext cx="336425" cy="734265"/>
              </a:xfrm>
              <a:custGeom>
                <a:avLst/>
                <a:gdLst>
                  <a:gd name="T0" fmla="*/ 16 w 175"/>
                  <a:gd name="T1" fmla="*/ 382 h 382"/>
                  <a:gd name="T2" fmla="*/ 12 w 175"/>
                  <a:gd name="T3" fmla="*/ 381 h 382"/>
                  <a:gd name="T4" fmla="*/ 10 w 175"/>
                  <a:gd name="T5" fmla="*/ 376 h 382"/>
                  <a:gd name="T6" fmla="*/ 0 w 175"/>
                  <a:gd name="T7" fmla="*/ 36 h 382"/>
                  <a:gd name="T8" fmla="*/ 5 w 175"/>
                  <a:gd name="T9" fmla="*/ 30 h 382"/>
                  <a:gd name="T10" fmla="*/ 118 w 175"/>
                  <a:gd name="T11" fmla="*/ 1 h 382"/>
                  <a:gd name="T12" fmla="*/ 123 w 175"/>
                  <a:gd name="T13" fmla="*/ 2 h 382"/>
                  <a:gd name="T14" fmla="*/ 126 w 175"/>
                  <a:gd name="T15" fmla="*/ 6 h 382"/>
                  <a:gd name="T16" fmla="*/ 175 w 175"/>
                  <a:gd name="T17" fmla="*/ 322 h 382"/>
                  <a:gd name="T18" fmla="*/ 171 w 175"/>
                  <a:gd name="T19" fmla="*/ 330 h 382"/>
                  <a:gd name="T20" fmla="*/ 18 w 175"/>
                  <a:gd name="T21" fmla="*/ 382 h 382"/>
                  <a:gd name="T22" fmla="*/ 16 w 175"/>
                  <a:gd name="T23" fmla="*/ 382 h 382"/>
                  <a:gd name="T24" fmla="*/ 13 w 175"/>
                  <a:gd name="T25" fmla="*/ 41 h 382"/>
                  <a:gd name="T26" fmla="*/ 22 w 175"/>
                  <a:gd name="T27" fmla="*/ 367 h 382"/>
                  <a:gd name="T28" fmla="*/ 161 w 175"/>
                  <a:gd name="T29" fmla="*/ 319 h 382"/>
                  <a:gd name="T30" fmla="*/ 114 w 175"/>
                  <a:gd name="T31" fmla="*/ 15 h 382"/>
                  <a:gd name="T32" fmla="*/ 13 w 175"/>
                  <a:gd name="T33" fmla="*/ 41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5" h="382">
                    <a:moveTo>
                      <a:pt x="16" y="382"/>
                    </a:moveTo>
                    <a:cubicBezTo>
                      <a:pt x="15" y="382"/>
                      <a:pt x="13" y="382"/>
                      <a:pt x="12" y="381"/>
                    </a:cubicBezTo>
                    <a:cubicBezTo>
                      <a:pt x="11" y="380"/>
                      <a:pt x="10" y="378"/>
                      <a:pt x="10" y="37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3"/>
                      <a:pt x="2" y="30"/>
                      <a:pt x="5" y="30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20" y="0"/>
                      <a:pt x="121" y="1"/>
                      <a:pt x="123" y="2"/>
                    </a:cubicBezTo>
                    <a:cubicBezTo>
                      <a:pt x="125" y="3"/>
                      <a:pt x="126" y="4"/>
                      <a:pt x="126" y="6"/>
                    </a:cubicBezTo>
                    <a:cubicBezTo>
                      <a:pt x="175" y="322"/>
                      <a:pt x="175" y="322"/>
                      <a:pt x="175" y="322"/>
                    </a:cubicBezTo>
                    <a:cubicBezTo>
                      <a:pt x="175" y="325"/>
                      <a:pt x="174" y="328"/>
                      <a:pt x="171" y="330"/>
                    </a:cubicBezTo>
                    <a:cubicBezTo>
                      <a:pt x="18" y="382"/>
                      <a:pt x="18" y="382"/>
                      <a:pt x="18" y="382"/>
                    </a:cubicBezTo>
                    <a:cubicBezTo>
                      <a:pt x="18" y="382"/>
                      <a:pt x="17" y="382"/>
                      <a:pt x="16" y="382"/>
                    </a:cubicBezTo>
                    <a:close/>
                    <a:moveTo>
                      <a:pt x="13" y="41"/>
                    </a:moveTo>
                    <a:cubicBezTo>
                      <a:pt x="22" y="367"/>
                      <a:pt x="22" y="367"/>
                      <a:pt x="22" y="367"/>
                    </a:cubicBezTo>
                    <a:cubicBezTo>
                      <a:pt x="161" y="319"/>
                      <a:pt x="161" y="319"/>
                      <a:pt x="161" y="319"/>
                    </a:cubicBezTo>
                    <a:cubicBezTo>
                      <a:pt x="114" y="15"/>
                      <a:pt x="114" y="15"/>
                      <a:pt x="114" y="15"/>
                    </a:cubicBezTo>
                    <a:lnTo>
                      <a:pt x="13" y="41"/>
                    </a:ln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67">
                <a:extLst>
                  <a:ext uri="{FF2B5EF4-FFF2-40B4-BE49-F238E27FC236}">
                    <a16:creationId xmlns:a16="http://schemas.microsoft.com/office/drawing/2014/main" id="{13A5E143-5236-0C63-FD86-31EAA4FAB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313" y="4249392"/>
                <a:ext cx="367133" cy="745866"/>
              </a:xfrm>
              <a:custGeom>
                <a:avLst/>
                <a:gdLst>
                  <a:gd name="T0" fmla="*/ 521 w 538"/>
                  <a:gd name="T1" fmla="*/ 226 h 1093"/>
                  <a:gd name="T2" fmla="*/ 271 w 538"/>
                  <a:gd name="T3" fmla="*/ 0 h 1093"/>
                  <a:gd name="T4" fmla="*/ 0 w 538"/>
                  <a:gd name="T5" fmla="*/ 815 h 1093"/>
                  <a:gd name="T6" fmla="*/ 3 w 538"/>
                  <a:gd name="T7" fmla="*/ 815 h 1093"/>
                  <a:gd name="T8" fmla="*/ 378 w 538"/>
                  <a:gd name="T9" fmla="*/ 1093 h 1093"/>
                  <a:gd name="T10" fmla="*/ 386 w 538"/>
                  <a:gd name="T11" fmla="*/ 1093 h 1093"/>
                  <a:gd name="T12" fmla="*/ 538 w 538"/>
                  <a:gd name="T13" fmla="*/ 220 h 1093"/>
                  <a:gd name="T14" fmla="*/ 521 w 538"/>
                  <a:gd name="T15" fmla="*/ 226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8" h="1093">
                    <a:moveTo>
                      <a:pt x="521" y="226"/>
                    </a:moveTo>
                    <a:lnTo>
                      <a:pt x="271" y="0"/>
                    </a:lnTo>
                    <a:lnTo>
                      <a:pt x="0" y="815"/>
                    </a:lnTo>
                    <a:lnTo>
                      <a:pt x="3" y="815"/>
                    </a:lnTo>
                    <a:lnTo>
                      <a:pt x="378" y="1093"/>
                    </a:lnTo>
                    <a:lnTo>
                      <a:pt x="386" y="1093"/>
                    </a:lnTo>
                    <a:lnTo>
                      <a:pt x="538" y="220"/>
                    </a:lnTo>
                    <a:lnTo>
                      <a:pt x="521" y="226"/>
                    </a:lnTo>
                    <a:close/>
                  </a:path>
                </a:pathLst>
              </a:custGeom>
              <a:solidFill>
                <a:srgbClr val="C0DC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68">
                <a:extLst>
                  <a:ext uri="{FF2B5EF4-FFF2-40B4-BE49-F238E27FC236}">
                    <a16:creationId xmlns:a16="http://schemas.microsoft.com/office/drawing/2014/main" id="{0FA6C2C6-42C7-C314-1541-63EFFA6583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4665" y="4236426"/>
                <a:ext cx="394429" cy="772480"/>
              </a:xfrm>
              <a:custGeom>
                <a:avLst/>
                <a:gdLst>
                  <a:gd name="T0" fmla="*/ 141 w 205"/>
                  <a:gd name="T1" fmla="*/ 402 h 402"/>
                  <a:gd name="T2" fmla="*/ 137 w 205"/>
                  <a:gd name="T3" fmla="*/ 401 h 402"/>
                  <a:gd name="T4" fmla="*/ 7 w 205"/>
                  <a:gd name="T5" fmla="*/ 303 h 402"/>
                  <a:gd name="T6" fmla="*/ 3 w 205"/>
                  <a:gd name="T7" fmla="*/ 301 h 402"/>
                  <a:gd name="T8" fmla="*/ 1 w 205"/>
                  <a:gd name="T9" fmla="*/ 294 h 402"/>
                  <a:gd name="T10" fmla="*/ 97 w 205"/>
                  <a:gd name="T11" fmla="*/ 5 h 402"/>
                  <a:gd name="T12" fmla="*/ 102 w 205"/>
                  <a:gd name="T13" fmla="*/ 1 h 402"/>
                  <a:gd name="T14" fmla="*/ 108 w 205"/>
                  <a:gd name="T15" fmla="*/ 2 h 402"/>
                  <a:gd name="T16" fmla="*/ 194 w 205"/>
                  <a:gd name="T17" fmla="*/ 80 h 402"/>
                  <a:gd name="T18" fmla="*/ 196 w 205"/>
                  <a:gd name="T19" fmla="*/ 79 h 402"/>
                  <a:gd name="T20" fmla="*/ 203 w 205"/>
                  <a:gd name="T21" fmla="*/ 80 h 402"/>
                  <a:gd name="T22" fmla="*/ 205 w 205"/>
                  <a:gd name="T23" fmla="*/ 86 h 402"/>
                  <a:gd name="T24" fmla="*/ 150 w 205"/>
                  <a:gd name="T25" fmla="*/ 396 h 402"/>
                  <a:gd name="T26" fmla="*/ 145 w 205"/>
                  <a:gd name="T27" fmla="*/ 401 h 402"/>
                  <a:gd name="T28" fmla="*/ 143 w 205"/>
                  <a:gd name="T29" fmla="*/ 402 h 402"/>
                  <a:gd name="T30" fmla="*/ 141 w 205"/>
                  <a:gd name="T31" fmla="*/ 402 h 402"/>
                  <a:gd name="T32" fmla="*/ 15 w 205"/>
                  <a:gd name="T33" fmla="*/ 293 h 402"/>
                  <a:gd name="T34" fmla="*/ 139 w 205"/>
                  <a:gd name="T35" fmla="*/ 385 h 402"/>
                  <a:gd name="T36" fmla="*/ 190 w 205"/>
                  <a:gd name="T37" fmla="*/ 94 h 402"/>
                  <a:gd name="T38" fmla="*/ 188 w 205"/>
                  <a:gd name="T39" fmla="*/ 92 h 402"/>
                  <a:gd name="T40" fmla="*/ 107 w 205"/>
                  <a:gd name="T41" fmla="*/ 19 h 402"/>
                  <a:gd name="T42" fmla="*/ 15 w 205"/>
                  <a:gd name="T43" fmla="*/ 293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5" h="402">
                    <a:moveTo>
                      <a:pt x="141" y="402"/>
                    </a:moveTo>
                    <a:cubicBezTo>
                      <a:pt x="140" y="402"/>
                      <a:pt x="139" y="401"/>
                      <a:pt x="137" y="401"/>
                    </a:cubicBezTo>
                    <a:cubicBezTo>
                      <a:pt x="7" y="303"/>
                      <a:pt x="7" y="303"/>
                      <a:pt x="7" y="303"/>
                    </a:cubicBezTo>
                    <a:cubicBezTo>
                      <a:pt x="5" y="303"/>
                      <a:pt x="4" y="302"/>
                      <a:pt x="3" y="301"/>
                    </a:cubicBezTo>
                    <a:cubicBezTo>
                      <a:pt x="1" y="299"/>
                      <a:pt x="0" y="297"/>
                      <a:pt x="1" y="294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98" y="3"/>
                      <a:pt x="100" y="1"/>
                      <a:pt x="102" y="1"/>
                    </a:cubicBezTo>
                    <a:cubicBezTo>
                      <a:pt x="104" y="0"/>
                      <a:pt x="106" y="1"/>
                      <a:pt x="108" y="2"/>
                    </a:cubicBezTo>
                    <a:cubicBezTo>
                      <a:pt x="194" y="80"/>
                      <a:pt x="194" y="80"/>
                      <a:pt x="194" y="80"/>
                    </a:cubicBezTo>
                    <a:cubicBezTo>
                      <a:pt x="196" y="79"/>
                      <a:pt x="196" y="79"/>
                      <a:pt x="196" y="79"/>
                    </a:cubicBezTo>
                    <a:cubicBezTo>
                      <a:pt x="198" y="78"/>
                      <a:pt x="201" y="79"/>
                      <a:pt x="203" y="80"/>
                    </a:cubicBezTo>
                    <a:cubicBezTo>
                      <a:pt x="204" y="82"/>
                      <a:pt x="205" y="84"/>
                      <a:pt x="205" y="86"/>
                    </a:cubicBezTo>
                    <a:cubicBezTo>
                      <a:pt x="150" y="396"/>
                      <a:pt x="150" y="396"/>
                      <a:pt x="150" y="396"/>
                    </a:cubicBezTo>
                    <a:cubicBezTo>
                      <a:pt x="150" y="398"/>
                      <a:pt x="148" y="400"/>
                      <a:pt x="145" y="401"/>
                    </a:cubicBezTo>
                    <a:cubicBezTo>
                      <a:pt x="143" y="402"/>
                      <a:pt x="143" y="402"/>
                      <a:pt x="143" y="402"/>
                    </a:cubicBezTo>
                    <a:cubicBezTo>
                      <a:pt x="142" y="402"/>
                      <a:pt x="142" y="402"/>
                      <a:pt x="141" y="402"/>
                    </a:cubicBezTo>
                    <a:close/>
                    <a:moveTo>
                      <a:pt x="15" y="293"/>
                    </a:moveTo>
                    <a:cubicBezTo>
                      <a:pt x="139" y="385"/>
                      <a:pt x="139" y="385"/>
                      <a:pt x="139" y="385"/>
                    </a:cubicBezTo>
                    <a:cubicBezTo>
                      <a:pt x="190" y="94"/>
                      <a:pt x="190" y="94"/>
                      <a:pt x="190" y="94"/>
                    </a:cubicBezTo>
                    <a:cubicBezTo>
                      <a:pt x="189" y="93"/>
                      <a:pt x="188" y="93"/>
                      <a:pt x="188" y="92"/>
                    </a:cubicBezTo>
                    <a:cubicBezTo>
                      <a:pt x="107" y="19"/>
                      <a:pt x="107" y="19"/>
                      <a:pt x="107" y="19"/>
                    </a:cubicBezTo>
                    <a:lnTo>
                      <a:pt x="15" y="293"/>
                    </a:ln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69">
                <a:extLst>
                  <a:ext uri="{FF2B5EF4-FFF2-40B4-BE49-F238E27FC236}">
                    <a16:creationId xmlns:a16="http://schemas.microsoft.com/office/drawing/2014/main" id="{D1D87239-BD3B-7533-0951-A7BD7DC36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4497" y="4318997"/>
                <a:ext cx="263407" cy="803188"/>
              </a:xfrm>
              <a:custGeom>
                <a:avLst/>
                <a:gdLst>
                  <a:gd name="T0" fmla="*/ 338 w 386"/>
                  <a:gd name="T1" fmla="*/ 225 h 1177"/>
                  <a:gd name="T2" fmla="*/ 65 w 386"/>
                  <a:gd name="T3" fmla="*/ 0 h 1177"/>
                  <a:gd name="T4" fmla="*/ 0 w 386"/>
                  <a:gd name="T5" fmla="*/ 876 h 1177"/>
                  <a:gd name="T6" fmla="*/ 384 w 386"/>
                  <a:gd name="T7" fmla="*/ 1177 h 1177"/>
                  <a:gd name="T8" fmla="*/ 386 w 386"/>
                  <a:gd name="T9" fmla="*/ 1177 h 1177"/>
                  <a:gd name="T10" fmla="*/ 361 w 386"/>
                  <a:gd name="T11" fmla="*/ 220 h 1177"/>
                  <a:gd name="T12" fmla="*/ 338 w 386"/>
                  <a:gd name="T13" fmla="*/ 225 h 1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" h="1177">
                    <a:moveTo>
                      <a:pt x="338" y="225"/>
                    </a:moveTo>
                    <a:lnTo>
                      <a:pt x="65" y="0"/>
                    </a:lnTo>
                    <a:lnTo>
                      <a:pt x="0" y="876"/>
                    </a:lnTo>
                    <a:lnTo>
                      <a:pt x="384" y="1177"/>
                    </a:lnTo>
                    <a:lnTo>
                      <a:pt x="386" y="1177"/>
                    </a:lnTo>
                    <a:lnTo>
                      <a:pt x="361" y="220"/>
                    </a:lnTo>
                    <a:lnTo>
                      <a:pt x="338" y="225"/>
                    </a:lnTo>
                    <a:close/>
                  </a:path>
                </a:pathLst>
              </a:custGeom>
              <a:solidFill>
                <a:srgbClr val="C0DC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70">
                <a:extLst>
                  <a:ext uri="{FF2B5EF4-FFF2-40B4-BE49-F238E27FC236}">
                    <a16:creationId xmlns:a16="http://schemas.microsoft.com/office/drawing/2014/main" id="{18C6B60F-E62E-E154-EF5E-826642AF8A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1531" y="4305349"/>
                <a:ext cx="290021" cy="830484"/>
              </a:xfrm>
              <a:custGeom>
                <a:avLst/>
                <a:gdLst>
                  <a:gd name="T0" fmla="*/ 143 w 151"/>
                  <a:gd name="T1" fmla="*/ 432 h 432"/>
                  <a:gd name="T2" fmla="*/ 139 w 151"/>
                  <a:gd name="T3" fmla="*/ 430 h 432"/>
                  <a:gd name="T4" fmla="*/ 3 w 151"/>
                  <a:gd name="T5" fmla="*/ 323 h 432"/>
                  <a:gd name="T6" fmla="*/ 0 w 151"/>
                  <a:gd name="T7" fmla="*/ 317 h 432"/>
                  <a:gd name="T8" fmla="*/ 23 w 151"/>
                  <a:gd name="T9" fmla="*/ 7 h 432"/>
                  <a:gd name="T10" fmla="*/ 27 w 151"/>
                  <a:gd name="T11" fmla="*/ 1 h 432"/>
                  <a:gd name="T12" fmla="*/ 34 w 151"/>
                  <a:gd name="T13" fmla="*/ 2 h 432"/>
                  <a:gd name="T14" fmla="*/ 128 w 151"/>
                  <a:gd name="T15" fmla="*/ 80 h 432"/>
                  <a:gd name="T16" fmla="*/ 133 w 151"/>
                  <a:gd name="T17" fmla="*/ 79 h 432"/>
                  <a:gd name="T18" fmla="*/ 139 w 151"/>
                  <a:gd name="T19" fmla="*/ 80 h 432"/>
                  <a:gd name="T20" fmla="*/ 141 w 151"/>
                  <a:gd name="T21" fmla="*/ 85 h 432"/>
                  <a:gd name="T22" fmla="*/ 151 w 151"/>
                  <a:gd name="T23" fmla="*/ 425 h 432"/>
                  <a:gd name="T24" fmla="*/ 146 w 151"/>
                  <a:gd name="T25" fmla="*/ 431 h 432"/>
                  <a:gd name="T26" fmla="*/ 145 w 151"/>
                  <a:gd name="T27" fmla="*/ 431 h 432"/>
                  <a:gd name="T28" fmla="*/ 143 w 151"/>
                  <a:gd name="T29" fmla="*/ 432 h 432"/>
                  <a:gd name="T30" fmla="*/ 14 w 151"/>
                  <a:gd name="T31" fmla="*/ 315 h 432"/>
                  <a:gd name="T32" fmla="*/ 137 w 151"/>
                  <a:gd name="T33" fmla="*/ 412 h 432"/>
                  <a:gd name="T34" fmla="*/ 128 w 151"/>
                  <a:gd name="T35" fmla="*/ 93 h 432"/>
                  <a:gd name="T36" fmla="*/ 122 w 151"/>
                  <a:gd name="T37" fmla="*/ 92 h 432"/>
                  <a:gd name="T38" fmla="*/ 35 w 151"/>
                  <a:gd name="T39" fmla="*/ 21 h 432"/>
                  <a:gd name="T40" fmla="*/ 14 w 151"/>
                  <a:gd name="T41" fmla="*/ 315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1" h="432">
                    <a:moveTo>
                      <a:pt x="143" y="432"/>
                    </a:moveTo>
                    <a:cubicBezTo>
                      <a:pt x="142" y="432"/>
                      <a:pt x="140" y="431"/>
                      <a:pt x="139" y="430"/>
                    </a:cubicBezTo>
                    <a:cubicBezTo>
                      <a:pt x="3" y="323"/>
                      <a:pt x="3" y="323"/>
                      <a:pt x="3" y="323"/>
                    </a:cubicBezTo>
                    <a:cubicBezTo>
                      <a:pt x="1" y="322"/>
                      <a:pt x="0" y="320"/>
                      <a:pt x="0" y="3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4"/>
                      <a:pt x="25" y="2"/>
                      <a:pt x="27" y="1"/>
                    </a:cubicBezTo>
                    <a:cubicBezTo>
                      <a:pt x="29" y="0"/>
                      <a:pt x="32" y="1"/>
                      <a:pt x="34" y="2"/>
                    </a:cubicBezTo>
                    <a:cubicBezTo>
                      <a:pt x="128" y="80"/>
                      <a:pt x="128" y="80"/>
                      <a:pt x="128" y="80"/>
                    </a:cubicBezTo>
                    <a:cubicBezTo>
                      <a:pt x="133" y="79"/>
                      <a:pt x="133" y="79"/>
                      <a:pt x="133" y="79"/>
                    </a:cubicBezTo>
                    <a:cubicBezTo>
                      <a:pt x="135" y="78"/>
                      <a:pt x="137" y="79"/>
                      <a:pt x="139" y="80"/>
                    </a:cubicBezTo>
                    <a:cubicBezTo>
                      <a:pt x="140" y="81"/>
                      <a:pt x="141" y="83"/>
                      <a:pt x="141" y="85"/>
                    </a:cubicBezTo>
                    <a:cubicBezTo>
                      <a:pt x="151" y="425"/>
                      <a:pt x="151" y="425"/>
                      <a:pt x="151" y="425"/>
                    </a:cubicBezTo>
                    <a:cubicBezTo>
                      <a:pt x="151" y="427"/>
                      <a:pt x="149" y="430"/>
                      <a:pt x="146" y="431"/>
                    </a:cubicBezTo>
                    <a:cubicBezTo>
                      <a:pt x="145" y="431"/>
                      <a:pt x="145" y="431"/>
                      <a:pt x="145" y="431"/>
                    </a:cubicBezTo>
                    <a:cubicBezTo>
                      <a:pt x="145" y="432"/>
                      <a:pt x="144" y="432"/>
                      <a:pt x="143" y="432"/>
                    </a:cubicBezTo>
                    <a:close/>
                    <a:moveTo>
                      <a:pt x="14" y="315"/>
                    </a:moveTo>
                    <a:cubicBezTo>
                      <a:pt x="137" y="412"/>
                      <a:pt x="137" y="412"/>
                      <a:pt x="137" y="412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6" y="94"/>
                      <a:pt x="124" y="93"/>
                      <a:pt x="122" y="92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14" y="315"/>
                    </a:ln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71">
                <a:extLst>
                  <a:ext uri="{FF2B5EF4-FFF2-40B4-BE49-F238E27FC236}">
                    <a16:creationId xmlns:a16="http://schemas.microsoft.com/office/drawing/2014/main" id="{8E12473B-2F02-10AF-BCD1-1FBF56946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1720" y="4311490"/>
                <a:ext cx="367133" cy="683767"/>
              </a:xfrm>
              <a:custGeom>
                <a:avLst/>
                <a:gdLst>
                  <a:gd name="T0" fmla="*/ 524 w 538"/>
                  <a:gd name="T1" fmla="*/ 0 h 1002"/>
                  <a:gd name="T2" fmla="*/ 152 w 538"/>
                  <a:gd name="T3" fmla="*/ 129 h 1002"/>
                  <a:gd name="T4" fmla="*/ 0 w 538"/>
                  <a:gd name="T5" fmla="*/ 1002 h 1002"/>
                  <a:gd name="T6" fmla="*/ 471 w 538"/>
                  <a:gd name="T7" fmla="*/ 884 h 1002"/>
                  <a:gd name="T8" fmla="*/ 473 w 538"/>
                  <a:gd name="T9" fmla="*/ 887 h 1002"/>
                  <a:gd name="T10" fmla="*/ 538 w 538"/>
                  <a:gd name="T11" fmla="*/ 11 h 1002"/>
                  <a:gd name="T12" fmla="*/ 524 w 538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8" h="1002">
                    <a:moveTo>
                      <a:pt x="524" y="0"/>
                    </a:moveTo>
                    <a:lnTo>
                      <a:pt x="152" y="129"/>
                    </a:lnTo>
                    <a:lnTo>
                      <a:pt x="0" y="1002"/>
                    </a:lnTo>
                    <a:lnTo>
                      <a:pt x="471" y="884"/>
                    </a:lnTo>
                    <a:lnTo>
                      <a:pt x="473" y="887"/>
                    </a:lnTo>
                    <a:lnTo>
                      <a:pt x="538" y="11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90C2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72">
                <a:extLst>
                  <a:ext uri="{FF2B5EF4-FFF2-40B4-BE49-F238E27FC236}">
                    <a16:creationId xmlns:a16="http://schemas.microsoft.com/office/drawing/2014/main" id="{A1E165A7-4790-2A5A-6496-D31147F4BB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8072" y="4297842"/>
                <a:ext cx="392382" cy="709017"/>
              </a:xfrm>
              <a:custGeom>
                <a:avLst/>
                <a:gdLst>
                  <a:gd name="T0" fmla="*/ 7 w 204"/>
                  <a:gd name="T1" fmla="*/ 369 h 369"/>
                  <a:gd name="T2" fmla="*/ 2 w 204"/>
                  <a:gd name="T3" fmla="*/ 368 h 369"/>
                  <a:gd name="T4" fmla="*/ 0 w 204"/>
                  <a:gd name="T5" fmla="*/ 362 h 369"/>
                  <a:gd name="T6" fmla="*/ 55 w 204"/>
                  <a:gd name="T7" fmla="*/ 52 h 369"/>
                  <a:gd name="T8" fmla="*/ 59 w 204"/>
                  <a:gd name="T9" fmla="*/ 47 h 369"/>
                  <a:gd name="T10" fmla="*/ 190 w 204"/>
                  <a:gd name="T11" fmla="*/ 1 h 369"/>
                  <a:gd name="T12" fmla="*/ 197 w 204"/>
                  <a:gd name="T13" fmla="*/ 2 h 369"/>
                  <a:gd name="T14" fmla="*/ 202 w 204"/>
                  <a:gd name="T15" fmla="*/ 6 h 369"/>
                  <a:gd name="T16" fmla="*/ 204 w 204"/>
                  <a:gd name="T17" fmla="*/ 12 h 369"/>
                  <a:gd name="T18" fmla="*/ 181 w 204"/>
                  <a:gd name="T19" fmla="*/ 322 h 369"/>
                  <a:gd name="T20" fmla="*/ 178 w 204"/>
                  <a:gd name="T21" fmla="*/ 328 h 369"/>
                  <a:gd name="T22" fmla="*/ 174 w 204"/>
                  <a:gd name="T23" fmla="*/ 328 h 369"/>
                  <a:gd name="T24" fmla="*/ 8 w 204"/>
                  <a:gd name="T25" fmla="*/ 369 h 369"/>
                  <a:gd name="T26" fmla="*/ 7 w 204"/>
                  <a:gd name="T27" fmla="*/ 369 h 369"/>
                  <a:gd name="T28" fmla="*/ 67 w 204"/>
                  <a:gd name="T29" fmla="*/ 58 h 369"/>
                  <a:gd name="T30" fmla="*/ 15 w 204"/>
                  <a:gd name="T31" fmla="*/ 354 h 369"/>
                  <a:gd name="T32" fmla="*/ 169 w 204"/>
                  <a:gd name="T33" fmla="*/ 316 h 369"/>
                  <a:gd name="T34" fmla="*/ 191 w 204"/>
                  <a:gd name="T35" fmla="*/ 15 h 369"/>
                  <a:gd name="T36" fmla="*/ 67 w 204"/>
                  <a:gd name="T37" fmla="*/ 5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4" h="369">
                    <a:moveTo>
                      <a:pt x="7" y="369"/>
                    </a:moveTo>
                    <a:cubicBezTo>
                      <a:pt x="5" y="369"/>
                      <a:pt x="4" y="369"/>
                      <a:pt x="2" y="368"/>
                    </a:cubicBezTo>
                    <a:cubicBezTo>
                      <a:pt x="1" y="366"/>
                      <a:pt x="0" y="364"/>
                      <a:pt x="0" y="362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0"/>
                      <a:pt x="57" y="48"/>
                      <a:pt x="59" y="47"/>
                    </a:cubicBezTo>
                    <a:cubicBezTo>
                      <a:pt x="190" y="1"/>
                      <a:pt x="190" y="1"/>
                      <a:pt x="190" y="1"/>
                    </a:cubicBezTo>
                    <a:cubicBezTo>
                      <a:pt x="193" y="0"/>
                      <a:pt x="195" y="1"/>
                      <a:pt x="197" y="2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4" y="8"/>
                      <a:pt x="204" y="10"/>
                      <a:pt x="204" y="12"/>
                    </a:cubicBezTo>
                    <a:cubicBezTo>
                      <a:pt x="181" y="322"/>
                      <a:pt x="181" y="322"/>
                      <a:pt x="181" y="322"/>
                    </a:cubicBezTo>
                    <a:cubicBezTo>
                      <a:pt x="181" y="325"/>
                      <a:pt x="180" y="327"/>
                      <a:pt x="178" y="328"/>
                    </a:cubicBezTo>
                    <a:cubicBezTo>
                      <a:pt x="176" y="328"/>
                      <a:pt x="175" y="329"/>
                      <a:pt x="174" y="328"/>
                    </a:cubicBezTo>
                    <a:cubicBezTo>
                      <a:pt x="8" y="369"/>
                      <a:pt x="8" y="369"/>
                      <a:pt x="8" y="369"/>
                    </a:cubicBezTo>
                    <a:cubicBezTo>
                      <a:pt x="8" y="369"/>
                      <a:pt x="7" y="369"/>
                      <a:pt x="7" y="369"/>
                    </a:cubicBezTo>
                    <a:close/>
                    <a:moveTo>
                      <a:pt x="67" y="58"/>
                    </a:moveTo>
                    <a:cubicBezTo>
                      <a:pt x="15" y="354"/>
                      <a:pt x="15" y="354"/>
                      <a:pt x="15" y="354"/>
                    </a:cubicBezTo>
                    <a:cubicBezTo>
                      <a:pt x="169" y="316"/>
                      <a:pt x="169" y="316"/>
                      <a:pt x="169" y="316"/>
                    </a:cubicBezTo>
                    <a:cubicBezTo>
                      <a:pt x="191" y="15"/>
                      <a:pt x="191" y="15"/>
                      <a:pt x="191" y="15"/>
                    </a:cubicBezTo>
                    <a:lnTo>
                      <a:pt x="67" y="58"/>
                    </a:ln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73">
                <a:extLst>
                  <a:ext uri="{FF2B5EF4-FFF2-40B4-BE49-F238E27FC236}">
                    <a16:creationId xmlns:a16="http://schemas.microsoft.com/office/drawing/2014/main" id="{630DEACD-4843-015E-7059-6C86308E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365" y="4540095"/>
                <a:ext cx="47768" cy="40262"/>
              </a:xfrm>
              <a:custGeom>
                <a:avLst/>
                <a:gdLst>
                  <a:gd name="T0" fmla="*/ 20 w 25"/>
                  <a:gd name="T1" fmla="*/ 21 h 21"/>
                  <a:gd name="T2" fmla="*/ 18 w 25"/>
                  <a:gd name="T3" fmla="*/ 20 h 21"/>
                  <a:gd name="T4" fmla="*/ 2 w 25"/>
                  <a:gd name="T5" fmla="*/ 7 h 21"/>
                  <a:gd name="T6" fmla="*/ 1 w 25"/>
                  <a:gd name="T7" fmla="*/ 2 h 21"/>
                  <a:gd name="T8" fmla="*/ 7 w 25"/>
                  <a:gd name="T9" fmla="*/ 1 h 21"/>
                  <a:gd name="T10" fmla="*/ 23 w 25"/>
                  <a:gd name="T11" fmla="*/ 13 h 21"/>
                  <a:gd name="T12" fmla="*/ 24 w 25"/>
                  <a:gd name="T13" fmla="*/ 19 h 21"/>
                  <a:gd name="T14" fmla="*/ 20 w 25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1">
                    <a:moveTo>
                      <a:pt x="20" y="21"/>
                    </a:moveTo>
                    <a:cubicBezTo>
                      <a:pt x="20" y="21"/>
                      <a:pt x="19" y="20"/>
                      <a:pt x="18" y="2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5" y="15"/>
                      <a:pt x="25" y="17"/>
                      <a:pt x="24" y="19"/>
                    </a:cubicBezTo>
                    <a:cubicBezTo>
                      <a:pt x="23" y="20"/>
                      <a:pt x="22" y="21"/>
                      <a:pt x="20" y="21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74">
                <a:extLst>
                  <a:ext uri="{FF2B5EF4-FFF2-40B4-BE49-F238E27FC236}">
                    <a16:creationId xmlns:a16="http://schemas.microsoft.com/office/drawing/2014/main" id="{6D87EC4B-19B9-A64F-DF1E-EE4815819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2335" y="4594005"/>
                <a:ext cx="70970" cy="57322"/>
              </a:xfrm>
              <a:custGeom>
                <a:avLst/>
                <a:gdLst>
                  <a:gd name="T0" fmla="*/ 32 w 37"/>
                  <a:gd name="T1" fmla="*/ 30 h 30"/>
                  <a:gd name="T2" fmla="*/ 29 w 37"/>
                  <a:gd name="T3" fmla="*/ 29 h 30"/>
                  <a:gd name="T4" fmla="*/ 2 w 37"/>
                  <a:gd name="T5" fmla="*/ 8 h 30"/>
                  <a:gd name="T6" fmla="*/ 1 w 37"/>
                  <a:gd name="T7" fmla="*/ 2 h 30"/>
                  <a:gd name="T8" fmla="*/ 7 w 37"/>
                  <a:gd name="T9" fmla="*/ 1 h 30"/>
                  <a:gd name="T10" fmla="*/ 34 w 37"/>
                  <a:gd name="T11" fmla="*/ 23 h 30"/>
                  <a:gd name="T12" fmla="*/ 35 w 37"/>
                  <a:gd name="T13" fmla="*/ 28 h 30"/>
                  <a:gd name="T14" fmla="*/ 32 w 37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0">
                    <a:moveTo>
                      <a:pt x="32" y="30"/>
                    </a:moveTo>
                    <a:cubicBezTo>
                      <a:pt x="31" y="30"/>
                      <a:pt x="30" y="30"/>
                      <a:pt x="29" y="2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5" y="0"/>
                      <a:pt x="7" y="1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6" y="24"/>
                      <a:pt x="37" y="27"/>
                      <a:pt x="35" y="28"/>
                    </a:cubicBezTo>
                    <a:cubicBezTo>
                      <a:pt x="34" y="29"/>
                      <a:pt x="33" y="30"/>
                      <a:pt x="32" y="30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75">
                <a:extLst>
                  <a:ext uri="{FF2B5EF4-FFF2-40B4-BE49-F238E27FC236}">
                    <a16:creationId xmlns:a16="http://schemas.microsoft.com/office/drawing/2014/main" id="{6687DD2C-EFDA-B273-BA72-7BB4ED601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4459" y="4664975"/>
                <a:ext cx="79159" cy="40262"/>
              </a:xfrm>
              <a:custGeom>
                <a:avLst/>
                <a:gdLst>
                  <a:gd name="T0" fmla="*/ 21 w 41"/>
                  <a:gd name="T1" fmla="*/ 21 h 21"/>
                  <a:gd name="T2" fmla="*/ 18 w 41"/>
                  <a:gd name="T3" fmla="*/ 21 h 21"/>
                  <a:gd name="T4" fmla="*/ 2 w 41"/>
                  <a:gd name="T5" fmla="*/ 8 h 21"/>
                  <a:gd name="T6" fmla="*/ 2 w 41"/>
                  <a:gd name="T7" fmla="*/ 2 h 21"/>
                  <a:gd name="T8" fmla="*/ 7 w 41"/>
                  <a:gd name="T9" fmla="*/ 2 h 21"/>
                  <a:gd name="T10" fmla="*/ 21 w 41"/>
                  <a:gd name="T11" fmla="*/ 12 h 21"/>
                  <a:gd name="T12" fmla="*/ 34 w 41"/>
                  <a:gd name="T13" fmla="*/ 1 h 21"/>
                  <a:gd name="T14" fmla="*/ 40 w 41"/>
                  <a:gd name="T15" fmla="*/ 2 h 21"/>
                  <a:gd name="T16" fmla="*/ 39 w 41"/>
                  <a:gd name="T17" fmla="*/ 7 h 21"/>
                  <a:gd name="T18" fmla="*/ 23 w 41"/>
                  <a:gd name="T19" fmla="*/ 21 h 21"/>
                  <a:gd name="T20" fmla="*/ 21 w 41"/>
                  <a:gd name="T2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21">
                    <a:moveTo>
                      <a:pt x="21" y="21"/>
                    </a:moveTo>
                    <a:cubicBezTo>
                      <a:pt x="20" y="21"/>
                      <a:pt x="19" y="21"/>
                      <a:pt x="18" y="21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1"/>
                      <a:pt x="5" y="0"/>
                      <a:pt x="7" y="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6" y="0"/>
                      <a:pt x="38" y="0"/>
                      <a:pt x="40" y="2"/>
                    </a:cubicBezTo>
                    <a:cubicBezTo>
                      <a:pt x="41" y="3"/>
                      <a:pt x="41" y="6"/>
                      <a:pt x="39" y="7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1" y="21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76">
                <a:extLst>
                  <a:ext uri="{FF2B5EF4-FFF2-40B4-BE49-F238E27FC236}">
                    <a16:creationId xmlns:a16="http://schemas.microsoft.com/office/drawing/2014/main" id="{49A3C754-1E35-22BC-1DCB-5B38CA305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4326" y="4570803"/>
                <a:ext cx="82571" cy="68923"/>
              </a:xfrm>
              <a:custGeom>
                <a:avLst/>
                <a:gdLst>
                  <a:gd name="T0" fmla="*/ 4 w 43"/>
                  <a:gd name="T1" fmla="*/ 36 h 36"/>
                  <a:gd name="T2" fmla="*/ 1 w 43"/>
                  <a:gd name="T3" fmla="*/ 35 h 36"/>
                  <a:gd name="T4" fmla="*/ 2 w 43"/>
                  <a:gd name="T5" fmla="*/ 29 h 36"/>
                  <a:gd name="T6" fmla="*/ 35 w 43"/>
                  <a:gd name="T7" fmla="*/ 1 h 36"/>
                  <a:gd name="T8" fmla="*/ 41 w 43"/>
                  <a:gd name="T9" fmla="*/ 2 h 36"/>
                  <a:gd name="T10" fmla="*/ 41 w 43"/>
                  <a:gd name="T11" fmla="*/ 7 h 36"/>
                  <a:gd name="T12" fmla="*/ 7 w 43"/>
                  <a:gd name="T13" fmla="*/ 35 h 36"/>
                  <a:gd name="T14" fmla="*/ 4 w 43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36">
                    <a:moveTo>
                      <a:pt x="4" y="36"/>
                    </a:moveTo>
                    <a:cubicBezTo>
                      <a:pt x="3" y="36"/>
                      <a:pt x="2" y="36"/>
                      <a:pt x="1" y="35"/>
                    </a:cubicBezTo>
                    <a:cubicBezTo>
                      <a:pt x="0" y="33"/>
                      <a:pt x="0" y="31"/>
                      <a:pt x="2" y="29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7" y="0"/>
                      <a:pt x="40" y="0"/>
                      <a:pt x="41" y="2"/>
                    </a:cubicBezTo>
                    <a:cubicBezTo>
                      <a:pt x="43" y="3"/>
                      <a:pt x="42" y="6"/>
                      <a:pt x="41" y="7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6" y="36"/>
                      <a:pt x="5" y="36"/>
                      <a:pt x="4" y="36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77">
                <a:extLst>
                  <a:ext uri="{FF2B5EF4-FFF2-40B4-BE49-F238E27FC236}">
                    <a16:creationId xmlns:a16="http://schemas.microsoft.com/office/drawing/2014/main" id="{C7660D67-1BDA-CC51-CD2D-1A329C5C73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5558" y="4505293"/>
                <a:ext cx="115326" cy="98266"/>
              </a:xfrm>
              <a:custGeom>
                <a:avLst/>
                <a:gdLst>
                  <a:gd name="T0" fmla="*/ 55 w 60"/>
                  <a:gd name="T1" fmla="*/ 51 h 51"/>
                  <a:gd name="T2" fmla="*/ 51 w 60"/>
                  <a:gd name="T3" fmla="*/ 48 h 51"/>
                  <a:gd name="T4" fmla="*/ 50 w 60"/>
                  <a:gd name="T5" fmla="*/ 29 h 51"/>
                  <a:gd name="T6" fmla="*/ 21 w 60"/>
                  <a:gd name="T7" fmla="*/ 9 h 51"/>
                  <a:gd name="T8" fmla="*/ 8 w 60"/>
                  <a:gd name="T9" fmla="*/ 20 h 51"/>
                  <a:gd name="T10" fmla="*/ 2 w 60"/>
                  <a:gd name="T11" fmla="*/ 20 h 51"/>
                  <a:gd name="T12" fmla="*/ 2 w 60"/>
                  <a:gd name="T13" fmla="*/ 14 h 51"/>
                  <a:gd name="T14" fmla="*/ 18 w 60"/>
                  <a:gd name="T15" fmla="*/ 1 h 51"/>
                  <a:gd name="T16" fmla="*/ 23 w 60"/>
                  <a:gd name="T17" fmla="*/ 1 h 51"/>
                  <a:gd name="T18" fmla="*/ 56 w 60"/>
                  <a:gd name="T19" fmla="*/ 24 h 51"/>
                  <a:gd name="T20" fmla="*/ 58 w 60"/>
                  <a:gd name="T21" fmla="*/ 27 h 51"/>
                  <a:gd name="T22" fmla="*/ 59 w 60"/>
                  <a:gd name="T23" fmla="*/ 47 h 51"/>
                  <a:gd name="T24" fmla="*/ 56 w 60"/>
                  <a:gd name="T25" fmla="*/ 51 h 51"/>
                  <a:gd name="T26" fmla="*/ 55 w 60"/>
                  <a:gd name="T2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0" h="51">
                    <a:moveTo>
                      <a:pt x="55" y="51"/>
                    </a:moveTo>
                    <a:cubicBezTo>
                      <a:pt x="53" y="51"/>
                      <a:pt x="52" y="50"/>
                      <a:pt x="51" y="48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22"/>
                      <a:pt x="3" y="21"/>
                      <a:pt x="2" y="20"/>
                    </a:cubicBezTo>
                    <a:cubicBezTo>
                      <a:pt x="0" y="18"/>
                      <a:pt x="1" y="15"/>
                      <a:pt x="2" y="14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0"/>
                      <a:pt x="21" y="0"/>
                      <a:pt x="23" y="1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7" y="25"/>
                      <a:pt x="58" y="26"/>
                      <a:pt x="58" y="2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9"/>
                      <a:pt x="58" y="51"/>
                      <a:pt x="56" y="51"/>
                    </a:cubicBezTo>
                    <a:cubicBezTo>
                      <a:pt x="56" y="51"/>
                      <a:pt x="56" y="51"/>
                      <a:pt x="55" y="51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78">
                <a:extLst>
                  <a:ext uri="{FF2B5EF4-FFF2-40B4-BE49-F238E27FC236}">
                    <a16:creationId xmlns:a16="http://schemas.microsoft.com/office/drawing/2014/main" id="{076F7B09-67FD-256E-330D-BB85E9E056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9283" y="4501198"/>
                <a:ext cx="133069" cy="248395"/>
              </a:xfrm>
              <a:custGeom>
                <a:avLst/>
                <a:gdLst>
                  <a:gd name="T0" fmla="*/ 41 w 69"/>
                  <a:gd name="T1" fmla="*/ 129 h 129"/>
                  <a:gd name="T2" fmla="*/ 41 w 69"/>
                  <a:gd name="T3" fmla="*/ 129 h 129"/>
                  <a:gd name="T4" fmla="*/ 37 w 69"/>
                  <a:gd name="T5" fmla="*/ 124 h 129"/>
                  <a:gd name="T6" fmla="*/ 46 w 69"/>
                  <a:gd name="T7" fmla="*/ 80 h 129"/>
                  <a:gd name="T8" fmla="*/ 51 w 69"/>
                  <a:gd name="T9" fmla="*/ 77 h 129"/>
                  <a:gd name="T10" fmla="*/ 54 w 69"/>
                  <a:gd name="T11" fmla="*/ 82 h 129"/>
                  <a:gd name="T12" fmla="*/ 45 w 69"/>
                  <a:gd name="T13" fmla="*/ 125 h 129"/>
                  <a:gd name="T14" fmla="*/ 41 w 69"/>
                  <a:gd name="T15" fmla="*/ 129 h 129"/>
                  <a:gd name="T16" fmla="*/ 18 w 69"/>
                  <a:gd name="T17" fmla="*/ 126 h 129"/>
                  <a:gd name="T18" fmla="*/ 15 w 69"/>
                  <a:gd name="T19" fmla="*/ 125 h 129"/>
                  <a:gd name="T20" fmla="*/ 4 w 69"/>
                  <a:gd name="T21" fmla="*/ 112 h 129"/>
                  <a:gd name="T22" fmla="*/ 3 w 69"/>
                  <a:gd name="T23" fmla="*/ 110 h 129"/>
                  <a:gd name="T24" fmla="*/ 0 w 69"/>
                  <a:gd name="T25" fmla="*/ 83 h 129"/>
                  <a:gd name="T26" fmla="*/ 4 w 69"/>
                  <a:gd name="T27" fmla="*/ 79 h 129"/>
                  <a:gd name="T28" fmla="*/ 8 w 69"/>
                  <a:gd name="T29" fmla="*/ 82 h 129"/>
                  <a:gd name="T30" fmla="*/ 11 w 69"/>
                  <a:gd name="T31" fmla="*/ 108 h 129"/>
                  <a:gd name="T32" fmla="*/ 21 w 69"/>
                  <a:gd name="T33" fmla="*/ 119 h 129"/>
                  <a:gd name="T34" fmla="*/ 21 w 69"/>
                  <a:gd name="T35" fmla="*/ 125 h 129"/>
                  <a:gd name="T36" fmla="*/ 18 w 69"/>
                  <a:gd name="T37" fmla="*/ 126 h 129"/>
                  <a:gd name="T38" fmla="*/ 56 w 69"/>
                  <a:gd name="T39" fmla="*/ 52 h 129"/>
                  <a:gd name="T40" fmla="*/ 56 w 69"/>
                  <a:gd name="T41" fmla="*/ 52 h 129"/>
                  <a:gd name="T42" fmla="*/ 52 w 69"/>
                  <a:gd name="T43" fmla="*/ 47 h 129"/>
                  <a:gd name="T44" fmla="*/ 61 w 69"/>
                  <a:gd name="T45" fmla="*/ 4 h 129"/>
                  <a:gd name="T46" fmla="*/ 66 w 69"/>
                  <a:gd name="T47" fmla="*/ 1 h 129"/>
                  <a:gd name="T48" fmla="*/ 69 w 69"/>
                  <a:gd name="T49" fmla="*/ 5 h 129"/>
                  <a:gd name="T50" fmla="*/ 60 w 69"/>
                  <a:gd name="T51" fmla="*/ 49 h 129"/>
                  <a:gd name="T52" fmla="*/ 56 w 69"/>
                  <a:gd name="T53" fmla="*/ 5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9" h="129">
                    <a:moveTo>
                      <a:pt x="41" y="129"/>
                    </a:moveTo>
                    <a:cubicBezTo>
                      <a:pt x="41" y="129"/>
                      <a:pt x="41" y="129"/>
                      <a:pt x="41" y="129"/>
                    </a:cubicBezTo>
                    <a:cubicBezTo>
                      <a:pt x="38" y="128"/>
                      <a:pt x="37" y="126"/>
                      <a:pt x="37" y="124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78"/>
                      <a:pt x="49" y="76"/>
                      <a:pt x="51" y="77"/>
                    </a:cubicBezTo>
                    <a:cubicBezTo>
                      <a:pt x="53" y="77"/>
                      <a:pt x="54" y="79"/>
                      <a:pt x="54" y="82"/>
                    </a:cubicBezTo>
                    <a:cubicBezTo>
                      <a:pt x="45" y="125"/>
                      <a:pt x="45" y="125"/>
                      <a:pt x="45" y="125"/>
                    </a:cubicBezTo>
                    <a:cubicBezTo>
                      <a:pt x="45" y="127"/>
                      <a:pt x="43" y="129"/>
                      <a:pt x="41" y="129"/>
                    </a:cubicBezTo>
                    <a:close/>
                    <a:moveTo>
                      <a:pt x="18" y="126"/>
                    </a:moveTo>
                    <a:cubicBezTo>
                      <a:pt x="17" y="126"/>
                      <a:pt x="16" y="126"/>
                      <a:pt x="15" y="125"/>
                    </a:cubicBezTo>
                    <a:cubicBezTo>
                      <a:pt x="9" y="119"/>
                      <a:pt x="4" y="113"/>
                      <a:pt x="4" y="112"/>
                    </a:cubicBezTo>
                    <a:cubicBezTo>
                      <a:pt x="3" y="112"/>
                      <a:pt x="3" y="111"/>
                      <a:pt x="3" y="11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1"/>
                      <a:pt x="2" y="79"/>
                      <a:pt x="4" y="79"/>
                    </a:cubicBezTo>
                    <a:cubicBezTo>
                      <a:pt x="6" y="78"/>
                      <a:pt x="8" y="80"/>
                      <a:pt x="8" y="82"/>
                    </a:cubicBezTo>
                    <a:cubicBezTo>
                      <a:pt x="11" y="108"/>
                      <a:pt x="11" y="108"/>
                      <a:pt x="11" y="108"/>
                    </a:cubicBezTo>
                    <a:cubicBezTo>
                      <a:pt x="12" y="110"/>
                      <a:pt x="16" y="115"/>
                      <a:pt x="21" y="119"/>
                    </a:cubicBezTo>
                    <a:cubicBezTo>
                      <a:pt x="23" y="121"/>
                      <a:pt x="23" y="124"/>
                      <a:pt x="21" y="125"/>
                    </a:cubicBezTo>
                    <a:cubicBezTo>
                      <a:pt x="20" y="126"/>
                      <a:pt x="19" y="126"/>
                      <a:pt x="18" y="126"/>
                    </a:cubicBezTo>
                    <a:close/>
                    <a:moveTo>
                      <a:pt x="56" y="52"/>
                    </a:moveTo>
                    <a:cubicBezTo>
                      <a:pt x="56" y="52"/>
                      <a:pt x="56" y="52"/>
                      <a:pt x="56" y="52"/>
                    </a:cubicBezTo>
                    <a:cubicBezTo>
                      <a:pt x="53" y="52"/>
                      <a:pt x="52" y="50"/>
                      <a:pt x="52" y="4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2"/>
                      <a:pt x="63" y="0"/>
                      <a:pt x="66" y="1"/>
                    </a:cubicBezTo>
                    <a:cubicBezTo>
                      <a:pt x="68" y="1"/>
                      <a:pt x="69" y="3"/>
                      <a:pt x="69" y="5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51"/>
                      <a:pt x="58" y="52"/>
                      <a:pt x="56" y="52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79">
                <a:extLst>
                  <a:ext uri="{FF2B5EF4-FFF2-40B4-BE49-F238E27FC236}">
                    <a16:creationId xmlns:a16="http://schemas.microsoft.com/office/drawing/2014/main" id="{11B13A6C-09F1-58EB-E6F4-F60DADE0F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8257" y="4401568"/>
                <a:ext cx="51863" cy="53910"/>
              </a:xfrm>
              <a:custGeom>
                <a:avLst/>
                <a:gdLst>
                  <a:gd name="T0" fmla="*/ 4 w 27"/>
                  <a:gd name="T1" fmla="*/ 28 h 28"/>
                  <a:gd name="T2" fmla="*/ 3 w 27"/>
                  <a:gd name="T3" fmla="*/ 28 h 28"/>
                  <a:gd name="T4" fmla="*/ 0 w 27"/>
                  <a:gd name="T5" fmla="*/ 23 h 28"/>
                  <a:gd name="T6" fmla="*/ 4 w 27"/>
                  <a:gd name="T7" fmla="*/ 3 h 28"/>
                  <a:gd name="T8" fmla="*/ 7 w 27"/>
                  <a:gd name="T9" fmla="*/ 0 h 28"/>
                  <a:gd name="T10" fmla="*/ 11 w 27"/>
                  <a:gd name="T11" fmla="*/ 1 h 28"/>
                  <a:gd name="T12" fmla="*/ 25 w 27"/>
                  <a:gd name="T13" fmla="*/ 16 h 28"/>
                  <a:gd name="T14" fmla="*/ 25 w 27"/>
                  <a:gd name="T15" fmla="*/ 22 h 28"/>
                  <a:gd name="T16" fmla="*/ 19 w 27"/>
                  <a:gd name="T17" fmla="*/ 22 h 28"/>
                  <a:gd name="T18" fmla="*/ 11 w 27"/>
                  <a:gd name="T19" fmla="*/ 13 h 28"/>
                  <a:gd name="T20" fmla="*/ 8 w 27"/>
                  <a:gd name="T21" fmla="*/ 25 h 28"/>
                  <a:gd name="T22" fmla="*/ 4 w 27"/>
                  <a:gd name="T2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28">
                    <a:moveTo>
                      <a:pt x="4" y="28"/>
                    </a:moveTo>
                    <a:cubicBezTo>
                      <a:pt x="4" y="28"/>
                      <a:pt x="4" y="28"/>
                      <a:pt x="3" y="28"/>
                    </a:cubicBezTo>
                    <a:cubicBezTo>
                      <a:pt x="1" y="28"/>
                      <a:pt x="0" y="26"/>
                      <a:pt x="0" y="2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6" y="1"/>
                      <a:pt x="7" y="0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7" y="17"/>
                      <a:pt x="27" y="20"/>
                      <a:pt x="25" y="22"/>
                    </a:cubicBezTo>
                    <a:cubicBezTo>
                      <a:pt x="24" y="23"/>
                      <a:pt x="21" y="23"/>
                      <a:pt x="19" y="2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7"/>
                      <a:pt x="6" y="28"/>
                      <a:pt x="4" y="28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80">
                <a:extLst>
                  <a:ext uri="{FF2B5EF4-FFF2-40B4-BE49-F238E27FC236}">
                    <a16:creationId xmlns:a16="http://schemas.microsoft.com/office/drawing/2014/main" id="{5CED40E5-4231-7BC4-99DE-B0477751FA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8781" y="4476632"/>
                <a:ext cx="77112" cy="236111"/>
              </a:xfrm>
              <a:custGeom>
                <a:avLst/>
                <a:gdLst>
                  <a:gd name="T0" fmla="*/ 36 w 40"/>
                  <a:gd name="T1" fmla="*/ 123 h 123"/>
                  <a:gd name="T2" fmla="*/ 32 w 40"/>
                  <a:gd name="T3" fmla="*/ 119 h 123"/>
                  <a:gd name="T4" fmla="*/ 30 w 40"/>
                  <a:gd name="T5" fmla="*/ 73 h 123"/>
                  <a:gd name="T6" fmla="*/ 34 w 40"/>
                  <a:gd name="T7" fmla="*/ 69 h 123"/>
                  <a:gd name="T8" fmla="*/ 38 w 40"/>
                  <a:gd name="T9" fmla="*/ 73 h 123"/>
                  <a:gd name="T10" fmla="*/ 40 w 40"/>
                  <a:gd name="T11" fmla="*/ 118 h 123"/>
                  <a:gd name="T12" fmla="*/ 36 w 40"/>
                  <a:gd name="T13" fmla="*/ 123 h 123"/>
                  <a:gd name="T14" fmla="*/ 36 w 40"/>
                  <a:gd name="T15" fmla="*/ 123 h 123"/>
                  <a:gd name="T16" fmla="*/ 32 w 40"/>
                  <a:gd name="T17" fmla="*/ 43 h 123"/>
                  <a:gd name="T18" fmla="*/ 28 w 40"/>
                  <a:gd name="T19" fmla="*/ 39 h 123"/>
                  <a:gd name="T20" fmla="*/ 28 w 40"/>
                  <a:gd name="T21" fmla="*/ 34 h 123"/>
                  <a:gd name="T22" fmla="*/ 2 w 40"/>
                  <a:gd name="T23" fmla="*/ 7 h 123"/>
                  <a:gd name="T24" fmla="*/ 2 w 40"/>
                  <a:gd name="T25" fmla="*/ 1 h 123"/>
                  <a:gd name="T26" fmla="*/ 7 w 40"/>
                  <a:gd name="T27" fmla="*/ 1 h 123"/>
                  <a:gd name="T28" fmla="*/ 35 w 40"/>
                  <a:gd name="T29" fmla="*/ 30 h 123"/>
                  <a:gd name="T30" fmla="*/ 36 w 40"/>
                  <a:gd name="T31" fmla="*/ 32 h 123"/>
                  <a:gd name="T32" fmla="*/ 37 w 40"/>
                  <a:gd name="T33" fmla="*/ 38 h 123"/>
                  <a:gd name="T34" fmla="*/ 33 w 40"/>
                  <a:gd name="T35" fmla="*/ 43 h 123"/>
                  <a:gd name="T36" fmla="*/ 32 w 40"/>
                  <a:gd name="T37" fmla="*/ 4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123">
                    <a:moveTo>
                      <a:pt x="36" y="123"/>
                    </a:moveTo>
                    <a:cubicBezTo>
                      <a:pt x="34" y="123"/>
                      <a:pt x="32" y="121"/>
                      <a:pt x="32" y="119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1"/>
                      <a:pt x="31" y="69"/>
                      <a:pt x="34" y="69"/>
                    </a:cubicBezTo>
                    <a:cubicBezTo>
                      <a:pt x="36" y="69"/>
                      <a:pt x="38" y="70"/>
                      <a:pt x="38" y="73"/>
                    </a:cubicBezTo>
                    <a:cubicBezTo>
                      <a:pt x="40" y="118"/>
                      <a:pt x="40" y="118"/>
                      <a:pt x="40" y="118"/>
                    </a:cubicBezTo>
                    <a:cubicBezTo>
                      <a:pt x="40" y="121"/>
                      <a:pt x="38" y="123"/>
                      <a:pt x="36" y="123"/>
                    </a:cubicBezTo>
                    <a:cubicBezTo>
                      <a:pt x="36" y="123"/>
                      <a:pt x="36" y="123"/>
                      <a:pt x="36" y="123"/>
                    </a:cubicBezTo>
                    <a:close/>
                    <a:moveTo>
                      <a:pt x="32" y="43"/>
                    </a:moveTo>
                    <a:cubicBezTo>
                      <a:pt x="30" y="43"/>
                      <a:pt x="28" y="41"/>
                      <a:pt x="28" y="39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30"/>
                      <a:pt x="36" y="31"/>
                      <a:pt x="36" y="32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41"/>
                      <a:pt x="35" y="43"/>
                      <a:pt x="33" y="43"/>
                    </a:cubicBezTo>
                    <a:cubicBezTo>
                      <a:pt x="33" y="43"/>
                      <a:pt x="33" y="43"/>
                      <a:pt x="32" y="43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81">
                <a:extLst>
                  <a:ext uri="{FF2B5EF4-FFF2-40B4-BE49-F238E27FC236}">
                    <a16:creationId xmlns:a16="http://schemas.microsoft.com/office/drawing/2014/main" id="{EEA35D1B-5645-084C-F404-9D48FA9DD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2244" y="4763241"/>
                <a:ext cx="55957" cy="66875"/>
              </a:xfrm>
              <a:custGeom>
                <a:avLst/>
                <a:gdLst>
                  <a:gd name="T0" fmla="*/ 24 w 29"/>
                  <a:gd name="T1" fmla="*/ 35 h 35"/>
                  <a:gd name="T2" fmla="*/ 23 w 29"/>
                  <a:gd name="T3" fmla="*/ 35 h 35"/>
                  <a:gd name="T4" fmla="*/ 4 w 29"/>
                  <a:gd name="T5" fmla="*/ 28 h 35"/>
                  <a:gd name="T6" fmla="*/ 1 w 29"/>
                  <a:gd name="T7" fmla="*/ 24 h 35"/>
                  <a:gd name="T8" fmla="*/ 0 w 29"/>
                  <a:gd name="T9" fmla="*/ 4 h 35"/>
                  <a:gd name="T10" fmla="*/ 4 w 29"/>
                  <a:gd name="T11" fmla="*/ 0 h 35"/>
                  <a:gd name="T12" fmla="*/ 8 w 29"/>
                  <a:gd name="T13" fmla="*/ 4 h 35"/>
                  <a:gd name="T14" fmla="*/ 9 w 29"/>
                  <a:gd name="T15" fmla="*/ 21 h 35"/>
                  <a:gd name="T16" fmla="*/ 25 w 29"/>
                  <a:gd name="T17" fmla="*/ 27 h 35"/>
                  <a:gd name="T18" fmla="*/ 28 w 29"/>
                  <a:gd name="T19" fmla="*/ 33 h 35"/>
                  <a:gd name="T20" fmla="*/ 24 w 29"/>
                  <a:gd name="T2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35">
                    <a:moveTo>
                      <a:pt x="24" y="35"/>
                    </a:moveTo>
                    <a:cubicBezTo>
                      <a:pt x="24" y="35"/>
                      <a:pt x="23" y="35"/>
                      <a:pt x="23" y="35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2" y="27"/>
                      <a:pt x="1" y="26"/>
                      <a:pt x="1" y="2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1"/>
                      <a:pt x="8" y="4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8" y="28"/>
                      <a:pt x="29" y="31"/>
                      <a:pt x="28" y="33"/>
                    </a:cubicBezTo>
                    <a:cubicBezTo>
                      <a:pt x="27" y="34"/>
                      <a:pt x="26" y="35"/>
                      <a:pt x="24" y="35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82">
                <a:extLst>
                  <a:ext uri="{FF2B5EF4-FFF2-40B4-BE49-F238E27FC236}">
                    <a16:creationId xmlns:a16="http://schemas.microsoft.com/office/drawing/2014/main" id="{5D34D2C4-B177-DDD8-869C-15F009A70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4604" y="4813056"/>
                <a:ext cx="61416" cy="55957"/>
              </a:xfrm>
              <a:custGeom>
                <a:avLst/>
                <a:gdLst>
                  <a:gd name="T0" fmla="*/ 24 w 32"/>
                  <a:gd name="T1" fmla="*/ 29 h 29"/>
                  <a:gd name="T2" fmla="*/ 23 w 32"/>
                  <a:gd name="T3" fmla="*/ 29 h 29"/>
                  <a:gd name="T4" fmla="*/ 3 w 32"/>
                  <a:gd name="T5" fmla="*/ 22 h 29"/>
                  <a:gd name="T6" fmla="*/ 1 w 32"/>
                  <a:gd name="T7" fmla="*/ 16 h 29"/>
                  <a:gd name="T8" fmla="*/ 6 w 32"/>
                  <a:gd name="T9" fmla="*/ 14 h 29"/>
                  <a:gd name="T10" fmla="*/ 21 w 32"/>
                  <a:gd name="T11" fmla="*/ 19 h 29"/>
                  <a:gd name="T12" fmla="*/ 24 w 32"/>
                  <a:gd name="T13" fmla="*/ 4 h 29"/>
                  <a:gd name="T14" fmla="*/ 28 w 32"/>
                  <a:gd name="T15" fmla="*/ 1 h 29"/>
                  <a:gd name="T16" fmla="*/ 32 w 32"/>
                  <a:gd name="T17" fmla="*/ 6 h 29"/>
                  <a:gd name="T18" fmla="*/ 28 w 32"/>
                  <a:gd name="T19" fmla="*/ 26 h 29"/>
                  <a:gd name="T20" fmla="*/ 26 w 32"/>
                  <a:gd name="T21" fmla="*/ 28 h 29"/>
                  <a:gd name="T22" fmla="*/ 24 w 32"/>
                  <a:gd name="T2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" h="29">
                    <a:moveTo>
                      <a:pt x="24" y="29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1" y="21"/>
                      <a:pt x="0" y="18"/>
                      <a:pt x="1" y="16"/>
                    </a:cubicBezTo>
                    <a:cubicBezTo>
                      <a:pt x="2" y="14"/>
                      <a:pt x="4" y="13"/>
                      <a:pt x="6" y="14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2"/>
                      <a:pt x="26" y="0"/>
                      <a:pt x="28" y="1"/>
                    </a:cubicBezTo>
                    <a:cubicBezTo>
                      <a:pt x="31" y="1"/>
                      <a:pt x="32" y="3"/>
                      <a:pt x="32" y="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7"/>
                      <a:pt x="27" y="28"/>
                      <a:pt x="26" y="28"/>
                    </a:cubicBezTo>
                    <a:cubicBezTo>
                      <a:pt x="25" y="29"/>
                      <a:pt x="25" y="29"/>
                      <a:pt x="24" y="29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83">
                <a:extLst>
                  <a:ext uri="{FF2B5EF4-FFF2-40B4-BE49-F238E27FC236}">
                    <a16:creationId xmlns:a16="http://schemas.microsoft.com/office/drawing/2014/main" id="{61541F0F-CAC3-E3DB-CE35-DAACE590DE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19879" y="4555108"/>
                <a:ext cx="53910" cy="219051"/>
              </a:xfrm>
              <a:custGeom>
                <a:avLst/>
                <a:gdLst>
                  <a:gd name="T0" fmla="*/ 4 w 28"/>
                  <a:gd name="T1" fmla="*/ 114 h 114"/>
                  <a:gd name="T2" fmla="*/ 3 w 28"/>
                  <a:gd name="T3" fmla="*/ 114 h 114"/>
                  <a:gd name="T4" fmla="*/ 0 w 28"/>
                  <a:gd name="T5" fmla="*/ 109 h 114"/>
                  <a:gd name="T6" fmla="*/ 7 w 28"/>
                  <a:gd name="T7" fmla="*/ 71 h 114"/>
                  <a:gd name="T8" fmla="*/ 12 w 28"/>
                  <a:gd name="T9" fmla="*/ 68 h 114"/>
                  <a:gd name="T10" fmla="*/ 15 w 28"/>
                  <a:gd name="T11" fmla="*/ 72 h 114"/>
                  <a:gd name="T12" fmla="*/ 8 w 28"/>
                  <a:gd name="T13" fmla="*/ 111 h 114"/>
                  <a:gd name="T14" fmla="*/ 4 w 28"/>
                  <a:gd name="T15" fmla="*/ 114 h 114"/>
                  <a:gd name="T16" fmla="*/ 16 w 28"/>
                  <a:gd name="T17" fmla="*/ 47 h 114"/>
                  <a:gd name="T18" fmla="*/ 16 w 28"/>
                  <a:gd name="T19" fmla="*/ 47 h 114"/>
                  <a:gd name="T20" fmla="*/ 12 w 28"/>
                  <a:gd name="T21" fmla="*/ 42 h 114"/>
                  <a:gd name="T22" fmla="*/ 20 w 28"/>
                  <a:gd name="T23" fmla="*/ 4 h 114"/>
                  <a:gd name="T24" fmla="*/ 24 w 28"/>
                  <a:gd name="T25" fmla="*/ 0 h 114"/>
                  <a:gd name="T26" fmla="*/ 28 w 28"/>
                  <a:gd name="T27" fmla="*/ 5 h 114"/>
                  <a:gd name="T28" fmla="*/ 20 w 28"/>
                  <a:gd name="T29" fmla="*/ 44 h 114"/>
                  <a:gd name="T30" fmla="*/ 16 w 28"/>
                  <a:gd name="T31" fmla="*/ 47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114">
                    <a:moveTo>
                      <a:pt x="4" y="114"/>
                    </a:moveTo>
                    <a:cubicBezTo>
                      <a:pt x="4" y="114"/>
                      <a:pt x="3" y="114"/>
                      <a:pt x="3" y="114"/>
                    </a:cubicBezTo>
                    <a:cubicBezTo>
                      <a:pt x="1" y="114"/>
                      <a:pt x="0" y="111"/>
                      <a:pt x="0" y="109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8" y="69"/>
                      <a:pt x="10" y="67"/>
                      <a:pt x="12" y="68"/>
                    </a:cubicBezTo>
                    <a:cubicBezTo>
                      <a:pt x="14" y="68"/>
                      <a:pt x="16" y="70"/>
                      <a:pt x="15" y="72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3"/>
                      <a:pt x="6" y="114"/>
                      <a:pt x="4" y="114"/>
                    </a:cubicBezTo>
                    <a:close/>
                    <a:moveTo>
                      <a:pt x="16" y="47"/>
                    </a:moveTo>
                    <a:cubicBezTo>
                      <a:pt x="16" y="47"/>
                      <a:pt x="16" y="47"/>
                      <a:pt x="16" y="47"/>
                    </a:cubicBezTo>
                    <a:cubicBezTo>
                      <a:pt x="13" y="46"/>
                      <a:pt x="12" y="44"/>
                      <a:pt x="12" y="42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27" y="1"/>
                      <a:pt x="28" y="3"/>
                      <a:pt x="28" y="5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5"/>
                      <a:pt x="18" y="47"/>
                      <a:pt x="16" y="47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84">
                <a:extLst>
                  <a:ext uri="{FF2B5EF4-FFF2-40B4-BE49-F238E27FC236}">
                    <a16:creationId xmlns:a16="http://schemas.microsoft.com/office/drawing/2014/main" id="{DFDCA633-CC22-6540-7299-BD26ECC06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8329" y="4460936"/>
                <a:ext cx="61416" cy="55957"/>
              </a:xfrm>
              <a:custGeom>
                <a:avLst/>
                <a:gdLst>
                  <a:gd name="T0" fmla="*/ 4 w 32"/>
                  <a:gd name="T1" fmla="*/ 29 h 29"/>
                  <a:gd name="T2" fmla="*/ 3 w 32"/>
                  <a:gd name="T3" fmla="*/ 29 h 29"/>
                  <a:gd name="T4" fmla="*/ 0 w 32"/>
                  <a:gd name="T5" fmla="*/ 24 h 29"/>
                  <a:gd name="T6" fmla="*/ 4 w 32"/>
                  <a:gd name="T7" fmla="*/ 4 h 29"/>
                  <a:gd name="T8" fmla="*/ 8 w 32"/>
                  <a:gd name="T9" fmla="*/ 1 h 29"/>
                  <a:gd name="T10" fmla="*/ 28 w 32"/>
                  <a:gd name="T11" fmla="*/ 0 h 29"/>
                  <a:gd name="T12" fmla="*/ 32 w 32"/>
                  <a:gd name="T13" fmla="*/ 4 h 29"/>
                  <a:gd name="T14" fmla="*/ 28 w 32"/>
                  <a:gd name="T15" fmla="*/ 8 h 29"/>
                  <a:gd name="T16" fmla="*/ 11 w 32"/>
                  <a:gd name="T17" fmla="*/ 9 h 29"/>
                  <a:gd name="T18" fmla="*/ 8 w 32"/>
                  <a:gd name="T19" fmla="*/ 25 h 29"/>
                  <a:gd name="T20" fmla="*/ 4 w 3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9">
                    <a:moveTo>
                      <a:pt x="4" y="29"/>
                    </a:moveTo>
                    <a:cubicBezTo>
                      <a:pt x="4" y="29"/>
                      <a:pt x="3" y="29"/>
                      <a:pt x="3" y="29"/>
                    </a:cubicBezTo>
                    <a:cubicBezTo>
                      <a:pt x="1" y="28"/>
                      <a:pt x="0" y="26"/>
                      <a:pt x="0" y="2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"/>
                      <a:pt x="6" y="1"/>
                      <a:pt x="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6"/>
                      <a:pt x="30" y="8"/>
                      <a:pt x="28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7"/>
                      <a:pt x="6" y="29"/>
                      <a:pt x="4" y="29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85">
                <a:extLst>
                  <a:ext uri="{FF2B5EF4-FFF2-40B4-BE49-F238E27FC236}">
                    <a16:creationId xmlns:a16="http://schemas.microsoft.com/office/drawing/2014/main" id="{7B18C141-CAB0-524A-15BB-F7111789FF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52947" y="4478679"/>
                <a:ext cx="146034" cy="122832"/>
              </a:xfrm>
              <a:custGeom>
                <a:avLst/>
                <a:gdLst>
                  <a:gd name="T0" fmla="*/ 72 w 76"/>
                  <a:gd name="T1" fmla="*/ 64 h 64"/>
                  <a:gd name="T2" fmla="*/ 69 w 76"/>
                  <a:gd name="T3" fmla="*/ 63 h 64"/>
                  <a:gd name="T4" fmla="*/ 45 w 76"/>
                  <a:gd name="T5" fmla="*/ 43 h 64"/>
                  <a:gd name="T6" fmla="*/ 44 w 76"/>
                  <a:gd name="T7" fmla="*/ 37 h 64"/>
                  <a:gd name="T8" fmla="*/ 50 w 76"/>
                  <a:gd name="T9" fmla="*/ 37 h 64"/>
                  <a:gd name="T10" fmla="*/ 75 w 76"/>
                  <a:gd name="T11" fmla="*/ 57 h 64"/>
                  <a:gd name="T12" fmla="*/ 75 w 76"/>
                  <a:gd name="T13" fmla="*/ 63 h 64"/>
                  <a:gd name="T14" fmla="*/ 72 w 76"/>
                  <a:gd name="T15" fmla="*/ 64 h 64"/>
                  <a:gd name="T16" fmla="*/ 29 w 76"/>
                  <a:gd name="T17" fmla="*/ 29 h 64"/>
                  <a:gd name="T18" fmla="*/ 26 w 76"/>
                  <a:gd name="T19" fmla="*/ 28 h 64"/>
                  <a:gd name="T20" fmla="*/ 2 w 76"/>
                  <a:gd name="T21" fmla="*/ 8 h 64"/>
                  <a:gd name="T22" fmla="*/ 1 w 76"/>
                  <a:gd name="T23" fmla="*/ 2 h 64"/>
                  <a:gd name="T24" fmla="*/ 7 w 76"/>
                  <a:gd name="T25" fmla="*/ 1 h 64"/>
                  <a:gd name="T26" fmla="*/ 32 w 76"/>
                  <a:gd name="T27" fmla="*/ 22 h 64"/>
                  <a:gd name="T28" fmla="*/ 32 w 76"/>
                  <a:gd name="T29" fmla="*/ 27 h 64"/>
                  <a:gd name="T30" fmla="*/ 29 w 76"/>
                  <a:gd name="T31" fmla="*/ 2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6" h="64">
                    <a:moveTo>
                      <a:pt x="72" y="64"/>
                    </a:moveTo>
                    <a:cubicBezTo>
                      <a:pt x="71" y="64"/>
                      <a:pt x="70" y="64"/>
                      <a:pt x="69" y="6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3" y="42"/>
                      <a:pt x="43" y="39"/>
                      <a:pt x="44" y="37"/>
                    </a:cubicBezTo>
                    <a:cubicBezTo>
                      <a:pt x="46" y="36"/>
                      <a:pt x="48" y="35"/>
                      <a:pt x="50" y="3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6" y="58"/>
                      <a:pt x="76" y="61"/>
                      <a:pt x="75" y="63"/>
                    </a:cubicBezTo>
                    <a:cubicBezTo>
                      <a:pt x="74" y="64"/>
                      <a:pt x="73" y="64"/>
                      <a:pt x="72" y="64"/>
                    </a:cubicBezTo>
                    <a:close/>
                    <a:moveTo>
                      <a:pt x="29" y="29"/>
                    </a:moveTo>
                    <a:cubicBezTo>
                      <a:pt x="28" y="29"/>
                      <a:pt x="27" y="28"/>
                      <a:pt x="26" y="2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3" y="23"/>
                      <a:pt x="34" y="26"/>
                      <a:pt x="32" y="27"/>
                    </a:cubicBezTo>
                    <a:cubicBezTo>
                      <a:pt x="31" y="28"/>
                      <a:pt x="30" y="29"/>
                      <a:pt x="29" y="29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86">
                <a:extLst>
                  <a:ext uri="{FF2B5EF4-FFF2-40B4-BE49-F238E27FC236}">
                    <a16:creationId xmlns:a16="http://schemas.microsoft.com/office/drawing/2014/main" id="{38F8E1FC-E18C-AD4A-8A28-694C3AAF4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8089" y="4615159"/>
                <a:ext cx="84618" cy="40262"/>
              </a:xfrm>
              <a:custGeom>
                <a:avLst/>
                <a:gdLst>
                  <a:gd name="T0" fmla="*/ 20 w 44"/>
                  <a:gd name="T1" fmla="*/ 21 h 21"/>
                  <a:gd name="T2" fmla="*/ 17 w 44"/>
                  <a:gd name="T3" fmla="*/ 20 h 21"/>
                  <a:gd name="T4" fmla="*/ 2 w 44"/>
                  <a:gd name="T5" fmla="*/ 7 h 21"/>
                  <a:gd name="T6" fmla="*/ 1 w 44"/>
                  <a:gd name="T7" fmla="*/ 2 h 21"/>
                  <a:gd name="T8" fmla="*/ 7 w 44"/>
                  <a:gd name="T9" fmla="*/ 1 h 21"/>
                  <a:gd name="T10" fmla="*/ 21 w 44"/>
                  <a:gd name="T11" fmla="*/ 13 h 21"/>
                  <a:gd name="T12" fmla="*/ 39 w 44"/>
                  <a:gd name="T13" fmla="*/ 8 h 21"/>
                  <a:gd name="T14" fmla="*/ 44 w 44"/>
                  <a:gd name="T15" fmla="*/ 11 h 21"/>
                  <a:gd name="T16" fmla="*/ 41 w 44"/>
                  <a:gd name="T17" fmla="*/ 16 h 21"/>
                  <a:gd name="T18" fmla="*/ 21 w 44"/>
                  <a:gd name="T19" fmla="*/ 21 h 21"/>
                  <a:gd name="T20" fmla="*/ 20 w 44"/>
                  <a:gd name="T2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21">
                    <a:moveTo>
                      <a:pt x="20" y="21"/>
                    </a:moveTo>
                    <a:cubicBezTo>
                      <a:pt x="19" y="21"/>
                      <a:pt x="18" y="21"/>
                      <a:pt x="17" y="2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1" y="8"/>
                      <a:pt x="43" y="9"/>
                      <a:pt x="44" y="11"/>
                    </a:cubicBezTo>
                    <a:cubicBezTo>
                      <a:pt x="44" y="13"/>
                      <a:pt x="43" y="16"/>
                      <a:pt x="41" y="1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1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F5041AB3-B677-BF7A-9C43-912D8BF43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7956" y="4611065"/>
                <a:ext cx="55275" cy="25249"/>
              </a:xfrm>
              <a:custGeom>
                <a:avLst/>
                <a:gdLst>
                  <a:gd name="T0" fmla="*/ 5 w 29"/>
                  <a:gd name="T1" fmla="*/ 13 h 13"/>
                  <a:gd name="T2" fmla="*/ 1 w 29"/>
                  <a:gd name="T3" fmla="*/ 10 h 13"/>
                  <a:gd name="T4" fmla="*/ 4 w 29"/>
                  <a:gd name="T5" fmla="*/ 5 h 13"/>
                  <a:gd name="T6" fmla="*/ 23 w 29"/>
                  <a:gd name="T7" fmla="*/ 0 h 13"/>
                  <a:gd name="T8" fmla="*/ 28 w 29"/>
                  <a:gd name="T9" fmla="*/ 3 h 13"/>
                  <a:gd name="T10" fmla="*/ 25 w 29"/>
                  <a:gd name="T11" fmla="*/ 8 h 13"/>
                  <a:gd name="T12" fmla="*/ 6 w 29"/>
                  <a:gd name="T13" fmla="*/ 13 h 13"/>
                  <a:gd name="T14" fmla="*/ 5 w 29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13">
                    <a:moveTo>
                      <a:pt x="5" y="13"/>
                    </a:moveTo>
                    <a:cubicBezTo>
                      <a:pt x="3" y="13"/>
                      <a:pt x="1" y="12"/>
                      <a:pt x="1" y="10"/>
                    </a:cubicBezTo>
                    <a:cubicBezTo>
                      <a:pt x="0" y="8"/>
                      <a:pt x="1" y="5"/>
                      <a:pt x="4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6" y="0"/>
                      <a:pt x="28" y="1"/>
                      <a:pt x="28" y="3"/>
                    </a:cubicBezTo>
                    <a:cubicBezTo>
                      <a:pt x="29" y="5"/>
                      <a:pt x="28" y="7"/>
                      <a:pt x="25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3"/>
                      <a:pt x="5" y="13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88">
                <a:extLst>
                  <a:ext uri="{FF2B5EF4-FFF2-40B4-BE49-F238E27FC236}">
                    <a16:creationId xmlns:a16="http://schemas.microsoft.com/office/drawing/2014/main" id="{21CCACC8-6C00-195C-E988-9E78DC26D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365" y="4540095"/>
                <a:ext cx="47768" cy="40262"/>
              </a:xfrm>
              <a:custGeom>
                <a:avLst/>
                <a:gdLst>
                  <a:gd name="T0" fmla="*/ 20 w 25"/>
                  <a:gd name="T1" fmla="*/ 21 h 21"/>
                  <a:gd name="T2" fmla="*/ 18 w 25"/>
                  <a:gd name="T3" fmla="*/ 20 h 21"/>
                  <a:gd name="T4" fmla="*/ 2 w 25"/>
                  <a:gd name="T5" fmla="*/ 7 h 21"/>
                  <a:gd name="T6" fmla="*/ 1 w 25"/>
                  <a:gd name="T7" fmla="*/ 2 h 21"/>
                  <a:gd name="T8" fmla="*/ 7 w 25"/>
                  <a:gd name="T9" fmla="*/ 1 h 21"/>
                  <a:gd name="T10" fmla="*/ 23 w 25"/>
                  <a:gd name="T11" fmla="*/ 13 h 21"/>
                  <a:gd name="T12" fmla="*/ 24 w 25"/>
                  <a:gd name="T13" fmla="*/ 19 h 21"/>
                  <a:gd name="T14" fmla="*/ 20 w 25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1">
                    <a:moveTo>
                      <a:pt x="20" y="21"/>
                    </a:moveTo>
                    <a:cubicBezTo>
                      <a:pt x="20" y="21"/>
                      <a:pt x="19" y="20"/>
                      <a:pt x="18" y="2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5" y="15"/>
                      <a:pt x="25" y="17"/>
                      <a:pt x="24" y="19"/>
                    </a:cubicBezTo>
                    <a:cubicBezTo>
                      <a:pt x="23" y="20"/>
                      <a:pt x="22" y="21"/>
                      <a:pt x="20" y="21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89">
                <a:extLst>
                  <a:ext uri="{FF2B5EF4-FFF2-40B4-BE49-F238E27FC236}">
                    <a16:creationId xmlns:a16="http://schemas.microsoft.com/office/drawing/2014/main" id="{D1FB3780-373A-DD1D-AC29-39EF4C88B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2335" y="4594005"/>
                <a:ext cx="70970" cy="57322"/>
              </a:xfrm>
              <a:custGeom>
                <a:avLst/>
                <a:gdLst>
                  <a:gd name="T0" fmla="*/ 32 w 37"/>
                  <a:gd name="T1" fmla="*/ 30 h 30"/>
                  <a:gd name="T2" fmla="*/ 29 w 37"/>
                  <a:gd name="T3" fmla="*/ 29 h 30"/>
                  <a:gd name="T4" fmla="*/ 2 w 37"/>
                  <a:gd name="T5" fmla="*/ 8 h 30"/>
                  <a:gd name="T6" fmla="*/ 1 w 37"/>
                  <a:gd name="T7" fmla="*/ 2 h 30"/>
                  <a:gd name="T8" fmla="*/ 7 w 37"/>
                  <a:gd name="T9" fmla="*/ 1 h 30"/>
                  <a:gd name="T10" fmla="*/ 34 w 37"/>
                  <a:gd name="T11" fmla="*/ 23 h 30"/>
                  <a:gd name="T12" fmla="*/ 35 w 37"/>
                  <a:gd name="T13" fmla="*/ 28 h 30"/>
                  <a:gd name="T14" fmla="*/ 32 w 37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0">
                    <a:moveTo>
                      <a:pt x="32" y="30"/>
                    </a:moveTo>
                    <a:cubicBezTo>
                      <a:pt x="31" y="30"/>
                      <a:pt x="30" y="30"/>
                      <a:pt x="29" y="2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2" y="0"/>
                      <a:pt x="5" y="0"/>
                      <a:pt x="7" y="1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6" y="24"/>
                      <a:pt x="37" y="27"/>
                      <a:pt x="35" y="28"/>
                    </a:cubicBezTo>
                    <a:cubicBezTo>
                      <a:pt x="34" y="29"/>
                      <a:pt x="33" y="30"/>
                      <a:pt x="32" y="30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90">
                <a:extLst>
                  <a:ext uri="{FF2B5EF4-FFF2-40B4-BE49-F238E27FC236}">
                    <a16:creationId xmlns:a16="http://schemas.microsoft.com/office/drawing/2014/main" id="{AC001EA6-BB1C-709C-1284-8E0208EF6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4459" y="4664975"/>
                <a:ext cx="79159" cy="40262"/>
              </a:xfrm>
              <a:custGeom>
                <a:avLst/>
                <a:gdLst>
                  <a:gd name="T0" fmla="*/ 21 w 41"/>
                  <a:gd name="T1" fmla="*/ 21 h 21"/>
                  <a:gd name="T2" fmla="*/ 18 w 41"/>
                  <a:gd name="T3" fmla="*/ 21 h 21"/>
                  <a:gd name="T4" fmla="*/ 2 w 41"/>
                  <a:gd name="T5" fmla="*/ 8 h 21"/>
                  <a:gd name="T6" fmla="*/ 2 w 41"/>
                  <a:gd name="T7" fmla="*/ 2 h 21"/>
                  <a:gd name="T8" fmla="*/ 7 w 41"/>
                  <a:gd name="T9" fmla="*/ 2 h 21"/>
                  <a:gd name="T10" fmla="*/ 21 w 41"/>
                  <a:gd name="T11" fmla="*/ 12 h 21"/>
                  <a:gd name="T12" fmla="*/ 34 w 41"/>
                  <a:gd name="T13" fmla="*/ 1 h 21"/>
                  <a:gd name="T14" fmla="*/ 40 w 41"/>
                  <a:gd name="T15" fmla="*/ 2 h 21"/>
                  <a:gd name="T16" fmla="*/ 39 w 41"/>
                  <a:gd name="T17" fmla="*/ 7 h 21"/>
                  <a:gd name="T18" fmla="*/ 23 w 41"/>
                  <a:gd name="T19" fmla="*/ 21 h 21"/>
                  <a:gd name="T20" fmla="*/ 21 w 41"/>
                  <a:gd name="T2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21">
                    <a:moveTo>
                      <a:pt x="21" y="21"/>
                    </a:moveTo>
                    <a:cubicBezTo>
                      <a:pt x="20" y="21"/>
                      <a:pt x="19" y="21"/>
                      <a:pt x="18" y="21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1"/>
                      <a:pt x="5" y="0"/>
                      <a:pt x="7" y="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6" y="0"/>
                      <a:pt x="38" y="0"/>
                      <a:pt x="40" y="2"/>
                    </a:cubicBezTo>
                    <a:cubicBezTo>
                      <a:pt x="41" y="3"/>
                      <a:pt x="41" y="6"/>
                      <a:pt x="39" y="7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1" y="21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91">
                <a:extLst>
                  <a:ext uri="{FF2B5EF4-FFF2-40B4-BE49-F238E27FC236}">
                    <a16:creationId xmlns:a16="http://schemas.microsoft.com/office/drawing/2014/main" id="{B2DBB2EB-EC55-8D3A-BF66-2175324FB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4326" y="4570803"/>
                <a:ext cx="82571" cy="68923"/>
              </a:xfrm>
              <a:custGeom>
                <a:avLst/>
                <a:gdLst>
                  <a:gd name="T0" fmla="*/ 4 w 43"/>
                  <a:gd name="T1" fmla="*/ 36 h 36"/>
                  <a:gd name="T2" fmla="*/ 1 w 43"/>
                  <a:gd name="T3" fmla="*/ 35 h 36"/>
                  <a:gd name="T4" fmla="*/ 2 w 43"/>
                  <a:gd name="T5" fmla="*/ 29 h 36"/>
                  <a:gd name="T6" fmla="*/ 35 w 43"/>
                  <a:gd name="T7" fmla="*/ 1 h 36"/>
                  <a:gd name="T8" fmla="*/ 41 w 43"/>
                  <a:gd name="T9" fmla="*/ 2 h 36"/>
                  <a:gd name="T10" fmla="*/ 41 w 43"/>
                  <a:gd name="T11" fmla="*/ 7 h 36"/>
                  <a:gd name="T12" fmla="*/ 7 w 43"/>
                  <a:gd name="T13" fmla="*/ 35 h 36"/>
                  <a:gd name="T14" fmla="*/ 4 w 43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36">
                    <a:moveTo>
                      <a:pt x="4" y="36"/>
                    </a:moveTo>
                    <a:cubicBezTo>
                      <a:pt x="3" y="36"/>
                      <a:pt x="2" y="36"/>
                      <a:pt x="1" y="35"/>
                    </a:cubicBezTo>
                    <a:cubicBezTo>
                      <a:pt x="0" y="33"/>
                      <a:pt x="0" y="31"/>
                      <a:pt x="2" y="29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7" y="0"/>
                      <a:pt x="40" y="0"/>
                      <a:pt x="41" y="2"/>
                    </a:cubicBezTo>
                    <a:cubicBezTo>
                      <a:pt x="43" y="3"/>
                      <a:pt x="42" y="6"/>
                      <a:pt x="41" y="7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6" y="36"/>
                      <a:pt x="5" y="36"/>
                      <a:pt x="4" y="36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92">
                <a:extLst>
                  <a:ext uri="{FF2B5EF4-FFF2-40B4-BE49-F238E27FC236}">
                    <a16:creationId xmlns:a16="http://schemas.microsoft.com/office/drawing/2014/main" id="{902F6060-EC39-2426-5B70-F37CCF235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5558" y="4505293"/>
                <a:ext cx="115326" cy="98266"/>
              </a:xfrm>
              <a:custGeom>
                <a:avLst/>
                <a:gdLst>
                  <a:gd name="T0" fmla="*/ 55 w 60"/>
                  <a:gd name="T1" fmla="*/ 51 h 51"/>
                  <a:gd name="T2" fmla="*/ 51 w 60"/>
                  <a:gd name="T3" fmla="*/ 48 h 51"/>
                  <a:gd name="T4" fmla="*/ 50 w 60"/>
                  <a:gd name="T5" fmla="*/ 29 h 51"/>
                  <a:gd name="T6" fmla="*/ 21 w 60"/>
                  <a:gd name="T7" fmla="*/ 9 h 51"/>
                  <a:gd name="T8" fmla="*/ 8 w 60"/>
                  <a:gd name="T9" fmla="*/ 20 h 51"/>
                  <a:gd name="T10" fmla="*/ 2 w 60"/>
                  <a:gd name="T11" fmla="*/ 20 h 51"/>
                  <a:gd name="T12" fmla="*/ 2 w 60"/>
                  <a:gd name="T13" fmla="*/ 14 h 51"/>
                  <a:gd name="T14" fmla="*/ 18 w 60"/>
                  <a:gd name="T15" fmla="*/ 1 h 51"/>
                  <a:gd name="T16" fmla="*/ 23 w 60"/>
                  <a:gd name="T17" fmla="*/ 1 h 51"/>
                  <a:gd name="T18" fmla="*/ 56 w 60"/>
                  <a:gd name="T19" fmla="*/ 24 h 51"/>
                  <a:gd name="T20" fmla="*/ 58 w 60"/>
                  <a:gd name="T21" fmla="*/ 27 h 51"/>
                  <a:gd name="T22" fmla="*/ 59 w 60"/>
                  <a:gd name="T23" fmla="*/ 47 h 51"/>
                  <a:gd name="T24" fmla="*/ 56 w 60"/>
                  <a:gd name="T25" fmla="*/ 51 h 51"/>
                  <a:gd name="T26" fmla="*/ 55 w 60"/>
                  <a:gd name="T2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0" h="51">
                    <a:moveTo>
                      <a:pt x="55" y="51"/>
                    </a:moveTo>
                    <a:cubicBezTo>
                      <a:pt x="53" y="51"/>
                      <a:pt x="52" y="50"/>
                      <a:pt x="51" y="48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22"/>
                      <a:pt x="3" y="21"/>
                      <a:pt x="2" y="20"/>
                    </a:cubicBezTo>
                    <a:cubicBezTo>
                      <a:pt x="0" y="18"/>
                      <a:pt x="1" y="15"/>
                      <a:pt x="2" y="14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0"/>
                      <a:pt x="21" y="0"/>
                      <a:pt x="23" y="1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7" y="25"/>
                      <a:pt x="58" y="26"/>
                      <a:pt x="58" y="2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9"/>
                      <a:pt x="58" y="51"/>
                      <a:pt x="56" y="51"/>
                    </a:cubicBezTo>
                    <a:cubicBezTo>
                      <a:pt x="56" y="51"/>
                      <a:pt x="56" y="51"/>
                      <a:pt x="55" y="51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93">
                <a:extLst>
                  <a:ext uri="{FF2B5EF4-FFF2-40B4-BE49-F238E27FC236}">
                    <a16:creationId xmlns:a16="http://schemas.microsoft.com/office/drawing/2014/main" id="{86EE7503-1C2B-2DFF-B8A6-8E6DCCE043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9283" y="4501198"/>
                <a:ext cx="133069" cy="248395"/>
              </a:xfrm>
              <a:custGeom>
                <a:avLst/>
                <a:gdLst>
                  <a:gd name="T0" fmla="*/ 41 w 69"/>
                  <a:gd name="T1" fmla="*/ 129 h 129"/>
                  <a:gd name="T2" fmla="*/ 41 w 69"/>
                  <a:gd name="T3" fmla="*/ 129 h 129"/>
                  <a:gd name="T4" fmla="*/ 37 w 69"/>
                  <a:gd name="T5" fmla="*/ 124 h 129"/>
                  <a:gd name="T6" fmla="*/ 46 w 69"/>
                  <a:gd name="T7" fmla="*/ 80 h 129"/>
                  <a:gd name="T8" fmla="*/ 51 w 69"/>
                  <a:gd name="T9" fmla="*/ 77 h 129"/>
                  <a:gd name="T10" fmla="*/ 54 w 69"/>
                  <a:gd name="T11" fmla="*/ 82 h 129"/>
                  <a:gd name="T12" fmla="*/ 45 w 69"/>
                  <a:gd name="T13" fmla="*/ 125 h 129"/>
                  <a:gd name="T14" fmla="*/ 41 w 69"/>
                  <a:gd name="T15" fmla="*/ 129 h 129"/>
                  <a:gd name="T16" fmla="*/ 18 w 69"/>
                  <a:gd name="T17" fmla="*/ 126 h 129"/>
                  <a:gd name="T18" fmla="*/ 15 w 69"/>
                  <a:gd name="T19" fmla="*/ 125 h 129"/>
                  <a:gd name="T20" fmla="*/ 4 w 69"/>
                  <a:gd name="T21" fmla="*/ 112 h 129"/>
                  <a:gd name="T22" fmla="*/ 3 w 69"/>
                  <a:gd name="T23" fmla="*/ 110 h 129"/>
                  <a:gd name="T24" fmla="*/ 0 w 69"/>
                  <a:gd name="T25" fmla="*/ 83 h 129"/>
                  <a:gd name="T26" fmla="*/ 4 w 69"/>
                  <a:gd name="T27" fmla="*/ 79 h 129"/>
                  <a:gd name="T28" fmla="*/ 8 w 69"/>
                  <a:gd name="T29" fmla="*/ 82 h 129"/>
                  <a:gd name="T30" fmla="*/ 11 w 69"/>
                  <a:gd name="T31" fmla="*/ 108 h 129"/>
                  <a:gd name="T32" fmla="*/ 21 w 69"/>
                  <a:gd name="T33" fmla="*/ 119 h 129"/>
                  <a:gd name="T34" fmla="*/ 21 w 69"/>
                  <a:gd name="T35" fmla="*/ 125 h 129"/>
                  <a:gd name="T36" fmla="*/ 18 w 69"/>
                  <a:gd name="T37" fmla="*/ 126 h 129"/>
                  <a:gd name="T38" fmla="*/ 56 w 69"/>
                  <a:gd name="T39" fmla="*/ 52 h 129"/>
                  <a:gd name="T40" fmla="*/ 56 w 69"/>
                  <a:gd name="T41" fmla="*/ 52 h 129"/>
                  <a:gd name="T42" fmla="*/ 52 w 69"/>
                  <a:gd name="T43" fmla="*/ 47 h 129"/>
                  <a:gd name="T44" fmla="*/ 61 w 69"/>
                  <a:gd name="T45" fmla="*/ 4 h 129"/>
                  <a:gd name="T46" fmla="*/ 66 w 69"/>
                  <a:gd name="T47" fmla="*/ 1 h 129"/>
                  <a:gd name="T48" fmla="*/ 69 w 69"/>
                  <a:gd name="T49" fmla="*/ 5 h 129"/>
                  <a:gd name="T50" fmla="*/ 60 w 69"/>
                  <a:gd name="T51" fmla="*/ 49 h 129"/>
                  <a:gd name="T52" fmla="*/ 56 w 69"/>
                  <a:gd name="T53" fmla="*/ 5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9" h="129">
                    <a:moveTo>
                      <a:pt x="41" y="129"/>
                    </a:moveTo>
                    <a:cubicBezTo>
                      <a:pt x="41" y="129"/>
                      <a:pt x="41" y="129"/>
                      <a:pt x="41" y="129"/>
                    </a:cubicBezTo>
                    <a:cubicBezTo>
                      <a:pt x="38" y="128"/>
                      <a:pt x="37" y="126"/>
                      <a:pt x="37" y="124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78"/>
                      <a:pt x="49" y="76"/>
                      <a:pt x="51" y="77"/>
                    </a:cubicBezTo>
                    <a:cubicBezTo>
                      <a:pt x="53" y="77"/>
                      <a:pt x="54" y="79"/>
                      <a:pt x="54" y="82"/>
                    </a:cubicBezTo>
                    <a:cubicBezTo>
                      <a:pt x="45" y="125"/>
                      <a:pt x="45" y="125"/>
                      <a:pt x="45" y="125"/>
                    </a:cubicBezTo>
                    <a:cubicBezTo>
                      <a:pt x="45" y="127"/>
                      <a:pt x="43" y="129"/>
                      <a:pt x="41" y="129"/>
                    </a:cubicBezTo>
                    <a:close/>
                    <a:moveTo>
                      <a:pt x="18" y="126"/>
                    </a:moveTo>
                    <a:cubicBezTo>
                      <a:pt x="17" y="126"/>
                      <a:pt x="16" y="126"/>
                      <a:pt x="15" y="125"/>
                    </a:cubicBezTo>
                    <a:cubicBezTo>
                      <a:pt x="9" y="119"/>
                      <a:pt x="4" y="113"/>
                      <a:pt x="4" y="112"/>
                    </a:cubicBezTo>
                    <a:cubicBezTo>
                      <a:pt x="3" y="112"/>
                      <a:pt x="3" y="111"/>
                      <a:pt x="3" y="11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1"/>
                      <a:pt x="2" y="79"/>
                      <a:pt x="4" y="79"/>
                    </a:cubicBezTo>
                    <a:cubicBezTo>
                      <a:pt x="6" y="78"/>
                      <a:pt x="8" y="80"/>
                      <a:pt x="8" y="82"/>
                    </a:cubicBezTo>
                    <a:cubicBezTo>
                      <a:pt x="11" y="108"/>
                      <a:pt x="11" y="108"/>
                      <a:pt x="11" y="108"/>
                    </a:cubicBezTo>
                    <a:cubicBezTo>
                      <a:pt x="12" y="110"/>
                      <a:pt x="16" y="115"/>
                      <a:pt x="21" y="119"/>
                    </a:cubicBezTo>
                    <a:cubicBezTo>
                      <a:pt x="23" y="121"/>
                      <a:pt x="23" y="124"/>
                      <a:pt x="21" y="125"/>
                    </a:cubicBezTo>
                    <a:cubicBezTo>
                      <a:pt x="20" y="126"/>
                      <a:pt x="19" y="126"/>
                      <a:pt x="18" y="126"/>
                    </a:cubicBezTo>
                    <a:close/>
                    <a:moveTo>
                      <a:pt x="56" y="52"/>
                    </a:moveTo>
                    <a:cubicBezTo>
                      <a:pt x="56" y="52"/>
                      <a:pt x="56" y="52"/>
                      <a:pt x="56" y="52"/>
                    </a:cubicBezTo>
                    <a:cubicBezTo>
                      <a:pt x="53" y="52"/>
                      <a:pt x="52" y="50"/>
                      <a:pt x="52" y="4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2"/>
                      <a:pt x="63" y="0"/>
                      <a:pt x="66" y="1"/>
                    </a:cubicBezTo>
                    <a:cubicBezTo>
                      <a:pt x="68" y="1"/>
                      <a:pt x="69" y="3"/>
                      <a:pt x="69" y="5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51"/>
                      <a:pt x="58" y="52"/>
                      <a:pt x="56" y="52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94">
                <a:extLst>
                  <a:ext uri="{FF2B5EF4-FFF2-40B4-BE49-F238E27FC236}">
                    <a16:creationId xmlns:a16="http://schemas.microsoft.com/office/drawing/2014/main" id="{8958F0AF-F760-C1B4-73AA-3640C97CA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8257" y="4401568"/>
                <a:ext cx="51863" cy="53910"/>
              </a:xfrm>
              <a:custGeom>
                <a:avLst/>
                <a:gdLst>
                  <a:gd name="T0" fmla="*/ 4 w 27"/>
                  <a:gd name="T1" fmla="*/ 28 h 28"/>
                  <a:gd name="T2" fmla="*/ 3 w 27"/>
                  <a:gd name="T3" fmla="*/ 28 h 28"/>
                  <a:gd name="T4" fmla="*/ 0 w 27"/>
                  <a:gd name="T5" fmla="*/ 23 h 28"/>
                  <a:gd name="T6" fmla="*/ 4 w 27"/>
                  <a:gd name="T7" fmla="*/ 3 h 28"/>
                  <a:gd name="T8" fmla="*/ 7 w 27"/>
                  <a:gd name="T9" fmla="*/ 0 h 28"/>
                  <a:gd name="T10" fmla="*/ 11 w 27"/>
                  <a:gd name="T11" fmla="*/ 1 h 28"/>
                  <a:gd name="T12" fmla="*/ 25 w 27"/>
                  <a:gd name="T13" fmla="*/ 16 h 28"/>
                  <a:gd name="T14" fmla="*/ 25 w 27"/>
                  <a:gd name="T15" fmla="*/ 22 h 28"/>
                  <a:gd name="T16" fmla="*/ 19 w 27"/>
                  <a:gd name="T17" fmla="*/ 22 h 28"/>
                  <a:gd name="T18" fmla="*/ 11 w 27"/>
                  <a:gd name="T19" fmla="*/ 13 h 28"/>
                  <a:gd name="T20" fmla="*/ 8 w 27"/>
                  <a:gd name="T21" fmla="*/ 25 h 28"/>
                  <a:gd name="T22" fmla="*/ 4 w 27"/>
                  <a:gd name="T2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28">
                    <a:moveTo>
                      <a:pt x="4" y="28"/>
                    </a:moveTo>
                    <a:cubicBezTo>
                      <a:pt x="4" y="28"/>
                      <a:pt x="4" y="28"/>
                      <a:pt x="3" y="28"/>
                    </a:cubicBezTo>
                    <a:cubicBezTo>
                      <a:pt x="1" y="28"/>
                      <a:pt x="0" y="26"/>
                      <a:pt x="0" y="2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6" y="1"/>
                      <a:pt x="7" y="0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7" y="17"/>
                      <a:pt x="27" y="20"/>
                      <a:pt x="25" y="22"/>
                    </a:cubicBezTo>
                    <a:cubicBezTo>
                      <a:pt x="24" y="23"/>
                      <a:pt x="21" y="23"/>
                      <a:pt x="19" y="2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7"/>
                      <a:pt x="6" y="28"/>
                      <a:pt x="4" y="28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95">
                <a:extLst>
                  <a:ext uri="{FF2B5EF4-FFF2-40B4-BE49-F238E27FC236}">
                    <a16:creationId xmlns:a16="http://schemas.microsoft.com/office/drawing/2014/main" id="{F7E655B7-4BCF-DE65-D57E-87987943E9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8781" y="4476632"/>
                <a:ext cx="77112" cy="236111"/>
              </a:xfrm>
              <a:custGeom>
                <a:avLst/>
                <a:gdLst>
                  <a:gd name="T0" fmla="*/ 36 w 40"/>
                  <a:gd name="T1" fmla="*/ 123 h 123"/>
                  <a:gd name="T2" fmla="*/ 32 w 40"/>
                  <a:gd name="T3" fmla="*/ 119 h 123"/>
                  <a:gd name="T4" fmla="*/ 30 w 40"/>
                  <a:gd name="T5" fmla="*/ 73 h 123"/>
                  <a:gd name="T6" fmla="*/ 34 w 40"/>
                  <a:gd name="T7" fmla="*/ 69 h 123"/>
                  <a:gd name="T8" fmla="*/ 38 w 40"/>
                  <a:gd name="T9" fmla="*/ 73 h 123"/>
                  <a:gd name="T10" fmla="*/ 40 w 40"/>
                  <a:gd name="T11" fmla="*/ 118 h 123"/>
                  <a:gd name="T12" fmla="*/ 36 w 40"/>
                  <a:gd name="T13" fmla="*/ 123 h 123"/>
                  <a:gd name="T14" fmla="*/ 36 w 40"/>
                  <a:gd name="T15" fmla="*/ 123 h 123"/>
                  <a:gd name="T16" fmla="*/ 32 w 40"/>
                  <a:gd name="T17" fmla="*/ 43 h 123"/>
                  <a:gd name="T18" fmla="*/ 28 w 40"/>
                  <a:gd name="T19" fmla="*/ 39 h 123"/>
                  <a:gd name="T20" fmla="*/ 28 w 40"/>
                  <a:gd name="T21" fmla="*/ 34 h 123"/>
                  <a:gd name="T22" fmla="*/ 2 w 40"/>
                  <a:gd name="T23" fmla="*/ 7 h 123"/>
                  <a:gd name="T24" fmla="*/ 2 w 40"/>
                  <a:gd name="T25" fmla="*/ 1 h 123"/>
                  <a:gd name="T26" fmla="*/ 7 w 40"/>
                  <a:gd name="T27" fmla="*/ 1 h 123"/>
                  <a:gd name="T28" fmla="*/ 35 w 40"/>
                  <a:gd name="T29" fmla="*/ 30 h 123"/>
                  <a:gd name="T30" fmla="*/ 36 w 40"/>
                  <a:gd name="T31" fmla="*/ 32 h 123"/>
                  <a:gd name="T32" fmla="*/ 37 w 40"/>
                  <a:gd name="T33" fmla="*/ 38 h 123"/>
                  <a:gd name="T34" fmla="*/ 33 w 40"/>
                  <a:gd name="T35" fmla="*/ 43 h 123"/>
                  <a:gd name="T36" fmla="*/ 32 w 40"/>
                  <a:gd name="T37" fmla="*/ 4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123">
                    <a:moveTo>
                      <a:pt x="36" y="123"/>
                    </a:moveTo>
                    <a:cubicBezTo>
                      <a:pt x="34" y="123"/>
                      <a:pt x="32" y="121"/>
                      <a:pt x="32" y="119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1"/>
                      <a:pt x="31" y="69"/>
                      <a:pt x="34" y="69"/>
                    </a:cubicBezTo>
                    <a:cubicBezTo>
                      <a:pt x="36" y="69"/>
                      <a:pt x="38" y="70"/>
                      <a:pt x="38" y="73"/>
                    </a:cubicBezTo>
                    <a:cubicBezTo>
                      <a:pt x="40" y="118"/>
                      <a:pt x="40" y="118"/>
                      <a:pt x="40" y="118"/>
                    </a:cubicBezTo>
                    <a:cubicBezTo>
                      <a:pt x="40" y="121"/>
                      <a:pt x="38" y="123"/>
                      <a:pt x="36" y="123"/>
                    </a:cubicBezTo>
                    <a:cubicBezTo>
                      <a:pt x="36" y="123"/>
                      <a:pt x="36" y="123"/>
                      <a:pt x="36" y="123"/>
                    </a:cubicBezTo>
                    <a:close/>
                    <a:moveTo>
                      <a:pt x="32" y="43"/>
                    </a:moveTo>
                    <a:cubicBezTo>
                      <a:pt x="30" y="43"/>
                      <a:pt x="28" y="41"/>
                      <a:pt x="28" y="39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30"/>
                      <a:pt x="36" y="31"/>
                      <a:pt x="36" y="32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41"/>
                      <a:pt x="35" y="43"/>
                      <a:pt x="33" y="43"/>
                    </a:cubicBezTo>
                    <a:cubicBezTo>
                      <a:pt x="33" y="43"/>
                      <a:pt x="33" y="43"/>
                      <a:pt x="32" y="43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96">
                <a:extLst>
                  <a:ext uri="{FF2B5EF4-FFF2-40B4-BE49-F238E27FC236}">
                    <a16:creationId xmlns:a16="http://schemas.microsoft.com/office/drawing/2014/main" id="{F522B8B3-BB39-D372-14EC-EADB04CAE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2244" y="4763241"/>
                <a:ext cx="55957" cy="66875"/>
              </a:xfrm>
              <a:custGeom>
                <a:avLst/>
                <a:gdLst>
                  <a:gd name="T0" fmla="*/ 24 w 29"/>
                  <a:gd name="T1" fmla="*/ 35 h 35"/>
                  <a:gd name="T2" fmla="*/ 23 w 29"/>
                  <a:gd name="T3" fmla="*/ 35 h 35"/>
                  <a:gd name="T4" fmla="*/ 4 w 29"/>
                  <a:gd name="T5" fmla="*/ 28 h 35"/>
                  <a:gd name="T6" fmla="*/ 1 w 29"/>
                  <a:gd name="T7" fmla="*/ 24 h 35"/>
                  <a:gd name="T8" fmla="*/ 0 w 29"/>
                  <a:gd name="T9" fmla="*/ 4 h 35"/>
                  <a:gd name="T10" fmla="*/ 4 w 29"/>
                  <a:gd name="T11" fmla="*/ 0 h 35"/>
                  <a:gd name="T12" fmla="*/ 8 w 29"/>
                  <a:gd name="T13" fmla="*/ 4 h 35"/>
                  <a:gd name="T14" fmla="*/ 9 w 29"/>
                  <a:gd name="T15" fmla="*/ 21 h 35"/>
                  <a:gd name="T16" fmla="*/ 25 w 29"/>
                  <a:gd name="T17" fmla="*/ 27 h 35"/>
                  <a:gd name="T18" fmla="*/ 28 w 29"/>
                  <a:gd name="T19" fmla="*/ 33 h 35"/>
                  <a:gd name="T20" fmla="*/ 24 w 29"/>
                  <a:gd name="T2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35">
                    <a:moveTo>
                      <a:pt x="24" y="35"/>
                    </a:moveTo>
                    <a:cubicBezTo>
                      <a:pt x="24" y="35"/>
                      <a:pt x="23" y="35"/>
                      <a:pt x="23" y="35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2" y="27"/>
                      <a:pt x="1" y="26"/>
                      <a:pt x="1" y="2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1"/>
                      <a:pt x="8" y="4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8" y="28"/>
                      <a:pt x="29" y="31"/>
                      <a:pt x="28" y="33"/>
                    </a:cubicBezTo>
                    <a:cubicBezTo>
                      <a:pt x="27" y="34"/>
                      <a:pt x="26" y="35"/>
                      <a:pt x="24" y="35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97">
                <a:extLst>
                  <a:ext uri="{FF2B5EF4-FFF2-40B4-BE49-F238E27FC236}">
                    <a16:creationId xmlns:a16="http://schemas.microsoft.com/office/drawing/2014/main" id="{071F8C01-A088-FB15-672B-8F908DF8A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4604" y="4813056"/>
                <a:ext cx="61416" cy="55957"/>
              </a:xfrm>
              <a:custGeom>
                <a:avLst/>
                <a:gdLst>
                  <a:gd name="T0" fmla="*/ 24 w 32"/>
                  <a:gd name="T1" fmla="*/ 29 h 29"/>
                  <a:gd name="T2" fmla="*/ 23 w 32"/>
                  <a:gd name="T3" fmla="*/ 29 h 29"/>
                  <a:gd name="T4" fmla="*/ 3 w 32"/>
                  <a:gd name="T5" fmla="*/ 22 h 29"/>
                  <a:gd name="T6" fmla="*/ 1 w 32"/>
                  <a:gd name="T7" fmla="*/ 16 h 29"/>
                  <a:gd name="T8" fmla="*/ 6 w 32"/>
                  <a:gd name="T9" fmla="*/ 14 h 29"/>
                  <a:gd name="T10" fmla="*/ 21 w 32"/>
                  <a:gd name="T11" fmla="*/ 19 h 29"/>
                  <a:gd name="T12" fmla="*/ 24 w 32"/>
                  <a:gd name="T13" fmla="*/ 4 h 29"/>
                  <a:gd name="T14" fmla="*/ 28 w 32"/>
                  <a:gd name="T15" fmla="*/ 1 h 29"/>
                  <a:gd name="T16" fmla="*/ 32 w 32"/>
                  <a:gd name="T17" fmla="*/ 6 h 29"/>
                  <a:gd name="T18" fmla="*/ 28 w 32"/>
                  <a:gd name="T19" fmla="*/ 26 h 29"/>
                  <a:gd name="T20" fmla="*/ 26 w 32"/>
                  <a:gd name="T21" fmla="*/ 28 h 29"/>
                  <a:gd name="T22" fmla="*/ 24 w 32"/>
                  <a:gd name="T2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" h="29">
                    <a:moveTo>
                      <a:pt x="24" y="29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1" y="21"/>
                      <a:pt x="0" y="18"/>
                      <a:pt x="1" y="16"/>
                    </a:cubicBezTo>
                    <a:cubicBezTo>
                      <a:pt x="2" y="14"/>
                      <a:pt x="4" y="13"/>
                      <a:pt x="6" y="14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2"/>
                      <a:pt x="26" y="0"/>
                      <a:pt x="28" y="1"/>
                    </a:cubicBezTo>
                    <a:cubicBezTo>
                      <a:pt x="31" y="1"/>
                      <a:pt x="32" y="3"/>
                      <a:pt x="32" y="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7"/>
                      <a:pt x="27" y="28"/>
                      <a:pt x="26" y="28"/>
                    </a:cubicBezTo>
                    <a:cubicBezTo>
                      <a:pt x="25" y="29"/>
                      <a:pt x="25" y="29"/>
                      <a:pt x="24" y="29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98">
                <a:extLst>
                  <a:ext uri="{FF2B5EF4-FFF2-40B4-BE49-F238E27FC236}">
                    <a16:creationId xmlns:a16="http://schemas.microsoft.com/office/drawing/2014/main" id="{3810C901-0D66-07F4-491A-CE4CE3052F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19879" y="4555108"/>
                <a:ext cx="53910" cy="219051"/>
              </a:xfrm>
              <a:custGeom>
                <a:avLst/>
                <a:gdLst>
                  <a:gd name="T0" fmla="*/ 4 w 28"/>
                  <a:gd name="T1" fmla="*/ 114 h 114"/>
                  <a:gd name="T2" fmla="*/ 3 w 28"/>
                  <a:gd name="T3" fmla="*/ 114 h 114"/>
                  <a:gd name="T4" fmla="*/ 0 w 28"/>
                  <a:gd name="T5" fmla="*/ 109 h 114"/>
                  <a:gd name="T6" fmla="*/ 7 w 28"/>
                  <a:gd name="T7" fmla="*/ 71 h 114"/>
                  <a:gd name="T8" fmla="*/ 12 w 28"/>
                  <a:gd name="T9" fmla="*/ 68 h 114"/>
                  <a:gd name="T10" fmla="*/ 15 w 28"/>
                  <a:gd name="T11" fmla="*/ 72 h 114"/>
                  <a:gd name="T12" fmla="*/ 8 w 28"/>
                  <a:gd name="T13" fmla="*/ 111 h 114"/>
                  <a:gd name="T14" fmla="*/ 4 w 28"/>
                  <a:gd name="T15" fmla="*/ 114 h 114"/>
                  <a:gd name="T16" fmla="*/ 16 w 28"/>
                  <a:gd name="T17" fmla="*/ 47 h 114"/>
                  <a:gd name="T18" fmla="*/ 16 w 28"/>
                  <a:gd name="T19" fmla="*/ 47 h 114"/>
                  <a:gd name="T20" fmla="*/ 12 w 28"/>
                  <a:gd name="T21" fmla="*/ 42 h 114"/>
                  <a:gd name="T22" fmla="*/ 20 w 28"/>
                  <a:gd name="T23" fmla="*/ 4 h 114"/>
                  <a:gd name="T24" fmla="*/ 24 w 28"/>
                  <a:gd name="T25" fmla="*/ 0 h 114"/>
                  <a:gd name="T26" fmla="*/ 28 w 28"/>
                  <a:gd name="T27" fmla="*/ 5 h 114"/>
                  <a:gd name="T28" fmla="*/ 20 w 28"/>
                  <a:gd name="T29" fmla="*/ 44 h 114"/>
                  <a:gd name="T30" fmla="*/ 16 w 28"/>
                  <a:gd name="T31" fmla="*/ 47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114">
                    <a:moveTo>
                      <a:pt x="4" y="114"/>
                    </a:moveTo>
                    <a:cubicBezTo>
                      <a:pt x="4" y="114"/>
                      <a:pt x="3" y="114"/>
                      <a:pt x="3" y="114"/>
                    </a:cubicBezTo>
                    <a:cubicBezTo>
                      <a:pt x="1" y="114"/>
                      <a:pt x="0" y="111"/>
                      <a:pt x="0" y="109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8" y="69"/>
                      <a:pt x="10" y="67"/>
                      <a:pt x="12" y="68"/>
                    </a:cubicBezTo>
                    <a:cubicBezTo>
                      <a:pt x="14" y="68"/>
                      <a:pt x="16" y="70"/>
                      <a:pt x="15" y="72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3"/>
                      <a:pt x="6" y="114"/>
                      <a:pt x="4" y="114"/>
                    </a:cubicBezTo>
                    <a:close/>
                    <a:moveTo>
                      <a:pt x="16" y="47"/>
                    </a:moveTo>
                    <a:cubicBezTo>
                      <a:pt x="16" y="47"/>
                      <a:pt x="16" y="47"/>
                      <a:pt x="16" y="47"/>
                    </a:cubicBezTo>
                    <a:cubicBezTo>
                      <a:pt x="13" y="46"/>
                      <a:pt x="12" y="44"/>
                      <a:pt x="12" y="42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1"/>
                      <a:pt x="22" y="0"/>
                      <a:pt x="24" y="0"/>
                    </a:cubicBezTo>
                    <a:cubicBezTo>
                      <a:pt x="27" y="1"/>
                      <a:pt x="28" y="3"/>
                      <a:pt x="28" y="5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5"/>
                      <a:pt x="18" y="47"/>
                      <a:pt x="16" y="47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99">
                <a:extLst>
                  <a:ext uri="{FF2B5EF4-FFF2-40B4-BE49-F238E27FC236}">
                    <a16:creationId xmlns:a16="http://schemas.microsoft.com/office/drawing/2014/main" id="{AC573514-EBD1-8AC6-38BE-87F0F25C4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8329" y="4460936"/>
                <a:ext cx="61416" cy="55957"/>
              </a:xfrm>
              <a:custGeom>
                <a:avLst/>
                <a:gdLst>
                  <a:gd name="T0" fmla="*/ 4 w 32"/>
                  <a:gd name="T1" fmla="*/ 29 h 29"/>
                  <a:gd name="T2" fmla="*/ 3 w 32"/>
                  <a:gd name="T3" fmla="*/ 29 h 29"/>
                  <a:gd name="T4" fmla="*/ 0 w 32"/>
                  <a:gd name="T5" fmla="*/ 24 h 29"/>
                  <a:gd name="T6" fmla="*/ 4 w 32"/>
                  <a:gd name="T7" fmla="*/ 4 h 29"/>
                  <a:gd name="T8" fmla="*/ 8 w 32"/>
                  <a:gd name="T9" fmla="*/ 1 h 29"/>
                  <a:gd name="T10" fmla="*/ 28 w 32"/>
                  <a:gd name="T11" fmla="*/ 0 h 29"/>
                  <a:gd name="T12" fmla="*/ 32 w 32"/>
                  <a:gd name="T13" fmla="*/ 4 h 29"/>
                  <a:gd name="T14" fmla="*/ 28 w 32"/>
                  <a:gd name="T15" fmla="*/ 8 h 29"/>
                  <a:gd name="T16" fmla="*/ 11 w 32"/>
                  <a:gd name="T17" fmla="*/ 9 h 29"/>
                  <a:gd name="T18" fmla="*/ 8 w 32"/>
                  <a:gd name="T19" fmla="*/ 25 h 29"/>
                  <a:gd name="T20" fmla="*/ 4 w 3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9">
                    <a:moveTo>
                      <a:pt x="4" y="29"/>
                    </a:moveTo>
                    <a:cubicBezTo>
                      <a:pt x="4" y="29"/>
                      <a:pt x="3" y="29"/>
                      <a:pt x="3" y="29"/>
                    </a:cubicBezTo>
                    <a:cubicBezTo>
                      <a:pt x="1" y="28"/>
                      <a:pt x="0" y="26"/>
                      <a:pt x="0" y="2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"/>
                      <a:pt x="6" y="1"/>
                      <a:pt x="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6"/>
                      <a:pt x="30" y="8"/>
                      <a:pt x="28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7"/>
                      <a:pt x="6" y="29"/>
                      <a:pt x="4" y="29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00">
                <a:extLst>
                  <a:ext uri="{FF2B5EF4-FFF2-40B4-BE49-F238E27FC236}">
                    <a16:creationId xmlns:a16="http://schemas.microsoft.com/office/drawing/2014/main" id="{20F4E60C-1586-DFA5-8754-4D6D420331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52947" y="4478678"/>
                <a:ext cx="146034" cy="122832"/>
              </a:xfrm>
              <a:custGeom>
                <a:avLst/>
                <a:gdLst>
                  <a:gd name="T0" fmla="*/ 72 w 76"/>
                  <a:gd name="T1" fmla="*/ 64 h 64"/>
                  <a:gd name="T2" fmla="*/ 69 w 76"/>
                  <a:gd name="T3" fmla="*/ 63 h 64"/>
                  <a:gd name="T4" fmla="*/ 45 w 76"/>
                  <a:gd name="T5" fmla="*/ 43 h 64"/>
                  <a:gd name="T6" fmla="*/ 44 w 76"/>
                  <a:gd name="T7" fmla="*/ 37 h 64"/>
                  <a:gd name="T8" fmla="*/ 50 w 76"/>
                  <a:gd name="T9" fmla="*/ 37 h 64"/>
                  <a:gd name="T10" fmla="*/ 75 w 76"/>
                  <a:gd name="T11" fmla="*/ 57 h 64"/>
                  <a:gd name="T12" fmla="*/ 75 w 76"/>
                  <a:gd name="T13" fmla="*/ 63 h 64"/>
                  <a:gd name="T14" fmla="*/ 72 w 76"/>
                  <a:gd name="T15" fmla="*/ 64 h 64"/>
                  <a:gd name="T16" fmla="*/ 29 w 76"/>
                  <a:gd name="T17" fmla="*/ 29 h 64"/>
                  <a:gd name="T18" fmla="*/ 26 w 76"/>
                  <a:gd name="T19" fmla="*/ 28 h 64"/>
                  <a:gd name="T20" fmla="*/ 2 w 76"/>
                  <a:gd name="T21" fmla="*/ 8 h 64"/>
                  <a:gd name="T22" fmla="*/ 1 w 76"/>
                  <a:gd name="T23" fmla="*/ 2 h 64"/>
                  <a:gd name="T24" fmla="*/ 7 w 76"/>
                  <a:gd name="T25" fmla="*/ 1 h 64"/>
                  <a:gd name="T26" fmla="*/ 32 w 76"/>
                  <a:gd name="T27" fmla="*/ 22 h 64"/>
                  <a:gd name="T28" fmla="*/ 32 w 76"/>
                  <a:gd name="T29" fmla="*/ 27 h 64"/>
                  <a:gd name="T30" fmla="*/ 29 w 76"/>
                  <a:gd name="T31" fmla="*/ 2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6" h="64">
                    <a:moveTo>
                      <a:pt x="72" y="64"/>
                    </a:moveTo>
                    <a:cubicBezTo>
                      <a:pt x="71" y="64"/>
                      <a:pt x="70" y="64"/>
                      <a:pt x="69" y="6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3" y="42"/>
                      <a:pt x="43" y="39"/>
                      <a:pt x="44" y="37"/>
                    </a:cubicBezTo>
                    <a:cubicBezTo>
                      <a:pt x="46" y="36"/>
                      <a:pt x="48" y="35"/>
                      <a:pt x="50" y="3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6" y="58"/>
                      <a:pt x="76" y="61"/>
                      <a:pt x="75" y="63"/>
                    </a:cubicBezTo>
                    <a:cubicBezTo>
                      <a:pt x="74" y="64"/>
                      <a:pt x="73" y="64"/>
                      <a:pt x="72" y="64"/>
                    </a:cubicBezTo>
                    <a:close/>
                    <a:moveTo>
                      <a:pt x="29" y="29"/>
                    </a:moveTo>
                    <a:cubicBezTo>
                      <a:pt x="28" y="29"/>
                      <a:pt x="27" y="28"/>
                      <a:pt x="26" y="2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3" y="23"/>
                      <a:pt x="34" y="26"/>
                      <a:pt x="32" y="27"/>
                    </a:cubicBezTo>
                    <a:cubicBezTo>
                      <a:pt x="31" y="28"/>
                      <a:pt x="30" y="29"/>
                      <a:pt x="29" y="29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01">
                <a:extLst>
                  <a:ext uri="{FF2B5EF4-FFF2-40B4-BE49-F238E27FC236}">
                    <a16:creationId xmlns:a16="http://schemas.microsoft.com/office/drawing/2014/main" id="{A1E45CA1-0C8F-938C-11C4-066ADA80F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8089" y="4615159"/>
                <a:ext cx="84618" cy="40262"/>
              </a:xfrm>
              <a:custGeom>
                <a:avLst/>
                <a:gdLst>
                  <a:gd name="T0" fmla="*/ 20 w 44"/>
                  <a:gd name="T1" fmla="*/ 21 h 21"/>
                  <a:gd name="T2" fmla="*/ 17 w 44"/>
                  <a:gd name="T3" fmla="*/ 20 h 21"/>
                  <a:gd name="T4" fmla="*/ 2 w 44"/>
                  <a:gd name="T5" fmla="*/ 7 h 21"/>
                  <a:gd name="T6" fmla="*/ 1 w 44"/>
                  <a:gd name="T7" fmla="*/ 2 h 21"/>
                  <a:gd name="T8" fmla="*/ 7 w 44"/>
                  <a:gd name="T9" fmla="*/ 1 h 21"/>
                  <a:gd name="T10" fmla="*/ 21 w 44"/>
                  <a:gd name="T11" fmla="*/ 13 h 21"/>
                  <a:gd name="T12" fmla="*/ 39 w 44"/>
                  <a:gd name="T13" fmla="*/ 8 h 21"/>
                  <a:gd name="T14" fmla="*/ 44 w 44"/>
                  <a:gd name="T15" fmla="*/ 11 h 21"/>
                  <a:gd name="T16" fmla="*/ 41 w 44"/>
                  <a:gd name="T17" fmla="*/ 16 h 21"/>
                  <a:gd name="T18" fmla="*/ 21 w 44"/>
                  <a:gd name="T19" fmla="*/ 21 h 21"/>
                  <a:gd name="T20" fmla="*/ 20 w 44"/>
                  <a:gd name="T2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21">
                    <a:moveTo>
                      <a:pt x="20" y="21"/>
                    </a:moveTo>
                    <a:cubicBezTo>
                      <a:pt x="19" y="21"/>
                      <a:pt x="18" y="21"/>
                      <a:pt x="17" y="2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1" y="8"/>
                      <a:pt x="43" y="9"/>
                      <a:pt x="44" y="11"/>
                    </a:cubicBezTo>
                    <a:cubicBezTo>
                      <a:pt x="44" y="13"/>
                      <a:pt x="43" y="16"/>
                      <a:pt x="41" y="1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1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02">
                <a:extLst>
                  <a:ext uri="{FF2B5EF4-FFF2-40B4-BE49-F238E27FC236}">
                    <a16:creationId xmlns:a16="http://schemas.microsoft.com/office/drawing/2014/main" id="{FA771E92-A26C-1CA0-24C2-DAD56F675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7956" y="4611065"/>
                <a:ext cx="55275" cy="25249"/>
              </a:xfrm>
              <a:custGeom>
                <a:avLst/>
                <a:gdLst>
                  <a:gd name="T0" fmla="*/ 5 w 29"/>
                  <a:gd name="T1" fmla="*/ 13 h 13"/>
                  <a:gd name="T2" fmla="*/ 1 w 29"/>
                  <a:gd name="T3" fmla="*/ 10 h 13"/>
                  <a:gd name="T4" fmla="*/ 4 w 29"/>
                  <a:gd name="T5" fmla="*/ 5 h 13"/>
                  <a:gd name="T6" fmla="*/ 23 w 29"/>
                  <a:gd name="T7" fmla="*/ 0 h 13"/>
                  <a:gd name="T8" fmla="*/ 28 w 29"/>
                  <a:gd name="T9" fmla="*/ 3 h 13"/>
                  <a:gd name="T10" fmla="*/ 25 w 29"/>
                  <a:gd name="T11" fmla="*/ 8 h 13"/>
                  <a:gd name="T12" fmla="*/ 6 w 29"/>
                  <a:gd name="T13" fmla="*/ 13 h 13"/>
                  <a:gd name="T14" fmla="*/ 5 w 29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13">
                    <a:moveTo>
                      <a:pt x="5" y="13"/>
                    </a:moveTo>
                    <a:cubicBezTo>
                      <a:pt x="3" y="13"/>
                      <a:pt x="1" y="12"/>
                      <a:pt x="1" y="10"/>
                    </a:cubicBezTo>
                    <a:cubicBezTo>
                      <a:pt x="0" y="8"/>
                      <a:pt x="1" y="5"/>
                      <a:pt x="4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6" y="0"/>
                      <a:pt x="28" y="1"/>
                      <a:pt x="28" y="3"/>
                    </a:cubicBezTo>
                    <a:cubicBezTo>
                      <a:pt x="29" y="5"/>
                      <a:pt x="28" y="7"/>
                      <a:pt x="25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3"/>
                      <a:pt x="5" y="13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03">
                <a:extLst>
                  <a:ext uri="{FF2B5EF4-FFF2-40B4-BE49-F238E27FC236}">
                    <a16:creationId xmlns:a16="http://schemas.microsoft.com/office/drawing/2014/main" id="{1F8AF788-5BF1-7317-BC7F-E50F1F63E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9171" y="3736225"/>
                <a:ext cx="615527" cy="848227"/>
              </a:xfrm>
              <a:custGeom>
                <a:avLst/>
                <a:gdLst>
                  <a:gd name="T0" fmla="*/ 273 w 320"/>
                  <a:gd name="T1" fmla="*/ 228 h 441"/>
                  <a:gd name="T2" fmla="*/ 273 w 320"/>
                  <a:gd name="T3" fmla="*/ 228 h 441"/>
                  <a:gd name="T4" fmla="*/ 287 w 320"/>
                  <a:gd name="T5" fmla="*/ 207 h 441"/>
                  <a:gd name="T6" fmla="*/ 231 w 320"/>
                  <a:gd name="T7" fmla="*/ 32 h 441"/>
                  <a:gd name="T8" fmla="*/ 60 w 320"/>
                  <a:gd name="T9" fmla="*/ 87 h 441"/>
                  <a:gd name="T10" fmla="*/ 50 w 320"/>
                  <a:gd name="T11" fmla="*/ 110 h 441"/>
                  <a:gd name="T12" fmla="*/ 50 w 320"/>
                  <a:gd name="T13" fmla="*/ 110 h 441"/>
                  <a:gd name="T14" fmla="*/ 50 w 320"/>
                  <a:gd name="T15" fmla="*/ 111 h 441"/>
                  <a:gd name="T16" fmla="*/ 45 w 320"/>
                  <a:gd name="T17" fmla="*/ 142 h 441"/>
                  <a:gd name="T18" fmla="*/ 3 w 320"/>
                  <a:gd name="T19" fmla="*/ 407 h 441"/>
                  <a:gd name="T20" fmla="*/ 39 w 320"/>
                  <a:gd name="T21" fmla="*/ 427 h 441"/>
                  <a:gd name="T22" fmla="*/ 239 w 320"/>
                  <a:gd name="T23" fmla="*/ 257 h 441"/>
                  <a:gd name="T24" fmla="*/ 272 w 320"/>
                  <a:gd name="T25" fmla="*/ 229 h 441"/>
                  <a:gd name="T26" fmla="*/ 273 w 320"/>
                  <a:gd name="T27" fmla="*/ 228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0" h="441">
                    <a:moveTo>
                      <a:pt x="273" y="228"/>
                    </a:moveTo>
                    <a:cubicBezTo>
                      <a:pt x="273" y="228"/>
                      <a:pt x="273" y="228"/>
                      <a:pt x="273" y="228"/>
                    </a:cubicBezTo>
                    <a:cubicBezTo>
                      <a:pt x="278" y="221"/>
                      <a:pt x="283" y="214"/>
                      <a:pt x="287" y="207"/>
                    </a:cubicBezTo>
                    <a:cubicBezTo>
                      <a:pt x="320" y="144"/>
                      <a:pt x="295" y="64"/>
                      <a:pt x="231" y="32"/>
                    </a:cubicBezTo>
                    <a:cubicBezTo>
                      <a:pt x="169" y="0"/>
                      <a:pt x="92" y="24"/>
                      <a:pt x="60" y="87"/>
                    </a:cubicBezTo>
                    <a:cubicBezTo>
                      <a:pt x="56" y="94"/>
                      <a:pt x="52" y="102"/>
                      <a:pt x="50" y="110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7" y="122"/>
                      <a:pt x="45" y="132"/>
                      <a:pt x="45" y="142"/>
                    </a:cubicBezTo>
                    <a:cubicBezTo>
                      <a:pt x="3" y="407"/>
                      <a:pt x="3" y="407"/>
                      <a:pt x="3" y="407"/>
                    </a:cubicBezTo>
                    <a:cubicBezTo>
                      <a:pt x="0" y="427"/>
                      <a:pt x="24" y="441"/>
                      <a:pt x="39" y="427"/>
                    </a:cubicBezTo>
                    <a:cubicBezTo>
                      <a:pt x="239" y="257"/>
                      <a:pt x="239" y="257"/>
                      <a:pt x="239" y="257"/>
                    </a:cubicBezTo>
                    <a:cubicBezTo>
                      <a:pt x="251" y="250"/>
                      <a:pt x="263" y="240"/>
                      <a:pt x="272" y="229"/>
                    </a:cubicBezTo>
                    <a:lnTo>
                      <a:pt x="273" y="228"/>
                    </a:lnTo>
                    <a:close/>
                  </a:path>
                </a:pathLst>
              </a:custGeom>
              <a:solidFill>
                <a:srgbClr val="D6E5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04">
                <a:extLst>
                  <a:ext uri="{FF2B5EF4-FFF2-40B4-BE49-F238E27FC236}">
                    <a16:creationId xmlns:a16="http://schemas.microsoft.com/office/drawing/2014/main" id="{844160B5-A1A2-BDF4-57BC-1EA63C16A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9171" y="3813337"/>
                <a:ext cx="609386" cy="771115"/>
              </a:xfrm>
              <a:custGeom>
                <a:avLst/>
                <a:gdLst>
                  <a:gd name="T0" fmla="*/ 287 w 317"/>
                  <a:gd name="T1" fmla="*/ 167 h 401"/>
                  <a:gd name="T2" fmla="*/ 245 w 317"/>
                  <a:gd name="T3" fmla="*/ 0 h 401"/>
                  <a:gd name="T4" fmla="*/ 223 w 317"/>
                  <a:gd name="T5" fmla="*/ 106 h 401"/>
                  <a:gd name="T6" fmla="*/ 29 w 317"/>
                  <a:gd name="T7" fmla="*/ 200 h 401"/>
                  <a:gd name="T8" fmla="*/ 3 w 317"/>
                  <a:gd name="T9" fmla="*/ 367 h 401"/>
                  <a:gd name="T10" fmla="*/ 39 w 317"/>
                  <a:gd name="T11" fmla="*/ 387 h 401"/>
                  <a:gd name="T12" fmla="*/ 239 w 317"/>
                  <a:gd name="T13" fmla="*/ 217 h 401"/>
                  <a:gd name="T14" fmla="*/ 272 w 317"/>
                  <a:gd name="T15" fmla="*/ 189 h 401"/>
                  <a:gd name="T16" fmla="*/ 273 w 317"/>
                  <a:gd name="T17" fmla="*/ 188 h 401"/>
                  <a:gd name="T18" fmla="*/ 273 w 317"/>
                  <a:gd name="T19" fmla="*/ 188 h 401"/>
                  <a:gd name="T20" fmla="*/ 287 w 317"/>
                  <a:gd name="T21" fmla="*/ 167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7" h="401">
                    <a:moveTo>
                      <a:pt x="287" y="167"/>
                    </a:moveTo>
                    <a:cubicBezTo>
                      <a:pt x="317" y="108"/>
                      <a:pt x="298" y="36"/>
                      <a:pt x="245" y="0"/>
                    </a:cubicBezTo>
                    <a:cubicBezTo>
                      <a:pt x="248" y="35"/>
                      <a:pt x="241" y="72"/>
                      <a:pt x="223" y="106"/>
                    </a:cubicBezTo>
                    <a:cubicBezTo>
                      <a:pt x="183" y="181"/>
                      <a:pt x="102" y="219"/>
                      <a:pt x="29" y="200"/>
                    </a:cubicBezTo>
                    <a:cubicBezTo>
                      <a:pt x="3" y="367"/>
                      <a:pt x="3" y="367"/>
                      <a:pt x="3" y="367"/>
                    </a:cubicBezTo>
                    <a:cubicBezTo>
                      <a:pt x="0" y="387"/>
                      <a:pt x="24" y="401"/>
                      <a:pt x="39" y="387"/>
                    </a:cubicBezTo>
                    <a:cubicBezTo>
                      <a:pt x="239" y="217"/>
                      <a:pt x="239" y="217"/>
                      <a:pt x="239" y="217"/>
                    </a:cubicBezTo>
                    <a:cubicBezTo>
                      <a:pt x="251" y="210"/>
                      <a:pt x="263" y="200"/>
                      <a:pt x="272" y="189"/>
                    </a:cubicBezTo>
                    <a:cubicBezTo>
                      <a:pt x="273" y="188"/>
                      <a:pt x="273" y="188"/>
                      <a:pt x="273" y="188"/>
                    </a:cubicBezTo>
                    <a:cubicBezTo>
                      <a:pt x="273" y="188"/>
                      <a:pt x="273" y="188"/>
                      <a:pt x="273" y="188"/>
                    </a:cubicBezTo>
                    <a:cubicBezTo>
                      <a:pt x="278" y="181"/>
                      <a:pt x="283" y="174"/>
                      <a:pt x="287" y="167"/>
                    </a:cubicBezTo>
                    <a:close/>
                  </a:path>
                </a:pathLst>
              </a:custGeom>
              <a:solidFill>
                <a:srgbClr val="B7D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05">
                <a:extLst>
                  <a:ext uri="{FF2B5EF4-FFF2-40B4-BE49-F238E27FC236}">
                    <a16:creationId xmlns:a16="http://schemas.microsoft.com/office/drawing/2014/main" id="{B31F1D12-DB4A-5B22-19E6-F0B9E4B83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77570" y="3747826"/>
                <a:ext cx="615527" cy="834579"/>
              </a:xfrm>
              <a:custGeom>
                <a:avLst/>
                <a:gdLst>
                  <a:gd name="T0" fmla="*/ 31 w 320"/>
                  <a:gd name="T1" fmla="*/ 434 h 434"/>
                  <a:gd name="T2" fmla="*/ 16 w 320"/>
                  <a:gd name="T3" fmla="*/ 430 h 434"/>
                  <a:gd name="T4" fmla="*/ 2 w 320"/>
                  <a:gd name="T5" fmla="*/ 400 h 434"/>
                  <a:gd name="T6" fmla="*/ 43 w 320"/>
                  <a:gd name="T7" fmla="*/ 135 h 434"/>
                  <a:gd name="T8" fmla="*/ 48 w 320"/>
                  <a:gd name="T9" fmla="*/ 104 h 434"/>
                  <a:gd name="T10" fmla="*/ 48 w 320"/>
                  <a:gd name="T11" fmla="*/ 103 h 434"/>
                  <a:gd name="T12" fmla="*/ 49 w 320"/>
                  <a:gd name="T13" fmla="*/ 100 h 434"/>
                  <a:gd name="T14" fmla="*/ 59 w 320"/>
                  <a:gd name="T15" fmla="*/ 77 h 434"/>
                  <a:gd name="T16" fmla="*/ 138 w 320"/>
                  <a:gd name="T17" fmla="*/ 11 h 434"/>
                  <a:gd name="T18" fmla="*/ 241 w 320"/>
                  <a:gd name="T19" fmla="*/ 19 h 434"/>
                  <a:gd name="T20" fmla="*/ 308 w 320"/>
                  <a:gd name="T21" fmla="*/ 99 h 434"/>
                  <a:gd name="T22" fmla="*/ 300 w 320"/>
                  <a:gd name="T23" fmla="*/ 204 h 434"/>
                  <a:gd name="T24" fmla="*/ 286 w 320"/>
                  <a:gd name="T25" fmla="*/ 225 h 434"/>
                  <a:gd name="T26" fmla="*/ 284 w 320"/>
                  <a:gd name="T27" fmla="*/ 228 h 434"/>
                  <a:gd name="T28" fmla="*/ 284 w 320"/>
                  <a:gd name="T29" fmla="*/ 228 h 434"/>
                  <a:gd name="T30" fmla="*/ 249 w 320"/>
                  <a:gd name="T31" fmla="*/ 257 h 434"/>
                  <a:gd name="T32" fmla="*/ 50 w 320"/>
                  <a:gd name="T33" fmla="*/ 427 h 434"/>
                  <a:gd name="T34" fmla="*/ 31 w 320"/>
                  <a:gd name="T35" fmla="*/ 434 h 434"/>
                  <a:gd name="T36" fmla="*/ 63 w 320"/>
                  <a:gd name="T37" fmla="*/ 107 h 434"/>
                  <a:gd name="T38" fmla="*/ 63 w 320"/>
                  <a:gd name="T39" fmla="*/ 108 h 434"/>
                  <a:gd name="T40" fmla="*/ 58 w 320"/>
                  <a:gd name="T41" fmla="*/ 136 h 434"/>
                  <a:gd name="T42" fmla="*/ 58 w 320"/>
                  <a:gd name="T43" fmla="*/ 137 h 434"/>
                  <a:gd name="T44" fmla="*/ 17 w 320"/>
                  <a:gd name="T45" fmla="*/ 402 h 434"/>
                  <a:gd name="T46" fmla="*/ 24 w 320"/>
                  <a:gd name="T47" fmla="*/ 417 h 434"/>
                  <a:gd name="T48" fmla="*/ 40 w 320"/>
                  <a:gd name="T49" fmla="*/ 415 h 434"/>
                  <a:gd name="T50" fmla="*/ 240 w 320"/>
                  <a:gd name="T51" fmla="*/ 245 h 434"/>
                  <a:gd name="T52" fmla="*/ 241 w 320"/>
                  <a:gd name="T53" fmla="*/ 244 h 434"/>
                  <a:gd name="T54" fmla="*/ 272 w 320"/>
                  <a:gd name="T55" fmla="*/ 218 h 434"/>
                  <a:gd name="T56" fmla="*/ 273 w 320"/>
                  <a:gd name="T57" fmla="*/ 217 h 434"/>
                  <a:gd name="T58" fmla="*/ 273 w 320"/>
                  <a:gd name="T59" fmla="*/ 217 h 434"/>
                  <a:gd name="T60" fmla="*/ 286 w 320"/>
                  <a:gd name="T61" fmla="*/ 197 h 434"/>
                  <a:gd name="T62" fmla="*/ 294 w 320"/>
                  <a:gd name="T63" fmla="*/ 104 h 434"/>
                  <a:gd name="T64" fmla="*/ 234 w 320"/>
                  <a:gd name="T65" fmla="*/ 33 h 434"/>
                  <a:gd name="T66" fmla="*/ 143 w 320"/>
                  <a:gd name="T67" fmla="*/ 25 h 434"/>
                  <a:gd name="T68" fmla="*/ 72 w 320"/>
                  <a:gd name="T69" fmla="*/ 84 h 434"/>
                  <a:gd name="T70" fmla="*/ 63 w 320"/>
                  <a:gd name="T71" fmla="*/ 106 h 434"/>
                  <a:gd name="T72" fmla="*/ 63 w 320"/>
                  <a:gd name="T73" fmla="*/ 107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0" h="434">
                    <a:moveTo>
                      <a:pt x="31" y="434"/>
                    </a:moveTo>
                    <a:cubicBezTo>
                      <a:pt x="26" y="434"/>
                      <a:pt x="21" y="433"/>
                      <a:pt x="16" y="430"/>
                    </a:cubicBezTo>
                    <a:cubicBezTo>
                      <a:pt x="6" y="424"/>
                      <a:pt x="0" y="412"/>
                      <a:pt x="2" y="400"/>
                    </a:cubicBezTo>
                    <a:cubicBezTo>
                      <a:pt x="43" y="135"/>
                      <a:pt x="43" y="135"/>
                      <a:pt x="43" y="135"/>
                    </a:cubicBezTo>
                    <a:cubicBezTo>
                      <a:pt x="44" y="125"/>
                      <a:pt x="45" y="114"/>
                      <a:pt x="48" y="104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48" y="102"/>
                      <a:pt x="49" y="101"/>
                      <a:pt x="49" y="100"/>
                    </a:cubicBezTo>
                    <a:cubicBezTo>
                      <a:pt x="52" y="92"/>
                      <a:pt x="55" y="84"/>
                      <a:pt x="59" y="77"/>
                    </a:cubicBezTo>
                    <a:cubicBezTo>
                      <a:pt x="76" y="45"/>
                      <a:pt x="104" y="22"/>
                      <a:pt x="138" y="11"/>
                    </a:cubicBezTo>
                    <a:cubicBezTo>
                      <a:pt x="172" y="0"/>
                      <a:pt x="209" y="3"/>
                      <a:pt x="241" y="19"/>
                    </a:cubicBezTo>
                    <a:cubicBezTo>
                      <a:pt x="273" y="36"/>
                      <a:pt x="297" y="64"/>
                      <a:pt x="308" y="99"/>
                    </a:cubicBezTo>
                    <a:cubicBezTo>
                      <a:pt x="320" y="135"/>
                      <a:pt x="317" y="172"/>
                      <a:pt x="300" y="204"/>
                    </a:cubicBezTo>
                    <a:cubicBezTo>
                      <a:pt x="296" y="211"/>
                      <a:pt x="291" y="219"/>
                      <a:pt x="286" y="225"/>
                    </a:cubicBezTo>
                    <a:cubicBezTo>
                      <a:pt x="285" y="226"/>
                      <a:pt x="285" y="227"/>
                      <a:pt x="284" y="228"/>
                    </a:cubicBezTo>
                    <a:cubicBezTo>
                      <a:pt x="284" y="228"/>
                      <a:pt x="284" y="228"/>
                      <a:pt x="284" y="228"/>
                    </a:cubicBezTo>
                    <a:cubicBezTo>
                      <a:pt x="274" y="240"/>
                      <a:pt x="262" y="249"/>
                      <a:pt x="249" y="257"/>
                    </a:cubicBezTo>
                    <a:cubicBezTo>
                      <a:pt x="50" y="427"/>
                      <a:pt x="50" y="427"/>
                      <a:pt x="50" y="427"/>
                    </a:cubicBezTo>
                    <a:cubicBezTo>
                      <a:pt x="45" y="432"/>
                      <a:pt x="38" y="434"/>
                      <a:pt x="31" y="434"/>
                    </a:cubicBezTo>
                    <a:close/>
                    <a:moveTo>
                      <a:pt x="63" y="107"/>
                    </a:moveTo>
                    <a:cubicBezTo>
                      <a:pt x="63" y="107"/>
                      <a:pt x="63" y="107"/>
                      <a:pt x="63" y="108"/>
                    </a:cubicBezTo>
                    <a:cubicBezTo>
                      <a:pt x="60" y="117"/>
                      <a:pt x="59" y="127"/>
                      <a:pt x="58" y="136"/>
                    </a:cubicBezTo>
                    <a:cubicBezTo>
                      <a:pt x="58" y="137"/>
                      <a:pt x="58" y="137"/>
                      <a:pt x="58" y="137"/>
                    </a:cubicBezTo>
                    <a:cubicBezTo>
                      <a:pt x="17" y="402"/>
                      <a:pt x="17" y="402"/>
                      <a:pt x="17" y="402"/>
                    </a:cubicBezTo>
                    <a:cubicBezTo>
                      <a:pt x="16" y="410"/>
                      <a:pt x="20" y="415"/>
                      <a:pt x="24" y="417"/>
                    </a:cubicBezTo>
                    <a:cubicBezTo>
                      <a:pt x="28" y="419"/>
                      <a:pt x="35" y="420"/>
                      <a:pt x="40" y="415"/>
                    </a:cubicBezTo>
                    <a:cubicBezTo>
                      <a:pt x="240" y="245"/>
                      <a:pt x="240" y="245"/>
                      <a:pt x="240" y="245"/>
                    </a:cubicBezTo>
                    <a:cubicBezTo>
                      <a:pt x="240" y="245"/>
                      <a:pt x="240" y="245"/>
                      <a:pt x="241" y="244"/>
                    </a:cubicBezTo>
                    <a:cubicBezTo>
                      <a:pt x="253" y="237"/>
                      <a:pt x="263" y="228"/>
                      <a:pt x="272" y="218"/>
                    </a:cubicBezTo>
                    <a:cubicBezTo>
                      <a:pt x="272" y="218"/>
                      <a:pt x="272" y="217"/>
                      <a:pt x="273" y="217"/>
                    </a:cubicBezTo>
                    <a:cubicBezTo>
                      <a:pt x="273" y="217"/>
                      <a:pt x="273" y="217"/>
                      <a:pt x="273" y="217"/>
                    </a:cubicBezTo>
                    <a:cubicBezTo>
                      <a:pt x="278" y="211"/>
                      <a:pt x="282" y="204"/>
                      <a:pt x="286" y="197"/>
                    </a:cubicBezTo>
                    <a:cubicBezTo>
                      <a:pt x="301" y="168"/>
                      <a:pt x="304" y="135"/>
                      <a:pt x="294" y="104"/>
                    </a:cubicBezTo>
                    <a:cubicBezTo>
                      <a:pt x="284" y="73"/>
                      <a:pt x="263" y="47"/>
                      <a:pt x="234" y="33"/>
                    </a:cubicBezTo>
                    <a:cubicBezTo>
                      <a:pt x="205" y="18"/>
                      <a:pt x="173" y="16"/>
                      <a:pt x="143" y="25"/>
                    </a:cubicBezTo>
                    <a:cubicBezTo>
                      <a:pt x="112" y="35"/>
                      <a:pt x="87" y="56"/>
                      <a:pt x="72" y="84"/>
                    </a:cubicBezTo>
                    <a:cubicBezTo>
                      <a:pt x="69" y="91"/>
                      <a:pt x="66" y="99"/>
                      <a:pt x="63" y="106"/>
                    </a:cubicBezTo>
                    <a:cubicBezTo>
                      <a:pt x="63" y="106"/>
                      <a:pt x="63" y="107"/>
                      <a:pt x="63" y="107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6">
                <a:extLst>
                  <a:ext uri="{FF2B5EF4-FFF2-40B4-BE49-F238E27FC236}">
                    <a16:creationId xmlns:a16="http://schemas.microsoft.com/office/drawing/2014/main" id="{56CEE526-3D27-F694-842D-5D02CE3E23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58406" y="3893860"/>
                <a:ext cx="296163" cy="275008"/>
              </a:xfrm>
              <a:custGeom>
                <a:avLst/>
                <a:gdLst>
                  <a:gd name="T0" fmla="*/ 81 w 154"/>
                  <a:gd name="T1" fmla="*/ 143 h 143"/>
                  <a:gd name="T2" fmla="*/ 48 w 154"/>
                  <a:gd name="T3" fmla="*/ 135 h 143"/>
                  <a:gd name="T4" fmla="*/ 18 w 154"/>
                  <a:gd name="T5" fmla="*/ 40 h 143"/>
                  <a:gd name="T6" fmla="*/ 60 w 154"/>
                  <a:gd name="T7" fmla="*/ 5 h 143"/>
                  <a:gd name="T8" fmla="*/ 114 w 154"/>
                  <a:gd name="T9" fmla="*/ 10 h 143"/>
                  <a:gd name="T10" fmla="*/ 148 w 154"/>
                  <a:gd name="T11" fmla="*/ 52 h 143"/>
                  <a:gd name="T12" fmla="*/ 143 w 154"/>
                  <a:gd name="T13" fmla="*/ 106 h 143"/>
                  <a:gd name="T14" fmla="*/ 143 w 154"/>
                  <a:gd name="T15" fmla="*/ 106 h 143"/>
                  <a:gd name="T16" fmla="*/ 81 w 154"/>
                  <a:gd name="T17" fmla="*/ 143 h 143"/>
                  <a:gd name="T18" fmla="*/ 81 w 154"/>
                  <a:gd name="T19" fmla="*/ 17 h 143"/>
                  <a:gd name="T20" fmla="*/ 65 w 154"/>
                  <a:gd name="T21" fmla="*/ 20 h 143"/>
                  <a:gd name="T22" fmla="*/ 32 w 154"/>
                  <a:gd name="T23" fmla="*/ 47 h 143"/>
                  <a:gd name="T24" fmla="*/ 28 w 154"/>
                  <a:gd name="T25" fmla="*/ 89 h 143"/>
                  <a:gd name="T26" fmla="*/ 55 w 154"/>
                  <a:gd name="T27" fmla="*/ 122 h 143"/>
                  <a:gd name="T28" fmla="*/ 130 w 154"/>
                  <a:gd name="T29" fmla="*/ 99 h 143"/>
                  <a:gd name="T30" fmla="*/ 134 w 154"/>
                  <a:gd name="T31" fmla="*/ 56 h 143"/>
                  <a:gd name="T32" fmla="*/ 107 w 154"/>
                  <a:gd name="T33" fmla="*/ 24 h 143"/>
                  <a:gd name="T34" fmla="*/ 81 w 154"/>
                  <a:gd name="T35" fmla="*/ 17 h 143"/>
                  <a:gd name="T36" fmla="*/ 137 w 154"/>
                  <a:gd name="T37" fmla="*/ 102 h 143"/>
                  <a:gd name="T38" fmla="*/ 137 w 154"/>
                  <a:gd name="T39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4" h="143">
                    <a:moveTo>
                      <a:pt x="81" y="143"/>
                    </a:moveTo>
                    <a:cubicBezTo>
                      <a:pt x="70" y="143"/>
                      <a:pt x="58" y="141"/>
                      <a:pt x="48" y="135"/>
                    </a:cubicBezTo>
                    <a:cubicBezTo>
                      <a:pt x="13" y="117"/>
                      <a:pt x="0" y="74"/>
                      <a:pt x="18" y="40"/>
                    </a:cubicBezTo>
                    <a:cubicBezTo>
                      <a:pt x="27" y="23"/>
                      <a:pt x="42" y="11"/>
                      <a:pt x="60" y="5"/>
                    </a:cubicBezTo>
                    <a:cubicBezTo>
                      <a:pt x="78" y="0"/>
                      <a:pt x="97" y="1"/>
                      <a:pt x="114" y="10"/>
                    </a:cubicBezTo>
                    <a:cubicBezTo>
                      <a:pt x="131" y="19"/>
                      <a:pt x="143" y="34"/>
                      <a:pt x="148" y="52"/>
                    </a:cubicBezTo>
                    <a:cubicBezTo>
                      <a:pt x="154" y="70"/>
                      <a:pt x="152" y="89"/>
                      <a:pt x="143" y="106"/>
                    </a:cubicBezTo>
                    <a:cubicBezTo>
                      <a:pt x="143" y="106"/>
                      <a:pt x="143" y="106"/>
                      <a:pt x="143" y="106"/>
                    </a:cubicBezTo>
                    <a:cubicBezTo>
                      <a:pt x="131" y="130"/>
                      <a:pt x="106" y="143"/>
                      <a:pt x="81" y="143"/>
                    </a:cubicBezTo>
                    <a:close/>
                    <a:moveTo>
                      <a:pt x="81" y="17"/>
                    </a:moveTo>
                    <a:cubicBezTo>
                      <a:pt x="75" y="17"/>
                      <a:pt x="70" y="18"/>
                      <a:pt x="65" y="20"/>
                    </a:cubicBezTo>
                    <a:cubicBezTo>
                      <a:pt x="50" y="24"/>
                      <a:pt x="39" y="34"/>
                      <a:pt x="32" y="47"/>
                    </a:cubicBezTo>
                    <a:cubicBezTo>
                      <a:pt x="25" y="60"/>
                      <a:pt x="24" y="75"/>
                      <a:pt x="28" y="89"/>
                    </a:cubicBezTo>
                    <a:cubicBezTo>
                      <a:pt x="32" y="103"/>
                      <a:pt x="42" y="115"/>
                      <a:pt x="55" y="122"/>
                    </a:cubicBezTo>
                    <a:cubicBezTo>
                      <a:pt x="82" y="136"/>
                      <a:pt x="116" y="126"/>
                      <a:pt x="130" y="99"/>
                    </a:cubicBezTo>
                    <a:cubicBezTo>
                      <a:pt x="137" y="86"/>
                      <a:pt x="138" y="71"/>
                      <a:pt x="134" y="56"/>
                    </a:cubicBezTo>
                    <a:cubicBezTo>
                      <a:pt x="129" y="42"/>
                      <a:pt x="120" y="31"/>
                      <a:pt x="107" y="24"/>
                    </a:cubicBezTo>
                    <a:cubicBezTo>
                      <a:pt x="99" y="19"/>
                      <a:pt x="90" y="17"/>
                      <a:pt x="81" y="17"/>
                    </a:cubicBezTo>
                    <a:close/>
                    <a:moveTo>
                      <a:pt x="137" y="102"/>
                    </a:moveTo>
                    <a:cubicBezTo>
                      <a:pt x="137" y="102"/>
                      <a:pt x="137" y="102"/>
                      <a:pt x="137" y="102"/>
                    </a:cubicBez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07">
                <a:extLst>
                  <a:ext uri="{FF2B5EF4-FFF2-40B4-BE49-F238E27FC236}">
                    <a16:creationId xmlns:a16="http://schemas.microsoft.com/office/drawing/2014/main" id="{B230930B-57F5-B83C-F189-9FE8BFE3E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554" y="3057917"/>
                <a:ext cx="355532" cy="751326"/>
              </a:xfrm>
              <a:custGeom>
                <a:avLst/>
                <a:gdLst>
                  <a:gd name="T0" fmla="*/ 0 w 521"/>
                  <a:gd name="T1" fmla="*/ 310 h 1101"/>
                  <a:gd name="T2" fmla="*/ 144 w 521"/>
                  <a:gd name="T3" fmla="*/ 0 h 1101"/>
                  <a:gd name="T4" fmla="*/ 521 w 521"/>
                  <a:gd name="T5" fmla="*/ 1101 h 1101"/>
                  <a:gd name="T6" fmla="*/ 0 w 521"/>
                  <a:gd name="T7" fmla="*/ 310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1" h="1101">
                    <a:moveTo>
                      <a:pt x="0" y="310"/>
                    </a:moveTo>
                    <a:lnTo>
                      <a:pt x="144" y="0"/>
                    </a:lnTo>
                    <a:lnTo>
                      <a:pt x="521" y="1101"/>
                    </a:lnTo>
                    <a:lnTo>
                      <a:pt x="0" y="310"/>
                    </a:lnTo>
                    <a:close/>
                  </a:path>
                </a:pathLst>
              </a:custGeom>
              <a:solidFill>
                <a:srgbClr val="90C2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08">
                <a:extLst>
                  <a:ext uri="{FF2B5EF4-FFF2-40B4-BE49-F238E27FC236}">
                    <a16:creationId xmlns:a16="http://schemas.microsoft.com/office/drawing/2014/main" id="{6FED0571-DC38-1672-B9A3-4C68B2E2AE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9000" y="3046316"/>
                <a:ext cx="374639" cy="774527"/>
              </a:xfrm>
              <a:custGeom>
                <a:avLst/>
                <a:gdLst>
                  <a:gd name="T0" fmla="*/ 57 w 195"/>
                  <a:gd name="T1" fmla="*/ 0 h 403"/>
                  <a:gd name="T2" fmla="*/ 61 w 195"/>
                  <a:gd name="T3" fmla="*/ 4 h 403"/>
                  <a:gd name="T4" fmla="*/ 194 w 195"/>
                  <a:gd name="T5" fmla="*/ 395 h 403"/>
                  <a:gd name="T6" fmla="*/ 192 w 195"/>
                  <a:gd name="T7" fmla="*/ 402 h 403"/>
                  <a:gd name="T8" fmla="*/ 185 w 195"/>
                  <a:gd name="T9" fmla="*/ 400 h 403"/>
                  <a:gd name="T10" fmla="*/ 1 w 195"/>
                  <a:gd name="T11" fmla="*/ 119 h 403"/>
                  <a:gd name="T12" fmla="*/ 0 w 195"/>
                  <a:gd name="T13" fmla="*/ 114 h 403"/>
                  <a:gd name="T14" fmla="*/ 52 w 195"/>
                  <a:gd name="T15" fmla="*/ 3 h 403"/>
                  <a:gd name="T16" fmla="*/ 56 w 195"/>
                  <a:gd name="T17" fmla="*/ 0 h 403"/>
                  <a:gd name="T18" fmla="*/ 57 w 195"/>
                  <a:gd name="T19" fmla="*/ 0 h 403"/>
                  <a:gd name="T20" fmla="*/ 172 w 195"/>
                  <a:gd name="T21" fmla="*/ 361 h 403"/>
                  <a:gd name="T22" fmla="*/ 55 w 195"/>
                  <a:gd name="T23" fmla="*/ 19 h 403"/>
                  <a:gd name="T24" fmla="*/ 11 w 195"/>
                  <a:gd name="T25" fmla="*/ 116 h 403"/>
                  <a:gd name="T26" fmla="*/ 172 w 195"/>
                  <a:gd name="T27" fmla="*/ 36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5" h="403">
                    <a:moveTo>
                      <a:pt x="57" y="0"/>
                    </a:moveTo>
                    <a:cubicBezTo>
                      <a:pt x="59" y="1"/>
                      <a:pt x="60" y="2"/>
                      <a:pt x="61" y="4"/>
                    </a:cubicBezTo>
                    <a:cubicBezTo>
                      <a:pt x="194" y="395"/>
                      <a:pt x="194" y="395"/>
                      <a:pt x="194" y="395"/>
                    </a:cubicBezTo>
                    <a:cubicBezTo>
                      <a:pt x="195" y="398"/>
                      <a:pt x="194" y="400"/>
                      <a:pt x="192" y="402"/>
                    </a:cubicBezTo>
                    <a:cubicBezTo>
                      <a:pt x="190" y="403"/>
                      <a:pt x="187" y="402"/>
                      <a:pt x="185" y="400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0" y="118"/>
                      <a:pt x="0" y="116"/>
                      <a:pt x="0" y="114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2"/>
                      <a:pt x="54" y="0"/>
                      <a:pt x="56" y="0"/>
                    </a:cubicBezTo>
                    <a:cubicBezTo>
                      <a:pt x="57" y="0"/>
                      <a:pt x="57" y="0"/>
                      <a:pt x="57" y="0"/>
                    </a:cubicBezTo>
                    <a:close/>
                    <a:moveTo>
                      <a:pt x="172" y="361"/>
                    </a:moveTo>
                    <a:cubicBezTo>
                      <a:pt x="55" y="19"/>
                      <a:pt x="55" y="19"/>
                      <a:pt x="55" y="19"/>
                    </a:cubicBezTo>
                    <a:cubicBezTo>
                      <a:pt x="11" y="116"/>
                      <a:pt x="11" y="116"/>
                      <a:pt x="11" y="116"/>
                    </a:cubicBezTo>
                    <a:lnTo>
                      <a:pt x="172" y="361"/>
                    </a:ln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09">
                <a:extLst>
                  <a:ext uri="{FF2B5EF4-FFF2-40B4-BE49-F238E27FC236}">
                    <a16:creationId xmlns:a16="http://schemas.microsoft.com/office/drawing/2014/main" id="{BCA8CF8B-A14D-1244-F10D-D96B79724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5855" y="3269461"/>
                <a:ext cx="588231" cy="539781"/>
              </a:xfrm>
              <a:custGeom>
                <a:avLst/>
                <a:gdLst>
                  <a:gd name="T0" fmla="*/ 0 w 862"/>
                  <a:gd name="T1" fmla="*/ 76 h 791"/>
                  <a:gd name="T2" fmla="*/ 341 w 862"/>
                  <a:gd name="T3" fmla="*/ 0 h 791"/>
                  <a:gd name="T4" fmla="*/ 862 w 862"/>
                  <a:gd name="T5" fmla="*/ 791 h 791"/>
                  <a:gd name="T6" fmla="*/ 0 w 862"/>
                  <a:gd name="T7" fmla="*/ 76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2" h="791">
                    <a:moveTo>
                      <a:pt x="0" y="76"/>
                    </a:moveTo>
                    <a:lnTo>
                      <a:pt x="341" y="0"/>
                    </a:lnTo>
                    <a:lnTo>
                      <a:pt x="862" y="791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C0DC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10">
                <a:extLst>
                  <a:ext uri="{FF2B5EF4-FFF2-40B4-BE49-F238E27FC236}">
                    <a16:creationId xmlns:a16="http://schemas.microsoft.com/office/drawing/2014/main" id="{8A88CE2E-2032-DAAD-318C-8E5785FA26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4253" y="3259908"/>
                <a:ext cx="609386" cy="560935"/>
              </a:xfrm>
              <a:custGeom>
                <a:avLst/>
                <a:gdLst>
                  <a:gd name="T0" fmla="*/ 128 w 317"/>
                  <a:gd name="T1" fmla="*/ 0 h 292"/>
                  <a:gd name="T2" fmla="*/ 131 w 317"/>
                  <a:gd name="T3" fmla="*/ 2 h 292"/>
                  <a:gd name="T4" fmla="*/ 316 w 317"/>
                  <a:gd name="T5" fmla="*/ 283 h 292"/>
                  <a:gd name="T6" fmla="*/ 315 w 317"/>
                  <a:gd name="T7" fmla="*/ 290 h 292"/>
                  <a:gd name="T8" fmla="*/ 308 w 317"/>
                  <a:gd name="T9" fmla="*/ 290 h 292"/>
                  <a:gd name="T10" fmla="*/ 2 w 317"/>
                  <a:gd name="T11" fmla="*/ 36 h 292"/>
                  <a:gd name="T12" fmla="*/ 1 w 317"/>
                  <a:gd name="T13" fmla="*/ 31 h 292"/>
                  <a:gd name="T14" fmla="*/ 5 w 317"/>
                  <a:gd name="T15" fmla="*/ 27 h 292"/>
                  <a:gd name="T16" fmla="*/ 126 w 317"/>
                  <a:gd name="T17" fmla="*/ 0 h 292"/>
                  <a:gd name="T18" fmla="*/ 128 w 317"/>
                  <a:gd name="T19" fmla="*/ 0 h 292"/>
                  <a:gd name="T20" fmla="*/ 289 w 317"/>
                  <a:gd name="T21" fmla="*/ 260 h 292"/>
                  <a:gd name="T22" fmla="*/ 125 w 317"/>
                  <a:gd name="T23" fmla="*/ 11 h 292"/>
                  <a:gd name="T24" fmla="*/ 17 w 317"/>
                  <a:gd name="T25" fmla="*/ 35 h 292"/>
                  <a:gd name="T26" fmla="*/ 289 w 317"/>
                  <a:gd name="T27" fmla="*/ 26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7" h="292">
                    <a:moveTo>
                      <a:pt x="128" y="0"/>
                    </a:moveTo>
                    <a:cubicBezTo>
                      <a:pt x="129" y="0"/>
                      <a:pt x="130" y="1"/>
                      <a:pt x="131" y="2"/>
                    </a:cubicBezTo>
                    <a:cubicBezTo>
                      <a:pt x="316" y="283"/>
                      <a:pt x="316" y="283"/>
                      <a:pt x="316" y="283"/>
                    </a:cubicBezTo>
                    <a:cubicBezTo>
                      <a:pt x="317" y="285"/>
                      <a:pt x="317" y="288"/>
                      <a:pt x="315" y="290"/>
                    </a:cubicBezTo>
                    <a:cubicBezTo>
                      <a:pt x="313" y="292"/>
                      <a:pt x="310" y="292"/>
                      <a:pt x="308" y="29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" y="35"/>
                      <a:pt x="0" y="33"/>
                      <a:pt x="1" y="31"/>
                    </a:cubicBezTo>
                    <a:cubicBezTo>
                      <a:pt x="1" y="29"/>
                      <a:pt x="3" y="28"/>
                      <a:pt x="5" y="27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7" y="0"/>
                      <a:pt x="127" y="0"/>
                      <a:pt x="128" y="0"/>
                    </a:cubicBezTo>
                    <a:close/>
                    <a:moveTo>
                      <a:pt x="289" y="260"/>
                    </a:moveTo>
                    <a:cubicBezTo>
                      <a:pt x="125" y="11"/>
                      <a:pt x="125" y="11"/>
                      <a:pt x="125" y="11"/>
                    </a:cubicBezTo>
                    <a:cubicBezTo>
                      <a:pt x="17" y="35"/>
                      <a:pt x="17" y="35"/>
                      <a:pt x="17" y="35"/>
                    </a:cubicBezTo>
                    <a:lnTo>
                      <a:pt x="289" y="260"/>
                    </a:ln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11">
                <a:extLst>
                  <a:ext uri="{FF2B5EF4-FFF2-40B4-BE49-F238E27FC236}">
                    <a16:creationId xmlns:a16="http://schemas.microsoft.com/office/drawing/2014/main" id="{5C2C501F-862A-47C1-5D74-8B5AF2789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7789" y="3198492"/>
                <a:ext cx="318682" cy="610751"/>
              </a:xfrm>
              <a:custGeom>
                <a:avLst/>
                <a:gdLst>
                  <a:gd name="T0" fmla="*/ 273 w 467"/>
                  <a:gd name="T1" fmla="*/ 895 h 895"/>
                  <a:gd name="T2" fmla="*/ 0 w 467"/>
                  <a:gd name="T3" fmla="*/ 87 h 895"/>
                  <a:gd name="T4" fmla="*/ 467 w 467"/>
                  <a:gd name="T5" fmla="*/ 0 h 895"/>
                  <a:gd name="T6" fmla="*/ 273 w 467"/>
                  <a:gd name="T7" fmla="*/ 895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895">
                    <a:moveTo>
                      <a:pt x="273" y="895"/>
                    </a:moveTo>
                    <a:lnTo>
                      <a:pt x="0" y="87"/>
                    </a:lnTo>
                    <a:lnTo>
                      <a:pt x="467" y="0"/>
                    </a:lnTo>
                    <a:lnTo>
                      <a:pt x="273" y="895"/>
                    </a:lnTo>
                    <a:close/>
                  </a:path>
                </a:pathLst>
              </a:custGeom>
              <a:solidFill>
                <a:srgbClr val="C0DC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12">
                <a:extLst>
                  <a:ext uri="{FF2B5EF4-FFF2-40B4-BE49-F238E27FC236}">
                    <a16:creationId xmlns:a16="http://schemas.microsoft.com/office/drawing/2014/main" id="{6E053AEC-2915-F63B-2AD4-88BFEA3F01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8236" y="3188938"/>
                <a:ext cx="339836" cy="630540"/>
              </a:xfrm>
              <a:custGeom>
                <a:avLst/>
                <a:gdLst>
                  <a:gd name="T0" fmla="*/ 172 w 177"/>
                  <a:gd name="T1" fmla="*/ 0 h 328"/>
                  <a:gd name="T2" fmla="*/ 175 w 177"/>
                  <a:gd name="T3" fmla="*/ 2 h 328"/>
                  <a:gd name="T4" fmla="*/ 176 w 177"/>
                  <a:gd name="T5" fmla="*/ 6 h 328"/>
                  <a:gd name="T6" fmla="*/ 107 w 177"/>
                  <a:gd name="T7" fmla="*/ 324 h 328"/>
                  <a:gd name="T8" fmla="*/ 102 w 177"/>
                  <a:gd name="T9" fmla="*/ 328 h 328"/>
                  <a:gd name="T10" fmla="*/ 97 w 177"/>
                  <a:gd name="T11" fmla="*/ 325 h 328"/>
                  <a:gd name="T12" fmla="*/ 0 w 177"/>
                  <a:gd name="T13" fmla="*/ 37 h 328"/>
                  <a:gd name="T14" fmla="*/ 1 w 177"/>
                  <a:gd name="T15" fmla="*/ 33 h 328"/>
                  <a:gd name="T16" fmla="*/ 4 w 177"/>
                  <a:gd name="T17" fmla="*/ 31 h 328"/>
                  <a:gd name="T18" fmla="*/ 171 w 177"/>
                  <a:gd name="T19" fmla="*/ 0 h 328"/>
                  <a:gd name="T20" fmla="*/ 172 w 177"/>
                  <a:gd name="T21" fmla="*/ 0 h 328"/>
                  <a:gd name="T22" fmla="*/ 101 w 177"/>
                  <a:gd name="T23" fmla="*/ 304 h 328"/>
                  <a:gd name="T24" fmla="*/ 165 w 177"/>
                  <a:gd name="T25" fmla="*/ 12 h 328"/>
                  <a:gd name="T26" fmla="*/ 12 w 177"/>
                  <a:gd name="T27" fmla="*/ 40 h 328"/>
                  <a:gd name="T28" fmla="*/ 101 w 177"/>
                  <a:gd name="T29" fmla="*/ 30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7" h="328">
                    <a:moveTo>
                      <a:pt x="172" y="0"/>
                    </a:moveTo>
                    <a:cubicBezTo>
                      <a:pt x="173" y="0"/>
                      <a:pt x="174" y="1"/>
                      <a:pt x="175" y="2"/>
                    </a:cubicBezTo>
                    <a:cubicBezTo>
                      <a:pt x="176" y="3"/>
                      <a:pt x="177" y="5"/>
                      <a:pt x="176" y="6"/>
                    </a:cubicBezTo>
                    <a:cubicBezTo>
                      <a:pt x="107" y="324"/>
                      <a:pt x="107" y="324"/>
                      <a:pt x="107" y="324"/>
                    </a:cubicBezTo>
                    <a:cubicBezTo>
                      <a:pt x="106" y="326"/>
                      <a:pt x="104" y="328"/>
                      <a:pt x="102" y="328"/>
                    </a:cubicBezTo>
                    <a:cubicBezTo>
                      <a:pt x="100" y="328"/>
                      <a:pt x="97" y="327"/>
                      <a:pt x="97" y="325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4"/>
                      <a:pt x="1" y="33"/>
                    </a:cubicBezTo>
                    <a:cubicBezTo>
                      <a:pt x="2" y="32"/>
                      <a:pt x="3" y="31"/>
                      <a:pt x="4" y="31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2" y="0"/>
                    </a:cubicBezTo>
                    <a:close/>
                    <a:moveTo>
                      <a:pt x="101" y="304"/>
                    </a:moveTo>
                    <a:cubicBezTo>
                      <a:pt x="165" y="12"/>
                      <a:pt x="165" y="12"/>
                      <a:pt x="165" y="12"/>
                    </a:cubicBezTo>
                    <a:cubicBezTo>
                      <a:pt x="12" y="40"/>
                      <a:pt x="12" y="40"/>
                      <a:pt x="12" y="40"/>
                    </a:cubicBezTo>
                    <a:lnTo>
                      <a:pt x="101" y="304"/>
                    </a:lnTo>
                    <a:close/>
                  </a:path>
                </a:pathLst>
              </a:custGeom>
              <a:solidFill>
                <a:srgbClr val="0C22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用户运营与口碑建设</a:t>
            </a:r>
            <a:endParaRPr lang="en-US" dirty="0"/>
          </a:p>
        </p:txBody>
      </p:sp>
      <p:grpSp>
        <p:nvGrpSpPr>
          <p:cNvPr id="10" name="4367fb49-86fa-4c03-92a6-637ac6f4df2a.source.5.zh-Hans.pptx">
            <a:extLst>
              <a:ext uri="{FF2B5EF4-FFF2-40B4-BE49-F238E27FC236}">
                <a16:creationId xmlns:a16="http://schemas.microsoft.com/office/drawing/2014/main" id="{C8F33F09-FC4A-042D-0884-E022048BCB35}"/>
              </a:ext>
            </a:extLst>
          </p:cNvPr>
          <p:cNvGrpSpPr/>
          <p:nvPr/>
        </p:nvGrpSpPr>
        <p:grpSpPr>
          <a:xfrm>
            <a:off x="923488" y="1338601"/>
            <a:ext cx="10595412" cy="4484349"/>
            <a:chOff x="923488" y="1338601"/>
            <a:chExt cx="10595412" cy="4484349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D746162-ACEB-4559-B4D8-3890AC531628}"/>
                </a:ext>
              </a:extLst>
            </p:cNvPr>
            <p:cNvCxnSpPr>
              <a:cxnSpLocks/>
            </p:cNvCxnSpPr>
            <p:nvPr/>
          </p:nvCxnSpPr>
          <p:spPr>
            <a:xfrm>
              <a:off x="4755657" y="1836629"/>
              <a:ext cx="2799465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56DD493-52C2-4BB5-A67A-A874F2D661CE}"/>
                </a:ext>
              </a:extLst>
            </p:cNvPr>
            <p:cNvCxnSpPr>
              <a:cxnSpLocks/>
            </p:cNvCxnSpPr>
            <p:nvPr/>
          </p:nvCxnSpPr>
          <p:spPr>
            <a:xfrm>
              <a:off x="5627888" y="2708128"/>
              <a:ext cx="1931998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95550EE-3449-47B3-8056-BEE5921FA6D6}"/>
                </a:ext>
              </a:extLst>
            </p:cNvPr>
            <p:cNvCxnSpPr>
              <a:cxnSpLocks/>
            </p:cNvCxnSpPr>
            <p:nvPr/>
          </p:nvCxnSpPr>
          <p:spPr>
            <a:xfrm>
              <a:off x="5627888" y="4449471"/>
              <a:ext cx="1931998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7DA1613-50EA-4D65-8B91-EB1D95A483CD}"/>
                </a:ext>
              </a:extLst>
            </p:cNvPr>
            <p:cNvCxnSpPr>
              <a:cxnSpLocks/>
            </p:cNvCxnSpPr>
            <p:nvPr/>
          </p:nvCxnSpPr>
          <p:spPr>
            <a:xfrm>
              <a:off x="4755657" y="5309705"/>
              <a:ext cx="2799465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3955257-6AD7-42BA-B5A5-8DE9C47C5068}"/>
                </a:ext>
              </a:extLst>
            </p:cNvPr>
            <p:cNvCxnSpPr>
              <a:cxnSpLocks/>
            </p:cNvCxnSpPr>
            <p:nvPr/>
          </p:nvCxnSpPr>
          <p:spPr>
            <a:xfrm>
              <a:off x="6445249" y="3555721"/>
              <a:ext cx="1114637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79AF09D-4F23-978E-B007-1A704D4F213F}"/>
                </a:ext>
              </a:extLst>
            </p:cNvPr>
            <p:cNvGrpSpPr/>
            <p:nvPr/>
          </p:nvGrpSpPr>
          <p:grpSpPr>
            <a:xfrm>
              <a:off x="3591036" y="1338601"/>
              <a:ext cx="7927863" cy="1005769"/>
              <a:chOff x="3591036" y="1338601"/>
              <a:chExt cx="7927863" cy="1005769"/>
            </a:xfrm>
          </p:grpSpPr>
          <p:sp>
            <p:nvSpPr>
              <p:cNvPr id="14" name="IconBackground1">
                <a:extLst>
                  <a:ext uri="{FF2B5EF4-FFF2-40B4-BE49-F238E27FC236}">
                    <a16:creationId xmlns:a16="http://schemas.microsoft.com/office/drawing/2014/main" id="{110ADBEC-9BEE-4C40-9CB6-99A6150081C8}"/>
                  </a:ext>
                </a:extLst>
              </p:cNvPr>
              <p:cNvSpPr/>
              <p:nvPr/>
            </p:nvSpPr>
            <p:spPr>
              <a:xfrm rot="18900000" flipV="1">
                <a:off x="3591036" y="1338601"/>
                <a:ext cx="1005769" cy="1005769"/>
              </a:xfrm>
              <a:prstGeom prst="roundRect">
                <a:avLst>
                  <a:gd name="adj" fmla="val 6500"/>
                </a:avLst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Icon1">
                <a:extLst>
                  <a:ext uri="{FF2B5EF4-FFF2-40B4-BE49-F238E27FC236}">
                    <a16:creationId xmlns:a16="http://schemas.microsoft.com/office/drawing/2014/main" id="{EB58F26C-8BA0-43A1-BAC8-BD6B81976EF3}"/>
                  </a:ext>
                </a:extLst>
              </p:cNvPr>
              <p:cNvSpPr/>
              <p:nvPr/>
            </p:nvSpPr>
            <p:spPr bwMode="auto">
              <a:xfrm>
                <a:off x="3931957" y="1642915"/>
                <a:ext cx="318243" cy="387428"/>
              </a:xfrm>
              <a:custGeom>
                <a:avLst/>
                <a:gdLst>
                  <a:gd name="connsiteX0" fmla="*/ 283816 w 438150"/>
                  <a:gd name="connsiteY0" fmla="*/ 621 h 533400"/>
                  <a:gd name="connsiteX1" fmla="*/ 286102 w 438150"/>
                  <a:gd name="connsiteY1" fmla="*/ 716 h 533400"/>
                  <a:gd name="connsiteX2" fmla="*/ 286102 w 438150"/>
                  <a:gd name="connsiteY2" fmla="*/ 124446 h 533400"/>
                  <a:gd name="connsiteX3" fmla="*/ 286197 w 438150"/>
                  <a:gd name="connsiteY3" fmla="*/ 126160 h 533400"/>
                  <a:gd name="connsiteX4" fmla="*/ 314677 w 438150"/>
                  <a:gd name="connsiteY4" fmla="*/ 153021 h 533400"/>
                  <a:gd name="connsiteX5" fmla="*/ 314677 w 438150"/>
                  <a:gd name="connsiteY5" fmla="*/ 153021 h 533400"/>
                  <a:gd name="connsiteX6" fmla="*/ 438407 w 438150"/>
                  <a:gd name="connsiteY6" fmla="*/ 153021 h 533400"/>
                  <a:gd name="connsiteX7" fmla="*/ 438502 w 438150"/>
                  <a:gd name="connsiteY7" fmla="*/ 155307 h 533400"/>
                  <a:gd name="connsiteX8" fmla="*/ 438502 w 438150"/>
                  <a:gd name="connsiteY8" fmla="*/ 505446 h 533400"/>
                  <a:gd name="connsiteX9" fmla="*/ 409927 w 438150"/>
                  <a:gd name="connsiteY9" fmla="*/ 534021 h 533400"/>
                  <a:gd name="connsiteX10" fmla="*/ 28927 w 438150"/>
                  <a:gd name="connsiteY10" fmla="*/ 534021 h 533400"/>
                  <a:gd name="connsiteX11" fmla="*/ 352 w 438150"/>
                  <a:gd name="connsiteY11" fmla="*/ 505446 h 533400"/>
                  <a:gd name="connsiteX12" fmla="*/ 352 w 438150"/>
                  <a:gd name="connsiteY12" fmla="*/ 29196 h 533400"/>
                  <a:gd name="connsiteX13" fmla="*/ 28927 w 438150"/>
                  <a:gd name="connsiteY13" fmla="*/ 621 h 533400"/>
                  <a:gd name="connsiteX14" fmla="*/ 283816 w 438150"/>
                  <a:gd name="connsiteY14" fmla="*/ 621 h 533400"/>
                  <a:gd name="connsiteX15" fmla="*/ 248002 w 438150"/>
                  <a:gd name="connsiteY15" fmla="*/ 200646 h 533400"/>
                  <a:gd name="connsiteX16" fmla="*/ 152752 w 438150"/>
                  <a:gd name="connsiteY16" fmla="*/ 200646 h 533400"/>
                  <a:gd name="connsiteX17" fmla="*/ 152752 w 438150"/>
                  <a:gd name="connsiteY17" fmla="*/ 410196 h 533400"/>
                  <a:gd name="connsiteX18" fmla="*/ 171802 w 438150"/>
                  <a:gd name="connsiteY18" fmla="*/ 410196 h 533400"/>
                  <a:gd name="connsiteX19" fmla="*/ 171802 w 438150"/>
                  <a:gd name="connsiteY19" fmla="*/ 314946 h 533400"/>
                  <a:gd name="connsiteX20" fmla="*/ 248002 w 438150"/>
                  <a:gd name="connsiteY20" fmla="*/ 314946 h 533400"/>
                  <a:gd name="connsiteX21" fmla="*/ 250098 w 438150"/>
                  <a:gd name="connsiteY21" fmla="*/ 314946 h 533400"/>
                  <a:gd name="connsiteX22" fmla="*/ 305152 w 438150"/>
                  <a:gd name="connsiteY22" fmla="*/ 257796 h 533400"/>
                  <a:gd name="connsiteX23" fmla="*/ 248002 w 438150"/>
                  <a:gd name="connsiteY23" fmla="*/ 200646 h 533400"/>
                  <a:gd name="connsiteX24" fmla="*/ 248002 w 438150"/>
                  <a:gd name="connsiteY24" fmla="*/ 200646 h 533400"/>
                  <a:gd name="connsiteX25" fmla="*/ 248002 w 438150"/>
                  <a:gd name="connsiteY25" fmla="*/ 219696 h 533400"/>
                  <a:gd name="connsiteX26" fmla="*/ 286102 w 438150"/>
                  <a:gd name="connsiteY26" fmla="*/ 257796 h 533400"/>
                  <a:gd name="connsiteX27" fmla="*/ 248002 w 438150"/>
                  <a:gd name="connsiteY27" fmla="*/ 295896 h 533400"/>
                  <a:gd name="connsiteX28" fmla="*/ 248002 w 438150"/>
                  <a:gd name="connsiteY28" fmla="*/ 295896 h 533400"/>
                  <a:gd name="connsiteX29" fmla="*/ 171802 w 438150"/>
                  <a:gd name="connsiteY29" fmla="*/ 295896 h 533400"/>
                  <a:gd name="connsiteX30" fmla="*/ 171802 w 438150"/>
                  <a:gd name="connsiteY30" fmla="*/ 219696 h 533400"/>
                  <a:gd name="connsiteX31" fmla="*/ 248002 w 438150"/>
                  <a:gd name="connsiteY31" fmla="*/ 219696 h 533400"/>
                  <a:gd name="connsiteX32" fmla="*/ 428977 w 438150"/>
                  <a:gd name="connsiteY32" fmla="*/ 133971 h 533400"/>
                  <a:gd name="connsiteX33" fmla="*/ 314677 w 438150"/>
                  <a:gd name="connsiteY33" fmla="*/ 133971 h 533400"/>
                  <a:gd name="connsiteX34" fmla="*/ 313534 w 438150"/>
                  <a:gd name="connsiteY34" fmla="*/ 133876 h 533400"/>
                  <a:gd name="connsiteX35" fmla="*/ 305152 w 438150"/>
                  <a:gd name="connsiteY35" fmla="*/ 124446 h 533400"/>
                  <a:gd name="connsiteX36" fmla="*/ 305152 w 438150"/>
                  <a:gd name="connsiteY36" fmla="*/ 124446 h 533400"/>
                  <a:gd name="connsiteX37" fmla="*/ 305152 w 438150"/>
                  <a:gd name="connsiteY37" fmla="*/ 10146 h 533400"/>
                  <a:gd name="connsiteX38" fmla="*/ 428977 w 438150"/>
                  <a:gd name="connsiteY38" fmla="*/ 1339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38150" h="533400">
                    <a:moveTo>
                      <a:pt x="283816" y="621"/>
                    </a:moveTo>
                    <a:cubicBezTo>
                      <a:pt x="284578" y="621"/>
                      <a:pt x="285340" y="621"/>
                      <a:pt x="286102" y="716"/>
                    </a:cubicBezTo>
                    <a:lnTo>
                      <a:pt x="286102" y="124446"/>
                    </a:lnTo>
                    <a:lnTo>
                      <a:pt x="286197" y="126160"/>
                    </a:lnTo>
                    <a:cubicBezTo>
                      <a:pt x="287055" y="141115"/>
                      <a:pt x="299532" y="153021"/>
                      <a:pt x="314677" y="153021"/>
                    </a:cubicBezTo>
                    <a:lnTo>
                      <a:pt x="314677" y="153021"/>
                    </a:lnTo>
                    <a:lnTo>
                      <a:pt x="438407" y="153021"/>
                    </a:lnTo>
                    <a:cubicBezTo>
                      <a:pt x="438502" y="153783"/>
                      <a:pt x="438502" y="154545"/>
                      <a:pt x="438502" y="155307"/>
                    </a:cubicBezTo>
                    <a:lnTo>
                      <a:pt x="438502" y="505446"/>
                    </a:lnTo>
                    <a:cubicBezTo>
                      <a:pt x="438502" y="521257"/>
                      <a:pt x="425739" y="534021"/>
                      <a:pt x="409927" y="534021"/>
                    </a:cubicBezTo>
                    <a:lnTo>
                      <a:pt x="28927" y="534021"/>
                    </a:lnTo>
                    <a:cubicBezTo>
                      <a:pt x="13115" y="534021"/>
                      <a:pt x="352" y="521257"/>
                      <a:pt x="352" y="505446"/>
                    </a:cubicBezTo>
                    <a:lnTo>
                      <a:pt x="352" y="29196"/>
                    </a:lnTo>
                    <a:cubicBezTo>
                      <a:pt x="352" y="13385"/>
                      <a:pt x="13115" y="621"/>
                      <a:pt x="28927" y="621"/>
                    </a:cubicBezTo>
                    <a:lnTo>
                      <a:pt x="283816" y="621"/>
                    </a:lnTo>
                    <a:close/>
                    <a:moveTo>
                      <a:pt x="248002" y="200646"/>
                    </a:moveTo>
                    <a:lnTo>
                      <a:pt x="152752" y="200646"/>
                    </a:lnTo>
                    <a:lnTo>
                      <a:pt x="152752" y="410196"/>
                    </a:lnTo>
                    <a:lnTo>
                      <a:pt x="171802" y="410196"/>
                    </a:lnTo>
                    <a:lnTo>
                      <a:pt x="171802" y="314946"/>
                    </a:lnTo>
                    <a:lnTo>
                      <a:pt x="248002" y="314946"/>
                    </a:lnTo>
                    <a:lnTo>
                      <a:pt x="250098" y="314946"/>
                    </a:lnTo>
                    <a:cubicBezTo>
                      <a:pt x="280673" y="313803"/>
                      <a:pt x="305152" y="288657"/>
                      <a:pt x="305152" y="257796"/>
                    </a:cubicBezTo>
                    <a:cubicBezTo>
                      <a:pt x="305152" y="226268"/>
                      <a:pt x="279530" y="200646"/>
                      <a:pt x="248002" y="200646"/>
                    </a:cubicBez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cubicBezTo>
                      <a:pt x="269052" y="219696"/>
                      <a:pt x="286102" y="236746"/>
                      <a:pt x="286102" y="257796"/>
                    </a:cubicBezTo>
                    <a:cubicBezTo>
                      <a:pt x="286102" y="278846"/>
                      <a:pt x="269052" y="295896"/>
                      <a:pt x="248002" y="295896"/>
                    </a:cubicBezTo>
                    <a:lnTo>
                      <a:pt x="248002" y="295896"/>
                    </a:lnTo>
                    <a:lnTo>
                      <a:pt x="171802" y="295896"/>
                    </a:lnTo>
                    <a:lnTo>
                      <a:pt x="171802" y="219696"/>
                    </a:lnTo>
                    <a:lnTo>
                      <a:pt x="248002" y="219696"/>
                    </a:lnTo>
                    <a:close/>
                    <a:moveTo>
                      <a:pt x="428977" y="133971"/>
                    </a:moveTo>
                    <a:lnTo>
                      <a:pt x="314677" y="133971"/>
                    </a:lnTo>
                    <a:lnTo>
                      <a:pt x="313534" y="133876"/>
                    </a:lnTo>
                    <a:cubicBezTo>
                      <a:pt x="308772" y="133304"/>
                      <a:pt x="305152" y="129304"/>
                      <a:pt x="305152" y="124446"/>
                    </a:cubicBezTo>
                    <a:lnTo>
                      <a:pt x="305152" y="124446"/>
                    </a:lnTo>
                    <a:lnTo>
                      <a:pt x="305152" y="10146"/>
                    </a:lnTo>
                    <a:lnTo>
                      <a:pt x="428977" y="1339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Text1">
                <a:extLst>
                  <a:ext uri="{FF2B5EF4-FFF2-40B4-BE49-F238E27FC236}">
                    <a16:creationId xmlns:a16="http://schemas.microsoft.com/office/drawing/2014/main" id="{11E23BED-8F7A-48A7-810A-BB8964DAD42D}"/>
                  </a:ext>
                </a:extLst>
              </p:cNvPr>
              <p:cNvSpPr txBox="1"/>
              <p:nvPr/>
            </p:nvSpPr>
            <p:spPr>
              <a:xfrm>
                <a:off x="7869103" y="1831794"/>
                <a:ext cx="3649796" cy="505345"/>
              </a:xfrm>
              <a:prstGeom prst="rect">
                <a:avLst/>
              </a:prstGeom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提供试用和退换货服务，收集用户反馈并快速迭代。</a:t>
                </a:r>
                <a:endParaRPr lang="en-US" dirty="0"/>
              </a:p>
            </p:txBody>
          </p:sp>
          <p:sp>
            <p:nvSpPr>
              <p:cNvPr id="43" name="Bullet1">
                <a:extLst>
                  <a:ext uri="{FF2B5EF4-FFF2-40B4-BE49-F238E27FC236}">
                    <a16:creationId xmlns:a16="http://schemas.microsoft.com/office/drawing/2014/main" id="{59818485-33FA-4022-A513-0A3E3E19DF46}"/>
                  </a:ext>
                </a:extLst>
              </p:cNvPr>
              <p:cNvSpPr txBox="1"/>
              <p:nvPr/>
            </p:nvSpPr>
            <p:spPr>
              <a:xfrm>
                <a:off x="7869102" y="1546861"/>
                <a:ext cx="3649797" cy="27924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 fontScale="85000" lnSpcReduction="20000"/>
              </a:bodyPr>
              <a:lstStyle/>
              <a:p>
                <a:r>
                  <a:rPr lang="zh-CN" altLang="en-US" b="1" dirty="0"/>
                  <a:t>用户体验优化</a:t>
                </a:r>
                <a:endParaRPr lang="en-US" dirty="0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76F6C03-22DB-FB74-9C93-64808157ED17}"/>
                </a:ext>
              </a:extLst>
            </p:cNvPr>
            <p:cNvGrpSpPr/>
            <p:nvPr/>
          </p:nvGrpSpPr>
          <p:grpSpPr>
            <a:xfrm>
              <a:off x="4458503" y="2206068"/>
              <a:ext cx="7060396" cy="1005769"/>
              <a:chOff x="4458503" y="2206068"/>
              <a:chExt cx="7060396" cy="1005769"/>
            </a:xfrm>
          </p:grpSpPr>
          <p:sp>
            <p:nvSpPr>
              <p:cNvPr id="13" name="IconBackground2">
                <a:extLst>
                  <a:ext uri="{FF2B5EF4-FFF2-40B4-BE49-F238E27FC236}">
                    <a16:creationId xmlns:a16="http://schemas.microsoft.com/office/drawing/2014/main" id="{D5B32CC1-9060-46DC-9561-51C2B892A3CE}"/>
                  </a:ext>
                </a:extLst>
              </p:cNvPr>
              <p:cNvSpPr/>
              <p:nvPr/>
            </p:nvSpPr>
            <p:spPr>
              <a:xfrm rot="18900000" flipV="1">
                <a:off x="4458503" y="2206068"/>
                <a:ext cx="1005769" cy="1005769"/>
              </a:xfrm>
              <a:prstGeom prst="roundRect">
                <a:avLst>
                  <a:gd name="adj" fmla="val 6500"/>
                </a:avLst>
              </a:prstGeom>
              <a:solidFill>
                <a:schemeClr val="tx2">
                  <a:alpha val="8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16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Icon2">
                <a:extLst>
                  <a:ext uri="{FF2B5EF4-FFF2-40B4-BE49-F238E27FC236}">
                    <a16:creationId xmlns:a16="http://schemas.microsoft.com/office/drawing/2014/main" id="{0FF90550-8065-4757-ABE9-B2E0A3999ABE}"/>
                  </a:ext>
                </a:extLst>
              </p:cNvPr>
              <p:cNvSpPr/>
              <p:nvPr/>
            </p:nvSpPr>
            <p:spPr bwMode="auto">
              <a:xfrm>
                <a:off x="4765804" y="2493740"/>
                <a:ext cx="391163" cy="428777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Text2">
                <a:extLst>
                  <a:ext uri="{FF2B5EF4-FFF2-40B4-BE49-F238E27FC236}">
                    <a16:creationId xmlns:a16="http://schemas.microsoft.com/office/drawing/2014/main" id="{C6EF7FD1-8C69-437B-AC34-7AEF1DEC2991}"/>
                  </a:ext>
                </a:extLst>
              </p:cNvPr>
              <p:cNvSpPr txBox="1"/>
              <p:nvPr/>
            </p:nvSpPr>
            <p:spPr>
              <a:xfrm>
                <a:off x="7869103" y="2701983"/>
                <a:ext cx="3649796" cy="505345"/>
              </a:xfrm>
              <a:prstGeom prst="rect">
                <a:avLst/>
              </a:prstGeom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鼓励用户分享视频，实施“科技助盲大使”计划。</a:t>
                </a:r>
                <a:endParaRPr lang="en-US" dirty="0"/>
              </a:p>
            </p:txBody>
          </p:sp>
          <p:sp>
            <p:nvSpPr>
              <p:cNvPr id="45" name="Bullet2">
                <a:extLst>
                  <a:ext uri="{FF2B5EF4-FFF2-40B4-BE49-F238E27FC236}">
                    <a16:creationId xmlns:a16="http://schemas.microsoft.com/office/drawing/2014/main" id="{E5AC5616-EB78-40AE-A5AB-D5E3B3138A48}"/>
                  </a:ext>
                </a:extLst>
              </p:cNvPr>
              <p:cNvSpPr txBox="1"/>
              <p:nvPr/>
            </p:nvSpPr>
            <p:spPr>
              <a:xfrm>
                <a:off x="7869103" y="2422690"/>
                <a:ext cx="3649796" cy="27924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 fontScale="85000" lnSpcReduction="20000"/>
              </a:bodyPr>
              <a:lstStyle/>
              <a:p>
                <a:r>
                  <a:rPr lang="zh-CN" altLang="en-US" b="1" dirty="0"/>
                  <a:t>口碑传播</a:t>
                </a:r>
                <a:endParaRPr lang="en-US" dirty="0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7DB41C8-E81D-0587-B605-AF0EEF5F812A}"/>
                </a:ext>
              </a:extLst>
            </p:cNvPr>
            <p:cNvGrpSpPr/>
            <p:nvPr/>
          </p:nvGrpSpPr>
          <p:grpSpPr>
            <a:xfrm>
              <a:off x="5322010" y="3069575"/>
              <a:ext cx="6196889" cy="1005769"/>
              <a:chOff x="5322010" y="3069575"/>
              <a:chExt cx="6196889" cy="1005769"/>
            </a:xfrm>
          </p:grpSpPr>
          <p:sp>
            <p:nvSpPr>
              <p:cNvPr id="12" name="IconBackground3">
                <a:extLst>
                  <a:ext uri="{FF2B5EF4-FFF2-40B4-BE49-F238E27FC236}">
                    <a16:creationId xmlns:a16="http://schemas.microsoft.com/office/drawing/2014/main" id="{01223B86-3914-40C9-A460-F53702EF5980}"/>
                  </a:ext>
                </a:extLst>
              </p:cNvPr>
              <p:cNvSpPr/>
              <p:nvPr/>
            </p:nvSpPr>
            <p:spPr>
              <a:xfrm rot="18900000" flipV="1">
                <a:off x="5322010" y="3069575"/>
                <a:ext cx="1005769" cy="1005769"/>
              </a:xfrm>
              <a:prstGeom prst="roundRect">
                <a:avLst>
                  <a:gd name="adj" fmla="val 6500"/>
                </a:avLst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16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Icon3">
                <a:extLst>
                  <a:ext uri="{FF2B5EF4-FFF2-40B4-BE49-F238E27FC236}">
                    <a16:creationId xmlns:a16="http://schemas.microsoft.com/office/drawing/2014/main" id="{DA10E3C4-4CA8-46E0-A44C-66ABFDA2FF69}"/>
                  </a:ext>
                </a:extLst>
              </p:cNvPr>
              <p:cNvSpPr/>
              <p:nvPr/>
            </p:nvSpPr>
            <p:spPr bwMode="auto">
              <a:xfrm>
                <a:off x="5627888" y="3429000"/>
                <a:ext cx="402737" cy="302052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3">
                <a:extLst>
                  <a:ext uri="{FF2B5EF4-FFF2-40B4-BE49-F238E27FC236}">
                    <a16:creationId xmlns:a16="http://schemas.microsoft.com/office/drawing/2014/main" id="{5878EE2C-2D46-4E1D-A4FD-CF3F6F648D86}"/>
                  </a:ext>
                </a:extLst>
              </p:cNvPr>
              <p:cNvSpPr txBox="1"/>
              <p:nvPr/>
            </p:nvSpPr>
            <p:spPr>
              <a:xfrm>
                <a:off x="7869103" y="3547396"/>
                <a:ext cx="3649796" cy="505345"/>
              </a:xfrm>
              <a:prstGeom prst="rect">
                <a:avLst/>
              </a:prstGeom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建立用户社群，促进交流与反馈。</a:t>
                </a:r>
                <a:endParaRPr lang="en-US" dirty="0"/>
              </a:p>
            </p:txBody>
          </p:sp>
          <p:sp>
            <p:nvSpPr>
              <p:cNvPr id="47" name="Bullet3">
                <a:extLst>
                  <a:ext uri="{FF2B5EF4-FFF2-40B4-BE49-F238E27FC236}">
                    <a16:creationId xmlns:a16="http://schemas.microsoft.com/office/drawing/2014/main" id="{7258B9F7-0CED-432A-9B53-CFA49ABE5151}"/>
                  </a:ext>
                </a:extLst>
              </p:cNvPr>
              <p:cNvSpPr txBox="1"/>
              <p:nvPr/>
            </p:nvSpPr>
            <p:spPr>
              <a:xfrm>
                <a:off x="7869102" y="3258577"/>
                <a:ext cx="3649797" cy="27924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 fontScale="85000" lnSpcReduction="20000"/>
              </a:bodyPr>
              <a:lstStyle/>
              <a:p>
                <a:r>
                  <a:rPr lang="zh-CN" altLang="en-US" b="1" dirty="0"/>
                  <a:t>用户社群建设</a:t>
                </a:r>
                <a:endParaRPr lang="en-US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1F17E5-C199-2511-6D1F-BA376726A2D6}"/>
                </a:ext>
              </a:extLst>
            </p:cNvPr>
            <p:cNvGrpSpPr/>
            <p:nvPr/>
          </p:nvGrpSpPr>
          <p:grpSpPr>
            <a:xfrm>
              <a:off x="4458502" y="3939354"/>
              <a:ext cx="7060397" cy="1011194"/>
              <a:chOff x="4458502" y="3939354"/>
              <a:chExt cx="7060397" cy="1011194"/>
            </a:xfrm>
          </p:grpSpPr>
          <p:sp>
            <p:nvSpPr>
              <p:cNvPr id="18" name="IconBackground4">
                <a:extLst>
                  <a:ext uri="{FF2B5EF4-FFF2-40B4-BE49-F238E27FC236}">
                    <a16:creationId xmlns:a16="http://schemas.microsoft.com/office/drawing/2014/main" id="{B2A1D7B4-261B-4F7C-A6C0-B2C7E754ABB5}"/>
                  </a:ext>
                </a:extLst>
              </p:cNvPr>
              <p:cNvSpPr/>
              <p:nvPr/>
            </p:nvSpPr>
            <p:spPr>
              <a:xfrm rot="2700000">
                <a:off x="4458502" y="3939354"/>
                <a:ext cx="1005769" cy="1005769"/>
              </a:xfrm>
              <a:prstGeom prst="roundRect">
                <a:avLst>
                  <a:gd name="adj" fmla="val 6500"/>
                </a:avLst>
              </a:prstGeom>
              <a:solidFill>
                <a:schemeClr val="tx2">
                  <a:alpha val="8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16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Icon4">
                <a:extLst>
                  <a:ext uri="{FF2B5EF4-FFF2-40B4-BE49-F238E27FC236}">
                    <a16:creationId xmlns:a16="http://schemas.microsoft.com/office/drawing/2014/main" id="{67CA44B7-8278-416D-82AF-C33866BA3F63}"/>
                  </a:ext>
                </a:extLst>
              </p:cNvPr>
              <p:cNvSpPr/>
              <p:nvPr/>
            </p:nvSpPr>
            <p:spPr>
              <a:xfrm>
                <a:off x="4755657" y="4248445"/>
                <a:ext cx="409364" cy="402052"/>
              </a:xfrm>
              <a:custGeom>
                <a:avLst/>
                <a:gdLst>
                  <a:gd name="connsiteX0" fmla="*/ 343764 w 533400"/>
                  <a:gd name="connsiteY0" fmla="*/ 276846 h 523875"/>
                  <a:gd name="connsiteX1" fmla="*/ 372339 w 533400"/>
                  <a:gd name="connsiteY1" fmla="*/ 305421 h 523875"/>
                  <a:gd name="connsiteX2" fmla="*/ 372339 w 533400"/>
                  <a:gd name="connsiteY2" fmla="*/ 495921 h 523875"/>
                  <a:gd name="connsiteX3" fmla="*/ 343764 w 533400"/>
                  <a:gd name="connsiteY3" fmla="*/ 524496 h 523875"/>
                  <a:gd name="connsiteX4" fmla="*/ 191364 w 533400"/>
                  <a:gd name="connsiteY4" fmla="*/ 524496 h 523875"/>
                  <a:gd name="connsiteX5" fmla="*/ 162789 w 533400"/>
                  <a:gd name="connsiteY5" fmla="*/ 495921 h 523875"/>
                  <a:gd name="connsiteX6" fmla="*/ 162789 w 533400"/>
                  <a:gd name="connsiteY6" fmla="*/ 305421 h 523875"/>
                  <a:gd name="connsiteX7" fmla="*/ 191364 w 533400"/>
                  <a:gd name="connsiteY7" fmla="*/ 276846 h 523875"/>
                  <a:gd name="connsiteX8" fmla="*/ 343764 w 533400"/>
                  <a:gd name="connsiteY8" fmla="*/ 276846 h 523875"/>
                  <a:gd name="connsiteX9" fmla="*/ 143739 w 533400"/>
                  <a:gd name="connsiteY9" fmla="*/ 114921 h 523875"/>
                  <a:gd name="connsiteX10" fmla="*/ 179934 w 533400"/>
                  <a:gd name="connsiteY10" fmla="*/ 153021 h 523875"/>
                  <a:gd name="connsiteX11" fmla="*/ 181839 w 533400"/>
                  <a:gd name="connsiteY11" fmla="*/ 153021 h 523875"/>
                  <a:gd name="connsiteX12" fmla="*/ 353289 w 533400"/>
                  <a:gd name="connsiteY12" fmla="*/ 153021 h 523875"/>
                  <a:gd name="connsiteX13" fmla="*/ 391389 w 533400"/>
                  <a:gd name="connsiteY13" fmla="*/ 116826 h 523875"/>
                  <a:gd name="connsiteX14" fmla="*/ 391389 w 533400"/>
                  <a:gd name="connsiteY14" fmla="*/ 114921 h 523875"/>
                  <a:gd name="connsiteX15" fmla="*/ 505689 w 533400"/>
                  <a:gd name="connsiteY15" fmla="*/ 114921 h 523875"/>
                  <a:gd name="connsiteX16" fmla="*/ 534264 w 533400"/>
                  <a:gd name="connsiteY16" fmla="*/ 143496 h 523875"/>
                  <a:gd name="connsiteX17" fmla="*/ 534264 w 533400"/>
                  <a:gd name="connsiteY17" fmla="*/ 381621 h 523875"/>
                  <a:gd name="connsiteX18" fmla="*/ 505689 w 533400"/>
                  <a:gd name="connsiteY18" fmla="*/ 410196 h 523875"/>
                  <a:gd name="connsiteX19" fmla="*/ 391389 w 533400"/>
                  <a:gd name="connsiteY19" fmla="*/ 410196 h 523875"/>
                  <a:gd name="connsiteX20" fmla="*/ 391389 w 533400"/>
                  <a:gd name="connsiteY20" fmla="*/ 295896 h 523875"/>
                  <a:gd name="connsiteX21" fmla="*/ 355194 w 533400"/>
                  <a:gd name="connsiteY21" fmla="*/ 257796 h 523875"/>
                  <a:gd name="connsiteX22" fmla="*/ 353289 w 533400"/>
                  <a:gd name="connsiteY22" fmla="*/ 257796 h 523875"/>
                  <a:gd name="connsiteX23" fmla="*/ 181839 w 533400"/>
                  <a:gd name="connsiteY23" fmla="*/ 257796 h 523875"/>
                  <a:gd name="connsiteX24" fmla="*/ 143739 w 533400"/>
                  <a:gd name="connsiteY24" fmla="*/ 293991 h 523875"/>
                  <a:gd name="connsiteX25" fmla="*/ 143739 w 533400"/>
                  <a:gd name="connsiteY25" fmla="*/ 295896 h 523875"/>
                  <a:gd name="connsiteX26" fmla="*/ 143739 w 533400"/>
                  <a:gd name="connsiteY26" fmla="*/ 410196 h 523875"/>
                  <a:gd name="connsiteX27" fmla="*/ 29439 w 533400"/>
                  <a:gd name="connsiteY27" fmla="*/ 410196 h 523875"/>
                  <a:gd name="connsiteX28" fmla="*/ 864 w 533400"/>
                  <a:gd name="connsiteY28" fmla="*/ 381621 h 523875"/>
                  <a:gd name="connsiteX29" fmla="*/ 864 w 533400"/>
                  <a:gd name="connsiteY29" fmla="*/ 201408 h 523875"/>
                  <a:gd name="connsiteX30" fmla="*/ 11151 w 533400"/>
                  <a:gd name="connsiteY30" fmla="*/ 175405 h 523875"/>
                  <a:gd name="connsiteX31" fmla="*/ 56300 w 533400"/>
                  <a:gd name="connsiteY31" fmla="*/ 127018 h 523875"/>
                  <a:gd name="connsiteX32" fmla="*/ 84112 w 533400"/>
                  <a:gd name="connsiteY32" fmla="*/ 114921 h 523875"/>
                  <a:gd name="connsiteX33" fmla="*/ 143739 w 533400"/>
                  <a:gd name="connsiteY33" fmla="*/ 114921 h 523875"/>
                  <a:gd name="connsiteX34" fmla="*/ 462827 w 533400"/>
                  <a:gd name="connsiteY34" fmla="*/ 172071 h 523875"/>
                  <a:gd name="connsiteX35" fmla="*/ 448539 w 533400"/>
                  <a:gd name="connsiteY35" fmla="*/ 186359 h 523875"/>
                  <a:gd name="connsiteX36" fmla="*/ 462827 w 533400"/>
                  <a:gd name="connsiteY36" fmla="*/ 200646 h 523875"/>
                  <a:gd name="connsiteX37" fmla="*/ 477114 w 533400"/>
                  <a:gd name="connsiteY37" fmla="*/ 186359 h 523875"/>
                  <a:gd name="connsiteX38" fmla="*/ 462827 w 533400"/>
                  <a:gd name="connsiteY38" fmla="*/ 172071 h 523875"/>
                  <a:gd name="connsiteX39" fmla="*/ 343764 w 533400"/>
                  <a:gd name="connsiteY39" fmla="*/ 621 h 523875"/>
                  <a:gd name="connsiteX40" fmla="*/ 372339 w 533400"/>
                  <a:gd name="connsiteY40" fmla="*/ 29196 h 523875"/>
                  <a:gd name="connsiteX41" fmla="*/ 372339 w 533400"/>
                  <a:gd name="connsiteY41" fmla="*/ 105396 h 523875"/>
                  <a:gd name="connsiteX42" fmla="*/ 343764 w 533400"/>
                  <a:gd name="connsiteY42" fmla="*/ 133971 h 523875"/>
                  <a:gd name="connsiteX43" fmla="*/ 191364 w 533400"/>
                  <a:gd name="connsiteY43" fmla="*/ 133971 h 523875"/>
                  <a:gd name="connsiteX44" fmla="*/ 162789 w 533400"/>
                  <a:gd name="connsiteY44" fmla="*/ 105396 h 523875"/>
                  <a:gd name="connsiteX45" fmla="*/ 162789 w 533400"/>
                  <a:gd name="connsiteY45" fmla="*/ 29196 h 523875"/>
                  <a:gd name="connsiteX46" fmla="*/ 191364 w 533400"/>
                  <a:gd name="connsiteY46" fmla="*/ 621 h 523875"/>
                  <a:gd name="connsiteX47" fmla="*/ 343764 w 533400"/>
                  <a:gd name="connsiteY47" fmla="*/ 6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3764" y="276846"/>
                    </a:moveTo>
                    <a:cubicBezTo>
                      <a:pt x="359576" y="276846"/>
                      <a:pt x="372339" y="289610"/>
                      <a:pt x="372339" y="305421"/>
                    </a:cubicBezTo>
                    <a:lnTo>
                      <a:pt x="372339" y="495921"/>
                    </a:lnTo>
                    <a:cubicBezTo>
                      <a:pt x="372339" y="511732"/>
                      <a:pt x="359576" y="524496"/>
                      <a:pt x="343764" y="524496"/>
                    </a:cubicBezTo>
                    <a:lnTo>
                      <a:pt x="191364" y="524496"/>
                    </a:lnTo>
                    <a:cubicBezTo>
                      <a:pt x="175552" y="524496"/>
                      <a:pt x="162789" y="511732"/>
                      <a:pt x="162789" y="495921"/>
                    </a:cubicBezTo>
                    <a:lnTo>
                      <a:pt x="162789" y="305421"/>
                    </a:lnTo>
                    <a:cubicBezTo>
                      <a:pt x="162789" y="289610"/>
                      <a:pt x="175552" y="276846"/>
                      <a:pt x="191364" y="276846"/>
                    </a:cubicBezTo>
                    <a:lnTo>
                      <a:pt x="343764" y="276846"/>
                    </a:lnTo>
                    <a:close/>
                    <a:moveTo>
                      <a:pt x="143739" y="114921"/>
                    </a:moveTo>
                    <a:cubicBezTo>
                      <a:pt x="143739" y="135305"/>
                      <a:pt x="159741" y="151973"/>
                      <a:pt x="179934" y="153021"/>
                    </a:cubicBezTo>
                    <a:lnTo>
                      <a:pt x="181839" y="153021"/>
                    </a:lnTo>
                    <a:lnTo>
                      <a:pt x="353289" y="153021"/>
                    </a:lnTo>
                    <a:cubicBezTo>
                      <a:pt x="373673" y="153021"/>
                      <a:pt x="390341" y="137019"/>
                      <a:pt x="391389" y="116826"/>
                    </a:cubicBezTo>
                    <a:lnTo>
                      <a:pt x="391389" y="114921"/>
                    </a:lnTo>
                    <a:lnTo>
                      <a:pt x="505689" y="114921"/>
                    </a:lnTo>
                    <a:cubicBezTo>
                      <a:pt x="521501" y="114921"/>
                      <a:pt x="534264" y="127685"/>
                      <a:pt x="534264" y="143496"/>
                    </a:cubicBezTo>
                    <a:lnTo>
                      <a:pt x="534264" y="381621"/>
                    </a:lnTo>
                    <a:cubicBezTo>
                      <a:pt x="534264" y="397432"/>
                      <a:pt x="521501" y="410196"/>
                      <a:pt x="505689" y="410196"/>
                    </a:cubicBezTo>
                    <a:lnTo>
                      <a:pt x="391389" y="410196"/>
                    </a:lnTo>
                    <a:lnTo>
                      <a:pt x="391389" y="295896"/>
                    </a:lnTo>
                    <a:cubicBezTo>
                      <a:pt x="391389" y="275512"/>
                      <a:pt x="375387" y="258844"/>
                      <a:pt x="355194" y="257796"/>
                    </a:cubicBezTo>
                    <a:lnTo>
                      <a:pt x="353289" y="257796"/>
                    </a:lnTo>
                    <a:lnTo>
                      <a:pt x="181839" y="257796"/>
                    </a:lnTo>
                    <a:cubicBezTo>
                      <a:pt x="161455" y="257796"/>
                      <a:pt x="144787" y="273798"/>
                      <a:pt x="143739" y="293991"/>
                    </a:cubicBezTo>
                    <a:lnTo>
                      <a:pt x="143739" y="295896"/>
                    </a:lnTo>
                    <a:lnTo>
                      <a:pt x="143739" y="410196"/>
                    </a:lnTo>
                    <a:lnTo>
                      <a:pt x="29439" y="410196"/>
                    </a:lnTo>
                    <a:cubicBezTo>
                      <a:pt x="13627" y="410196"/>
                      <a:pt x="864" y="397432"/>
                      <a:pt x="864" y="381621"/>
                    </a:cubicBezTo>
                    <a:lnTo>
                      <a:pt x="864" y="201408"/>
                    </a:lnTo>
                    <a:cubicBezTo>
                      <a:pt x="864" y="191788"/>
                      <a:pt x="4484" y="182454"/>
                      <a:pt x="11151" y="175405"/>
                    </a:cubicBezTo>
                    <a:lnTo>
                      <a:pt x="56300" y="127018"/>
                    </a:lnTo>
                    <a:cubicBezTo>
                      <a:pt x="63538" y="119303"/>
                      <a:pt x="73635" y="114921"/>
                      <a:pt x="84112" y="114921"/>
                    </a:cubicBezTo>
                    <a:lnTo>
                      <a:pt x="143739" y="114921"/>
                    </a:lnTo>
                    <a:close/>
                    <a:moveTo>
                      <a:pt x="462827" y="172071"/>
                    </a:moveTo>
                    <a:cubicBezTo>
                      <a:pt x="454921" y="172071"/>
                      <a:pt x="448539" y="178453"/>
                      <a:pt x="448539" y="186359"/>
                    </a:cubicBezTo>
                    <a:cubicBezTo>
                      <a:pt x="448539" y="194264"/>
                      <a:pt x="454921" y="200646"/>
                      <a:pt x="462827" y="200646"/>
                    </a:cubicBezTo>
                    <a:cubicBezTo>
                      <a:pt x="470732" y="200646"/>
                      <a:pt x="477114" y="194264"/>
                      <a:pt x="477114" y="186359"/>
                    </a:cubicBezTo>
                    <a:cubicBezTo>
                      <a:pt x="477114" y="178453"/>
                      <a:pt x="470732" y="172071"/>
                      <a:pt x="462827" y="172071"/>
                    </a:cubicBezTo>
                    <a:close/>
                    <a:moveTo>
                      <a:pt x="343764" y="621"/>
                    </a:moveTo>
                    <a:cubicBezTo>
                      <a:pt x="359576" y="621"/>
                      <a:pt x="372339" y="13385"/>
                      <a:pt x="372339" y="29196"/>
                    </a:cubicBezTo>
                    <a:lnTo>
                      <a:pt x="372339" y="105396"/>
                    </a:lnTo>
                    <a:cubicBezTo>
                      <a:pt x="372339" y="121207"/>
                      <a:pt x="359576" y="133971"/>
                      <a:pt x="343764" y="133971"/>
                    </a:cubicBezTo>
                    <a:lnTo>
                      <a:pt x="191364" y="133971"/>
                    </a:lnTo>
                    <a:cubicBezTo>
                      <a:pt x="175552" y="133971"/>
                      <a:pt x="162789" y="121207"/>
                      <a:pt x="162789" y="105396"/>
                    </a:cubicBezTo>
                    <a:lnTo>
                      <a:pt x="162789" y="29196"/>
                    </a:lnTo>
                    <a:cubicBezTo>
                      <a:pt x="162789" y="13385"/>
                      <a:pt x="175552" y="621"/>
                      <a:pt x="191364" y="621"/>
                    </a:cubicBezTo>
                    <a:lnTo>
                      <a:pt x="343764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4">
                <a:extLst>
                  <a:ext uri="{FF2B5EF4-FFF2-40B4-BE49-F238E27FC236}">
                    <a16:creationId xmlns:a16="http://schemas.microsoft.com/office/drawing/2014/main" id="{236615C6-8C3D-4DF1-BCEB-314162D404A7}"/>
                  </a:ext>
                </a:extLst>
              </p:cNvPr>
              <p:cNvSpPr txBox="1"/>
              <p:nvPr/>
            </p:nvSpPr>
            <p:spPr>
              <a:xfrm>
                <a:off x="7869103" y="4445203"/>
                <a:ext cx="3649796" cy="505345"/>
              </a:xfrm>
              <a:prstGeom prst="rect">
                <a:avLst/>
              </a:prstGeom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定期沟通，维护良好的客户关系。</a:t>
                </a:r>
                <a:endParaRPr lang="en-US" dirty="0"/>
              </a:p>
            </p:txBody>
          </p:sp>
          <p:sp>
            <p:nvSpPr>
              <p:cNvPr id="49" name="Bullet4">
                <a:extLst>
                  <a:ext uri="{FF2B5EF4-FFF2-40B4-BE49-F238E27FC236}">
                    <a16:creationId xmlns:a16="http://schemas.microsoft.com/office/drawing/2014/main" id="{B8BB988E-0484-42BA-818F-6551856CE332}"/>
                  </a:ext>
                </a:extLst>
              </p:cNvPr>
              <p:cNvSpPr txBox="1"/>
              <p:nvPr/>
            </p:nvSpPr>
            <p:spPr>
              <a:xfrm>
                <a:off x="7869102" y="4161146"/>
                <a:ext cx="3649797" cy="27924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 fontScale="85000" lnSpcReduction="20000"/>
              </a:bodyPr>
              <a:lstStyle/>
              <a:p>
                <a:r>
                  <a:rPr lang="zh-CN" altLang="en-US" b="1" dirty="0"/>
                  <a:t>客户关系管理</a:t>
                </a:r>
                <a:endParaRPr lang="en-US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9D9BDB7-A96B-2F21-D5D0-949C8D45A396}"/>
                </a:ext>
              </a:extLst>
            </p:cNvPr>
            <p:cNvGrpSpPr/>
            <p:nvPr/>
          </p:nvGrpSpPr>
          <p:grpSpPr>
            <a:xfrm>
              <a:off x="3591035" y="4806821"/>
              <a:ext cx="7927865" cy="1016129"/>
              <a:chOff x="3591035" y="4806821"/>
              <a:chExt cx="7927865" cy="1016129"/>
            </a:xfrm>
          </p:grpSpPr>
          <p:sp>
            <p:nvSpPr>
              <p:cNvPr id="19" name="IconBackground5">
                <a:extLst>
                  <a:ext uri="{FF2B5EF4-FFF2-40B4-BE49-F238E27FC236}">
                    <a16:creationId xmlns:a16="http://schemas.microsoft.com/office/drawing/2014/main" id="{47A3E25A-2A77-40A8-905A-56173D0191FF}"/>
                  </a:ext>
                </a:extLst>
              </p:cNvPr>
              <p:cNvSpPr/>
              <p:nvPr/>
            </p:nvSpPr>
            <p:spPr>
              <a:xfrm rot="2700000">
                <a:off x="3591035" y="4806821"/>
                <a:ext cx="1005769" cy="1005769"/>
              </a:xfrm>
              <a:prstGeom prst="roundRect">
                <a:avLst>
                  <a:gd name="adj" fmla="val 6500"/>
                </a:avLst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Icon5">
                <a:extLst>
                  <a:ext uri="{FF2B5EF4-FFF2-40B4-BE49-F238E27FC236}">
                    <a16:creationId xmlns:a16="http://schemas.microsoft.com/office/drawing/2014/main" id="{2C79AE9A-D3D9-4E43-A914-CF939484B03D}"/>
                  </a:ext>
                </a:extLst>
              </p:cNvPr>
              <p:cNvSpPr/>
              <p:nvPr/>
            </p:nvSpPr>
            <p:spPr bwMode="auto">
              <a:xfrm>
                <a:off x="3909438" y="5124376"/>
                <a:ext cx="373293" cy="339962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50" name="Text5">
                <a:extLst>
                  <a:ext uri="{FF2B5EF4-FFF2-40B4-BE49-F238E27FC236}">
                    <a16:creationId xmlns:a16="http://schemas.microsoft.com/office/drawing/2014/main" id="{40A223D7-913C-447C-A540-0C262987E647}"/>
                  </a:ext>
                </a:extLst>
              </p:cNvPr>
              <p:cNvSpPr txBox="1"/>
              <p:nvPr/>
            </p:nvSpPr>
            <p:spPr>
              <a:xfrm>
                <a:off x="7869102" y="5317605"/>
                <a:ext cx="3649798" cy="505345"/>
              </a:xfrm>
              <a:prstGeom prst="rect">
                <a:avLst/>
              </a:prstGeom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提供积分奖励，激励用户参与和推荐。</a:t>
                </a:r>
                <a:endParaRPr lang="en-US" dirty="0"/>
              </a:p>
            </p:txBody>
          </p:sp>
          <p:sp>
            <p:nvSpPr>
              <p:cNvPr id="51" name="Bullet5">
                <a:extLst>
                  <a:ext uri="{FF2B5EF4-FFF2-40B4-BE49-F238E27FC236}">
                    <a16:creationId xmlns:a16="http://schemas.microsoft.com/office/drawing/2014/main" id="{ADA6913E-C539-4EB3-BD57-1FECFD9CA686}"/>
                  </a:ext>
                </a:extLst>
              </p:cNvPr>
              <p:cNvSpPr txBox="1"/>
              <p:nvPr/>
            </p:nvSpPr>
            <p:spPr>
              <a:xfrm>
                <a:off x="7869102" y="5033551"/>
                <a:ext cx="3649795" cy="27924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 fontScale="85000" lnSpcReduction="20000"/>
              </a:bodyPr>
              <a:lstStyle/>
              <a:p>
                <a:r>
                  <a:rPr lang="zh-CN" altLang="en-US" b="1" dirty="0"/>
                  <a:t>用户激励措施</a:t>
                </a:r>
                <a:endParaRPr lang="en-US" dirty="0"/>
              </a:p>
            </p:txBody>
          </p:sp>
        </p:grpSp>
        <p:sp>
          <p:nvSpPr>
            <p:cNvPr id="3" name="Title">
              <a:extLst>
                <a:ext uri="{FF2B5EF4-FFF2-40B4-BE49-F238E27FC236}">
                  <a16:creationId xmlns:a16="http://schemas.microsoft.com/office/drawing/2014/main" id="{612C482A-5E9E-43F2-A29A-4018AF5DC176}"/>
                </a:ext>
              </a:extLst>
            </p:cNvPr>
            <p:cNvSpPr txBox="1"/>
            <p:nvPr/>
          </p:nvSpPr>
          <p:spPr>
            <a:xfrm>
              <a:off x="923488" y="3118377"/>
              <a:ext cx="3496328" cy="867467"/>
            </a:xfrm>
            <a:prstGeom prst="rect">
              <a:avLst/>
            </a:prstGeom>
            <a:noFill/>
          </p:spPr>
          <p:txBody>
            <a:bodyPr wrap="square" anchor="ctr" anchorCtr="1">
              <a:normAutofit/>
            </a:bodyPr>
            <a:lstStyle>
              <a:defPPr>
                <a:defRPr lang="zh-CN"/>
              </a:defPPr>
              <a:lvl1pPr marR="0" lvl="0" indent="0" algn="ctr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r>
                <a:rPr lang="zh-CN" altLang="en-US" dirty="0"/>
                <a:t>用户关系管理与口碑打造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风险应对与长期规划</a:t>
            </a:r>
            <a:endParaRPr lang="en-US" dirty="0"/>
          </a:p>
        </p:txBody>
      </p:sp>
      <p:grpSp>
        <p:nvGrpSpPr>
          <p:cNvPr id="9" name="296bba40-35a9-4122-bc08-39f01f1dbfc2.source.5.zh-Hans.pptx">
            <a:extLst>
              <a:ext uri="{FF2B5EF4-FFF2-40B4-BE49-F238E27FC236}">
                <a16:creationId xmlns:a16="http://schemas.microsoft.com/office/drawing/2014/main" id="{65B49187-8433-F356-4041-20FC65B4D8BD}"/>
              </a:ext>
            </a:extLst>
          </p:cNvPr>
          <p:cNvGrpSpPr/>
          <p:nvPr/>
        </p:nvGrpSpPr>
        <p:grpSpPr>
          <a:xfrm>
            <a:off x="0" y="1"/>
            <a:ext cx="12191999" cy="6857999"/>
            <a:chOff x="0" y="1"/>
            <a:chExt cx="12191999" cy="685799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F7285FB-164E-A543-7F10-9D5806163CB2}"/>
                </a:ext>
              </a:extLst>
            </p:cNvPr>
            <p:cNvSpPr/>
            <p:nvPr/>
          </p:nvSpPr>
          <p:spPr>
            <a:xfrm>
              <a:off x="11505430" y="1"/>
              <a:ext cx="686569" cy="68656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89FE02-CD84-57EC-E4FA-C6D8FA496CFC}"/>
                </a:ext>
              </a:extLst>
            </p:cNvPr>
            <p:cNvSpPr/>
            <p:nvPr/>
          </p:nvSpPr>
          <p:spPr>
            <a:xfrm>
              <a:off x="11505430" y="760475"/>
              <a:ext cx="686569" cy="68656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2D3BA6F-EDB0-1F4C-2199-54C442B4B00F}"/>
                </a:ext>
              </a:extLst>
            </p:cNvPr>
            <p:cNvSpPr/>
            <p:nvPr/>
          </p:nvSpPr>
          <p:spPr>
            <a:xfrm>
              <a:off x="11505430" y="1520949"/>
              <a:ext cx="686569" cy="68656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4A0EDF-2572-E36A-9428-EBBBD7FC9495}"/>
                </a:ext>
              </a:extLst>
            </p:cNvPr>
            <p:cNvSpPr/>
            <p:nvPr/>
          </p:nvSpPr>
          <p:spPr>
            <a:xfrm>
              <a:off x="10736581" y="1"/>
              <a:ext cx="686569" cy="68656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CB62CBD-1379-A9BB-47A3-B2AE6F3BF79E}"/>
                </a:ext>
              </a:extLst>
            </p:cNvPr>
            <p:cNvSpPr/>
            <p:nvPr/>
          </p:nvSpPr>
          <p:spPr>
            <a:xfrm>
              <a:off x="10736581" y="760475"/>
              <a:ext cx="686569" cy="68656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E44FC43-46A6-A5AD-52CB-992223534185}"/>
                </a:ext>
              </a:extLst>
            </p:cNvPr>
            <p:cNvSpPr/>
            <p:nvPr/>
          </p:nvSpPr>
          <p:spPr>
            <a:xfrm>
              <a:off x="9967733" y="1"/>
              <a:ext cx="686569" cy="68656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746095A-480D-1F91-0DC9-FA9B8A1242E2}"/>
                </a:ext>
              </a:extLst>
            </p:cNvPr>
            <p:cNvSpPr/>
            <p:nvPr/>
          </p:nvSpPr>
          <p:spPr>
            <a:xfrm rot="10800000">
              <a:off x="0" y="6171431"/>
              <a:ext cx="686569" cy="68656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D3ABAED-7D88-9D74-D17E-DC7C9CCABB77}"/>
                </a:ext>
              </a:extLst>
            </p:cNvPr>
            <p:cNvSpPr/>
            <p:nvPr/>
          </p:nvSpPr>
          <p:spPr>
            <a:xfrm rot="10800000">
              <a:off x="0" y="5410957"/>
              <a:ext cx="686569" cy="68656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AA7199-06A4-7B0D-1672-8AE35E3444DC}"/>
                </a:ext>
              </a:extLst>
            </p:cNvPr>
            <p:cNvSpPr/>
            <p:nvPr/>
          </p:nvSpPr>
          <p:spPr>
            <a:xfrm rot="10800000">
              <a:off x="0" y="4650483"/>
              <a:ext cx="686569" cy="68656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8DCFBF7-B09D-B30A-B1B0-5882685CDE25}"/>
                </a:ext>
              </a:extLst>
            </p:cNvPr>
            <p:cNvSpPr/>
            <p:nvPr/>
          </p:nvSpPr>
          <p:spPr>
            <a:xfrm rot="10800000">
              <a:off x="768848" y="6171431"/>
              <a:ext cx="686569" cy="68656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28416AF-4908-EAB2-F748-E78481326D1A}"/>
                </a:ext>
              </a:extLst>
            </p:cNvPr>
            <p:cNvSpPr/>
            <p:nvPr/>
          </p:nvSpPr>
          <p:spPr>
            <a:xfrm rot="10800000">
              <a:off x="768848" y="5410957"/>
              <a:ext cx="686569" cy="68656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FEAF0CB-05F2-C85B-0EAC-F5D482B479B2}"/>
                </a:ext>
              </a:extLst>
            </p:cNvPr>
            <p:cNvSpPr/>
            <p:nvPr/>
          </p:nvSpPr>
          <p:spPr>
            <a:xfrm rot="10800000">
              <a:off x="1537697" y="6171431"/>
              <a:ext cx="686569" cy="68656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Title">
              <a:extLst>
                <a:ext uri="{FF2B5EF4-FFF2-40B4-BE49-F238E27FC236}">
                  <a16:creationId xmlns:a16="http://schemas.microsoft.com/office/drawing/2014/main" id="{A626773E-6990-9DC1-34AD-C06BDA25EDB9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应对风险与未来发展计划</a:t>
              </a:r>
              <a:endParaRPr lang="en-US" dirty="0"/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7DB3A0BF-BFA0-17B6-271C-F10400AC0906}"/>
                </a:ext>
              </a:extLst>
            </p:cNvPr>
            <p:cNvGrpSpPr/>
            <p:nvPr/>
          </p:nvGrpSpPr>
          <p:grpSpPr>
            <a:xfrm>
              <a:off x="932614" y="2293980"/>
              <a:ext cx="1915252" cy="3043071"/>
              <a:chOff x="932614" y="2293980"/>
              <a:chExt cx="1915252" cy="3043071"/>
            </a:xfrm>
          </p:grpSpPr>
          <p:sp>
            <p:nvSpPr>
              <p:cNvPr id="70" name="ComponentBackground1">
                <a:extLst>
                  <a:ext uri="{FF2B5EF4-FFF2-40B4-BE49-F238E27FC236}">
                    <a16:creationId xmlns:a16="http://schemas.microsoft.com/office/drawing/2014/main" id="{13642A0A-8772-F1BD-2F9D-F663D8F39BC9}"/>
                  </a:ext>
                </a:extLst>
              </p:cNvPr>
              <p:cNvSpPr/>
              <p:nvPr/>
            </p:nvSpPr>
            <p:spPr bwMode="auto">
              <a:xfrm>
                <a:off x="932614" y="2293980"/>
                <a:ext cx="1915252" cy="3043071"/>
              </a:xfrm>
              <a:custGeom>
                <a:avLst/>
                <a:gdLst>
                  <a:gd name="T0" fmla="*/ 53 w 1571"/>
                  <a:gd name="T1" fmla="*/ 2119 h 2252"/>
                  <a:gd name="T2" fmla="*/ 1508 w 1571"/>
                  <a:gd name="T3" fmla="*/ 2249 h 2252"/>
                  <a:gd name="T4" fmla="*/ 1571 w 1571"/>
                  <a:gd name="T5" fmla="*/ 2191 h 2252"/>
                  <a:gd name="T6" fmla="*/ 1571 w 1571"/>
                  <a:gd name="T7" fmla="*/ 192 h 2252"/>
                  <a:gd name="T8" fmla="*/ 1518 w 1571"/>
                  <a:gd name="T9" fmla="*/ 134 h 2252"/>
                  <a:gd name="T10" fmla="*/ 63 w 1571"/>
                  <a:gd name="T11" fmla="*/ 3 h 2252"/>
                  <a:gd name="T12" fmla="*/ 0 w 1571"/>
                  <a:gd name="T13" fmla="*/ 61 h 2252"/>
                  <a:gd name="T14" fmla="*/ 0 w 1571"/>
                  <a:gd name="T15" fmla="*/ 2061 h 2252"/>
                  <a:gd name="T16" fmla="*/ 53 w 1571"/>
                  <a:gd name="T17" fmla="*/ 2119 h 2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1" h="2252">
                    <a:moveTo>
                      <a:pt x="53" y="2119"/>
                    </a:moveTo>
                    <a:cubicBezTo>
                      <a:pt x="1508" y="2249"/>
                      <a:pt x="1508" y="2249"/>
                      <a:pt x="1508" y="2249"/>
                    </a:cubicBezTo>
                    <a:cubicBezTo>
                      <a:pt x="1542" y="2252"/>
                      <a:pt x="1571" y="2225"/>
                      <a:pt x="1571" y="2191"/>
                    </a:cubicBezTo>
                    <a:cubicBezTo>
                      <a:pt x="1571" y="192"/>
                      <a:pt x="1571" y="192"/>
                      <a:pt x="1571" y="192"/>
                    </a:cubicBezTo>
                    <a:cubicBezTo>
                      <a:pt x="1571" y="162"/>
                      <a:pt x="1548" y="137"/>
                      <a:pt x="1518" y="134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29" y="0"/>
                      <a:pt x="0" y="27"/>
                      <a:pt x="0" y="61"/>
                    </a:cubicBezTo>
                    <a:cubicBezTo>
                      <a:pt x="0" y="2061"/>
                      <a:pt x="0" y="2061"/>
                      <a:pt x="0" y="2061"/>
                    </a:cubicBezTo>
                    <a:cubicBezTo>
                      <a:pt x="0" y="2091"/>
                      <a:pt x="23" y="2116"/>
                      <a:pt x="53" y="2119"/>
                    </a:cubicBez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71" name="Bullet1">
                <a:extLst>
                  <a:ext uri="{FF2B5EF4-FFF2-40B4-BE49-F238E27FC236}">
                    <a16:creationId xmlns:a16="http://schemas.microsoft.com/office/drawing/2014/main" id="{B211E50F-32EE-8C13-BD5C-06E9632F460D}"/>
                  </a:ext>
                </a:extLst>
              </p:cNvPr>
              <p:cNvSpPr txBox="1"/>
              <p:nvPr/>
            </p:nvSpPr>
            <p:spPr>
              <a:xfrm>
                <a:off x="1139774" y="2639347"/>
                <a:ext cx="1514013" cy="4737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>
                  <a:defRPr sz="1400" b="1" i="0">
                    <a:gradFill>
                      <a:gsLst>
                        <a:gs pos="0">
                          <a:schemeClr val="accent4">
                            <a:lumMod val="60000"/>
                            <a:lumOff val="40000"/>
                          </a:schemeClr>
                        </a:gs>
                        <a:gs pos="60000">
                          <a:schemeClr val="accent4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4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 algn="ctr"/>
                <a:r>
                  <a:rPr lang="zh-CN" altLang="en-US" sz="1800" dirty="0">
                    <a:solidFill>
                      <a:schemeClr val="tx1"/>
                    </a:solidFill>
                    <a:effectLst/>
                  </a:rPr>
                  <a:t>技术风险</a:t>
                </a:r>
                <a:endParaRPr lang="en-US" dirty="0"/>
              </a:p>
            </p:txBody>
          </p:sp>
          <p:sp>
            <p:nvSpPr>
              <p:cNvPr id="72" name="Text1">
                <a:extLst>
                  <a:ext uri="{FF2B5EF4-FFF2-40B4-BE49-F238E27FC236}">
                    <a16:creationId xmlns:a16="http://schemas.microsoft.com/office/drawing/2014/main" id="{92C43709-9174-E22A-2CBE-682EA893D3C5}"/>
                  </a:ext>
                </a:extLst>
              </p:cNvPr>
              <p:cNvSpPr txBox="1"/>
              <p:nvPr/>
            </p:nvSpPr>
            <p:spPr>
              <a:xfrm>
                <a:off x="1139774" y="3113127"/>
                <a:ext cx="1514013" cy="1230273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kumimoji="0" sz="90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与高校合作研发，持续优化算法，适应复杂环境。</a:t>
                </a:r>
                <a:endParaRPr lang="en-US" dirty="0"/>
              </a:p>
            </p:txBody>
          </p:sp>
          <p:sp>
            <p:nvSpPr>
              <p:cNvPr id="73" name="Number1">
                <a:extLst>
                  <a:ext uri="{FF2B5EF4-FFF2-40B4-BE49-F238E27FC236}">
                    <a16:creationId xmlns:a16="http://schemas.microsoft.com/office/drawing/2014/main" id="{BC95F9D3-0C8A-0EF2-8449-D6F35828A61D}"/>
                  </a:ext>
                </a:extLst>
              </p:cNvPr>
              <p:cNvSpPr/>
              <p:nvPr/>
            </p:nvSpPr>
            <p:spPr>
              <a:xfrm>
                <a:off x="1684080" y="4537869"/>
                <a:ext cx="412318" cy="412319"/>
              </a:xfrm>
              <a:prstGeom prst="roundRect">
                <a:avLst/>
              </a:prstGeom>
              <a:solidFill>
                <a:schemeClr val="tx2">
                  <a:alpha val="70000"/>
                </a:scheme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62500" lnSpcReduction="20000"/>
              </a:bodyPr>
              <a:lstStyle/>
              <a:p>
                <a:pPr algn="ctr" defTabSz="913765"/>
                <a:r>
                  <a:rPr lang="en-US" altLang="zh-CN" sz="2000" b="1" dirty="0">
                    <a:solidFill>
                      <a:srgbClr val="FFFFFF"/>
                    </a:solidFill>
                  </a:rPr>
                  <a:t>01</a:t>
                </a:r>
                <a:endParaRPr lang="zh-CN" altLang="en-US" sz="20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FCB403FB-A4A1-BAEA-45C1-0F64F0B88F5F}"/>
                </a:ext>
              </a:extLst>
            </p:cNvPr>
            <p:cNvGrpSpPr/>
            <p:nvPr/>
          </p:nvGrpSpPr>
          <p:grpSpPr>
            <a:xfrm>
              <a:off x="3032319" y="2293980"/>
              <a:ext cx="1915252" cy="3043071"/>
              <a:chOff x="3032319" y="2293980"/>
              <a:chExt cx="1915252" cy="3043071"/>
            </a:xfrm>
          </p:grpSpPr>
          <p:sp>
            <p:nvSpPr>
              <p:cNvPr id="66" name="ComponentBackground2">
                <a:extLst>
                  <a:ext uri="{FF2B5EF4-FFF2-40B4-BE49-F238E27FC236}">
                    <a16:creationId xmlns:a16="http://schemas.microsoft.com/office/drawing/2014/main" id="{A598ABF6-9B2D-65A0-EA90-323D41DDDC26}"/>
                  </a:ext>
                </a:extLst>
              </p:cNvPr>
              <p:cNvSpPr/>
              <p:nvPr/>
            </p:nvSpPr>
            <p:spPr bwMode="auto">
              <a:xfrm>
                <a:off x="3032319" y="2293980"/>
                <a:ext cx="1915252" cy="3043071"/>
              </a:xfrm>
              <a:custGeom>
                <a:avLst/>
                <a:gdLst>
                  <a:gd name="T0" fmla="*/ 53 w 1571"/>
                  <a:gd name="T1" fmla="*/ 2119 h 2252"/>
                  <a:gd name="T2" fmla="*/ 1508 w 1571"/>
                  <a:gd name="T3" fmla="*/ 2249 h 2252"/>
                  <a:gd name="T4" fmla="*/ 1571 w 1571"/>
                  <a:gd name="T5" fmla="*/ 2191 h 2252"/>
                  <a:gd name="T6" fmla="*/ 1571 w 1571"/>
                  <a:gd name="T7" fmla="*/ 192 h 2252"/>
                  <a:gd name="T8" fmla="*/ 1518 w 1571"/>
                  <a:gd name="T9" fmla="*/ 134 h 2252"/>
                  <a:gd name="T10" fmla="*/ 63 w 1571"/>
                  <a:gd name="T11" fmla="*/ 3 h 2252"/>
                  <a:gd name="T12" fmla="*/ 0 w 1571"/>
                  <a:gd name="T13" fmla="*/ 61 h 2252"/>
                  <a:gd name="T14" fmla="*/ 0 w 1571"/>
                  <a:gd name="T15" fmla="*/ 2061 h 2252"/>
                  <a:gd name="T16" fmla="*/ 53 w 1571"/>
                  <a:gd name="T17" fmla="*/ 2119 h 2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1" h="2252">
                    <a:moveTo>
                      <a:pt x="53" y="2119"/>
                    </a:moveTo>
                    <a:cubicBezTo>
                      <a:pt x="1508" y="2249"/>
                      <a:pt x="1508" y="2249"/>
                      <a:pt x="1508" y="2249"/>
                    </a:cubicBezTo>
                    <a:cubicBezTo>
                      <a:pt x="1542" y="2252"/>
                      <a:pt x="1571" y="2225"/>
                      <a:pt x="1571" y="2191"/>
                    </a:cubicBezTo>
                    <a:cubicBezTo>
                      <a:pt x="1571" y="192"/>
                      <a:pt x="1571" y="192"/>
                      <a:pt x="1571" y="192"/>
                    </a:cubicBezTo>
                    <a:cubicBezTo>
                      <a:pt x="1571" y="162"/>
                      <a:pt x="1548" y="137"/>
                      <a:pt x="1518" y="134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29" y="0"/>
                      <a:pt x="0" y="27"/>
                      <a:pt x="0" y="61"/>
                    </a:cubicBezTo>
                    <a:cubicBezTo>
                      <a:pt x="0" y="2061"/>
                      <a:pt x="0" y="2061"/>
                      <a:pt x="0" y="2061"/>
                    </a:cubicBezTo>
                    <a:cubicBezTo>
                      <a:pt x="0" y="2091"/>
                      <a:pt x="23" y="2116"/>
                      <a:pt x="53" y="2119"/>
                    </a:cubicBez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Bullet2">
                <a:extLst>
                  <a:ext uri="{FF2B5EF4-FFF2-40B4-BE49-F238E27FC236}">
                    <a16:creationId xmlns:a16="http://schemas.microsoft.com/office/drawing/2014/main" id="{8778F269-96C1-7BB3-B95E-122E4F82290D}"/>
                  </a:ext>
                </a:extLst>
              </p:cNvPr>
              <p:cNvSpPr txBox="1"/>
              <p:nvPr/>
            </p:nvSpPr>
            <p:spPr>
              <a:xfrm>
                <a:off x="3239477" y="2639347"/>
                <a:ext cx="1514013" cy="4737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>
                  <a:defRPr sz="1400" b="1" i="0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60000">
                          <a:schemeClr val="accent3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3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 algn="ctr"/>
                <a:r>
                  <a:rPr lang="zh-CN" altLang="en-US" sz="1800" dirty="0">
                    <a:solidFill>
                      <a:schemeClr val="tx1"/>
                    </a:solidFill>
                    <a:effectLst/>
                  </a:rPr>
                  <a:t>市场风险</a:t>
                </a:r>
                <a:endParaRPr lang="en-US" dirty="0"/>
              </a:p>
            </p:txBody>
          </p:sp>
          <p:sp>
            <p:nvSpPr>
              <p:cNvPr id="68" name="Text2">
                <a:extLst>
                  <a:ext uri="{FF2B5EF4-FFF2-40B4-BE49-F238E27FC236}">
                    <a16:creationId xmlns:a16="http://schemas.microsoft.com/office/drawing/2014/main" id="{CDE0835E-C866-B2B7-5065-4D4D1B7B4B9D}"/>
                  </a:ext>
                </a:extLst>
              </p:cNvPr>
              <p:cNvSpPr txBox="1"/>
              <p:nvPr/>
            </p:nvSpPr>
            <p:spPr>
              <a:xfrm>
                <a:off x="3239477" y="3113127"/>
                <a:ext cx="1514013" cy="1230273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kumimoji="0" sz="90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探索B2G模式，拓展海外市场，降低依赖。</a:t>
                </a:r>
                <a:endParaRPr lang="en-US" dirty="0"/>
              </a:p>
            </p:txBody>
          </p:sp>
          <p:sp>
            <p:nvSpPr>
              <p:cNvPr id="69" name="Number2">
                <a:extLst>
                  <a:ext uri="{FF2B5EF4-FFF2-40B4-BE49-F238E27FC236}">
                    <a16:creationId xmlns:a16="http://schemas.microsoft.com/office/drawing/2014/main" id="{30476015-9666-FDAC-2B57-D2FB3067881D}"/>
                  </a:ext>
                </a:extLst>
              </p:cNvPr>
              <p:cNvSpPr/>
              <p:nvPr/>
            </p:nvSpPr>
            <p:spPr>
              <a:xfrm>
                <a:off x="3790324" y="4533110"/>
                <a:ext cx="412318" cy="412319"/>
              </a:xfrm>
              <a:prstGeom prst="roundRect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62500" lnSpcReduction="20000"/>
              </a:bodyPr>
              <a:lstStyle/>
              <a:p>
                <a:pPr algn="ctr" defTabSz="913765"/>
                <a:r>
                  <a:rPr lang="en-US" altLang="zh-CN" sz="2000" b="1" dirty="0">
                    <a:solidFill>
                      <a:srgbClr val="FFFFFF"/>
                    </a:solidFill>
                  </a:rPr>
                  <a:t>02</a:t>
                </a:r>
                <a:endParaRPr lang="zh-CN" altLang="en-US" sz="20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3FF13276-9729-19E8-232A-75FD8CB25C15}"/>
                </a:ext>
              </a:extLst>
            </p:cNvPr>
            <p:cNvGrpSpPr/>
            <p:nvPr/>
          </p:nvGrpSpPr>
          <p:grpSpPr>
            <a:xfrm>
              <a:off x="5132024" y="2293980"/>
              <a:ext cx="1915252" cy="3043071"/>
              <a:chOff x="5132024" y="2293980"/>
              <a:chExt cx="1915252" cy="3043071"/>
            </a:xfrm>
          </p:grpSpPr>
          <p:sp>
            <p:nvSpPr>
              <p:cNvPr id="62" name="ComponentBackground3">
                <a:extLst>
                  <a:ext uri="{FF2B5EF4-FFF2-40B4-BE49-F238E27FC236}">
                    <a16:creationId xmlns:a16="http://schemas.microsoft.com/office/drawing/2014/main" id="{2362583F-ED9D-FC42-0426-221A3422BBBC}"/>
                  </a:ext>
                </a:extLst>
              </p:cNvPr>
              <p:cNvSpPr/>
              <p:nvPr/>
            </p:nvSpPr>
            <p:spPr bwMode="auto">
              <a:xfrm>
                <a:off x="5132024" y="2293980"/>
                <a:ext cx="1915252" cy="3043071"/>
              </a:xfrm>
              <a:custGeom>
                <a:avLst/>
                <a:gdLst>
                  <a:gd name="T0" fmla="*/ 53 w 1571"/>
                  <a:gd name="T1" fmla="*/ 2119 h 2252"/>
                  <a:gd name="T2" fmla="*/ 1508 w 1571"/>
                  <a:gd name="T3" fmla="*/ 2249 h 2252"/>
                  <a:gd name="T4" fmla="*/ 1571 w 1571"/>
                  <a:gd name="T5" fmla="*/ 2191 h 2252"/>
                  <a:gd name="T6" fmla="*/ 1571 w 1571"/>
                  <a:gd name="T7" fmla="*/ 192 h 2252"/>
                  <a:gd name="T8" fmla="*/ 1518 w 1571"/>
                  <a:gd name="T9" fmla="*/ 134 h 2252"/>
                  <a:gd name="T10" fmla="*/ 63 w 1571"/>
                  <a:gd name="T11" fmla="*/ 3 h 2252"/>
                  <a:gd name="T12" fmla="*/ 0 w 1571"/>
                  <a:gd name="T13" fmla="*/ 61 h 2252"/>
                  <a:gd name="T14" fmla="*/ 0 w 1571"/>
                  <a:gd name="T15" fmla="*/ 2061 h 2252"/>
                  <a:gd name="T16" fmla="*/ 53 w 1571"/>
                  <a:gd name="T17" fmla="*/ 2119 h 2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1" h="2252">
                    <a:moveTo>
                      <a:pt x="53" y="2119"/>
                    </a:moveTo>
                    <a:cubicBezTo>
                      <a:pt x="1508" y="2249"/>
                      <a:pt x="1508" y="2249"/>
                      <a:pt x="1508" y="2249"/>
                    </a:cubicBezTo>
                    <a:cubicBezTo>
                      <a:pt x="1542" y="2252"/>
                      <a:pt x="1571" y="2225"/>
                      <a:pt x="1571" y="2191"/>
                    </a:cubicBezTo>
                    <a:cubicBezTo>
                      <a:pt x="1571" y="192"/>
                      <a:pt x="1571" y="192"/>
                      <a:pt x="1571" y="192"/>
                    </a:cubicBezTo>
                    <a:cubicBezTo>
                      <a:pt x="1571" y="162"/>
                      <a:pt x="1548" y="137"/>
                      <a:pt x="1518" y="134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29" y="0"/>
                      <a:pt x="0" y="27"/>
                      <a:pt x="0" y="61"/>
                    </a:cubicBezTo>
                    <a:cubicBezTo>
                      <a:pt x="0" y="2061"/>
                      <a:pt x="0" y="2061"/>
                      <a:pt x="0" y="2061"/>
                    </a:cubicBezTo>
                    <a:cubicBezTo>
                      <a:pt x="0" y="2091"/>
                      <a:pt x="23" y="2116"/>
                      <a:pt x="53" y="2119"/>
                    </a:cubicBez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Bullet3">
                <a:extLst>
                  <a:ext uri="{FF2B5EF4-FFF2-40B4-BE49-F238E27FC236}">
                    <a16:creationId xmlns:a16="http://schemas.microsoft.com/office/drawing/2014/main" id="{60C9144E-72E0-76ED-6025-8378D2F485C3}"/>
                  </a:ext>
                </a:extLst>
              </p:cNvPr>
              <p:cNvSpPr txBox="1"/>
              <p:nvPr/>
            </p:nvSpPr>
            <p:spPr>
              <a:xfrm>
                <a:off x="5339182" y="2639347"/>
                <a:ext cx="1514013" cy="4737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rmAutofit fontScale="92500"/>
              </a:bodyPr>
              <a:lstStyle>
                <a:defPPr>
                  <a:defRPr lang="zh-CN"/>
                </a:defPPr>
                <a:lvl1pPr>
                  <a:defRPr sz="1400" b="1" i="0">
                    <a:gradFill>
                      <a:gsLst>
                        <a:gs pos="0">
                          <a:schemeClr val="accent2">
                            <a:lumMod val="60000"/>
                            <a:lumOff val="40000"/>
                          </a:schemeClr>
                        </a:gs>
                        <a:gs pos="60000">
                          <a:schemeClr val="accent2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2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 algn="ctr"/>
                <a:r>
                  <a:rPr lang="zh-CN" altLang="en-US" sz="1800" dirty="0">
                    <a:solidFill>
                      <a:schemeClr val="tx1"/>
                    </a:solidFill>
                    <a:effectLst/>
                  </a:rPr>
                  <a:t>长期生态建设</a:t>
                </a:r>
                <a:endParaRPr lang="en-US" dirty="0"/>
              </a:p>
            </p:txBody>
          </p:sp>
          <p:sp>
            <p:nvSpPr>
              <p:cNvPr id="64" name="Text3">
                <a:extLst>
                  <a:ext uri="{FF2B5EF4-FFF2-40B4-BE49-F238E27FC236}">
                    <a16:creationId xmlns:a16="http://schemas.microsoft.com/office/drawing/2014/main" id="{ADC2E84A-4378-A30F-3BEB-939F4556F059}"/>
                  </a:ext>
                </a:extLst>
              </p:cNvPr>
              <p:cNvSpPr txBox="1"/>
              <p:nvPr/>
            </p:nvSpPr>
            <p:spPr>
              <a:xfrm>
                <a:off x="5339182" y="3113127"/>
                <a:ext cx="1514013" cy="1230273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kumimoji="0" sz="90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开放API接口，吸引开发者完善生态。</a:t>
                </a:r>
                <a:endParaRPr lang="en-US" dirty="0"/>
              </a:p>
            </p:txBody>
          </p:sp>
          <p:sp>
            <p:nvSpPr>
              <p:cNvPr id="65" name="Number3">
                <a:extLst>
                  <a:ext uri="{FF2B5EF4-FFF2-40B4-BE49-F238E27FC236}">
                    <a16:creationId xmlns:a16="http://schemas.microsoft.com/office/drawing/2014/main" id="{D267DD4E-ED6A-294D-7951-BD04A5E4CBCC}"/>
                  </a:ext>
                </a:extLst>
              </p:cNvPr>
              <p:cNvSpPr/>
              <p:nvPr/>
            </p:nvSpPr>
            <p:spPr>
              <a:xfrm>
                <a:off x="5890029" y="4533109"/>
                <a:ext cx="412318" cy="412319"/>
              </a:xfrm>
              <a:prstGeom prst="roundRect">
                <a:avLst/>
              </a:prstGeom>
              <a:solidFill>
                <a:schemeClr val="tx2">
                  <a:alpha val="70000"/>
                </a:scheme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62500" lnSpcReduction="20000"/>
              </a:bodyPr>
              <a:lstStyle/>
              <a:p>
                <a:pPr algn="ctr" defTabSz="913765"/>
                <a:r>
                  <a:rPr lang="en-US" altLang="zh-CN" sz="2000" b="1">
                    <a:solidFill>
                      <a:srgbClr val="FFFFFF"/>
                    </a:solidFill>
                  </a:rPr>
                  <a:t>03</a:t>
                </a:r>
                <a:endParaRPr lang="zh-CN" altLang="en-US" sz="20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B576C777-D651-B239-EF2B-EE42F3D4C9D1}"/>
                </a:ext>
              </a:extLst>
            </p:cNvPr>
            <p:cNvGrpSpPr/>
            <p:nvPr/>
          </p:nvGrpSpPr>
          <p:grpSpPr>
            <a:xfrm>
              <a:off x="7231729" y="2293980"/>
              <a:ext cx="1915252" cy="3043071"/>
              <a:chOff x="7231729" y="2293980"/>
              <a:chExt cx="1915252" cy="3043071"/>
            </a:xfrm>
          </p:grpSpPr>
          <p:sp>
            <p:nvSpPr>
              <p:cNvPr id="58" name="ComponentBackground4">
                <a:extLst>
                  <a:ext uri="{FF2B5EF4-FFF2-40B4-BE49-F238E27FC236}">
                    <a16:creationId xmlns:a16="http://schemas.microsoft.com/office/drawing/2014/main" id="{7DD83C09-275F-A7A0-E281-6EB1C6A1C115}"/>
                  </a:ext>
                </a:extLst>
              </p:cNvPr>
              <p:cNvSpPr/>
              <p:nvPr/>
            </p:nvSpPr>
            <p:spPr bwMode="auto">
              <a:xfrm>
                <a:off x="7231729" y="2293980"/>
                <a:ext cx="1915252" cy="3043071"/>
              </a:xfrm>
              <a:custGeom>
                <a:avLst/>
                <a:gdLst>
                  <a:gd name="T0" fmla="*/ 53 w 1571"/>
                  <a:gd name="T1" fmla="*/ 2119 h 2252"/>
                  <a:gd name="T2" fmla="*/ 1508 w 1571"/>
                  <a:gd name="T3" fmla="*/ 2249 h 2252"/>
                  <a:gd name="T4" fmla="*/ 1571 w 1571"/>
                  <a:gd name="T5" fmla="*/ 2191 h 2252"/>
                  <a:gd name="T6" fmla="*/ 1571 w 1571"/>
                  <a:gd name="T7" fmla="*/ 192 h 2252"/>
                  <a:gd name="T8" fmla="*/ 1518 w 1571"/>
                  <a:gd name="T9" fmla="*/ 134 h 2252"/>
                  <a:gd name="T10" fmla="*/ 63 w 1571"/>
                  <a:gd name="T11" fmla="*/ 3 h 2252"/>
                  <a:gd name="T12" fmla="*/ 0 w 1571"/>
                  <a:gd name="T13" fmla="*/ 61 h 2252"/>
                  <a:gd name="T14" fmla="*/ 0 w 1571"/>
                  <a:gd name="T15" fmla="*/ 2061 h 2252"/>
                  <a:gd name="T16" fmla="*/ 53 w 1571"/>
                  <a:gd name="T17" fmla="*/ 2119 h 2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1" h="2252">
                    <a:moveTo>
                      <a:pt x="53" y="2119"/>
                    </a:moveTo>
                    <a:cubicBezTo>
                      <a:pt x="1508" y="2249"/>
                      <a:pt x="1508" y="2249"/>
                      <a:pt x="1508" y="2249"/>
                    </a:cubicBezTo>
                    <a:cubicBezTo>
                      <a:pt x="1542" y="2252"/>
                      <a:pt x="1571" y="2225"/>
                      <a:pt x="1571" y="2191"/>
                    </a:cubicBezTo>
                    <a:cubicBezTo>
                      <a:pt x="1571" y="192"/>
                      <a:pt x="1571" y="192"/>
                      <a:pt x="1571" y="192"/>
                    </a:cubicBezTo>
                    <a:cubicBezTo>
                      <a:pt x="1571" y="162"/>
                      <a:pt x="1548" y="137"/>
                      <a:pt x="1518" y="134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29" y="0"/>
                      <a:pt x="0" y="27"/>
                      <a:pt x="0" y="61"/>
                    </a:cubicBezTo>
                    <a:cubicBezTo>
                      <a:pt x="0" y="2061"/>
                      <a:pt x="0" y="2061"/>
                      <a:pt x="0" y="2061"/>
                    </a:cubicBezTo>
                    <a:cubicBezTo>
                      <a:pt x="0" y="2091"/>
                      <a:pt x="23" y="2116"/>
                      <a:pt x="53" y="2119"/>
                    </a:cubicBez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Bullet4">
                <a:extLst>
                  <a:ext uri="{FF2B5EF4-FFF2-40B4-BE49-F238E27FC236}">
                    <a16:creationId xmlns:a16="http://schemas.microsoft.com/office/drawing/2014/main" id="{FBBB78FE-CE24-93F0-10BE-90A5D5A7DFA0}"/>
                  </a:ext>
                </a:extLst>
              </p:cNvPr>
              <p:cNvSpPr txBox="1"/>
              <p:nvPr/>
            </p:nvSpPr>
            <p:spPr>
              <a:xfrm>
                <a:off x="7425803" y="2639347"/>
                <a:ext cx="1514013" cy="4737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rmAutofit fontScale="92500"/>
              </a:bodyPr>
              <a:lstStyle>
                <a:defPPr>
                  <a:defRPr lang="zh-CN"/>
                </a:defPPr>
                <a:lvl1pPr>
                  <a:defRPr sz="1400" b="1" i="0">
                    <a:gradFill>
                      <a:gsLst>
                        <a:gs pos="0">
                          <a:schemeClr val="accent6">
                            <a:lumMod val="60000"/>
                            <a:lumOff val="40000"/>
                          </a:schemeClr>
                        </a:gs>
                        <a:gs pos="60000">
                          <a:schemeClr val="accent6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6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 algn="ctr"/>
                <a:r>
                  <a:rPr lang="zh-CN" altLang="en-US" sz="1800" dirty="0">
                    <a:solidFill>
                      <a:schemeClr val="tx1"/>
                    </a:solidFill>
                    <a:effectLst/>
                  </a:rPr>
                  <a:t>风险管理体系</a:t>
                </a:r>
                <a:endParaRPr lang="en-US" dirty="0"/>
              </a:p>
            </p:txBody>
          </p:sp>
          <p:sp>
            <p:nvSpPr>
              <p:cNvPr id="60" name="Text4">
                <a:extLst>
                  <a:ext uri="{FF2B5EF4-FFF2-40B4-BE49-F238E27FC236}">
                    <a16:creationId xmlns:a16="http://schemas.microsoft.com/office/drawing/2014/main" id="{997027CB-7B94-B269-9C72-E310FB928522}"/>
                  </a:ext>
                </a:extLst>
              </p:cNvPr>
              <p:cNvSpPr txBox="1"/>
              <p:nvPr/>
            </p:nvSpPr>
            <p:spPr>
              <a:xfrm>
                <a:off x="7425803" y="3113127"/>
                <a:ext cx="1514013" cy="1230273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kumimoji="0" sz="90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建立完善的风险管理体系，及时识别和应对风险。</a:t>
                </a:r>
                <a:endParaRPr lang="en-US" dirty="0"/>
              </a:p>
            </p:txBody>
          </p:sp>
          <p:sp>
            <p:nvSpPr>
              <p:cNvPr id="61" name="Number4">
                <a:extLst>
                  <a:ext uri="{FF2B5EF4-FFF2-40B4-BE49-F238E27FC236}">
                    <a16:creationId xmlns:a16="http://schemas.microsoft.com/office/drawing/2014/main" id="{A348C133-E0C6-0C58-BF40-7F8889D9B8B6}"/>
                  </a:ext>
                </a:extLst>
              </p:cNvPr>
              <p:cNvSpPr/>
              <p:nvPr/>
            </p:nvSpPr>
            <p:spPr>
              <a:xfrm>
                <a:off x="7983195" y="4543194"/>
                <a:ext cx="412318" cy="412319"/>
              </a:xfrm>
              <a:prstGeom prst="roundRect">
                <a:avLst/>
              </a:prstGeom>
              <a:solidFill>
                <a:schemeClr val="tx2">
                  <a:alpha val="70000"/>
                </a:scheme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62500" lnSpcReduction="20000"/>
              </a:bodyPr>
              <a:lstStyle/>
              <a:p>
                <a:pPr algn="ctr" defTabSz="913765"/>
                <a:r>
                  <a:rPr lang="en-US" altLang="zh-CN" sz="2000" b="1" dirty="0">
                    <a:solidFill>
                      <a:srgbClr val="FFFFFF"/>
                    </a:solidFill>
                  </a:rPr>
                  <a:t>04</a:t>
                </a:r>
                <a:endParaRPr lang="zh-CN" altLang="en-US" sz="20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8C80490D-13EF-A54D-98C7-0F452934BAB7}"/>
                </a:ext>
              </a:extLst>
            </p:cNvPr>
            <p:cNvGrpSpPr/>
            <p:nvPr/>
          </p:nvGrpSpPr>
          <p:grpSpPr>
            <a:xfrm>
              <a:off x="9331434" y="2293980"/>
              <a:ext cx="1915252" cy="3043071"/>
              <a:chOff x="9331434" y="2293980"/>
              <a:chExt cx="1915252" cy="3043071"/>
            </a:xfrm>
          </p:grpSpPr>
          <p:sp>
            <p:nvSpPr>
              <p:cNvPr id="75" name="ComponentBackground5">
                <a:extLst>
                  <a:ext uri="{FF2B5EF4-FFF2-40B4-BE49-F238E27FC236}">
                    <a16:creationId xmlns:a16="http://schemas.microsoft.com/office/drawing/2014/main" id="{9DD5E298-C3A2-0295-69C0-3A0E4FA45714}"/>
                  </a:ext>
                </a:extLst>
              </p:cNvPr>
              <p:cNvSpPr/>
              <p:nvPr/>
            </p:nvSpPr>
            <p:spPr bwMode="auto">
              <a:xfrm>
                <a:off x="9331434" y="2293980"/>
                <a:ext cx="1915252" cy="3043071"/>
              </a:xfrm>
              <a:custGeom>
                <a:avLst/>
                <a:gdLst>
                  <a:gd name="T0" fmla="*/ 53 w 1571"/>
                  <a:gd name="T1" fmla="*/ 2119 h 2252"/>
                  <a:gd name="T2" fmla="*/ 1508 w 1571"/>
                  <a:gd name="T3" fmla="*/ 2249 h 2252"/>
                  <a:gd name="T4" fmla="*/ 1571 w 1571"/>
                  <a:gd name="T5" fmla="*/ 2191 h 2252"/>
                  <a:gd name="T6" fmla="*/ 1571 w 1571"/>
                  <a:gd name="T7" fmla="*/ 192 h 2252"/>
                  <a:gd name="T8" fmla="*/ 1518 w 1571"/>
                  <a:gd name="T9" fmla="*/ 134 h 2252"/>
                  <a:gd name="T10" fmla="*/ 63 w 1571"/>
                  <a:gd name="T11" fmla="*/ 3 h 2252"/>
                  <a:gd name="T12" fmla="*/ 0 w 1571"/>
                  <a:gd name="T13" fmla="*/ 61 h 2252"/>
                  <a:gd name="T14" fmla="*/ 0 w 1571"/>
                  <a:gd name="T15" fmla="*/ 2061 h 2252"/>
                  <a:gd name="T16" fmla="*/ 53 w 1571"/>
                  <a:gd name="T17" fmla="*/ 2119 h 2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1" h="2252">
                    <a:moveTo>
                      <a:pt x="53" y="2119"/>
                    </a:moveTo>
                    <a:cubicBezTo>
                      <a:pt x="1508" y="2249"/>
                      <a:pt x="1508" y="2249"/>
                      <a:pt x="1508" y="2249"/>
                    </a:cubicBezTo>
                    <a:cubicBezTo>
                      <a:pt x="1542" y="2252"/>
                      <a:pt x="1571" y="2225"/>
                      <a:pt x="1571" y="2191"/>
                    </a:cubicBezTo>
                    <a:cubicBezTo>
                      <a:pt x="1571" y="192"/>
                      <a:pt x="1571" y="192"/>
                      <a:pt x="1571" y="192"/>
                    </a:cubicBezTo>
                    <a:cubicBezTo>
                      <a:pt x="1571" y="162"/>
                      <a:pt x="1548" y="137"/>
                      <a:pt x="1518" y="134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29" y="0"/>
                      <a:pt x="0" y="27"/>
                      <a:pt x="0" y="61"/>
                    </a:cubicBezTo>
                    <a:cubicBezTo>
                      <a:pt x="0" y="2061"/>
                      <a:pt x="0" y="2061"/>
                      <a:pt x="0" y="2061"/>
                    </a:cubicBezTo>
                    <a:cubicBezTo>
                      <a:pt x="0" y="2091"/>
                      <a:pt x="23" y="2116"/>
                      <a:pt x="53" y="2119"/>
                    </a:cubicBez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Bullet5">
                <a:extLst>
                  <a:ext uri="{FF2B5EF4-FFF2-40B4-BE49-F238E27FC236}">
                    <a16:creationId xmlns:a16="http://schemas.microsoft.com/office/drawing/2014/main" id="{D77F2295-3CB8-0469-6BFF-BBB429065AE1}"/>
                  </a:ext>
                </a:extLst>
              </p:cNvPr>
              <p:cNvSpPr txBox="1"/>
              <p:nvPr/>
            </p:nvSpPr>
            <p:spPr>
              <a:xfrm>
                <a:off x="9525508" y="2639347"/>
                <a:ext cx="1514013" cy="4737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rmAutofit fontScale="85000" lnSpcReduction="20000"/>
              </a:bodyPr>
              <a:lstStyle>
                <a:defPPr>
                  <a:defRPr lang="zh-CN"/>
                </a:defPPr>
                <a:lvl1pPr>
                  <a:defRPr sz="1400" b="1" i="0">
                    <a:gradFill>
                      <a:gsLst>
                        <a:gs pos="0">
                          <a:schemeClr val="accent6">
                            <a:lumMod val="60000"/>
                            <a:lumOff val="40000"/>
                          </a:schemeClr>
                        </a:gs>
                        <a:gs pos="60000">
                          <a:schemeClr val="accent6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6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 algn="ctr"/>
                <a:r>
                  <a:rPr lang="zh-CN" altLang="en-US" sz="1800" dirty="0">
                    <a:solidFill>
                      <a:schemeClr val="tx1"/>
                    </a:solidFill>
                    <a:effectLst/>
                  </a:rPr>
                  <a:t>可持续发展策略</a:t>
                </a:r>
                <a:endParaRPr lang="en-US" dirty="0"/>
              </a:p>
            </p:txBody>
          </p:sp>
          <p:sp>
            <p:nvSpPr>
              <p:cNvPr id="77" name="Text5">
                <a:extLst>
                  <a:ext uri="{FF2B5EF4-FFF2-40B4-BE49-F238E27FC236}">
                    <a16:creationId xmlns:a16="http://schemas.microsoft.com/office/drawing/2014/main" id="{EF9EC0D7-E9B3-C32C-55BD-81ABC7840884}"/>
                  </a:ext>
                </a:extLst>
              </p:cNvPr>
              <p:cNvSpPr txBox="1"/>
              <p:nvPr/>
            </p:nvSpPr>
            <p:spPr>
              <a:xfrm>
                <a:off x="9525508" y="3113127"/>
                <a:ext cx="1514013" cy="1230273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kumimoji="0" sz="90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制定可持续发展策略，确保项目长期稳定发展。</a:t>
                </a:r>
                <a:endParaRPr lang="en-US" dirty="0"/>
              </a:p>
            </p:txBody>
          </p:sp>
          <p:sp>
            <p:nvSpPr>
              <p:cNvPr id="78" name="Number5">
                <a:extLst>
                  <a:ext uri="{FF2B5EF4-FFF2-40B4-BE49-F238E27FC236}">
                    <a16:creationId xmlns:a16="http://schemas.microsoft.com/office/drawing/2014/main" id="{8C10A92F-269F-F87A-30A4-CB972C0CBA54}"/>
                  </a:ext>
                </a:extLst>
              </p:cNvPr>
              <p:cNvSpPr/>
              <p:nvPr/>
            </p:nvSpPr>
            <p:spPr>
              <a:xfrm>
                <a:off x="10082900" y="4543194"/>
                <a:ext cx="412318" cy="412319"/>
              </a:xfrm>
              <a:prstGeom prst="roundRect">
                <a:avLst/>
              </a:prstGeom>
              <a:solidFill>
                <a:schemeClr val="tx2">
                  <a:alpha val="70000"/>
                </a:scheme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62500" lnSpcReduction="20000"/>
              </a:bodyPr>
              <a:lstStyle/>
              <a:p>
                <a:pPr algn="ctr" defTabSz="913765"/>
                <a:r>
                  <a:rPr lang="en-US" altLang="zh-CN" sz="2000" b="1" dirty="0">
                    <a:solidFill>
                      <a:srgbClr val="FFFFFF"/>
                    </a:solidFill>
                  </a:rPr>
                  <a:t>04</a:t>
                </a:r>
                <a:endParaRPr lang="zh-CN" altLang="en-US" sz="2000" b="1" dirty="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关键执行节点</a:t>
            </a:r>
            <a:endParaRPr lang="en-US" dirty="0"/>
          </a:p>
        </p:txBody>
      </p:sp>
      <p:grpSp>
        <p:nvGrpSpPr>
          <p:cNvPr id="76" name="b0e75562-e532-4ec3-8d72-c32384ce200d.source.5.zh-Hans.pptx">
            <a:extLst>
              <a:ext uri="{FF2B5EF4-FFF2-40B4-BE49-F238E27FC236}">
                <a16:creationId xmlns:a16="http://schemas.microsoft.com/office/drawing/2014/main" id="{8EEE4829-F667-FB5E-2737-DBD606F27903}"/>
              </a:ext>
            </a:extLst>
          </p:cNvPr>
          <p:cNvGrpSpPr/>
          <p:nvPr/>
        </p:nvGrpSpPr>
        <p:grpSpPr>
          <a:xfrm>
            <a:off x="673100" y="1140326"/>
            <a:ext cx="10845800" cy="4993773"/>
            <a:chOff x="673100" y="1140326"/>
            <a:chExt cx="10845800" cy="4993773"/>
          </a:xfrm>
        </p:grpSpPr>
        <p:sp>
          <p:nvSpPr>
            <p:cNvPr id="14" name="Title">
              <a:extLst>
                <a:ext uri="{FF2B5EF4-FFF2-40B4-BE49-F238E27FC236}">
                  <a16:creationId xmlns:a16="http://schemas.microsoft.com/office/drawing/2014/main" id="{DD5CFBE5-0363-892C-57BB-2CC2036B7B5C}"/>
                </a:ext>
              </a:extLst>
            </p:cNvPr>
            <p:cNvSpPr/>
            <p:nvPr/>
          </p:nvSpPr>
          <p:spPr>
            <a:xfrm>
              <a:off x="673100" y="1140326"/>
              <a:ext cx="10845800" cy="1008017"/>
            </a:xfrm>
            <a:prstGeom prst="rect">
              <a:avLst/>
            </a:prstGeom>
          </p:spPr>
          <p:txBody>
            <a:bodyPr wrap="square" anchor="t" anchorCtr="1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/>
                <a:t>项目执行的重要时间节点</a:t>
              </a:r>
              <a:endParaRPr lang="en-US" dirty="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78E35B22-7765-CEF9-270A-91A7557D0D69}"/>
                </a:ext>
              </a:extLst>
            </p:cNvPr>
            <p:cNvGrpSpPr/>
            <p:nvPr/>
          </p:nvGrpSpPr>
          <p:grpSpPr>
            <a:xfrm>
              <a:off x="1301867" y="2321298"/>
              <a:ext cx="2785217" cy="1669521"/>
              <a:chOff x="1301867" y="2321298"/>
              <a:chExt cx="2785217" cy="1669521"/>
            </a:xfrm>
          </p:grpSpPr>
          <p:sp>
            <p:nvSpPr>
              <p:cNvPr id="59" name="IconBackground1">
                <a:extLst>
                  <a:ext uri="{FF2B5EF4-FFF2-40B4-BE49-F238E27FC236}">
                    <a16:creationId xmlns:a16="http://schemas.microsoft.com/office/drawing/2014/main" id="{2A3A2388-0598-DA70-FC08-F10B472C7C59}"/>
                  </a:ext>
                </a:extLst>
              </p:cNvPr>
              <p:cNvSpPr/>
              <p:nvPr/>
            </p:nvSpPr>
            <p:spPr>
              <a:xfrm>
                <a:off x="1301867" y="2321298"/>
                <a:ext cx="444222" cy="444220"/>
              </a:xfrm>
              <a:prstGeom prst="ellipse">
                <a:avLst/>
              </a:prstGeom>
              <a:solidFill>
                <a:schemeClr val="accent4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4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Icon1">
                <a:extLst>
                  <a:ext uri="{FF2B5EF4-FFF2-40B4-BE49-F238E27FC236}">
                    <a16:creationId xmlns:a16="http://schemas.microsoft.com/office/drawing/2014/main" id="{742C5DEC-05AC-A339-251B-D0FEEBBC3BE8}"/>
                  </a:ext>
                </a:extLst>
              </p:cNvPr>
              <p:cNvSpPr/>
              <p:nvPr/>
            </p:nvSpPr>
            <p:spPr bwMode="auto">
              <a:xfrm>
                <a:off x="1421197" y="2473325"/>
                <a:ext cx="205561" cy="163687"/>
              </a:xfrm>
              <a:custGeom>
                <a:avLst/>
                <a:gdLst>
                  <a:gd name="connsiteX0" fmla="*/ 486767 w 514350"/>
                  <a:gd name="connsiteY0" fmla="*/ 621 h 409575"/>
                  <a:gd name="connsiteX1" fmla="*/ 515342 w 514350"/>
                  <a:gd name="connsiteY1" fmla="*/ 29196 h 409575"/>
                  <a:gd name="connsiteX2" fmla="*/ 515342 w 514350"/>
                  <a:gd name="connsiteY2" fmla="*/ 324471 h 409575"/>
                  <a:gd name="connsiteX3" fmla="*/ 486767 w 514350"/>
                  <a:gd name="connsiteY3" fmla="*/ 353046 h 409575"/>
                  <a:gd name="connsiteX4" fmla="*/ 192159 w 514350"/>
                  <a:gd name="connsiteY4" fmla="*/ 353046 h 409575"/>
                  <a:gd name="connsiteX5" fmla="*/ 115387 w 514350"/>
                  <a:gd name="connsiteY5" fmla="*/ 410196 h 409575"/>
                  <a:gd name="connsiteX6" fmla="*/ 115387 w 514350"/>
                  <a:gd name="connsiteY6" fmla="*/ 353046 h 409575"/>
                  <a:gd name="connsiteX7" fmla="*/ 29567 w 514350"/>
                  <a:gd name="connsiteY7" fmla="*/ 353046 h 409575"/>
                  <a:gd name="connsiteX8" fmla="*/ 992 w 514350"/>
                  <a:gd name="connsiteY8" fmla="*/ 324471 h 409575"/>
                  <a:gd name="connsiteX9" fmla="*/ 992 w 514350"/>
                  <a:gd name="connsiteY9" fmla="*/ 29196 h 409575"/>
                  <a:gd name="connsiteX10" fmla="*/ 29567 w 514350"/>
                  <a:gd name="connsiteY10" fmla="*/ 621 h 409575"/>
                  <a:gd name="connsiteX11" fmla="*/ 486767 w 514350"/>
                  <a:gd name="connsiteY11" fmla="*/ 621 h 409575"/>
                  <a:gd name="connsiteX12" fmla="*/ 124817 w 514350"/>
                  <a:gd name="connsiteY12" fmla="*/ 143496 h 409575"/>
                  <a:gd name="connsiteX13" fmla="*/ 91480 w 514350"/>
                  <a:gd name="connsiteY13" fmla="*/ 176834 h 409575"/>
                  <a:gd name="connsiteX14" fmla="*/ 124817 w 514350"/>
                  <a:gd name="connsiteY14" fmla="*/ 210171 h 409575"/>
                  <a:gd name="connsiteX15" fmla="*/ 158155 w 514350"/>
                  <a:gd name="connsiteY15" fmla="*/ 176834 h 409575"/>
                  <a:gd name="connsiteX16" fmla="*/ 124817 w 514350"/>
                  <a:gd name="connsiteY16" fmla="*/ 143496 h 409575"/>
                  <a:gd name="connsiteX17" fmla="*/ 258167 w 514350"/>
                  <a:gd name="connsiteY17" fmla="*/ 143496 h 409575"/>
                  <a:gd name="connsiteX18" fmla="*/ 224830 w 514350"/>
                  <a:gd name="connsiteY18" fmla="*/ 176834 h 409575"/>
                  <a:gd name="connsiteX19" fmla="*/ 258167 w 514350"/>
                  <a:gd name="connsiteY19" fmla="*/ 210171 h 409575"/>
                  <a:gd name="connsiteX20" fmla="*/ 291505 w 514350"/>
                  <a:gd name="connsiteY20" fmla="*/ 176834 h 409575"/>
                  <a:gd name="connsiteX21" fmla="*/ 258167 w 514350"/>
                  <a:gd name="connsiteY21" fmla="*/ 143496 h 409575"/>
                  <a:gd name="connsiteX22" fmla="*/ 391517 w 514350"/>
                  <a:gd name="connsiteY22" fmla="*/ 143496 h 409575"/>
                  <a:gd name="connsiteX23" fmla="*/ 358180 w 514350"/>
                  <a:gd name="connsiteY23" fmla="*/ 176834 h 409575"/>
                  <a:gd name="connsiteX24" fmla="*/ 391517 w 514350"/>
                  <a:gd name="connsiteY24" fmla="*/ 210171 h 409575"/>
                  <a:gd name="connsiteX25" fmla="*/ 424855 w 514350"/>
                  <a:gd name="connsiteY25" fmla="*/ 176834 h 409575"/>
                  <a:gd name="connsiteX26" fmla="*/ 391517 w 514350"/>
                  <a:gd name="connsiteY26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6767" y="621"/>
                    </a:moveTo>
                    <a:cubicBezTo>
                      <a:pt x="502579" y="621"/>
                      <a:pt x="515342" y="13385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282"/>
                      <a:pt x="502579" y="353046"/>
                      <a:pt x="486767" y="353046"/>
                    </a:cubicBez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29567" y="353046"/>
                    </a:lnTo>
                    <a:cubicBezTo>
                      <a:pt x="13755" y="353046"/>
                      <a:pt x="992" y="340282"/>
                      <a:pt x="992" y="324471"/>
                    </a:cubicBezTo>
                    <a:lnTo>
                      <a:pt x="992" y="29196"/>
                    </a:lnTo>
                    <a:cubicBezTo>
                      <a:pt x="992" y="13385"/>
                      <a:pt x="13755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" name="Bullet1">
                <a:extLst>
                  <a:ext uri="{FF2B5EF4-FFF2-40B4-BE49-F238E27FC236}">
                    <a16:creationId xmlns:a16="http://schemas.microsoft.com/office/drawing/2014/main" id="{F6B48C4D-1ABF-6021-1931-0659D9C799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2293" y="2329692"/>
                <a:ext cx="2284790" cy="598764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启动期</a:t>
                </a:r>
                <a:endParaRPr lang="en-US" dirty="0"/>
              </a:p>
            </p:txBody>
          </p:sp>
          <p:sp>
            <p:nvSpPr>
              <p:cNvPr id="62" name="Text1">
                <a:extLst>
                  <a:ext uri="{FF2B5EF4-FFF2-40B4-BE49-F238E27FC236}">
                    <a16:creationId xmlns:a16="http://schemas.microsoft.com/office/drawing/2014/main" id="{86864F15-7DB8-F05E-E1C9-114B5D99C7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2294" y="2963978"/>
                <a:ext cx="2284790" cy="1026841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完成首批量产，建立线上渠道。</a:t>
                </a:r>
                <a:endParaRPr lang="en-US" dirty="0"/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CFCAAF94-BE10-DB61-F815-5436E9A67647}"/>
                </a:ext>
              </a:extLst>
            </p:cNvPr>
            <p:cNvGrpSpPr/>
            <p:nvPr/>
          </p:nvGrpSpPr>
          <p:grpSpPr>
            <a:xfrm>
              <a:off x="4822783" y="2322805"/>
              <a:ext cx="2809636" cy="1668014"/>
              <a:chOff x="4822783" y="2322805"/>
              <a:chExt cx="2809636" cy="1668014"/>
            </a:xfrm>
          </p:grpSpPr>
          <p:sp>
            <p:nvSpPr>
              <p:cNvPr id="55" name="IconBackground2">
                <a:extLst>
                  <a:ext uri="{FF2B5EF4-FFF2-40B4-BE49-F238E27FC236}">
                    <a16:creationId xmlns:a16="http://schemas.microsoft.com/office/drawing/2014/main" id="{EBFAEDD7-B622-35FF-0878-5699A2755A61}"/>
                  </a:ext>
                </a:extLst>
              </p:cNvPr>
              <p:cNvSpPr/>
              <p:nvPr/>
            </p:nvSpPr>
            <p:spPr>
              <a:xfrm>
                <a:off x="4822783" y="2322805"/>
                <a:ext cx="444222" cy="444220"/>
              </a:xfrm>
              <a:prstGeom prst="ellipse">
                <a:avLst/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2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Icon2">
                <a:extLst>
                  <a:ext uri="{FF2B5EF4-FFF2-40B4-BE49-F238E27FC236}">
                    <a16:creationId xmlns:a16="http://schemas.microsoft.com/office/drawing/2014/main" id="{A000BE22-F95E-B4D8-D619-BE34289EEFF0}"/>
                  </a:ext>
                </a:extLst>
              </p:cNvPr>
              <p:cNvSpPr/>
              <p:nvPr/>
            </p:nvSpPr>
            <p:spPr>
              <a:xfrm>
                <a:off x="4930777" y="2434892"/>
                <a:ext cx="216443" cy="212577"/>
              </a:xfrm>
              <a:custGeom>
                <a:avLst/>
                <a:gdLst>
                  <a:gd name="connsiteX0" fmla="*/ 343764 w 533400"/>
                  <a:gd name="connsiteY0" fmla="*/ 276846 h 523875"/>
                  <a:gd name="connsiteX1" fmla="*/ 372339 w 533400"/>
                  <a:gd name="connsiteY1" fmla="*/ 305421 h 523875"/>
                  <a:gd name="connsiteX2" fmla="*/ 372339 w 533400"/>
                  <a:gd name="connsiteY2" fmla="*/ 495921 h 523875"/>
                  <a:gd name="connsiteX3" fmla="*/ 343764 w 533400"/>
                  <a:gd name="connsiteY3" fmla="*/ 524496 h 523875"/>
                  <a:gd name="connsiteX4" fmla="*/ 191364 w 533400"/>
                  <a:gd name="connsiteY4" fmla="*/ 524496 h 523875"/>
                  <a:gd name="connsiteX5" fmla="*/ 162789 w 533400"/>
                  <a:gd name="connsiteY5" fmla="*/ 495921 h 523875"/>
                  <a:gd name="connsiteX6" fmla="*/ 162789 w 533400"/>
                  <a:gd name="connsiteY6" fmla="*/ 305421 h 523875"/>
                  <a:gd name="connsiteX7" fmla="*/ 191364 w 533400"/>
                  <a:gd name="connsiteY7" fmla="*/ 276846 h 523875"/>
                  <a:gd name="connsiteX8" fmla="*/ 343764 w 533400"/>
                  <a:gd name="connsiteY8" fmla="*/ 276846 h 523875"/>
                  <a:gd name="connsiteX9" fmla="*/ 143739 w 533400"/>
                  <a:gd name="connsiteY9" fmla="*/ 114921 h 523875"/>
                  <a:gd name="connsiteX10" fmla="*/ 179934 w 533400"/>
                  <a:gd name="connsiteY10" fmla="*/ 153021 h 523875"/>
                  <a:gd name="connsiteX11" fmla="*/ 181839 w 533400"/>
                  <a:gd name="connsiteY11" fmla="*/ 153021 h 523875"/>
                  <a:gd name="connsiteX12" fmla="*/ 353289 w 533400"/>
                  <a:gd name="connsiteY12" fmla="*/ 153021 h 523875"/>
                  <a:gd name="connsiteX13" fmla="*/ 391389 w 533400"/>
                  <a:gd name="connsiteY13" fmla="*/ 116826 h 523875"/>
                  <a:gd name="connsiteX14" fmla="*/ 391389 w 533400"/>
                  <a:gd name="connsiteY14" fmla="*/ 114921 h 523875"/>
                  <a:gd name="connsiteX15" fmla="*/ 505689 w 533400"/>
                  <a:gd name="connsiteY15" fmla="*/ 114921 h 523875"/>
                  <a:gd name="connsiteX16" fmla="*/ 534264 w 533400"/>
                  <a:gd name="connsiteY16" fmla="*/ 143496 h 523875"/>
                  <a:gd name="connsiteX17" fmla="*/ 534264 w 533400"/>
                  <a:gd name="connsiteY17" fmla="*/ 381621 h 523875"/>
                  <a:gd name="connsiteX18" fmla="*/ 505689 w 533400"/>
                  <a:gd name="connsiteY18" fmla="*/ 410196 h 523875"/>
                  <a:gd name="connsiteX19" fmla="*/ 391389 w 533400"/>
                  <a:gd name="connsiteY19" fmla="*/ 410196 h 523875"/>
                  <a:gd name="connsiteX20" fmla="*/ 391389 w 533400"/>
                  <a:gd name="connsiteY20" fmla="*/ 295896 h 523875"/>
                  <a:gd name="connsiteX21" fmla="*/ 355194 w 533400"/>
                  <a:gd name="connsiteY21" fmla="*/ 257796 h 523875"/>
                  <a:gd name="connsiteX22" fmla="*/ 353289 w 533400"/>
                  <a:gd name="connsiteY22" fmla="*/ 257796 h 523875"/>
                  <a:gd name="connsiteX23" fmla="*/ 181839 w 533400"/>
                  <a:gd name="connsiteY23" fmla="*/ 257796 h 523875"/>
                  <a:gd name="connsiteX24" fmla="*/ 143739 w 533400"/>
                  <a:gd name="connsiteY24" fmla="*/ 293991 h 523875"/>
                  <a:gd name="connsiteX25" fmla="*/ 143739 w 533400"/>
                  <a:gd name="connsiteY25" fmla="*/ 295896 h 523875"/>
                  <a:gd name="connsiteX26" fmla="*/ 143739 w 533400"/>
                  <a:gd name="connsiteY26" fmla="*/ 410196 h 523875"/>
                  <a:gd name="connsiteX27" fmla="*/ 29439 w 533400"/>
                  <a:gd name="connsiteY27" fmla="*/ 410196 h 523875"/>
                  <a:gd name="connsiteX28" fmla="*/ 864 w 533400"/>
                  <a:gd name="connsiteY28" fmla="*/ 381621 h 523875"/>
                  <a:gd name="connsiteX29" fmla="*/ 864 w 533400"/>
                  <a:gd name="connsiteY29" fmla="*/ 201408 h 523875"/>
                  <a:gd name="connsiteX30" fmla="*/ 11151 w 533400"/>
                  <a:gd name="connsiteY30" fmla="*/ 175405 h 523875"/>
                  <a:gd name="connsiteX31" fmla="*/ 56300 w 533400"/>
                  <a:gd name="connsiteY31" fmla="*/ 127018 h 523875"/>
                  <a:gd name="connsiteX32" fmla="*/ 84112 w 533400"/>
                  <a:gd name="connsiteY32" fmla="*/ 114921 h 523875"/>
                  <a:gd name="connsiteX33" fmla="*/ 143739 w 533400"/>
                  <a:gd name="connsiteY33" fmla="*/ 114921 h 523875"/>
                  <a:gd name="connsiteX34" fmla="*/ 462827 w 533400"/>
                  <a:gd name="connsiteY34" fmla="*/ 172071 h 523875"/>
                  <a:gd name="connsiteX35" fmla="*/ 448539 w 533400"/>
                  <a:gd name="connsiteY35" fmla="*/ 186359 h 523875"/>
                  <a:gd name="connsiteX36" fmla="*/ 462827 w 533400"/>
                  <a:gd name="connsiteY36" fmla="*/ 200646 h 523875"/>
                  <a:gd name="connsiteX37" fmla="*/ 477114 w 533400"/>
                  <a:gd name="connsiteY37" fmla="*/ 186359 h 523875"/>
                  <a:gd name="connsiteX38" fmla="*/ 462827 w 533400"/>
                  <a:gd name="connsiteY38" fmla="*/ 172071 h 523875"/>
                  <a:gd name="connsiteX39" fmla="*/ 343764 w 533400"/>
                  <a:gd name="connsiteY39" fmla="*/ 621 h 523875"/>
                  <a:gd name="connsiteX40" fmla="*/ 372339 w 533400"/>
                  <a:gd name="connsiteY40" fmla="*/ 29196 h 523875"/>
                  <a:gd name="connsiteX41" fmla="*/ 372339 w 533400"/>
                  <a:gd name="connsiteY41" fmla="*/ 105396 h 523875"/>
                  <a:gd name="connsiteX42" fmla="*/ 343764 w 533400"/>
                  <a:gd name="connsiteY42" fmla="*/ 133971 h 523875"/>
                  <a:gd name="connsiteX43" fmla="*/ 191364 w 533400"/>
                  <a:gd name="connsiteY43" fmla="*/ 133971 h 523875"/>
                  <a:gd name="connsiteX44" fmla="*/ 162789 w 533400"/>
                  <a:gd name="connsiteY44" fmla="*/ 105396 h 523875"/>
                  <a:gd name="connsiteX45" fmla="*/ 162789 w 533400"/>
                  <a:gd name="connsiteY45" fmla="*/ 29196 h 523875"/>
                  <a:gd name="connsiteX46" fmla="*/ 191364 w 533400"/>
                  <a:gd name="connsiteY46" fmla="*/ 621 h 523875"/>
                  <a:gd name="connsiteX47" fmla="*/ 343764 w 533400"/>
                  <a:gd name="connsiteY47" fmla="*/ 6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3764" y="276846"/>
                    </a:moveTo>
                    <a:cubicBezTo>
                      <a:pt x="359576" y="276846"/>
                      <a:pt x="372339" y="289610"/>
                      <a:pt x="372339" y="305421"/>
                    </a:cubicBezTo>
                    <a:lnTo>
                      <a:pt x="372339" y="495921"/>
                    </a:lnTo>
                    <a:cubicBezTo>
                      <a:pt x="372339" y="511732"/>
                      <a:pt x="359576" y="524496"/>
                      <a:pt x="343764" y="524496"/>
                    </a:cubicBezTo>
                    <a:lnTo>
                      <a:pt x="191364" y="524496"/>
                    </a:lnTo>
                    <a:cubicBezTo>
                      <a:pt x="175552" y="524496"/>
                      <a:pt x="162789" y="511732"/>
                      <a:pt x="162789" y="495921"/>
                    </a:cubicBezTo>
                    <a:lnTo>
                      <a:pt x="162789" y="305421"/>
                    </a:lnTo>
                    <a:cubicBezTo>
                      <a:pt x="162789" y="289610"/>
                      <a:pt x="175552" y="276846"/>
                      <a:pt x="191364" y="276846"/>
                    </a:cubicBezTo>
                    <a:lnTo>
                      <a:pt x="343764" y="276846"/>
                    </a:lnTo>
                    <a:close/>
                    <a:moveTo>
                      <a:pt x="143739" y="114921"/>
                    </a:moveTo>
                    <a:cubicBezTo>
                      <a:pt x="143739" y="135305"/>
                      <a:pt x="159741" y="151973"/>
                      <a:pt x="179934" y="153021"/>
                    </a:cubicBezTo>
                    <a:lnTo>
                      <a:pt x="181839" y="153021"/>
                    </a:lnTo>
                    <a:lnTo>
                      <a:pt x="353289" y="153021"/>
                    </a:lnTo>
                    <a:cubicBezTo>
                      <a:pt x="373673" y="153021"/>
                      <a:pt x="390341" y="137019"/>
                      <a:pt x="391389" y="116826"/>
                    </a:cubicBezTo>
                    <a:lnTo>
                      <a:pt x="391389" y="114921"/>
                    </a:lnTo>
                    <a:lnTo>
                      <a:pt x="505689" y="114921"/>
                    </a:lnTo>
                    <a:cubicBezTo>
                      <a:pt x="521501" y="114921"/>
                      <a:pt x="534264" y="127685"/>
                      <a:pt x="534264" y="143496"/>
                    </a:cubicBezTo>
                    <a:lnTo>
                      <a:pt x="534264" y="381621"/>
                    </a:lnTo>
                    <a:cubicBezTo>
                      <a:pt x="534264" y="397432"/>
                      <a:pt x="521501" y="410196"/>
                      <a:pt x="505689" y="410196"/>
                    </a:cubicBezTo>
                    <a:lnTo>
                      <a:pt x="391389" y="410196"/>
                    </a:lnTo>
                    <a:lnTo>
                      <a:pt x="391389" y="295896"/>
                    </a:lnTo>
                    <a:cubicBezTo>
                      <a:pt x="391389" y="275512"/>
                      <a:pt x="375387" y="258844"/>
                      <a:pt x="355194" y="257796"/>
                    </a:cubicBezTo>
                    <a:lnTo>
                      <a:pt x="353289" y="257796"/>
                    </a:lnTo>
                    <a:lnTo>
                      <a:pt x="181839" y="257796"/>
                    </a:lnTo>
                    <a:cubicBezTo>
                      <a:pt x="161455" y="257796"/>
                      <a:pt x="144787" y="273798"/>
                      <a:pt x="143739" y="293991"/>
                    </a:cubicBezTo>
                    <a:lnTo>
                      <a:pt x="143739" y="295896"/>
                    </a:lnTo>
                    <a:lnTo>
                      <a:pt x="143739" y="410196"/>
                    </a:lnTo>
                    <a:lnTo>
                      <a:pt x="29439" y="410196"/>
                    </a:lnTo>
                    <a:cubicBezTo>
                      <a:pt x="13627" y="410196"/>
                      <a:pt x="864" y="397432"/>
                      <a:pt x="864" y="381621"/>
                    </a:cubicBezTo>
                    <a:lnTo>
                      <a:pt x="864" y="201408"/>
                    </a:lnTo>
                    <a:cubicBezTo>
                      <a:pt x="864" y="191788"/>
                      <a:pt x="4484" y="182454"/>
                      <a:pt x="11151" y="175405"/>
                    </a:cubicBezTo>
                    <a:lnTo>
                      <a:pt x="56300" y="127018"/>
                    </a:lnTo>
                    <a:cubicBezTo>
                      <a:pt x="63538" y="119303"/>
                      <a:pt x="73635" y="114921"/>
                      <a:pt x="84112" y="114921"/>
                    </a:cubicBezTo>
                    <a:lnTo>
                      <a:pt x="143739" y="114921"/>
                    </a:lnTo>
                    <a:close/>
                    <a:moveTo>
                      <a:pt x="462827" y="172071"/>
                    </a:moveTo>
                    <a:cubicBezTo>
                      <a:pt x="454921" y="172071"/>
                      <a:pt x="448539" y="178453"/>
                      <a:pt x="448539" y="186359"/>
                    </a:cubicBezTo>
                    <a:cubicBezTo>
                      <a:pt x="448539" y="194264"/>
                      <a:pt x="454921" y="200646"/>
                      <a:pt x="462827" y="200646"/>
                    </a:cubicBezTo>
                    <a:cubicBezTo>
                      <a:pt x="470732" y="200646"/>
                      <a:pt x="477114" y="194264"/>
                      <a:pt x="477114" y="186359"/>
                    </a:cubicBezTo>
                    <a:cubicBezTo>
                      <a:pt x="477114" y="178453"/>
                      <a:pt x="470732" y="172071"/>
                      <a:pt x="462827" y="172071"/>
                    </a:cubicBezTo>
                    <a:close/>
                    <a:moveTo>
                      <a:pt x="343764" y="621"/>
                    </a:moveTo>
                    <a:cubicBezTo>
                      <a:pt x="359576" y="621"/>
                      <a:pt x="372339" y="13385"/>
                      <a:pt x="372339" y="29196"/>
                    </a:cubicBezTo>
                    <a:lnTo>
                      <a:pt x="372339" y="105396"/>
                    </a:lnTo>
                    <a:cubicBezTo>
                      <a:pt x="372339" y="121207"/>
                      <a:pt x="359576" y="133971"/>
                      <a:pt x="343764" y="133971"/>
                    </a:cubicBezTo>
                    <a:lnTo>
                      <a:pt x="191364" y="133971"/>
                    </a:lnTo>
                    <a:cubicBezTo>
                      <a:pt x="175552" y="133971"/>
                      <a:pt x="162789" y="121207"/>
                      <a:pt x="162789" y="105396"/>
                    </a:cubicBezTo>
                    <a:lnTo>
                      <a:pt x="162789" y="29196"/>
                    </a:lnTo>
                    <a:cubicBezTo>
                      <a:pt x="162789" y="13385"/>
                      <a:pt x="175552" y="621"/>
                      <a:pt x="191364" y="621"/>
                    </a:cubicBezTo>
                    <a:lnTo>
                      <a:pt x="343764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Bullet2">
                <a:extLst>
                  <a:ext uri="{FF2B5EF4-FFF2-40B4-BE49-F238E27FC236}">
                    <a16:creationId xmlns:a16="http://schemas.microsoft.com/office/drawing/2014/main" id="{800D5D77-63DC-348D-E2DC-7B1CFF9366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86334" y="2341452"/>
                <a:ext cx="2246085" cy="598764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扩张期</a:t>
                </a:r>
                <a:endParaRPr lang="en-US" dirty="0"/>
              </a:p>
            </p:txBody>
          </p:sp>
          <p:sp>
            <p:nvSpPr>
              <p:cNvPr id="58" name="Text2">
                <a:extLst>
                  <a:ext uri="{FF2B5EF4-FFF2-40B4-BE49-F238E27FC236}">
                    <a16:creationId xmlns:a16="http://schemas.microsoft.com/office/drawing/2014/main" id="{D9319BE4-590F-E419-842B-B4DDDC0A14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86334" y="2963978"/>
                <a:ext cx="2246085" cy="1026841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签约公益组织，进入城市试点。</a:t>
                </a:r>
                <a:endParaRPr lang="en-US" dirty="0"/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310DCFF8-877F-0057-146F-E2004E2A298E}"/>
                </a:ext>
              </a:extLst>
            </p:cNvPr>
            <p:cNvGrpSpPr/>
            <p:nvPr/>
          </p:nvGrpSpPr>
          <p:grpSpPr>
            <a:xfrm>
              <a:off x="8343698" y="2321298"/>
              <a:ext cx="2873773" cy="1669521"/>
              <a:chOff x="8343698" y="2321298"/>
              <a:chExt cx="2873773" cy="1669521"/>
            </a:xfrm>
          </p:grpSpPr>
          <p:sp>
            <p:nvSpPr>
              <p:cNvPr id="51" name="IconBackground3">
                <a:extLst>
                  <a:ext uri="{FF2B5EF4-FFF2-40B4-BE49-F238E27FC236}">
                    <a16:creationId xmlns:a16="http://schemas.microsoft.com/office/drawing/2014/main" id="{CEC5250C-A6AD-A5F2-2211-33FBB8AE55E0}"/>
                  </a:ext>
                </a:extLst>
              </p:cNvPr>
              <p:cNvSpPr/>
              <p:nvPr/>
            </p:nvSpPr>
            <p:spPr>
              <a:xfrm>
                <a:off x="8343698" y="2321298"/>
                <a:ext cx="444222" cy="444220"/>
              </a:xfrm>
              <a:prstGeom prst="ellipse">
                <a:avLst/>
              </a:prstGeom>
              <a:solidFill>
                <a:schemeClr val="accent3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3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Icon3">
                <a:extLst>
                  <a:ext uri="{FF2B5EF4-FFF2-40B4-BE49-F238E27FC236}">
                    <a16:creationId xmlns:a16="http://schemas.microsoft.com/office/drawing/2014/main" id="{0B3F1D22-E14A-9E69-5258-A45204955467}"/>
                  </a:ext>
                </a:extLst>
              </p:cNvPr>
              <p:cNvSpPr/>
              <p:nvPr/>
            </p:nvSpPr>
            <p:spPr bwMode="auto">
              <a:xfrm>
                <a:off x="8463028" y="2449805"/>
                <a:ext cx="205561" cy="187207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" name="Bullet3">
                <a:extLst>
                  <a:ext uri="{FF2B5EF4-FFF2-40B4-BE49-F238E27FC236}">
                    <a16:creationId xmlns:a16="http://schemas.microsoft.com/office/drawing/2014/main" id="{E7B3CFE0-7E27-C9E3-56A5-7ED1EE00C3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7248" y="2329692"/>
                <a:ext cx="2310222" cy="598764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成熟期</a:t>
                </a:r>
                <a:endParaRPr lang="en-US" dirty="0"/>
              </a:p>
            </p:txBody>
          </p:sp>
          <p:sp>
            <p:nvSpPr>
              <p:cNvPr id="54" name="Text3">
                <a:extLst>
                  <a:ext uri="{FF2B5EF4-FFF2-40B4-BE49-F238E27FC236}">
                    <a16:creationId xmlns:a16="http://schemas.microsoft.com/office/drawing/2014/main" id="{0CE8D9D5-CF88-8C07-169F-3FCE81A0B4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7249" y="2963978"/>
                <a:ext cx="2310222" cy="1026841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实现盈亏平衡，启动海外调研。</a:t>
                </a:r>
                <a:endParaRPr lang="en-US" dirty="0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8141957D-5017-AE80-B938-2DDDBAAB2EBF}"/>
                </a:ext>
              </a:extLst>
            </p:cNvPr>
            <p:cNvGrpSpPr/>
            <p:nvPr/>
          </p:nvGrpSpPr>
          <p:grpSpPr>
            <a:xfrm>
              <a:off x="1301867" y="4403210"/>
              <a:ext cx="2904547" cy="1719332"/>
              <a:chOff x="1301867" y="4403210"/>
              <a:chExt cx="2904547" cy="1719332"/>
            </a:xfrm>
          </p:grpSpPr>
          <p:sp>
            <p:nvSpPr>
              <p:cNvPr id="47" name="IconBackground4">
                <a:extLst>
                  <a:ext uri="{FF2B5EF4-FFF2-40B4-BE49-F238E27FC236}">
                    <a16:creationId xmlns:a16="http://schemas.microsoft.com/office/drawing/2014/main" id="{6D125EEC-8040-773E-D0BE-A83B2BECD3F9}"/>
                  </a:ext>
                </a:extLst>
              </p:cNvPr>
              <p:cNvSpPr/>
              <p:nvPr/>
            </p:nvSpPr>
            <p:spPr>
              <a:xfrm>
                <a:off x="1301867" y="4403210"/>
                <a:ext cx="444222" cy="444220"/>
              </a:xfrm>
              <a:prstGeom prst="ellipse">
                <a:avLst/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Icon4">
                <a:extLst>
                  <a:ext uri="{FF2B5EF4-FFF2-40B4-BE49-F238E27FC236}">
                    <a16:creationId xmlns:a16="http://schemas.microsoft.com/office/drawing/2014/main" id="{61E2FB19-E50A-D6E1-2626-69DE6B69CD6A}"/>
                  </a:ext>
                </a:extLst>
              </p:cNvPr>
              <p:cNvSpPr/>
              <p:nvPr/>
            </p:nvSpPr>
            <p:spPr bwMode="auto">
              <a:xfrm>
                <a:off x="1430213" y="4522540"/>
                <a:ext cx="187529" cy="20556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Bullet4">
                <a:extLst>
                  <a:ext uri="{FF2B5EF4-FFF2-40B4-BE49-F238E27FC236}">
                    <a16:creationId xmlns:a16="http://schemas.microsoft.com/office/drawing/2014/main" id="{B92ABC67-0E09-6A67-BEF2-8A127A0571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62471" y="4411604"/>
                <a:ext cx="2343943" cy="598764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各阶段目标</a:t>
                </a:r>
                <a:endParaRPr lang="en-US" dirty="0"/>
              </a:p>
            </p:txBody>
          </p:sp>
          <p:sp>
            <p:nvSpPr>
              <p:cNvPr id="50" name="Text4">
                <a:extLst>
                  <a:ext uri="{FF2B5EF4-FFF2-40B4-BE49-F238E27FC236}">
                    <a16:creationId xmlns:a16="http://schemas.microsoft.com/office/drawing/2014/main" id="{2324F73B-C0C5-B51A-C63F-6FED8B1850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62471" y="5095701"/>
                <a:ext cx="2343943" cy="1026841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明确各阶段的具体目标和任务。</a:t>
                </a:r>
                <a:endParaRPr lang="en-US" dirty="0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23C1230-B054-8192-1D98-6B2EE1178FBA}"/>
                </a:ext>
              </a:extLst>
            </p:cNvPr>
            <p:cNvGrpSpPr/>
            <p:nvPr/>
          </p:nvGrpSpPr>
          <p:grpSpPr>
            <a:xfrm>
              <a:off x="8324260" y="4403210"/>
              <a:ext cx="2893211" cy="1730889"/>
              <a:chOff x="8324260" y="4403210"/>
              <a:chExt cx="2893211" cy="1730889"/>
            </a:xfrm>
          </p:grpSpPr>
          <p:sp>
            <p:nvSpPr>
              <p:cNvPr id="43" name="IconBackground5">
                <a:extLst>
                  <a:ext uri="{FF2B5EF4-FFF2-40B4-BE49-F238E27FC236}">
                    <a16:creationId xmlns:a16="http://schemas.microsoft.com/office/drawing/2014/main" id="{2A39A011-7D90-8E20-8063-5BDF64228AC7}"/>
                  </a:ext>
                </a:extLst>
              </p:cNvPr>
              <p:cNvSpPr/>
              <p:nvPr/>
            </p:nvSpPr>
            <p:spPr>
              <a:xfrm>
                <a:off x="8324260" y="4403210"/>
                <a:ext cx="444222" cy="444220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Icon5">
                <a:extLst>
                  <a:ext uri="{FF2B5EF4-FFF2-40B4-BE49-F238E27FC236}">
                    <a16:creationId xmlns:a16="http://schemas.microsoft.com/office/drawing/2014/main" id="{60B064AC-FCF7-EFD0-4A0C-0CEA9231FBE9}"/>
                  </a:ext>
                </a:extLst>
              </p:cNvPr>
              <p:cNvSpPr/>
              <p:nvPr/>
            </p:nvSpPr>
            <p:spPr bwMode="auto">
              <a:xfrm>
                <a:off x="8443591" y="4548235"/>
                <a:ext cx="205561" cy="154170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Bullet5">
                <a:extLst>
                  <a:ext uri="{FF2B5EF4-FFF2-40B4-BE49-F238E27FC236}">
                    <a16:creationId xmlns:a16="http://schemas.microsoft.com/office/drawing/2014/main" id="{13B08D8C-8D50-F66C-BDA4-01DB3A4547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7248" y="4411604"/>
                <a:ext cx="2310222" cy="598764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时间管理</a:t>
                </a:r>
                <a:endParaRPr lang="en-US" dirty="0"/>
              </a:p>
            </p:txBody>
          </p:sp>
          <p:sp>
            <p:nvSpPr>
              <p:cNvPr id="46" name="Text5">
                <a:extLst>
                  <a:ext uri="{FF2B5EF4-FFF2-40B4-BE49-F238E27FC236}">
                    <a16:creationId xmlns:a16="http://schemas.microsoft.com/office/drawing/2014/main" id="{E958F722-740F-871D-5C53-D97BEDD4E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7249" y="5107258"/>
                <a:ext cx="2310222" cy="1026841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合理安排时间，确保项目按计划推进。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21" name="4e051e63-751f-40fa-9ab0-84c32ebe92ee.source.5.zh-Hans.pptx">
            <a:extLst>
              <a:ext uri="{FF2B5EF4-FFF2-40B4-BE49-F238E27FC236}">
                <a16:creationId xmlns:a16="http://schemas.microsoft.com/office/drawing/2014/main" id="{0BBE1A3C-3D27-E801-5899-08B2AB007A35}"/>
              </a:ext>
            </a:extLst>
          </p:cNvPr>
          <p:cNvGrpSpPr/>
          <p:nvPr/>
        </p:nvGrpSpPr>
        <p:grpSpPr>
          <a:xfrm>
            <a:off x="731837" y="1130300"/>
            <a:ext cx="10755424" cy="4850497"/>
            <a:chOff x="731837" y="1130300"/>
            <a:chExt cx="10755424" cy="4850497"/>
          </a:xfrm>
        </p:grpSpPr>
        <p:sp>
          <p:nvSpPr>
            <p:cNvPr id="5" name="íṥ1iḓé">
              <a:extLst>
                <a:ext uri="{FF2B5EF4-FFF2-40B4-BE49-F238E27FC236}">
                  <a16:creationId xmlns:a16="http://schemas.microsoft.com/office/drawing/2014/main" id="{EEA3C36C-0891-418B-A54A-E33446D22982}"/>
                </a:ext>
              </a:extLst>
            </p:cNvPr>
            <p:cNvSpPr/>
            <p:nvPr/>
          </p:nvSpPr>
          <p:spPr bwMode="auto">
            <a:xfrm>
              <a:off x="1220910" y="3145912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lc="http://schemas.openxmlformats.org/drawingml/2006/lockedCanvas" xmlns:a14="http://schemas.microsoft.com/office/drawing/2010/main" xmlns:p14="http://schemas.microsoft.com/office/powerpoint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Sḻiḑè">
              <a:extLst>
                <a:ext uri="{FF2B5EF4-FFF2-40B4-BE49-F238E27FC236}">
                  <a16:creationId xmlns:a16="http://schemas.microsoft.com/office/drawing/2014/main" id="{0AE54DB9-9E3E-4015-826A-0D5E2A51195D}"/>
                </a:ext>
              </a:extLst>
            </p:cNvPr>
            <p:cNvSpPr/>
            <p:nvPr/>
          </p:nvSpPr>
          <p:spPr bwMode="auto">
            <a:xfrm>
              <a:off x="3038846" y="3130325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lc="http://schemas.openxmlformats.org/drawingml/2006/lockedCanvas" xmlns:a14="http://schemas.microsoft.com/office/drawing/2010/main" xmlns:p14="http://schemas.microsoft.com/office/powerpoint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ś1iḋê">
              <a:extLst>
                <a:ext uri="{FF2B5EF4-FFF2-40B4-BE49-F238E27FC236}">
                  <a16:creationId xmlns:a16="http://schemas.microsoft.com/office/drawing/2014/main" id="{322EA9A5-7B9F-4710-8747-9C72A04BDDB3}"/>
                </a:ext>
              </a:extLst>
            </p:cNvPr>
            <p:cNvSpPr/>
            <p:nvPr/>
          </p:nvSpPr>
          <p:spPr bwMode="auto">
            <a:xfrm>
              <a:off x="4959213" y="3107526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lc="http://schemas.openxmlformats.org/drawingml/2006/lockedCanvas" xmlns:a14="http://schemas.microsoft.com/office/drawing/2010/main" xmlns:p14="http://schemas.microsoft.com/office/powerpoint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ṩļíďè">
              <a:extLst>
                <a:ext uri="{FF2B5EF4-FFF2-40B4-BE49-F238E27FC236}">
                  <a16:creationId xmlns:a16="http://schemas.microsoft.com/office/drawing/2014/main" id="{FC12A4B2-00FE-4638-9C67-573A2EA9841F}"/>
                </a:ext>
              </a:extLst>
            </p:cNvPr>
            <p:cNvSpPr/>
            <p:nvPr/>
          </p:nvSpPr>
          <p:spPr bwMode="auto">
            <a:xfrm>
              <a:off x="6986471" y="3127913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lc="http://schemas.openxmlformats.org/drawingml/2006/lockedCanvas" xmlns:a14="http://schemas.microsoft.com/office/drawing/2010/main" xmlns:p14="http://schemas.microsoft.com/office/powerpoint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ṩļíďè">
              <a:extLst>
                <a:ext uri="{FF2B5EF4-FFF2-40B4-BE49-F238E27FC236}">
                  <a16:creationId xmlns:a16="http://schemas.microsoft.com/office/drawing/2014/main" id="{3C6C9699-3EC1-BC96-E2B7-6D3AFAD887DE}"/>
                </a:ext>
              </a:extLst>
            </p:cNvPr>
            <p:cNvSpPr/>
            <p:nvPr/>
          </p:nvSpPr>
          <p:spPr bwMode="auto">
            <a:xfrm>
              <a:off x="9004856" y="3118956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lc="http://schemas.openxmlformats.org/drawingml/2006/lockedCanvas" xmlns:a14="http://schemas.microsoft.com/office/drawing/2010/main" xmlns:p14="http://schemas.microsoft.com/office/powerpoint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Title">
              <a:extLst>
                <a:ext uri="{FF2B5EF4-FFF2-40B4-BE49-F238E27FC236}">
                  <a16:creationId xmlns:a16="http://schemas.microsoft.com/office/drawing/2014/main" id="{9B343DBF-B88F-F422-DC19-FF784E1D46DA}"/>
                </a:ext>
              </a:extLst>
            </p:cNvPr>
            <p:cNvSpPr txBox="1"/>
            <p:nvPr/>
          </p:nvSpPr>
          <p:spPr>
            <a:xfrm>
              <a:off x="731837" y="1130300"/>
              <a:ext cx="10728326" cy="1294847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营销总结与展望</a:t>
              </a:r>
              <a:endParaRPr lang="en-US" dirty="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B457050-5AAE-F335-D76B-89F7AF3C05A8}"/>
                </a:ext>
              </a:extLst>
            </p:cNvPr>
            <p:cNvGrpSpPr/>
            <p:nvPr/>
          </p:nvGrpSpPr>
          <p:grpSpPr>
            <a:xfrm>
              <a:off x="1219089" y="2639201"/>
              <a:ext cx="2009566" cy="3341596"/>
              <a:chOff x="1219089" y="2639201"/>
              <a:chExt cx="2009566" cy="3341596"/>
            </a:xfrm>
          </p:grpSpPr>
          <p:sp>
            <p:nvSpPr>
              <p:cNvPr id="4" name="ComponentBackground1">
                <a:extLst>
                  <a:ext uri="{FF2B5EF4-FFF2-40B4-BE49-F238E27FC236}">
                    <a16:creationId xmlns:a16="http://schemas.microsoft.com/office/drawing/2014/main" id="{6B46049D-1D62-4912-A06D-03F536A36EC5}"/>
                  </a:ext>
                </a:extLst>
              </p:cNvPr>
              <p:cNvSpPr/>
              <p:nvPr/>
            </p:nvSpPr>
            <p:spPr bwMode="auto">
              <a:xfrm>
                <a:off x="1403337" y="3145912"/>
                <a:ext cx="1825318" cy="2834885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 w="3175">
                <a:solidFill>
                  <a:schemeClr val="tx2">
                    <a:alpha val="1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" name="Number1">
                <a:extLst>
                  <a:ext uri="{FF2B5EF4-FFF2-40B4-BE49-F238E27FC236}">
                    <a16:creationId xmlns:a16="http://schemas.microsoft.com/office/drawing/2014/main" id="{253F8B40-44C6-4C35-ABC3-357FF35DF271}"/>
                  </a:ext>
                </a:extLst>
              </p:cNvPr>
              <p:cNvSpPr/>
              <p:nvPr/>
            </p:nvSpPr>
            <p:spPr bwMode="auto">
              <a:xfrm>
                <a:off x="1219089" y="2639201"/>
                <a:ext cx="2009566" cy="506711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b="1" dirty="0">
                    <a:solidFill>
                      <a:srgbClr val="FFFFFF"/>
                    </a:solidFill>
                  </a:rPr>
                  <a:t>01</a:t>
                </a:r>
              </a:p>
            </p:txBody>
          </p:sp>
          <p:sp>
            <p:nvSpPr>
              <p:cNvPr id="6" name="IconBackground1">
                <a:extLst>
                  <a:ext uri="{FF2B5EF4-FFF2-40B4-BE49-F238E27FC236}">
                    <a16:creationId xmlns:a16="http://schemas.microsoft.com/office/drawing/2014/main" id="{ACA37B53-D78C-4EEC-8503-E9B1BA32F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3337" y="5452252"/>
                <a:ext cx="1825318" cy="528545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/>
                <a:endParaRPr lang="zh-CN" alt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Icon1">
                <a:extLst>
                  <a:ext uri="{FF2B5EF4-FFF2-40B4-BE49-F238E27FC236}">
                    <a16:creationId xmlns:a16="http://schemas.microsoft.com/office/drawing/2014/main" id="{882B9008-AB09-4D17-8C52-D75AF08697F7}"/>
                  </a:ext>
                </a:extLst>
              </p:cNvPr>
              <p:cNvSpPr/>
              <p:nvPr/>
            </p:nvSpPr>
            <p:spPr bwMode="auto">
              <a:xfrm>
                <a:off x="2166497" y="5573786"/>
                <a:ext cx="298999" cy="307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87" y="2580"/>
                    </a:moveTo>
                    <a:cubicBezTo>
                      <a:pt x="20419" y="2580"/>
                      <a:pt x="20793" y="2735"/>
                      <a:pt x="21116" y="3052"/>
                    </a:cubicBezTo>
                    <a:cubicBezTo>
                      <a:pt x="21438" y="3372"/>
                      <a:pt x="21599" y="3743"/>
                      <a:pt x="21599" y="4175"/>
                    </a:cubicBezTo>
                    <a:lnTo>
                      <a:pt x="21599" y="19987"/>
                    </a:lnTo>
                    <a:cubicBezTo>
                      <a:pt x="21599" y="20419"/>
                      <a:pt x="21438" y="20796"/>
                      <a:pt x="21116" y="21116"/>
                    </a:cubicBezTo>
                    <a:cubicBezTo>
                      <a:pt x="20793" y="21438"/>
                      <a:pt x="20419" y="21599"/>
                      <a:pt x="19987" y="21599"/>
                    </a:cubicBezTo>
                    <a:lnTo>
                      <a:pt x="1612" y="21599"/>
                    </a:lnTo>
                    <a:cubicBezTo>
                      <a:pt x="1180" y="21599"/>
                      <a:pt x="806" y="21438"/>
                      <a:pt x="483" y="21116"/>
                    </a:cubicBezTo>
                    <a:cubicBezTo>
                      <a:pt x="161" y="20796"/>
                      <a:pt x="0" y="20419"/>
                      <a:pt x="0" y="19987"/>
                    </a:cubicBezTo>
                    <a:lnTo>
                      <a:pt x="0" y="4175"/>
                    </a:lnTo>
                    <a:cubicBezTo>
                      <a:pt x="0" y="3743"/>
                      <a:pt x="161" y="3372"/>
                      <a:pt x="483" y="3052"/>
                    </a:cubicBezTo>
                    <a:cubicBezTo>
                      <a:pt x="806" y="2735"/>
                      <a:pt x="1180" y="2580"/>
                      <a:pt x="1612" y="2580"/>
                    </a:cubicBezTo>
                    <a:lnTo>
                      <a:pt x="2150" y="2580"/>
                    </a:lnTo>
                    <a:lnTo>
                      <a:pt x="2150" y="2401"/>
                    </a:lnTo>
                    <a:cubicBezTo>
                      <a:pt x="2150" y="2116"/>
                      <a:pt x="2196" y="1828"/>
                      <a:pt x="2288" y="1540"/>
                    </a:cubicBezTo>
                    <a:cubicBezTo>
                      <a:pt x="2381" y="1249"/>
                      <a:pt x="2530" y="990"/>
                      <a:pt x="2738" y="766"/>
                    </a:cubicBezTo>
                    <a:cubicBezTo>
                      <a:pt x="2942" y="541"/>
                      <a:pt x="3216" y="360"/>
                      <a:pt x="3555" y="213"/>
                    </a:cubicBezTo>
                    <a:cubicBezTo>
                      <a:pt x="3895" y="75"/>
                      <a:pt x="4310" y="0"/>
                      <a:pt x="4796" y="0"/>
                    </a:cubicBezTo>
                    <a:cubicBezTo>
                      <a:pt x="5283" y="0"/>
                      <a:pt x="5698" y="75"/>
                      <a:pt x="6037" y="213"/>
                    </a:cubicBezTo>
                    <a:cubicBezTo>
                      <a:pt x="6377" y="360"/>
                      <a:pt x="6651" y="541"/>
                      <a:pt x="6858" y="766"/>
                    </a:cubicBezTo>
                    <a:cubicBezTo>
                      <a:pt x="7062" y="990"/>
                      <a:pt x="7215" y="1255"/>
                      <a:pt x="7313" y="1546"/>
                    </a:cubicBezTo>
                    <a:cubicBezTo>
                      <a:pt x="7411" y="1840"/>
                      <a:pt x="7457" y="2125"/>
                      <a:pt x="7457" y="2401"/>
                    </a:cubicBezTo>
                    <a:lnTo>
                      <a:pt x="7457" y="2580"/>
                    </a:lnTo>
                    <a:lnTo>
                      <a:pt x="8133" y="2580"/>
                    </a:lnTo>
                    <a:lnTo>
                      <a:pt x="8133" y="2401"/>
                    </a:lnTo>
                    <a:cubicBezTo>
                      <a:pt x="8133" y="2116"/>
                      <a:pt x="8179" y="1828"/>
                      <a:pt x="8269" y="1540"/>
                    </a:cubicBezTo>
                    <a:cubicBezTo>
                      <a:pt x="8364" y="1249"/>
                      <a:pt x="8511" y="990"/>
                      <a:pt x="8718" y="766"/>
                    </a:cubicBezTo>
                    <a:cubicBezTo>
                      <a:pt x="8925" y="541"/>
                      <a:pt x="9199" y="360"/>
                      <a:pt x="9538" y="213"/>
                    </a:cubicBezTo>
                    <a:cubicBezTo>
                      <a:pt x="9878" y="74"/>
                      <a:pt x="10293" y="0"/>
                      <a:pt x="10779" y="0"/>
                    </a:cubicBezTo>
                    <a:cubicBezTo>
                      <a:pt x="11266" y="0"/>
                      <a:pt x="11678" y="74"/>
                      <a:pt x="12020" y="213"/>
                    </a:cubicBezTo>
                    <a:cubicBezTo>
                      <a:pt x="12360" y="360"/>
                      <a:pt x="12636" y="541"/>
                      <a:pt x="12852" y="766"/>
                    </a:cubicBezTo>
                    <a:cubicBezTo>
                      <a:pt x="13068" y="990"/>
                      <a:pt x="13227" y="1255"/>
                      <a:pt x="13322" y="1546"/>
                    </a:cubicBezTo>
                    <a:cubicBezTo>
                      <a:pt x="13417" y="1840"/>
                      <a:pt x="13469" y="2125"/>
                      <a:pt x="13469" y="2401"/>
                    </a:cubicBezTo>
                    <a:lnTo>
                      <a:pt x="13469" y="2580"/>
                    </a:lnTo>
                    <a:lnTo>
                      <a:pt x="14142" y="2580"/>
                    </a:lnTo>
                    <a:lnTo>
                      <a:pt x="14142" y="2401"/>
                    </a:lnTo>
                    <a:cubicBezTo>
                      <a:pt x="14142" y="2116"/>
                      <a:pt x="14191" y="1828"/>
                      <a:pt x="14286" y="1540"/>
                    </a:cubicBezTo>
                    <a:cubicBezTo>
                      <a:pt x="14384" y="1249"/>
                      <a:pt x="14534" y="990"/>
                      <a:pt x="14741" y="765"/>
                    </a:cubicBezTo>
                    <a:cubicBezTo>
                      <a:pt x="14948" y="541"/>
                      <a:pt x="15219" y="359"/>
                      <a:pt x="15556" y="213"/>
                    </a:cubicBezTo>
                    <a:cubicBezTo>
                      <a:pt x="15890" y="74"/>
                      <a:pt x="16305" y="0"/>
                      <a:pt x="16803" y="0"/>
                    </a:cubicBezTo>
                    <a:cubicBezTo>
                      <a:pt x="17289" y="0"/>
                      <a:pt x="17704" y="74"/>
                      <a:pt x="18044" y="213"/>
                    </a:cubicBezTo>
                    <a:cubicBezTo>
                      <a:pt x="18383" y="359"/>
                      <a:pt x="18657" y="541"/>
                      <a:pt x="18864" y="765"/>
                    </a:cubicBezTo>
                    <a:cubicBezTo>
                      <a:pt x="19069" y="990"/>
                      <a:pt x="19218" y="1255"/>
                      <a:pt x="19311" y="1546"/>
                    </a:cubicBezTo>
                    <a:cubicBezTo>
                      <a:pt x="19403" y="1839"/>
                      <a:pt x="19449" y="2125"/>
                      <a:pt x="19449" y="2401"/>
                    </a:cubicBezTo>
                    <a:lnTo>
                      <a:pt x="19449" y="2580"/>
                    </a:lnTo>
                    <a:lnTo>
                      <a:pt x="19987" y="2580"/>
                    </a:lnTo>
                    <a:close/>
                    <a:moveTo>
                      <a:pt x="6066" y="7968"/>
                    </a:moveTo>
                    <a:lnTo>
                      <a:pt x="2179" y="7968"/>
                    </a:lnTo>
                    <a:lnTo>
                      <a:pt x="2179" y="11443"/>
                    </a:lnTo>
                    <a:lnTo>
                      <a:pt x="6066" y="11443"/>
                    </a:lnTo>
                    <a:lnTo>
                      <a:pt x="6066" y="7968"/>
                    </a:lnTo>
                    <a:close/>
                    <a:moveTo>
                      <a:pt x="6066" y="11976"/>
                    </a:moveTo>
                    <a:lnTo>
                      <a:pt x="2179" y="11976"/>
                    </a:lnTo>
                    <a:lnTo>
                      <a:pt x="2179" y="15452"/>
                    </a:lnTo>
                    <a:lnTo>
                      <a:pt x="6066" y="15452"/>
                    </a:lnTo>
                    <a:lnTo>
                      <a:pt x="6066" y="11976"/>
                    </a:lnTo>
                    <a:close/>
                    <a:moveTo>
                      <a:pt x="6066" y="15976"/>
                    </a:moveTo>
                    <a:lnTo>
                      <a:pt x="2179" y="15976"/>
                    </a:lnTo>
                    <a:lnTo>
                      <a:pt x="2179" y="19422"/>
                    </a:lnTo>
                    <a:lnTo>
                      <a:pt x="6066" y="19422"/>
                    </a:lnTo>
                    <a:lnTo>
                      <a:pt x="6066" y="15976"/>
                    </a:lnTo>
                    <a:close/>
                    <a:moveTo>
                      <a:pt x="3754" y="5543"/>
                    </a:moveTo>
                    <a:cubicBezTo>
                      <a:pt x="3754" y="6067"/>
                      <a:pt x="4102" y="6323"/>
                      <a:pt x="4799" y="6323"/>
                    </a:cubicBezTo>
                    <a:cubicBezTo>
                      <a:pt x="5499" y="6323"/>
                      <a:pt x="5847" y="6067"/>
                      <a:pt x="5847" y="5543"/>
                    </a:cubicBezTo>
                    <a:lnTo>
                      <a:pt x="5847" y="2398"/>
                    </a:lnTo>
                    <a:cubicBezTo>
                      <a:pt x="5847" y="1877"/>
                      <a:pt x="5499" y="1612"/>
                      <a:pt x="4799" y="1612"/>
                    </a:cubicBezTo>
                    <a:cubicBezTo>
                      <a:pt x="4102" y="1612"/>
                      <a:pt x="3754" y="1877"/>
                      <a:pt x="3754" y="2398"/>
                    </a:cubicBezTo>
                    <a:lnTo>
                      <a:pt x="3754" y="5543"/>
                    </a:lnTo>
                    <a:close/>
                    <a:moveTo>
                      <a:pt x="10535" y="7968"/>
                    </a:moveTo>
                    <a:lnTo>
                      <a:pt x="6607" y="7968"/>
                    </a:lnTo>
                    <a:lnTo>
                      <a:pt x="6607" y="11443"/>
                    </a:lnTo>
                    <a:lnTo>
                      <a:pt x="10535" y="11443"/>
                    </a:lnTo>
                    <a:lnTo>
                      <a:pt x="10535" y="7968"/>
                    </a:lnTo>
                    <a:close/>
                    <a:moveTo>
                      <a:pt x="10535" y="11976"/>
                    </a:moveTo>
                    <a:lnTo>
                      <a:pt x="6607" y="11976"/>
                    </a:lnTo>
                    <a:lnTo>
                      <a:pt x="6607" y="15452"/>
                    </a:lnTo>
                    <a:lnTo>
                      <a:pt x="10535" y="15452"/>
                    </a:lnTo>
                    <a:lnTo>
                      <a:pt x="10535" y="11976"/>
                    </a:lnTo>
                    <a:close/>
                    <a:moveTo>
                      <a:pt x="10535" y="15976"/>
                    </a:moveTo>
                    <a:lnTo>
                      <a:pt x="6607" y="15976"/>
                    </a:lnTo>
                    <a:lnTo>
                      <a:pt x="6607" y="19422"/>
                    </a:lnTo>
                    <a:lnTo>
                      <a:pt x="10535" y="19422"/>
                    </a:lnTo>
                    <a:lnTo>
                      <a:pt x="10535" y="15976"/>
                    </a:lnTo>
                    <a:close/>
                    <a:moveTo>
                      <a:pt x="9774" y="5543"/>
                    </a:moveTo>
                    <a:cubicBezTo>
                      <a:pt x="9774" y="5825"/>
                      <a:pt x="9849" y="6027"/>
                      <a:pt x="9996" y="6145"/>
                    </a:cubicBezTo>
                    <a:cubicBezTo>
                      <a:pt x="10143" y="6269"/>
                      <a:pt x="10405" y="6323"/>
                      <a:pt x="10782" y="6323"/>
                    </a:cubicBezTo>
                    <a:cubicBezTo>
                      <a:pt x="11159" y="6323"/>
                      <a:pt x="11427" y="6263"/>
                      <a:pt x="11588" y="6139"/>
                    </a:cubicBezTo>
                    <a:cubicBezTo>
                      <a:pt x="11750" y="6015"/>
                      <a:pt x="11830" y="5819"/>
                      <a:pt x="11830" y="5543"/>
                    </a:cubicBezTo>
                    <a:lnTo>
                      <a:pt x="11830" y="2398"/>
                    </a:lnTo>
                    <a:cubicBezTo>
                      <a:pt x="11830" y="2128"/>
                      <a:pt x="11750" y="1932"/>
                      <a:pt x="11588" y="1802"/>
                    </a:cubicBezTo>
                    <a:cubicBezTo>
                      <a:pt x="11427" y="1673"/>
                      <a:pt x="11159" y="1612"/>
                      <a:pt x="10782" y="1612"/>
                    </a:cubicBezTo>
                    <a:cubicBezTo>
                      <a:pt x="10405" y="1612"/>
                      <a:pt x="10143" y="1679"/>
                      <a:pt x="9996" y="1814"/>
                    </a:cubicBezTo>
                    <a:cubicBezTo>
                      <a:pt x="9849" y="1944"/>
                      <a:pt x="9774" y="2139"/>
                      <a:pt x="9774" y="2398"/>
                    </a:cubicBezTo>
                    <a:lnTo>
                      <a:pt x="9774" y="5543"/>
                    </a:lnTo>
                    <a:close/>
                    <a:moveTo>
                      <a:pt x="14986" y="7968"/>
                    </a:moveTo>
                    <a:lnTo>
                      <a:pt x="11073" y="7968"/>
                    </a:lnTo>
                    <a:lnTo>
                      <a:pt x="11073" y="11443"/>
                    </a:lnTo>
                    <a:lnTo>
                      <a:pt x="14986" y="11443"/>
                    </a:lnTo>
                    <a:lnTo>
                      <a:pt x="14986" y="7968"/>
                    </a:lnTo>
                    <a:close/>
                    <a:moveTo>
                      <a:pt x="14986" y="11976"/>
                    </a:moveTo>
                    <a:lnTo>
                      <a:pt x="11073" y="11976"/>
                    </a:lnTo>
                    <a:lnTo>
                      <a:pt x="11073" y="15452"/>
                    </a:lnTo>
                    <a:lnTo>
                      <a:pt x="14986" y="15452"/>
                    </a:lnTo>
                    <a:lnTo>
                      <a:pt x="14986" y="11976"/>
                    </a:lnTo>
                    <a:close/>
                    <a:moveTo>
                      <a:pt x="14986" y="15976"/>
                    </a:moveTo>
                    <a:lnTo>
                      <a:pt x="11073" y="15976"/>
                    </a:lnTo>
                    <a:lnTo>
                      <a:pt x="11073" y="19422"/>
                    </a:lnTo>
                    <a:lnTo>
                      <a:pt x="14986" y="19422"/>
                    </a:lnTo>
                    <a:lnTo>
                      <a:pt x="14986" y="15976"/>
                    </a:lnTo>
                    <a:close/>
                    <a:moveTo>
                      <a:pt x="19423" y="7968"/>
                    </a:moveTo>
                    <a:lnTo>
                      <a:pt x="15521" y="7968"/>
                    </a:lnTo>
                    <a:lnTo>
                      <a:pt x="15521" y="11443"/>
                    </a:lnTo>
                    <a:lnTo>
                      <a:pt x="19423" y="11443"/>
                    </a:lnTo>
                    <a:lnTo>
                      <a:pt x="19423" y="7968"/>
                    </a:lnTo>
                    <a:close/>
                    <a:moveTo>
                      <a:pt x="19423" y="11976"/>
                    </a:moveTo>
                    <a:lnTo>
                      <a:pt x="15521" y="11976"/>
                    </a:lnTo>
                    <a:lnTo>
                      <a:pt x="15521" y="15452"/>
                    </a:lnTo>
                    <a:lnTo>
                      <a:pt x="19423" y="15452"/>
                    </a:lnTo>
                    <a:lnTo>
                      <a:pt x="19423" y="11976"/>
                    </a:lnTo>
                    <a:close/>
                    <a:moveTo>
                      <a:pt x="19423" y="15976"/>
                    </a:moveTo>
                    <a:lnTo>
                      <a:pt x="15521" y="15976"/>
                    </a:lnTo>
                    <a:lnTo>
                      <a:pt x="15521" y="19422"/>
                    </a:lnTo>
                    <a:lnTo>
                      <a:pt x="19423" y="19422"/>
                    </a:lnTo>
                    <a:lnTo>
                      <a:pt x="19423" y="15976"/>
                    </a:lnTo>
                    <a:close/>
                    <a:moveTo>
                      <a:pt x="15758" y="5543"/>
                    </a:moveTo>
                    <a:cubicBezTo>
                      <a:pt x="15758" y="6067"/>
                      <a:pt x="16106" y="6323"/>
                      <a:pt x="16806" y="6323"/>
                    </a:cubicBezTo>
                    <a:cubicBezTo>
                      <a:pt x="17502" y="6323"/>
                      <a:pt x="17848" y="6067"/>
                      <a:pt x="17839" y="5543"/>
                    </a:cubicBezTo>
                    <a:lnTo>
                      <a:pt x="17839" y="2398"/>
                    </a:lnTo>
                    <a:cubicBezTo>
                      <a:pt x="17839" y="1877"/>
                      <a:pt x="17494" y="1612"/>
                      <a:pt x="16806" y="1612"/>
                    </a:cubicBezTo>
                    <a:cubicBezTo>
                      <a:pt x="16106" y="1612"/>
                      <a:pt x="15758" y="1877"/>
                      <a:pt x="15758" y="2398"/>
                    </a:cubicBezTo>
                    <a:lnTo>
                      <a:pt x="15758" y="55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Text1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403337" y="4099074"/>
                <a:ext cx="1710356" cy="1110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“公益属性+科技赋能”双轮驱动，提升品牌价值。</a:t>
                </a:r>
                <a:endParaRPr lang="en-US" dirty="0"/>
              </a:p>
            </p:txBody>
          </p:sp>
          <p:sp>
            <p:nvSpPr>
              <p:cNvPr id="42" name="Bullet1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403337" y="3487686"/>
                <a:ext cx="1710356" cy="611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公益与科技结合</a:t>
                </a:r>
                <a:endParaRPr lang="en-US" dirty="0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8867E99-1AC7-0316-C057-A856AA7CF417}"/>
                </a:ext>
              </a:extLst>
            </p:cNvPr>
            <p:cNvGrpSpPr/>
            <p:nvPr/>
          </p:nvGrpSpPr>
          <p:grpSpPr>
            <a:xfrm>
              <a:off x="3038846" y="2623614"/>
              <a:ext cx="2014491" cy="3357183"/>
              <a:chOff x="3038846" y="2623614"/>
              <a:chExt cx="2014491" cy="3357183"/>
            </a:xfrm>
          </p:grpSpPr>
          <p:sp>
            <p:nvSpPr>
              <p:cNvPr id="10" name="ComponentBackground2">
                <a:extLst>
                  <a:ext uri="{FF2B5EF4-FFF2-40B4-BE49-F238E27FC236}">
                    <a16:creationId xmlns:a16="http://schemas.microsoft.com/office/drawing/2014/main" id="{DBF308C7-CED4-43CF-85BF-DD7B0E6E56C9}"/>
                  </a:ext>
                </a:extLst>
              </p:cNvPr>
              <p:cNvSpPr/>
              <p:nvPr/>
            </p:nvSpPr>
            <p:spPr bwMode="auto">
              <a:xfrm>
                <a:off x="3302559" y="3130325"/>
                <a:ext cx="1750778" cy="2834885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 w="3175">
                <a:solidFill>
                  <a:schemeClr val="tx2">
                    <a:alpha val="1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Number2">
                <a:extLst>
                  <a:ext uri="{FF2B5EF4-FFF2-40B4-BE49-F238E27FC236}">
                    <a16:creationId xmlns:a16="http://schemas.microsoft.com/office/drawing/2014/main" id="{644F5524-59CB-4426-9FD2-6531F23CBA8D}"/>
                  </a:ext>
                </a:extLst>
              </p:cNvPr>
              <p:cNvSpPr/>
              <p:nvPr/>
            </p:nvSpPr>
            <p:spPr bwMode="auto">
              <a:xfrm>
                <a:off x="3038846" y="2623614"/>
                <a:ext cx="2009567" cy="506711"/>
              </a:xfrm>
              <a:prstGeom prst="rect">
                <a:avLst/>
              </a:prstGeom>
              <a:solidFill>
                <a:schemeClr val="accent2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</a:rPr>
                  <a:t>02</a:t>
                </a:r>
              </a:p>
            </p:txBody>
          </p:sp>
          <p:sp>
            <p:nvSpPr>
              <p:cNvPr id="11" name="IconBackground2">
                <a:extLst>
                  <a:ext uri="{FF2B5EF4-FFF2-40B4-BE49-F238E27FC236}">
                    <a16:creationId xmlns:a16="http://schemas.microsoft.com/office/drawing/2014/main" id="{5AB84F42-DEBF-4B1E-AB9E-4B843D16D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7046" y="5452252"/>
                <a:ext cx="1746291" cy="528545"/>
              </a:xfrm>
              <a:prstGeom prst="rect">
                <a:avLst/>
              </a:prstGeom>
              <a:solidFill>
                <a:schemeClr val="accent2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algn="ctr"/>
                <a:endParaRPr lang="zh-CN" alt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Icon2">
                <a:extLst>
                  <a:ext uri="{FF2B5EF4-FFF2-40B4-BE49-F238E27FC236}">
                    <a16:creationId xmlns:a16="http://schemas.microsoft.com/office/drawing/2014/main" id="{E614FFBB-F115-4A14-B023-393163A9D719}"/>
                  </a:ext>
                </a:extLst>
              </p:cNvPr>
              <p:cNvSpPr/>
              <p:nvPr/>
            </p:nvSpPr>
            <p:spPr bwMode="auto">
              <a:xfrm>
                <a:off x="4021856" y="5527867"/>
                <a:ext cx="316670" cy="326779"/>
              </a:xfrm>
              <a:custGeom>
                <a:avLst/>
                <a:gdLst>
                  <a:gd name="T0" fmla="*/ 10800 w 21600"/>
                  <a:gd name="T1" fmla="*/ 10789 h 21579"/>
                  <a:gd name="T2" fmla="*/ 10800 w 21600"/>
                  <a:gd name="T3" fmla="*/ 10789 h 21579"/>
                  <a:gd name="T4" fmla="*/ 10800 w 21600"/>
                  <a:gd name="T5" fmla="*/ 10789 h 21579"/>
                  <a:gd name="T6" fmla="*/ 10800 w 21600"/>
                  <a:gd name="T7" fmla="*/ 10789 h 21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579">
                    <a:moveTo>
                      <a:pt x="21599" y="9391"/>
                    </a:moveTo>
                    <a:cubicBezTo>
                      <a:pt x="21599" y="9887"/>
                      <a:pt x="21472" y="10321"/>
                      <a:pt x="21218" y="10697"/>
                    </a:cubicBezTo>
                    <a:cubicBezTo>
                      <a:pt x="20963" y="11072"/>
                      <a:pt x="20647" y="11313"/>
                      <a:pt x="20263" y="11427"/>
                    </a:cubicBezTo>
                    <a:lnTo>
                      <a:pt x="20263" y="16610"/>
                    </a:lnTo>
                    <a:cubicBezTo>
                      <a:pt x="20263" y="17200"/>
                      <a:pt x="20087" y="17708"/>
                      <a:pt x="19729" y="18128"/>
                    </a:cubicBezTo>
                    <a:cubicBezTo>
                      <a:pt x="19374" y="18550"/>
                      <a:pt x="18951" y="18758"/>
                      <a:pt x="18459" y="18758"/>
                    </a:cubicBezTo>
                    <a:cubicBezTo>
                      <a:pt x="17927" y="18122"/>
                      <a:pt x="17286" y="17505"/>
                      <a:pt x="16537" y="16904"/>
                    </a:cubicBezTo>
                    <a:cubicBezTo>
                      <a:pt x="15785" y="16305"/>
                      <a:pt x="14980" y="15756"/>
                      <a:pt x="14116" y="15254"/>
                    </a:cubicBezTo>
                    <a:cubicBezTo>
                      <a:pt x="13254" y="14755"/>
                      <a:pt x="12363" y="14324"/>
                      <a:pt x="11449" y="13969"/>
                    </a:cubicBezTo>
                    <a:cubicBezTo>
                      <a:pt x="10536" y="13614"/>
                      <a:pt x="9648" y="13379"/>
                      <a:pt x="8788" y="13267"/>
                    </a:cubicBezTo>
                    <a:cubicBezTo>
                      <a:pt x="8453" y="13379"/>
                      <a:pt x="8179" y="13564"/>
                      <a:pt x="7968" y="13828"/>
                    </a:cubicBezTo>
                    <a:cubicBezTo>
                      <a:pt x="7758" y="14092"/>
                      <a:pt x="7613" y="14386"/>
                      <a:pt x="7535" y="14706"/>
                    </a:cubicBezTo>
                    <a:cubicBezTo>
                      <a:pt x="7457" y="15028"/>
                      <a:pt x="7449" y="15360"/>
                      <a:pt x="7510" y="15698"/>
                    </a:cubicBezTo>
                    <a:cubicBezTo>
                      <a:pt x="7574" y="16035"/>
                      <a:pt x="7719" y="16340"/>
                      <a:pt x="7946" y="16610"/>
                    </a:cubicBezTo>
                    <a:cubicBezTo>
                      <a:pt x="7750" y="16992"/>
                      <a:pt x="7660" y="17347"/>
                      <a:pt x="7677" y="17673"/>
                    </a:cubicBezTo>
                    <a:cubicBezTo>
                      <a:pt x="7692" y="17993"/>
                      <a:pt x="7772" y="18307"/>
                      <a:pt x="7917" y="18606"/>
                    </a:cubicBezTo>
                    <a:cubicBezTo>
                      <a:pt x="8059" y="18908"/>
                      <a:pt x="8255" y="19193"/>
                      <a:pt x="8497" y="19469"/>
                    </a:cubicBezTo>
                    <a:cubicBezTo>
                      <a:pt x="8737" y="19745"/>
                      <a:pt x="8996" y="20021"/>
                      <a:pt x="9271" y="20291"/>
                    </a:cubicBezTo>
                    <a:cubicBezTo>
                      <a:pt x="9114" y="20696"/>
                      <a:pt x="8842" y="21001"/>
                      <a:pt x="8455" y="21212"/>
                    </a:cubicBezTo>
                    <a:cubicBezTo>
                      <a:pt x="8069" y="21423"/>
                      <a:pt x="7655" y="21541"/>
                      <a:pt x="7212" y="21570"/>
                    </a:cubicBezTo>
                    <a:cubicBezTo>
                      <a:pt x="6771" y="21599"/>
                      <a:pt x="6340" y="21550"/>
                      <a:pt x="5917" y="21423"/>
                    </a:cubicBezTo>
                    <a:cubicBezTo>
                      <a:pt x="5496" y="21294"/>
                      <a:pt x="5163" y="21092"/>
                      <a:pt x="4923" y="20810"/>
                    </a:cubicBezTo>
                    <a:cubicBezTo>
                      <a:pt x="4781" y="20241"/>
                      <a:pt x="4624" y="19657"/>
                      <a:pt x="4453" y="19055"/>
                    </a:cubicBezTo>
                    <a:cubicBezTo>
                      <a:pt x="4281" y="18453"/>
                      <a:pt x="4139" y="17843"/>
                      <a:pt x="4032" y="17224"/>
                    </a:cubicBezTo>
                    <a:cubicBezTo>
                      <a:pt x="3921" y="16599"/>
                      <a:pt x="3868" y="15953"/>
                      <a:pt x="3868" y="15281"/>
                    </a:cubicBezTo>
                    <a:cubicBezTo>
                      <a:pt x="3868" y="14615"/>
                      <a:pt x="3961" y="13905"/>
                      <a:pt x="4149" y="13153"/>
                    </a:cubicBezTo>
                    <a:lnTo>
                      <a:pt x="1804" y="13153"/>
                    </a:lnTo>
                    <a:cubicBezTo>
                      <a:pt x="1312" y="13153"/>
                      <a:pt x="888" y="12945"/>
                      <a:pt x="533" y="12522"/>
                    </a:cubicBezTo>
                    <a:cubicBezTo>
                      <a:pt x="176" y="12100"/>
                      <a:pt x="0" y="11592"/>
                      <a:pt x="0" y="10990"/>
                    </a:cubicBezTo>
                    <a:lnTo>
                      <a:pt x="0" y="7774"/>
                    </a:lnTo>
                    <a:cubicBezTo>
                      <a:pt x="0" y="7184"/>
                      <a:pt x="176" y="6676"/>
                      <a:pt x="526" y="6245"/>
                    </a:cubicBezTo>
                    <a:cubicBezTo>
                      <a:pt x="878" y="5819"/>
                      <a:pt x="1304" y="5605"/>
                      <a:pt x="1804" y="5605"/>
                    </a:cubicBezTo>
                    <a:lnTo>
                      <a:pt x="7652" y="5605"/>
                    </a:lnTo>
                    <a:cubicBezTo>
                      <a:pt x="8551" y="5605"/>
                      <a:pt x="9508" y="5449"/>
                      <a:pt x="10524" y="5135"/>
                    </a:cubicBezTo>
                    <a:cubicBezTo>
                      <a:pt x="11540" y="4821"/>
                      <a:pt x="12536" y="4399"/>
                      <a:pt x="13511" y="3873"/>
                    </a:cubicBezTo>
                    <a:cubicBezTo>
                      <a:pt x="14488" y="3342"/>
                      <a:pt x="15408" y="2744"/>
                      <a:pt x="16272" y="2071"/>
                    </a:cubicBezTo>
                    <a:cubicBezTo>
                      <a:pt x="17134" y="1405"/>
                      <a:pt x="17864" y="713"/>
                      <a:pt x="18459" y="0"/>
                    </a:cubicBezTo>
                    <a:cubicBezTo>
                      <a:pt x="18951" y="0"/>
                      <a:pt x="19374" y="214"/>
                      <a:pt x="19729" y="633"/>
                    </a:cubicBezTo>
                    <a:cubicBezTo>
                      <a:pt x="20087" y="1056"/>
                      <a:pt x="20263" y="1567"/>
                      <a:pt x="20263" y="2165"/>
                    </a:cubicBezTo>
                    <a:lnTo>
                      <a:pt x="20263" y="7334"/>
                    </a:lnTo>
                    <a:cubicBezTo>
                      <a:pt x="20647" y="7445"/>
                      <a:pt x="20963" y="7692"/>
                      <a:pt x="21218" y="8070"/>
                    </a:cubicBezTo>
                    <a:cubicBezTo>
                      <a:pt x="21472" y="8454"/>
                      <a:pt x="21599" y="8895"/>
                      <a:pt x="21599" y="9391"/>
                    </a:cubicBezTo>
                    <a:moveTo>
                      <a:pt x="18459" y="2855"/>
                    </a:moveTo>
                    <a:cubicBezTo>
                      <a:pt x="17864" y="3407"/>
                      <a:pt x="17215" y="3941"/>
                      <a:pt x="16512" y="4451"/>
                    </a:cubicBezTo>
                    <a:cubicBezTo>
                      <a:pt x="15810" y="4962"/>
                      <a:pt x="15065" y="5423"/>
                      <a:pt x="14280" y="5834"/>
                    </a:cubicBezTo>
                    <a:cubicBezTo>
                      <a:pt x="13494" y="6245"/>
                      <a:pt x="12693" y="6609"/>
                      <a:pt x="11878" y="6923"/>
                    </a:cubicBezTo>
                    <a:cubicBezTo>
                      <a:pt x="11060" y="7237"/>
                      <a:pt x="10255" y="7462"/>
                      <a:pt x="9457" y="7603"/>
                    </a:cubicBezTo>
                    <a:lnTo>
                      <a:pt x="9457" y="11172"/>
                    </a:lnTo>
                    <a:cubicBezTo>
                      <a:pt x="10255" y="11325"/>
                      <a:pt x="11060" y="11554"/>
                      <a:pt x="11878" y="11862"/>
                    </a:cubicBezTo>
                    <a:cubicBezTo>
                      <a:pt x="12693" y="12170"/>
                      <a:pt x="13494" y="12537"/>
                      <a:pt x="14280" y="12956"/>
                    </a:cubicBezTo>
                    <a:cubicBezTo>
                      <a:pt x="15065" y="13379"/>
                      <a:pt x="15812" y="13843"/>
                      <a:pt x="16524" y="14347"/>
                    </a:cubicBezTo>
                    <a:cubicBezTo>
                      <a:pt x="17234" y="14855"/>
                      <a:pt x="17881" y="15380"/>
                      <a:pt x="18459" y="15920"/>
                    </a:cubicBezTo>
                    <a:lnTo>
                      <a:pt x="18459" y="28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Text2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3342981" y="4099074"/>
                <a:ext cx="1710356" cy="1110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结合政策补贴，降低购买门槛，扩大市场。</a:t>
                </a:r>
                <a:endParaRPr lang="en-US" dirty="0"/>
              </a:p>
            </p:txBody>
          </p:sp>
          <p:sp>
            <p:nvSpPr>
              <p:cNvPr id="40" name="Bullet2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3342981" y="3487686"/>
                <a:ext cx="1710356" cy="611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价格策略</a:t>
                </a:r>
                <a:endParaRPr lang="en-US" dirty="0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39416E5-F9C0-418E-1B29-3B619DFADC59}"/>
                </a:ext>
              </a:extLst>
            </p:cNvPr>
            <p:cNvGrpSpPr/>
            <p:nvPr/>
          </p:nvGrpSpPr>
          <p:grpSpPr>
            <a:xfrm>
              <a:off x="4982073" y="2635106"/>
              <a:ext cx="2014492" cy="3345691"/>
              <a:chOff x="4982073" y="2635106"/>
              <a:chExt cx="2014492" cy="3345691"/>
            </a:xfrm>
          </p:grpSpPr>
          <p:sp>
            <p:nvSpPr>
              <p:cNvPr id="14" name="ComponentBackground3">
                <a:extLst>
                  <a:ext uri="{FF2B5EF4-FFF2-40B4-BE49-F238E27FC236}">
                    <a16:creationId xmlns:a16="http://schemas.microsoft.com/office/drawing/2014/main" id="{6E82ABD4-2C0B-48C1-AAAC-A42DCA385772}"/>
                  </a:ext>
                </a:extLst>
              </p:cNvPr>
              <p:cNvSpPr/>
              <p:nvPr/>
            </p:nvSpPr>
            <p:spPr bwMode="auto">
              <a:xfrm>
                <a:off x="5245787" y="3118956"/>
                <a:ext cx="1750778" cy="2834885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 w="3175">
                <a:solidFill>
                  <a:schemeClr val="tx2">
                    <a:alpha val="1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Number3">
                <a:extLst>
                  <a:ext uri="{FF2B5EF4-FFF2-40B4-BE49-F238E27FC236}">
                    <a16:creationId xmlns:a16="http://schemas.microsoft.com/office/drawing/2014/main" id="{8F90FF15-5D03-4D3D-A9F3-94E868C61FD3}"/>
                  </a:ext>
                </a:extLst>
              </p:cNvPr>
              <p:cNvSpPr/>
              <p:nvPr/>
            </p:nvSpPr>
            <p:spPr bwMode="auto">
              <a:xfrm>
                <a:off x="4982073" y="2635106"/>
                <a:ext cx="2009567" cy="506711"/>
              </a:xfrm>
              <a:prstGeom prst="rect">
                <a:avLst/>
              </a:prstGeom>
              <a:solidFill>
                <a:schemeClr val="accent3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</a:rPr>
                  <a:t>03</a:t>
                </a:r>
              </a:p>
            </p:txBody>
          </p:sp>
          <p:sp>
            <p:nvSpPr>
              <p:cNvPr id="15" name="IconBackground3">
                <a:extLst>
                  <a:ext uri="{FF2B5EF4-FFF2-40B4-BE49-F238E27FC236}">
                    <a16:creationId xmlns:a16="http://schemas.microsoft.com/office/drawing/2014/main" id="{092DA47B-F2B4-4B84-8CC4-4105F2863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5349" y="5452252"/>
                <a:ext cx="1746291" cy="528545"/>
              </a:xfrm>
              <a:prstGeom prst="rect">
                <a:avLst/>
              </a:prstGeom>
              <a:solidFill>
                <a:schemeClr val="accent3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algn="ctr"/>
                <a:endParaRPr lang="zh-CN" alt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Icon3">
                <a:extLst>
                  <a:ext uri="{FF2B5EF4-FFF2-40B4-BE49-F238E27FC236}">
                    <a16:creationId xmlns:a16="http://schemas.microsoft.com/office/drawing/2014/main" id="{8BEC5AE9-90D2-4887-A785-70C6149033AF}"/>
                  </a:ext>
                </a:extLst>
              </p:cNvPr>
              <p:cNvSpPr/>
              <p:nvPr/>
            </p:nvSpPr>
            <p:spPr bwMode="auto">
              <a:xfrm>
                <a:off x="5919366" y="5539460"/>
                <a:ext cx="329242" cy="303591"/>
              </a:xfrm>
              <a:custGeom>
                <a:avLst/>
                <a:gdLst>
                  <a:gd name="T0" fmla="*/ 80 w 498"/>
                  <a:gd name="T1" fmla="*/ 151 h 445"/>
                  <a:gd name="T2" fmla="*/ 80 w 498"/>
                  <a:gd name="T3" fmla="*/ 151 h 445"/>
                  <a:gd name="T4" fmla="*/ 142 w 498"/>
                  <a:gd name="T5" fmla="*/ 169 h 445"/>
                  <a:gd name="T6" fmla="*/ 151 w 498"/>
                  <a:gd name="T7" fmla="*/ 169 h 445"/>
                  <a:gd name="T8" fmla="*/ 195 w 498"/>
                  <a:gd name="T9" fmla="*/ 134 h 445"/>
                  <a:gd name="T10" fmla="*/ 195 w 498"/>
                  <a:gd name="T11" fmla="*/ 125 h 445"/>
                  <a:gd name="T12" fmla="*/ 178 w 498"/>
                  <a:gd name="T13" fmla="*/ 107 h 445"/>
                  <a:gd name="T14" fmla="*/ 275 w 498"/>
                  <a:gd name="T15" fmla="*/ 10 h 445"/>
                  <a:gd name="T16" fmla="*/ 195 w 498"/>
                  <a:gd name="T17" fmla="*/ 0 h 445"/>
                  <a:gd name="T18" fmla="*/ 107 w 498"/>
                  <a:gd name="T19" fmla="*/ 54 h 445"/>
                  <a:gd name="T20" fmla="*/ 72 w 498"/>
                  <a:gd name="T21" fmla="*/ 81 h 445"/>
                  <a:gd name="T22" fmla="*/ 53 w 498"/>
                  <a:gd name="T23" fmla="*/ 116 h 445"/>
                  <a:gd name="T24" fmla="*/ 18 w 498"/>
                  <a:gd name="T25" fmla="*/ 125 h 445"/>
                  <a:gd name="T26" fmla="*/ 0 w 498"/>
                  <a:gd name="T27" fmla="*/ 143 h 445"/>
                  <a:gd name="T28" fmla="*/ 0 w 498"/>
                  <a:gd name="T29" fmla="*/ 151 h 445"/>
                  <a:gd name="T30" fmla="*/ 36 w 498"/>
                  <a:gd name="T31" fmla="*/ 187 h 445"/>
                  <a:gd name="T32" fmla="*/ 53 w 498"/>
                  <a:gd name="T33" fmla="*/ 196 h 445"/>
                  <a:gd name="T34" fmla="*/ 72 w 498"/>
                  <a:gd name="T35" fmla="*/ 178 h 445"/>
                  <a:gd name="T36" fmla="*/ 80 w 498"/>
                  <a:gd name="T37" fmla="*/ 151 h 445"/>
                  <a:gd name="T38" fmla="*/ 222 w 498"/>
                  <a:gd name="T39" fmla="*/ 160 h 445"/>
                  <a:gd name="T40" fmla="*/ 222 w 498"/>
                  <a:gd name="T41" fmla="*/ 160 h 445"/>
                  <a:gd name="T42" fmla="*/ 213 w 498"/>
                  <a:gd name="T43" fmla="*/ 160 h 445"/>
                  <a:gd name="T44" fmla="*/ 178 w 498"/>
                  <a:gd name="T45" fmla="*/ 187 h 445"/>
                  <a:gd name="T46" fmla="*/ 169 w 498"/>
                  <a:gd name="T47" fmla="*/ 204 h 445"/>
                  <a:gd name="T48" fmla="*/ 381 w 498"/>
                  <a:gd name="T49" fmla="*/ 435 h 445"/>
                  <a:gd name="T50" fmla="*/ 399 w 498"/>
                  <a:gd name="T51" fmla="*/ 435 h 445"/>
                  <a:gd name="T52" fmla="*/ 426 w 498"/>
                  <a:gd name="T53" fmla="*/ 417 h 445"/>
                  <a:gd name="T54" fmla="*/ 426 w 498"/>
                  <a:gd name="T55" fmla="*/ 400 h 445"/>
                  <a:gd name="T56" fmla="*/ 222 w 498"/>
                  <a:gd name="T57" fmla="*/ 160 h 445"/>
                  <a:gd name="T58" fmla="*/ 497 w 498"/>
                  <a:gd name="T59" fmla="*/ 63 h 445"/>
                  <a:gd name="T60" fmla="*/ 497 w 498"/>
                  <a:gd name="T61" fmla="*/ 63 h 445"/>
                  <a:gd name="T62" fmla="*/ 479 w 498"/>
                  <a:gd name="T63" fmla="*/ 54 h 445"/>
                  <a:gd name="T64" fmla="*/ 461 w 498"/>
                  <a:gd name="T65" fmla="*/ 89 h 445"/>
                  <a:gd name="T66" fmla="*/ 408 w 498"/>
                  <a:gd name="T67" fmla="*/ 107 h 445"/>
                  <a:gd name="T68" fmla="*/ 399 w 498"/>
                  <a:gd name="T69" fmla="*/ 63 h 445"/>
                  <a:gd name="T70" fmla="*/ 417 w 498"/>
                  <a:gd name="T71" fmla="*/ 19 h 445"/>
                  <a:gd name="T72" fmla="*/ 408 w 498"/>
                  <a:gd name="T73" fmla="*/ 10 h 445"/>
                  <a:gd name="T74" fmla="*/ 337 w 498"/>
                  <a:gd name="T75" fmla="*/ 72 h 445"/>
                  <a:gd name="T76" fmla="*/ 319 w 498"/>
                  <a:gd name="T77" fmla="*/ 151 h 445"/>
                  <a:gd name="T78" fmla="*/ 284 w 498"/>
                  <a:gd name="T79" fmla="*/ 187 h 445"/>
                  <a:gd name="T80" fmla="*/ 319 w 498"/>
                  <a:gd name="T81" fmla="*/ 231 h 445"/>
                  <a:gd name="T82" fmla="*/ 364 w 498"/>
                  <a:gd name="T83" fmla="*/ 187 h 445"/>
                  <a:gd name="T84" fmla="*/ 408 w 498"/>
                  <a:gd name="T85" fmla="*/ 178 h 445"/>
                  <a:gd name="T86" fmla="*/ 488 w 498"/>
                  <a:gd name="T87" fmla="*/ 143 h 445"/>
                  <a:gd name="T88" fmla="*/ 497 w 498"/>
                  <a:gd name="T89" fmla="*/ 63 h 445"/>
                  <a:gd name="T90" fmla="*/ 72 w 498"/>
                  <a:gd name="T91" fmla="*/ 400 h 445"/>
                  <a:gd name="T92" fmla="*/ 72 w 498"/>
                  <a:gd name="T93" fmla="*/ 400 h 445"/>
                  <a:gd name="T94" fmla="*/ 72 w 498"/>
                  <a:gd name="T95" fmla="*/ 417 h 445"/>
                  <a:gd name="T96" fmla="*/ 89 w 498"/>
                  <a:gd name="T97" fmla="*/ 444 h 445"/>
                  <a:gd name="T98" fmla="*/ 107 w 498"/>
                  <a:gd name="T99" fmla="*/ 435 h 445"/>
                  <a:gd name="T100" fmla="*/ 231 w 498"/>
                  <a:gd name="T101" fmla="*/ 320 h 445"/>
                  <a:gd name="T102" fmla="*/ 195 w 498"/>
                  <a:gd name="T103" fmla="*/ 275 h 445"/>
                  <a:gd name="T104" fmla="*/ 72 w 498"/>
                  <a:gd name="T105" fmla="*/ 40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98" h="445">
                    <a:moveTo>
                      <a:pt x="80" y="151"/>
                    </a:moveTo>
                    <a:lnTo>
                      <a:pt x="80" y="151"/>
                    </a:lnTo>
                    <a:cubicBezTo>
                      <a:pt x="97" y="134"/>
                      <a:pt x="116" y="143"/>
                      <a:pt x="142" y="169"/>
                    </a:cubicBezTo>
                    <a:cubicBezTo>
                      <a:pt x="151" y="178"/>
                      <a:pt x="151" y="169"/>
                      <a:pt x="151" y="169"/>
                    </a:cubicBezTo>
                    <a:cubicBezTo>
                      <a:pt x="160" y="169"/>
                      <a:pt x="186" y="134"/>
                      <a:pt x="195" y="134"/>
                    </a:cubicBezTo>
                    <a:cubicBezTo>
                      <a:pt x="195" y="134"/>
                      <a:pt x="195" y="134"/>
                      <a:pt x="195" y="125"/>
                    </a:cubicBezTo>
                    <a:cubicBezTo>
                      <a:pt x="186" y="125"/>
                      <a:pt x="178" y="116"/>
                      <a:pt x="178" y="107"/>
                    </a:cubicBezTo>
                    <a:cubicBezTo>
                      <a:pt x="133" y="45"/>
                      <a:pt x="301" y="10"/>
                      <a:pt x="275" y="10"/>
                    </a:cubicBezTo>
                    <a:cubicBezTo>
                      <a:pt x="257" y="0"/>
                      <a:pt x="204" y="0"/>
                      <a:pt x="195" y="0"/>
                    </a:cubicBezTo>
                    <a:cubicBezTo>
                      <a:pt x="169" y="10"/>
                      <a:pt x="125" y="36"/>
                      <a:pt x="107" y="54"/>
                    </a:cubicBezTo>
                    <a:cubicBezTo>
                      <a:pt x="80" y="72"/>
                      <a:pt x="72" y="81"/>
                      <a:pt x="72" y="81"/>
                    </a:cubicBezTo>
                    <a:cubicBezTo>
                      <a:pt x="62" y="89"/>
                      <a:pt x="72" y="107"/>
                      <a:pt x="53" y="116"/>
                    </a:cubicBezTo>
                    <a:cubicBezTo>
                      <a:pt x="36" y="125"/>
                      <a:pt x="27" y="116"/>
                      <a:pt x="18" y="125"/>
                    </a:cubicBezTo>
                    <a:cubicBezTo>
                      <a:pt x="18" y="134"/>
                      <a:pt x="9" y="134"/>
                      <a:pt x="0" y="143"/>
                    </a:cubicBezTo>
                    <a:lnTo>
                      <a:pt x="0" y="151"/>
                    </a:lnTo>
                    <a:lnTo>
                      <a:pt x="36" y="187"/>
                    </a:lnTo>
                    <a:cubicBezTo>
                      <a:pt x="36" y="196"/>
                      <a:pt x="44" y="196"/>
                      <a:pt x="53" y="196"/>
                    </a:cubicBezTo>
                    <a:cubicBezTo>
                      <a:pt x="53" y="187"/>
                      <a:pt x="62" y="178"/>
                      <a:pt x="72" y="178"/>
                    </a:cubicBezTo>
                    <a:cubicBezTo>
                      <a:pt x="72" y="178"/>
                      <a:pt x="72" y="151"/>
                      <a:pt x="80" y="151"/>
                    </a:cubicBezTo>
                    <a:close/>
                    <a:moveTo>
                      <a:pt x="222" y="160"/>
                    </a:moveTo>
                    <a:lnTo>
                      <a:pt x="222" y="160"/>
                    </a:lnTo>
                    <a:cubicBezTo>
                      <a:pt x="213" y="160"/>
                      <a:pt x="213" y="160"/>
                      <a:pt x="213" y="160"/>
                    </a:cubicBezTo>
                    <a:cubicBezTo>
                      <a:pt x="178" y="187"/>
                      <a:pt x="178" y="187"/>
                      <a:pt x="178" y="187"/>
                    </a:cubicBezTo>
                    <a:cubicBezTo>
                      <a:pt x="169" y="196"/>
                      <a:pt x="169" y="196"/>
                      <a:pt x="169" y="204"/>
                    </a:cubicBezTo>
                    <a:cubicBezTo>
                      <a:pt x="381" y="435"/>
                      <a:pt x="381" y="435"/>
                      <a:pt x="381" y="435"/>
                    </a:cubicBezTo>
                    <a:cubicBezTo>
                      <a:pt x="381" y="444"/>
                      <a:pt x="391" y="444"/>
                      <a:pt x="399" y="435"/>
                    </a:cubicBezTo>
                    <a:cubicBezTo>
                      <a:pt x="426" y="417"/>
                      <a:pt x="426" y="417"/>
                      <a:pt x="426" y="417"/>
                    </a:cubicBezTo>
                    <a:cubicBezTo>
                      <a:pt x="426" y="408"/>
                      <a:pt x="426" y="400"/>
                      <a:pt x="426" y="400"/>
                    </a:cubicBezTo>
                    <a:lnTo>
                      <a:pt x="222" y="160"/>
                    </a:lnTo>
                    <a:close/>
                    <a:moveTo>
                      <a:pt x="497" y="63"/>
                    </a:moveTo>
                    <a:lnTo>
                      <a:pt x="497" y="63"/>
                    </a:lnTo>
                    <a:cubicBezTo>
                      <a:pt x="488" y="45"/>
                      <a:pt x="488" y="54"/>
                      <a:pt x="479" y="54"/>
                    </a:cubicBezTo>
                    <a:cubicBezTo>
                      <a:pt x="479" y="63"/>
                      <a:pt x="461" y="81"/>
                      <a:pt x="461" y="89"/>
                    </a:cubicBezTo>
                    <a:cubicBezTo>
                      <a:pt x="452" y="107"/>
                      <a:pt x="435" y="125"/>
                      <a:pt x="408" y="107"/>
                    </a:cubicBezTo>
                    <a:cubicBezTo>
                      <a:pt x="381" y="81"/>
                      <a:pt x="391" y="72"/>
                      <a:pt x="399" y="63"/>
                    </a:cubicBezTo>
                    <a:cubicBezTo>
                      <a:pt x="399" y="54"/>
                      <a:pt x="417" y="28"/>
                      <a:pt x="417" y="19"/>
                    </a:cubicBezTo>
                    <a:cubicBezTo>
                      <a:pt x="426" y="19"/>
                      <a:pt x="417" y="10"/>
                      <a:pt x="408" y="10"/>
                    </a:cubicBezTo>
                    <a:cubicBezTo>
                      <a:pt x="399" y="19"/>
                      <a:pt x="346" y="36"/>
                      <a:pt x="337" y="72"/>
                    </a:cubicBezTo>
                    <a:cubicBezTo>
                      <a:pt x="328" y="98"/>
                      <a:pt x="346" y="125"/>
                      <a:pt x="319" y="151"/>
                    </a:cubicBezTo>
                    <a:cubicBezTo>
                      <a:pt x="284" y="187"/>
                      <a:pt x="284" y="187"/>
                      <a:pt x="284" y="187"/>
                    </a:cubicBezTo>
                    <a:cubicBezTo>
                      <a:pt x="319" y="231"/>
                      <a:pt x="319" y="231"/>
                      <a:pt x="319" y="231"/>
                    </a:cubicBezTo>
                    <a:cubicBezTo>
                      <a:pt x="364" y="187"/>
                      <a:pt x="364" y="187"/>
                      <a:pt x="364" y="187"/>
                    </a:cubicBezTo>
                    <a:cubicBezTo>
                      <a:pt x="372" y="178"/>
                      <a:pt x="391" y="169"/>
                      <a:pt x="408" y="178"/>
                    </a:cubicBezTo>
                    <a:cubicBezTo>
                      <a:pt x="452" y="187"/>
                      <a:pt x="470" y="169"/>
                      <a:pt x="488" y="143"/>
                    </a:cubicBezTo>
                    <a:cubicBezTo>
                      <a:pt x="497" y="116"/>
                      <a:pt x="497" y="72"/>
                      <a:pt x="497" y="63"/>
                    </a:cubicBezTo>
                    <a:close/>
                    <a:moveTo>
                      <a:pt x="72" y="400"/>
                    </a:moveTo>
                    <a:lnTo>
                      <a:pt x="72" y="400"/>
                    </a:lnTo>
                    <a:cubicBezTo>
                      <a:pt x="62" y="408"/>
                      <a:pt x="62" y="417"/>
                      <a:pt x="72" y="417"/>
                    </a:cubicBezTo>
                    <a:cubicBezTo>
                      <a:pt x="89" y="444"/>
                      <a:pt x="89" y="444"/>
                      <a:pt x="89" y="444"/>
                    </a:cubicBezTo>
                    <a:cubicBezTo>
                      <a:pt x="97" y="444"/>
                      <a:pt x="107" y="444"/>
                      <a:pt x="107" y="435"/>
                    </a:cubicBezTo>
                    <a:cubicBezTo>
                      <a:pt x="231" y="320"/>
                      <a:pt x="231" y="320"/>
                      <a:pt x="231" y="320"/>
                    </a:cubicBezTo>
                    <a:cubicBezTo>
                      <a:pt x="195" y="275"/>
                      <a:pt x="195" y="275"/>
                      <a:pt x="195" y="275"/>
                    </a:cubicBezTo>
                    <a:lnTo>
                      <a:pt x="72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Text3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5265998" y="4099074"/>
                <a:ext cx="1710356" cy="1110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线上线下全渠道覆盖，提高产品触达率。</a:t>
                </a:r>
                <a:endParaRPr lang="en-US" dirty="0"/>
              </a:p>
            </p:txBody>
          </p:sp>
          <p:sp>
            <p:nvSpPr>
              <p:cNvPr id="38" name="Bullet3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5265998" y="3487686"/>
                <a:ext cx="1710356" cy="611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渠道建设</a:t>
                </a:r>
                <a:endParaRPr lang="en-US" dirty="0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53E5B32-C337-06FD-7C15-803CE12C83FE}"/>
                </a:ext>
              </a:extLst>
            </p:cNvPr>
            <p:cNvGrpSpPr/>
            <p:nvPr/>
          </p:nvGrpSpPr>
          <p:grpSpPr>
            <a:xfrm>
              <a:off x="6986471" y="2621202"/>
              <a:ext cx="2014492" cy="3359595"/>
              <a:chOff x="6986471" y="2621202"/>
              <a:chExt cx="2014492" cy="3359595"/>
            </a:xfrm>
          </p:grpSpPr>
          <p:sp>
            <p:nvSpPr>
              <p:cNvPr id="18" name="ComponentBackground4">
                <a:extLst>
                  <a:ext uri="{FF2B5EF4-FFF2-40B4-BE49-F238E27FC236}">
                    <a16:creationId xmlns:a16="http://schemas.microsoft.com/office/drawing/2014/main" id="{BF64A759-B218-44A0-AA22-BF21DA71E03E}"/>
                  </a:ext>
                </a:extLst>
              </p:cNvPr>
              <p:cNvSpPr/>
              <p:nvPr/>
            </p:nvSpPr>
            <p:spPr bwMode="auto">
              <a:xfrm>
                <a:off x="7250185" y="3127913"/>
                <a:ext cx="1750778" cy="2834885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 w="3175">
                <a:solidFill>
                  <a:schemeClr val="tx2">
                    <a:alpha val="1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Number4">
                <a:extLst>
                  <a:ext uri="{FF2B5EF4-FFF2-40B4-BE49-F238E27FC236}">
                    <a16:creationId xmlns:a16="http://schemas.microsoft.com/office/drawing/2014/main" id="{CDAE5907-B51C-4376-96BC-9196EB4125EE}"/>
                  </a:ext>
                </a:extLst>
              </p:cNvPr>
              <p:cNvSpPr/>
              <p:nvPr/>
            </p:nvSpPr>
            <p:spPr bwMode="auto">
              <a:xfrm>
                <a:off x="6986471" y="2621202"/>
                <a:ext cx="2009567" cy="506711"/>
              </a:xfrm>
              <a:prstGeom prst="rect">
                <a:avLst/>
              </a:prstGeom>
              <a:solidFill>
                <a:schemeClr val="accent4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</a:rPr>
                  <a:t>04</a:t>
                </a:r>
              </a:p>
            </p:txBody>
          </p:sp>
          <p:sp>
            <p:nvSpPr>
              <p:cNvPr id="19" name="IconBackground4">
                <a:extLst>
                  <a:ext uri="{FF2B5EF4-FFF2-40B4-BE49-F238E27FC236}">
                    <a16:creationId xmlns:a16="http://schemas.microsoft.com/office/drawing/2014/main" id="{6D498369-CB5C-4AC5-948B-E5B8687F1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9746" y="5452252"/>
                <a:ext cx="1746291" cy="528545"/>
              </a:xfrm>
              <a:prstGeom prst="rect">
                <a:avLst/>
              </a:prstGeom>
              <a:solidFill>
                <a:schemeClr val="accent4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algn="ctr"/>
                <a:endParaRPr lang="zh-CN" alt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Icon4">
                <a:extLst>
                  <a:ext uri="{FF2B5EF4-FFF2-40B4-BE49-F238E27FC236}">
                    <a16:creationId xmlns:a16="http://schemas.microsoft.com/office/drawing/2014/main" id="{E2B984C7-D27D-45CB-B4B5-447CEF57F2BE}"/>
                  </a:ext>
                </a:extLst>
              </p:cNvPr>
              <p:cNvSpPr/>
              <p:nvPr/>
            </p:nvSpPr>
            <p:spPr bwMode="auto">
              <a:xfrm>
                <a:off x="8004115" y="5533858"/>
                <a:ext cx="237553" cy="351167"/>
              </a:xfrm>
              <a:custGeom>
                <a:avLst/>
                <a:gdLst>
                  <a:gd name="T0" fmla="*/ 44 w 88"/>
                  <a:gd name="T1" fmla="*/ 0 h 128"/>
                  <a:gd name="T2" fmla="*/ 0 w 88"/>
                  <a:gd name="T3" fmla="*/ 44 h 128"/>
                  <a:gd name="T4" fmla="*/ 20 w 88"/>
                  <a:gd name="T5" fmla="*/ 92 h 128"/>
                  <a:gd name="T6" fmla="*/ 44 w 88"/>
                  <a:gd name="T7" fmla="*/ 128 h 128"/>
                  <a:gd name="T8" fmla="*/ 68 w 88"/>
                  <a:gd name="T9" fmla="*/ 92 h 128"/>
                  <a:gd name="T10" fmla="*/ 88 w 88"/>
                  <a:gd name="T11" fmla="*/ 44 h 128"/>
                  <a:gd name="T12" fmla="*/ 44 w 88"/>
                  <a:gd name="T13" fmla="*/ 0 h 128"/>
                  <a:gd name="T14" fmla="*/ 54 w 88"/>
                  <a:gd name="T15" fmla="*/ 109 h 128"/>
                  <a:gd name="T16" fmla="*/ 35 w 88"/>
                  <a:gd name="T17" fmla="*/ 111 h 128"/>
                  <a:gd name="T18" fmla="*/ 32 w 88"/>
                  <a:gd name="T19" fmla="*/ 104 h 128"/>
                  <a:gd name="T20" fmla="*/ 32 w 88"/>
                  <a:gd name="T21" fmla="*/ 103 h 128"/>
                  <a:gd name="T22" fmla="*/ 57 w 88"/>
                  <a:gd name="T23" fmla="*/ 100 h 128"/>
                  <a:gd name="T24" fmla="*/ 56 w 88"/>
                  <a:gd name="T25" fmla="*/ 104 h 128"/>
                  <a:gd name="T26" fmla="*/ 54 w 88"/>
                  <a:gd name="T27" fmla="*/ 109 h 128"/>
                  <a:gd name="T28" fmla="*/ 31 w 88"/>
                  <a:gd name="T29" fmla="*/ 100 h 128"/>
                  <a:gd name="T30" fmla="*/ 28 w 88"/>
                  <a:gd name="T31" fmla="*/ 92 h 128"/>
                  <a:gd name="T32" fmla="*/ 60 w 88"/>
                  <a:gd name="T33" fmla="*/ 92 h 128"/>
                  <a:gd name="T34" fmla="*/ 58 w 88"/>
                  <a:gd name="T35" fmla="*/ 96 h 128"/>
                  <a:gd name="T36" fmla="*/ 31 w 88"/>
                  <a:gd name="T37" fmla="*/ 100 h 128"/>
                  <a:gd name="T38" fmla="*/ 44 w 88"/>
                  <a:gd name="T39" fmla="*/ 120 h 128"/>
                  <a:gd name="T40" fmla="*/ 36 w 88"/>
                  <a:gd name="T41" fmla="*/ 115 h 128"/>
                  <a:gd name="T42" fmla="*/ 53 w 88"/>
                  <a:gd name="T43" fmla="*/ 113 h 128"/>
                  <a:gd name="T44" fmla="*/ 44 w 88"/>
                  <a:gd name="T45" fmla="*/ 120 h 128"/>
                  <a:gd name="T46" fmla="*/ 63 w 88"/>
                  <a:gd name="T47" fmla="*/ 84 h 128"/>
                  <a:gd name="T48" fmla="*/ 25 w 88"/>
                  <a:gd name="T49" fmla="*/ 84 h 128"/>
                  <a:gd name="T50" fmla="*/ 19 w 88"/>
                  <a:gd name="T51" fmla="*/ 71 h 128"/>
                  <a:gd name="T52" fmla="*/ 8 w 88"/>
                  <a:gd name="T53" fmla="*/ 44 h 128"/>
                  <a:gd name="T54" fmla="*/ 44 w 88"/>
                  <a:gd name="T55" fmla="*/ 8 h 128"/>
                  <a:gd name="T56" fmla="*/ 80 w 88"/>
                  <a:gd name="T57" fmla="*/ 44 h 128"/>
                  <a:gd name="T58" fmla="*/ 69 w 88"/>
                  <a:gd name="T59" fmla="*/ 71 h 128"/>
                  <a:gd name="T60" fmla="*/ 63 w 88"/>
                  <a:gd name="T61" fmla="*/ 8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8" h="128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0"/>
                      <a:pt x="15" y="77"/>
                      <a:pt x="20" y="92"/>
                    </a:cubicBezTo>
                    <a:cubicBezTo>
                      <a:pt x="28" y="115"/>
                      <a:pt x="27" y="128"/>
                      <a:pt x="44" y="128"/>
                    </a:cubicBezTo>
                    <a:cubicBezTo>
                      <a:pt x="61" y="128"/>
                      <a:pt x="60" y="115"/>
                      <a:pt x="68" y="92"/>
                    </a:cubicBezTo>
                    <a:cubicBezTo>
                      <a:pt x="73" y="77"/>
                      <a:pt x="88" y="60"/>
                      <a:pt x="88" y="44"/>
                    </a:cubicBezTo>
                    <a:cubicBezTo>
                      <a:pt x="88" y="20"/>
                      <a:pt x="68" y="0"/>
                      <a:pt x="44" y="0"/>
                    </a:cubicBezTo>
                    <a:close/>
                    <a:moveTo>
                      <a:pt x="54" y="109"/>
                    </a:moveTo>
                    <a:cubicBezTo>
                      <a:pt x="35" y="111"/>
                      <a:pt x="35" y="111"/>
                      <a:pt x="35" y="111"/>
                    </a:cubicBezTo>
                    <a:cubicBezTo>
                      <a:pt x="34" y="109"/>
                      <a:pt x="33" y="107"/>
                      <a:pt x="32" y="104"/>
                    </a:cubicBezTo>
                    <a:cubicBezTo>
                      <a:pt x="32" y="104"/>
                      <a:pt x="32" y="104"/>
                      <a:pt x="32" y="103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57" y="102"/>
                      <a:pt x="56" y="103"/>
                      <a:pt x="56" y="104"/>
                    </a:cubicBezTo>
                    <a:cubicBezTo>
                      <a:pt x="55" y="106"/>
                      <a:pt x="55" y="107"/>
                      <a:pt x="54" y="109"/>
                    </a:cubicBezTo>
                    <a:close/>
                    <a:moveTo>
                      <a:pt x="31" y="100"/>
                    </a:moveTo>
                    <a:cubicBezTo>
                      <a:pt x="30" y="97"/>
                      <a:pt x="29" y="95"/>
                      <a:pt x="28" y="92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59" y="93"/>
                      <a:pt x="59" y="95"/>
                      <a:pt x="58" y="96"/>
                    </a:cubicBezTo>
                    <a:lnTo>
                      <a:pt x="31" y="100"/>
                    </a:lnTo>
                    <a:close/>
                    <a:moveTo>
                      <a:pt x="44" y="120"/>
                    </a:moveTo>
                    <a:cubicBezTo>
                      <a:pt x="40" y="120"/>
                      <a:pt x="38" y="120"/>
                      <a:pt x="36" y="115"/>
                    </a:cubicBezTo>
                    <a:cubicBezTo>
                      <a:pt x="53" y="113"/>
                      <a:pt x="53" y="113"/>
                      <a:pt x="53" y="113"/>
                    </a:cubicBezTo>
                    <a:cubicBezTo>
                      <a:pt x="51" y="119"/>
                      <a:pt x="49" y="120"/>
                      <a:pt x="44" y="120"/>
                    </a:cubicBezTo>
                    <a:close/>
                    <a:moveTo>
                      <a:pt x="63" y="84"/>
                    </a:moveTo>
                    <a:cubicBezTo>
                      <a:pt x="25" y="84"/>
                      <a:pt x="25" y="84"/>
                      <a:pt x="25" y="84"/>
                    </a:cubicBezTo>
                    <a:cubicBezTo>
                      <a:pt x="23" y="80"/>
                      <a:pt x="21" y="75"/>
                      <a:pt x="19" y="71"/>
                    </a:cubicBezTo>
                    <a:cubicBezTo>
                      <a:pt x="13" y="62"/>
                      <a:pt x="8" y="52"/>
                      <a:pt x="8" y="44"/>
                    </a:cubicBezTo>
                    <a:cubicBezTo>
                      <a:pt x="8" y="24"/>
                      <a:pt x="24" y="8"/>
                      <a:pt x="44" y="8"/>
                    </a:cubicBezTo>
                    <a:cubicBezTo>
                      <a:pt x="64" y="8"/>
                      <a:pt x="80" y="24"/>
                      <a:pt x="80" y="44"/>
                    </a:cubicBezTo>
                    <a:cubicBezTo>
                      <a:pt x="80" y="52"/>
                      <a:pt x="75" y="62"/>
                      <a:pt x="69" y="71"/>
                    </a:cubicBezTo>
                    <a:cubicBezTo>
                      <a:pt x="67" y="75"/>
                      <a:pt x="65" y="80"/>
                      <a:pt x="63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Text4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7270396" y="4099074"/>
                <a:ext cx="1710356" cy="1110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初期聚焦口碑，积累真实用户评价。</a:t>
                </a:r>
                <a:endParaRPr lang="en-US" dirty="0"/>
              </a:p>
            </p:txBody>
          </p:sp>
          <p:sp>
            <p:nvSpPr>
              <p:cNvPr id="36" name="Bullet4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7270396" y="3487686"/>
                <a:ext cx="1710356" cy="611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口碑建设</a:t>
                </a:r>
                <a:endParaRPr lang="en-US" dirty="0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DCFCEC63-7650-C78B-755B-70F34922BDFD}"/>
                </a:ext>
              </a:extLst>
            </p:cNvPr>
            <p:cNvGrpSpPr/>
            <p:nvPr/>
          </p:nvGrpSpPr>
          <p:grpSpPr>
            <a:xfrm>
              <a:off x="9004856" y="2515344"/>
              <a:ext cx="2482405" cy="3465453"/>
              <a:chOff x="9004856" y="2515344"/>
              <a:chExt cx="2482405" cy="3465453"/>
            </a:xfrm>
          </p:grpSpPr>
          <p:sp>
            <p:nvSpPr>
              <p:cNvPr id="22" name="ComponentBackground5">
                <a:extLst>
                  <a:ext uri="{FF2B5EF4-FFF2-40B4-BE49-F238E27FC236}">
                    <a16:creationId xmlns:a16="http://schemas.microsoft.com/office/drawing/2014/main" id="{974AF2C8-278D-4EA7-B0F6-91140E52E1E3}"/>
                  </a:ext>
                </a:extLst>
              </p:cNvPr>
              <p:cNvSpPr/>
              <p:nvPr/>
            </p:nvSpPr>
            <p:spPr bwMode="auto">
              <a:xfrm>
                <a:off x="9268561" y="3138361"/>
                <a:ext cx="1750774" cy="2834889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 w="3175">
                <a:solidFill>
                  <a:schemeClr val="tx2">
                    <a:alpha val="1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Number5">
                <a:extLst>
                  <a:ext uri="{FF2B5EF4-FFF2-40B4-BE49-F238E27FC236}">
                    <a16:creationId xmlns:a16="http://schemas.microsoft.com/office/drawing/2014/main" id="{FA89C270-799A-4E87-ADC4-EC62DBCC7EDB}"/>
                  </a:ext>
                </a:extLst>
              </p:cNvPr>
              <p:cNvSpPr/>
              <p:nvPr/>
            </p:nvSpPr>
            <p:spPr bwMode="auto">
              <a:xfrm>
                <a:off x="9004856" y="2515344"/>
                <a:ext cx="2482405" cy="722989"/>
              </a:xfrm>
              <a:prstGeom prst="rightArrow">
                <a:avLst>
                  <a:gd name="adj1" fmla="val 69463"/>
                  <a:gd name="adj2" fmla="val 28319"/>
                </a:avLst>
              </a:prstGeom>
              <a:solidFill>
                <a:schemeClr val="accent5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</a:rPr>
                  <a:t>05</a:t>
                </a:r>
              </a:p>
            </p:txBody>
          </p:sp>
          <p:sp>
            <p:nvSpPr>
              <p:cNvPr id="23" name="IconBackground5">
                <a:extLst>
                  <a:ext uri="{FF2B5EF4-FFF2-40B4-BE49-F238E27FC236}">
                    <a16:creationId xmlns:a16="http://schemas.microsoft.com/office/drawing/2014/main" id="{2ABCB5A1-1865-4730-96C0-9181CE80A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4081" y="5452252"/>
                <a:ext cx="1746291" cy="528545"/>
              </a:xfrm>
              <a:prstGeom prst="rect">
                <a:avLst/>
              </a:prstGeom>
              <a:solidFill>
                <a:schemeClr val="accent5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rmAutofit/>
              </a:bodyPr>
              <a:lstStyle/>
              <a:p>
                <a:pPr algn="ctr"/>
                <a:endParaRPr lang="zh-CN" alt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Icon5">
                <a:extLst>
                  <a:ext uri="{FF2B5EF4-FFF2-40B4-BE49-F238E27FC236}">
                    <a16:creationId xmlns:a16="http://schemas.microsoft.com/office/drawing/2014/main" id="{02A0BC26-0C84-4E43-871B-CFC39EC5420E}"/>
                  </a:ext>
                </a:extLst>
              </p:cNvPr>
              <p:cNvSpPr/>
              <p:nvPr/>
            </p:nvSpPr>
            <p:spPr bwMode="auto">
              <a:xfrm>
                <a:off x="9989592" y="5550644"/>
                <a:ext cx="315269" cy="32403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7" y="0"/>
                    </a:moveTo>
                    <a:cubicBezTo>
                      <a:pt x="12301" y="0"/>
                      <a:pt x="13705" y="282"/>
                      <a:pt x="15011" y="847"/>
                    </a:cubicBezTo>
                    <a:cubicBezTo>
                      <a:pt x="16319" y="1408"/>
                      <a:pt x="17463" y="2176"/>
                      <a:pt x="18449" y="3156"/>
                    </a:cubicBezTo>
                    <a:cubicBezTo>
                      <a:pt x="19432" y="4133"/>
                      <a:pt x="20201" y="5277"/>
                      <a:pt x="20760" y="6590"/>
                    </a:cubicBezTo>
                    <a:cubicBezTo>
                      <a:pt x="21317" y="7900"/>
                      <a:pt x="21599" y="9306"/>
                      <a:pt x="21599" y="10800"/>
                    </a:cubicBezTo>
                    <a:cubicBezTo>
                      <a:pt x="21599" y="12293"/>
                      <a:pt x="21317" y="13699"/>
                      <a:pt x="20760" y="15009"/>
                    </a:cubicBezTo>
                    <a:cubicBezTo>
                      <a:pt x="20201" y="16320"/>
                      <a:pt x="19430" y="17466"/>
                      <a:pt x="18449" y="18443"/>
                    </a:cubicBezTo>
                    <a:cubicBezTo>
                      <a:pt x="17463" y="19423"/>
                      <a:pt x="16319" y="20191"/>
                      <a:pt x="15011" y="20752"/>
                    </a:cubicBezTo>
                    <a:cubicBezTo>
                      <a:pt x="13705" y="21317"/>
                      <a:pt x="12301" y="21599"/>
                      <a:pt x="10807" y="21599"/>
                    </a:cubicBezTo>
                    <a:cubicBezTo>
                      <a:pt x="9309" y="21599"/>
                      <a:pt x="7905" y="21317"/>
                      <a:pt x="6594" y="20752"/>
                    </a:cubicBezTo>
                    <a:cubicBezTo>
                      <a:pt x="5280" y="20191"/>
                      <a:pt x="4136" y="19423"/>
                      <a:pt x="3158" y="18443"/>
                    </a:cubicBezTo>
                    <a:cubicBezTo>
                      <a:pt x="2178" y="17466"/>
                      <a:pt x="1409" y="16320"/>
                      <a:pt x="847" y="15009"/>
                    </a:cubicBezTo>
                    <a:cubicBezTo>
                      <a:pt x="282" y="13699"/>
                      <a:pt x="0" y="12293"/>
                      <a:pt x="0" y="10800"/>
                    </a:cubicBezTo>
                    <a:cubicBezTo>
                      <a:pt x="0" y="9306"/>
                      <a:pt x="282" y="7900"/>
                      <a:pt x="847" y="6590"/>
                    </a:cubicBezTo>
                    <a:cubicBezTo>
                      <a:pt x="1409" y="5277"/>
                      <a:pt x="2181" y="4133"/>
                      <a:pt x="3158" y="3156"/>
                    </a:cubicBezTo>
                    <a:cubicBezTo>
                      <a:pt x="4136" y="2176"/>
                      <a:pt x="5280" y="1408"/>
                      <a:pt x="6594" y="847"/>
                    </a:cubicBezTo>
                    <a:cubicBezTo>
                      <a:pt x="7902" y="282"/>
                      <a:pt x="9306" y="0"/>
                      <a:pt x="10807" y="0"/>
                    </a:cubicBezTo>
                    <a:moveTo>
                      <a:pt x="18164" y="8812"/>
                    </a:moveTo>
                    <a:cubicBezTo>
                      <a:pt x="18288" y="8688"/>
                      <a:pt x="18353" y="8532"/>
                      <a:pt x="18359" y="8354"/>
                    </a:cubicBezTo>
                    <a:cubicBezTo>
                      <a:pt x="18362" y="8171"/>
                      <a:pt x="18299" y="8021"/>
                      <a:pt x="18164" y="7894"/>
                    </a:cubicBezTo>
                    <a:lnTo>
                      <a:pt x="16757" y="6448"/>
                    </a:lnTo>
                    <a:cubicBezTo>
                      <a:pt x="16613" y="6321"/>
                      <a:pt x="16454" y="6259"/>
                      <a:pt x="16276" y="6259"/>
                    </a:cubicBezTo>
                    <a:cubicBezTo>
                      <a:pt x="16099" y="6259"/>
                      <a:pt x="15946" y="6321"/>
                      <a:pt x="15810" y="6448"/>
                    </a:cubicBezTo>
                    <a:lnTo>
                      <a:pt x="9696" y="12570"/>
                    </a:lnTo>
                    <a:cubicBezTo>
                      <a:pt x="9569" y="12697"/>
                      <a:pt x="9416" y="12759"/>
                      <a:pt x="9244" y="12759"/>
                    </a:cubicBezTo>
                    <a:cubicBezTo>
                      <a:pt x="9069" y="12759"/>
                      <a:pt x="8914" y="12697"/>
                      <a:pt x="8778" y="12570"/>
                    </a:cubicBezTo>
                    <a:lnTo>
                      <a:pt x="5786" y="9583"/>
                    </a:lnTo>
                    <a:cubicBezTo>
                      <a:pt x="5659" y="9458"/>
                      <a:pt x="5506" y="9393"/>
                      <a:pt x="5334" y="9393"/>
                    </a:cubicBezTo>
                    <a:cubicBezTo>
                      <a:pt x="5156" y="9393"/>
                      <a:pt x="4995" y="9458"/>
                      <a:pt x="4839" y="9583"/>
                    </a:cubicBezTo>
                    <a:lnTo>
                      <a:pt x="3432" y="11014"/>
                    </a:lnTo>
                    <a:cubicBezTo>
                      <a:pt x="3305" y="11141"/>
                      <a:pt x="3246" y="11297"/>
                      <a:pt x="3246" y="11474"/>
                    </a:cubicBezTo>
                    <a:cubicBezTo>
                      <a:pt x="3246" y="11655"/>
                      <a:pt x="3305" y="11810"/>
                      <a:pt x="3432" y="11935"/>
                    </a:cubicBezTo>
                    <a:lnTo>
                      <a:pt x="7747" y="16249"/>
                    </a:lnTo>
                    <a:cubicBezTo>
                      <a:pt x="7874" y="16373"/>
                      <a:pt x="8043" y="16483"/>
                      <a:pt x="8261" y="16579"/>
                    </a:cubicBezTo>
                    <a:cubicBezTo>
                      <a:pt x="8478" y="16673"/>
                      <a:pt x="8676" y="16720"/>
                      <a:pt x="8857" y="16720"/>
                    </a:cubicBezTo>
                    <a:lnTo>
                      <a:pt x="9617" y="16720"/>
                    </a:lnTo>
                    <a:cubicBezTo>
                      <a:pt x="9795" y="16720"/>
                      <a:pt x="9993" y="16675"/>
                      <a:pt x="10205" y="16585"/>
                    </a:cubicBezTo>
                    <a:cubicBezTo>
                      <a:pt x="10417" y="16495"/>
                      <a:pt x="10592" y="16382"/>
                      <a:pt x="10727" y="16249"/>
                    </a:cubicBezTo>
                    <a:lnTo>
                      <a:pt x="18164" y="88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Text5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9288770" y="4099074"/>
                <a:ext cx="1710356" cy="1110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中长期拓展政府和海外市场，实现可持续增长。</a:t>
                </a:r>
                <a:endParaRPr lang="en-US" dirty="0"/>
              </a:p>
            </p:txBody>
          </p:sp>
          <p:sp>
            <p:nvSpPr>
              <p:cNvPr id="34" name="Bullet5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9288770" y="3487686"/>
                <a:ext cx="1710356" cy="611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市场拓展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财务分析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项目财务可行性分析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成本分析</a:t>
            </a:r>
            <a:endParaRPr lang="en-US" dirty="0"/>
          </a:p>
        </p:txBody>
      </p:sp>
      <p:grpSp>
        <p:nvGrpSpPr>
          <p:cNvPr id="51" name="b12715b0-d2f3-47a3-be8a-09286d813e3e.source.5.zh-Hans.pptx">
            <a:extLst>
              <a:ext uri="{FF2B5EF4-FFF2-40B4-BE49-F238E27FC236}">
                <a16:creationId xmlns:a16="http://schemas.microsoft.com/office/drawing/2014/main" id="{CCD67F3E-E45A-DD7E-4C51-CE3632EAFA94}"/>
              </a:ext>
            </a:extLst>
          </p:cNvPr>
          <p:cNvGrpSpPr/>
          <p:nvPr/>
        </p:nvGrpSpPr>
        <p:grpSpPr>
          <a:xfrm>
            <a:off x="673100" y="1130300"/>
            <a:ext cx="10845800" cy="5003799"/>
            <a:chOff x="673100" y="1130300"/>
            <a:chExt cx="10845800" cy="5003799"/>
          </a:xfrm>
        </p:grpSpPr>
        <p:sp>
          <p:nvSpPr>
            <p:cNvPr id="26" name="Title">
              <a:extLst>
                <a:ext uri="{FF2B5EF4-FFF2-40B4-BE49-F238E27FC236}">
                  <a16:creationId xmlns:a16="http://schemas.microsoft.com/office/drawing/2014/main" id="{8D55D3C1-7D60-E66A-FC3F-D843D5D7FD78}"/>
                </a:ext>
              </a:extLst>
            </p:cNvPr>
            <p:cNvSpPr txBox="1"/>
            <p:nvPr/>
          </p:nvSpPr>
          <p:spPr>
            <a:xfrm>
              <a:off x="673100" y="1130300"/>
              <a:ext cx="10845800" cy="1182333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项目成本构成</a:t>
              </a:r>
              <a:endParaRPr lang="en-US" dirty="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1630F86C-3085-3007-7E6F-AB4034A3BE03}"/>
                </a:ext>
              </a:extLst>
            </p:cNvPr>
            <p:cNvGrpSpPr/>
            <p:nvPr/>
          </p:nvGrpSpPr>
          <p:grpSpPr>
            <a:xfrm>
              <a:off x="712679" y="3168116"/>
              <a:ext cx="2043296" cy="2965983"/>
              <a:chOff x="712679" y="3168116"/>
              <a:chExt cx="2043296" cy="2965983"/>
            </a:xfrm>
          </p:grpSpPr>
          <p:sp>
            <p:nvSpPr>
              <p:cNvPr id="43" name="Bullet1">
                <a:extLst>
                  <a:ext uri="{FF2B5EF4-FFF2-40B4-BE49-F238E27FC236}">
                    <a16:creationId xmlns:a16="http://schemas.microsoft.com/office/drawing/2014/main" id="{BFAEDC52-944F-9097-5B5F-DF6DB71C74A4}"/>
                  </a:ext>
                </a:extLst>
              </p:cNvPr>
              <p:cNvSpPr/>
              <p:nvPr/>
            </p:nvSpPr>
            <p:spPr bwMode="gray">
              <a:xfrm>
                <a:off x="712679" y="3168116"/>
                <a:ext cx="2043296" cy="479394"/>
              </a:xfrm>
              <a:prstGeom prst="roundRect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b="1" i="1" dirty="0"/>
                  <a:t>硬件成本</a:t>
                </a:r>
                <a:endParaRPr lang="en-US" dirty="0"/>
              </a:p>
            </p:txBody>
          </p:sp>
          <p:sp>
            <p:nvSpPr>
              <p:cNvPr id="44" name="Text1">
                <a:extLst>
                  <a:ext uri="{FF2B5EF4-FFF2-40B4-BE49-F238E27FC236}">
                    <a16:creationId xmlns:a16="http://schemas.microsoft.com/office/drawing/2014/main" id="{27B7B6FF-944B-750F-E7A4-15CADE931FEA}"/>
                  </a:ext>
                </a:extLst>
              </p:cNvPr>
              <p:cNvSpPr/>
              <p:nvPr/>
            </p:nvSpPr>
            <p:spPr bwMode="gray">
              <a:xfrm>
                <a:off x="712679" y="3777916"/>
                <a:ext cx="2043296" cy="2356183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树莓派、双目摄像头等硬件总费用约1600元。</a:t>
                </a:r>
                <a:endParaRPr lang="en-US" dirty="0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FD4167C-5470-1FBD-4851-49543D7DECAB}"/>
                </a:ext>
              </a:extLst>
            </p:cNvPr>
            <p:cNvGrpSpPr/>
            <p:nvPr/>
          </p:nvGrpSpPr>
          <p:grpSpPr>
            <a:xfrm>
              <a:off x="2830140" y="3168116"/>
              <a:ext cx="2043296" cy="2965983"/>
              <a:chOff x="2830140" y="3168116"/>
              <a:chExt cx="2043296" cy="2965983"/>
            </a:xfrm>
          </p:grpSpPr>
          <p:sp>
            <p:nvSpPr>
              <p:cNvPr id="41" name="Bullet2">
                <a:extLst>
                  <a:ext uri="{FF2B5EF4-FFF2-40B4-BE49-F238E27FC236}">
                    <a16:creationId xmlns:a16="http://schemas.microsoft.com/office/drawing/2014/main" id="{92857CB2-1CD5-0E60-758C-16ADD5FFAB96}"/>
                  </a:ext>
                </a:extLst>
              </p:cNvPr>
              <p:cNvSpPr/>
              <p:nvPr/>
            </p:nvSpPr>
            <p:spPr bwMode="gray">
              <a:xfrm>
                <a:off x="2830140" y="3168116"/>
                <a:ext cx="2043296" cy="479394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b="1" i="1" dirty="0">
                    <a:solidFill>
                      <a:schemeClr val="tx1"/>
                    </a:solidFill>
                  </a:rPr>
                  <a:t>软件开发成本</a:t>
                </a:r>
                <a:endParaRPr lang="en-US" dirty="0"/>
              </a:p>
            </p:txBody>
          </p:sp>
          <p:sp>
            <p:nvSpPr>
              <p:cNvPr id="42" name="Text2">
                <a:extLst>
                  <a:ext uri="{FF2B5EF4-FFF2-40B4-BE49-F238E27FC236}">
                    <a16:creationId xmlns:a16="http://schemas.microsoft.com/office/drawing/2014/main" id="{62D6244C-CCBC-A9FE-DBF2-80973461BBE4}"/>
                  </a:ext>
                </a:extLst>
              </p:cNvPr>
              <p:cNvSpPr/>
              <p:nvPr/>
            </p:nvSpPr>
            <p:spPr bwMode="gray">
              <a:xfrm>
                <a:off x="2830140" y="3777916"/>
                <a:ext cx="2043296" cy="2356183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图像处理、语音合成等软件开发总费用约10000元。</a:t>
                </a:r>
                <a:endParaRPr lang="en-US" dirty="0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B46EA91-17C1-1AE1-5276-11F928E077FC}"/>
                </a:ext>
              </a:extLst>
            </p:cNvPr>
            <p:cNvGrpSpPr/>
            <p:nvPr/>
          </p:nvGrpSpPr>
          <p:grpSpPr>
            <a:xfrm>
              <a:off x="5006216" y="3168116"/>
              <a:ext cx="2043296" cy="2965983"/>
              <a:chOff x="5006216" y="3168116"/>
              <a:chExt cx="2043296" cy="2965983"/>
            </a:xfrm>
          </p:grpSpPr>
          <p:sp>
            <p:nvSpPr>
              <p:cNvPr id="39" name="Bullet3">
                <a:extLst>
                  <a:ext uri="{FF2B5EF4-FFF2-40B4-BE49-F238E27FC236}">
                    <a16:creationId xmlns:a16="http://schemas.microsoft.com/office/drawing/2014/main" id="{40CCCAA8-0A75-74FD-42F9-2587F4D67FCB}"/>
                  </a:ext>
                </a:extLst>
              </p:cNvPr>
              <p:cNvSpPr/>
              <p:nvPr/>
            </p:nvSpPr>
            <p:spPr bwMode="gray">
              <a:xfrm>
                <a:off x="5006216" y="3168116"/>
                <a:ext cx="2043296" cy="479394"/>
              </a:xfrm>
              <a:prstGeom prst="roundRect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b="1" i="1" dirty="0"/>
                  <a:t>维护与运营成本</a:t>
                </a:r>
                <a:endParaRPr lang="en-US" dirty="0"/>
              </a:p>
            </p:txBody>
          </p:sp>
          <p:sp>
            <p:nvSpPr>
              <p:cNvPr id="40" name="Text3">
                <a:extLst>
                  <a:ext uri="{FF2B5EF4-FFF2-40B4-BE49-F238E27FC236}">
                    <a16:creationId xmlns:a16="http://schemas.microsoft.com/office/drawing/2014/main" id="{7EFC4044-80DE-0B21-AF6E-CB72F10FC777}"/>
                  </a:ext>
                </a:extLst>
              </p:cNvPr>
              <p:cNvSpPr/>
              <p:nvPr/>
            </p:nvSpPr>
            <p:spPr bwMode="gray">
              <a:xfrm>
                <a:off x="5006216" y="3777916"/>
                <a:ext cx="2043296" cy="2356183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硬件维护、软件更新等年成本约3000元。</a:t>
                </a:r>
                <a:endParaRPr lang="en-US" dirty="0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5EF9F13-E2D8-01BD-C54A-CCE9B63F6141}"/>
                </a:ext>
              </a:extLst>
            </p:cNvPr>
            <p:cNvGrpSpPr/>
            <p:nvPr/>
          </p:nvGrpSpPr>
          <p:grpSpPr>
            <a:xfrm>
              <a:off x="7194015" y="3168116"/>
              <a:ext cx="2043296" cy="2965983"/>
              <a:chOff x="7194015" y="3168116"/>
              <a:chExt cx="2043296" cy="2965983"/>
            </a:xfrm>
          </p:grpSpPr>
          <p:sp>
            <p:nvSpPr>
              <p:cNvPr id="37" name="Bullet4">
                <a:extLst>
                  <a:ext uri="{FF2B5EF4-FFF2-40B4-BE49-F238E27FC236}">
                    <a16:creationId xmlns:a16="http://schemas.microsoft.com/office/drawing/2014/main" id="{206F633A-68AE-48FF-528A-CB890E49717A}"/>
                  </a:ext>
                </a:extLst>
              </p:cNvPr>
              <p:cNvSpPr/>
              <p:nvPr/>
            </p:nvSpPr>
            <p:spPr bwMode="gray">
              <a:xfrm>
                <a:off x="7194015" y="3168116"/>
                <a:ext cx="2043296" cy="479394"/>
              </a:xfrm>
              <a:prstGeom prst="roundRect">
                <a:avLst/>
              </a:prstGeom>
              <a:solidFill>
                <a:schemeClr val="tx2">
                  <a:alpha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b="1" i="1" dirty="0">
                    <a:solidFill>
                      <a:schemeClr val="tx1"/>
                    </a:solidFill>
                  </a:rPr>
                  <a:t>总成本估算</a:t>
                </a:r>
                <a:endParaRPr lang="en-US" dirty="0"/>
              </a:p>
            </p:txBody>
          </p:sp>
          <p:sp>
            <p:nvSpPr>
              <p:cNvPr id="38" name="Text4">
                <a:extLst>
                  <a:ext uri="{FF2B5EF4-FFF2-40B4-BE49-F238E27FC236}">
                    <a16:creationId xmlns:a16="http://schemas.microsoft.com/office/drawing/2014/main" id="{51A7E772-0A21-2CF6-3D32-2C1DECDF0D88}"/>
                  </a:ext>
                </a:extLst>
              </p:cNvPr>
              <p:cNvSpPr/>
              <p:nvPr/>
            </p:nvSpPr>
            <p:spPr bwMode="gray">
              <a:xfrm>
                <a:off x="7194015" y="3777916"/>
                <a:ext cx="2043296" cy="2356183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初始开发与年维护成本合计约14600元。</a:t>
                </a:r>
                <a:endParaRPr lang="en-US" dirty="0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2A79EFE8-7C64-1231-40AC-BE2FFBD392A7}"/>
                </a:ext>
              </a:extLst>
            </p:cNvPr>
            <p:cNvGrpSpPr/>
            <p:nvPr/>
          </p:nvGrpSpPr>
          <p:grpSpPr>
            <a:xfrm>
              <a:off x="9276314" y="3168116"/>
              <a:ext cx="2043296" cy="2965983"/>
              <a:chOff x="9276314" y="3168116"/>
              <a:chExt cx="2043296" cy="2965983"/>
            </a:xfrm>
          </p:grpSpPr>
          <p:sp>
            <p:nvSpPr>
              <p:cNvPr id="35" name="Bullet5">
                <a:extLst>
                  <a:ext uri="{FF2B5EF4-FFF2-40B4-BE49-F238E27FC236}">
                    <a16:creationId xmlns:a16="http://schemas.microsoft.com/office/drawing/2014/main" id="{5C6803DA-956B-8590-B4DB-DC13644B40FA}"/>
                  </a:ext>
                </a:extLst>
              </p:cNvPr>
              <p:cNvSpPr/>
              <p:nvPr/>
            </p:nvSpPr>
            <p:spPr bwMode="gray">
              <a:xfrm>
                <a:off x="9276314" y="3168116"/>
                <a:ext cx="2043296" cy="479394"/>
              </a:xfrm>
              <a:prstGeom prst="roundRect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b="1" i="1" dirty="0"/>
                  <a:t>成本控制策略</a:t>
                </a:r>
                <a:endParaRPr lang="en-US" dirty="0"/>
              </a:p>
            </p:txBody>
          </p:sp>
          <p:sp>
            <p:nvSpPr>
              <p:cNvPr id="36" name="Text5">
                <a:extLst>
                  <a:ext uri="{FF2B5EF4-FFF2-40B4-BE49-F238E27FC236}">
                    <a16:creationId xmlns:a16="http://schemas.microsoft.com/office/drawing/2014/main" id="{186E1928-AC8F-9B50-C0CD-E821C2500F75}"/>
                  </a:ext>
                </a:extLst>
              </p:cNvPr>
              <p:cNvSpPr/>
              <p:nvPr/>
            </p:nvSpPr>
            <p:spPr bwMode="gray">
              <a:xfrm>
                <a:off x="9276314" y="3777916"/>
                <a:ext cx="2043296" cy="2356183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通过批量采购和技术优化，降低硬件与开发成本。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  <a:endParaRPr lang="en-US" dirty="0"/>
          </a:p>
        </p:txBody>
      </p:sp>
      <p:grpSp>
        <p:nvGrpSpPr>
          <p:cNvPr id="72" name="096934fc-ef7b-4934-b932-59bf20e217a7.source.7.zh-Hans.pptx">
            <a:extLst>
              <a:ext uri="{FF2B5EF4-FFF2-40B4-BE49-F238E27FC236}">
                <a16:creationId xmlns:a16="http://schemas.microsoft.com/office/drawing/2014/main" id="{9804FB4D-5222-5C1B-D0B9-B9FD19DB5102}"/>
              </a:ext>
            </a:extLst>
          </p:cNvPr>
          <p:cNvGrpSpPr/>
          <p:nvPr/>
        </p:nvGrpSpPr>
        <p:grpSpPr>
          <a:xfrm>
            <a:off x="0" y="1130299"/>
            <a:ext cx="12192000" cy="5003801"/>
            <a:chOff x="0" y="1130299"/>
            <a:chExt cx="12192000" cy="5003801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E6BDF04-6844-DDF6-1017-A41EB99A7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860800"/>
              <a:ext cx="12192000" cy="0"/>
            </a:xfrm>
            <a:prstGeom prst="line">
              <a:avLst/>
            </a:prstGeom>
            <a:ln w="3175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itle">
              <a:extLst>
                <a:ext uri="{FF2B5EF4-FFF2-40B4-BE49-F238E27FC236}">
                  <a16:creationId xmlns:a16="http://schemas.microsoft.com/office/drawing/2014/main" id="{2E68FE82-0B6B-047E-A4B0-786F0C927C49}"/>
                </a:ext>
              </a:extLst>
            </p:cNvPr>
            <p:cNvSpPr txBox="1"/>
            <p:nvPr/>
          </p:nvSpPr>
          <p:spPr>
            <a:xfrm>
              <a:off x="660400" y="1130299"/>
              <a:ext cx="10858500" cy="508207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rmAutofit/>
            </a:bodyPr>
            <a:lstStyle/>
            <a:p>
              <a:pPr algn="ctr"/>
              <a:r>
                <a:rPr lang="zh-CN" altLang="en-US" sz="2400" b="1" dirty="0"/>
                <a:t>市场需求与技术挑战</a:t>
              </a:r>
              <a:endParaRPr lang="en-US" dirty="0"/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0F33561-9616-CB47-7C30-31810C63A8AD}"/>
                </a:ext>
              </a:extLst>
            </p:cNvPr>
            <p:cNvGrpSpPr/>
            <p:nvPr/>
          </p:nvGrpSpPr>
          <p:grpSpPr>
            <a:xfrm>
              <a:off x="696801" y="3650681"/>
              <a:ext cx="2275958" cy="2483419"/>
              <a:chOff x="696801" y="3650681"/>
              <a:chExt cx="2275958" cy="2483419"/>
            </a:xfrm>
          </p:grpSpPr>
          <p:sp>
            <p:nvSpPr>
              <p:cNvPr id="39" name="Text1">
                <a:extLst>
                  <a:ext uri="{FF2B5EF4-FFF2-40B4-BE49-F238E27FC236}">
                    <a16:creationId xmlns:a16="http://schemas.microsoft.com/office/drawing/2014/main" id="{576422F0-F45D-4E47-A522-6ED33D1AFF27}"/>
                  </a:ext>
                </a:extLst>
              </p:cNvPr>
              <p:cNvSpPr txBox="1"/>
              <p:nvPr/>
            </p:nvSpPr>
            <p:spPr>
              <a:xfrm>
                <a:off x="696801" y="5199256"/>
                <a:ext cx="2275958" cy="934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 err="1"/>
                  <a:t>全球视力障碍人群超2.5亿，传统导盲工具难以满足需求。</a:t>
                </a:r>
                <a:endParaRPr lang="en-US" dirty="0"/>
              </a:p>
            </p:txBody>
          </p:sp>
          <p:sp>
            <p:nvSpPr>
              <p:cNvPr id="40" name="Bullet1">
                <a:extLst>
                  <a:ext uri="{FF2B5EF4-FFF2-40B4-BE49-F238E27FC236}">
                    <a16:creationId xmlns:a16="http://schemas.microsoft.com/office/drawing/2014/main" id="{076656A3-D045-4D10-9FF9-9C813B5E179C}"/>
                  </a:ext>
                </a:extLst>
              </p:cNvPr>
              <p:cNvSpPr/>
              <p:nvPr/>
            </p:nvSpPr>
            <p:spPr>
              <a:xfrm>
                <a:off x="696801" y="4352953"/>
                <a:ext cx="2275958" cy="846303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lvl="0"/>
                <a:r>
                  <a:rPr lang="zh-CN" altLang="en-US" b="1" dirty="0"/>
                  <a:t>视障群体规模</a:t>
                </a:r>
                <a:endParaRPr lang="en-US" dirty="0"/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D2E126E4-166A-8B9A-B21E-F7A9CE468EEA}"/>
                  </a:ext>
                </a:extLst>
              </p:cNvPr>
              <p:cNvGrpSpPr/>
              <p:nvPr/>
            </p:nvGrpSpPr>
            <p:grpSpPr>
              <a:xfrm>
                <a:off x="1624661" y="3650681"/>
                <a:ext cx="420238" cy="420238"/>
                <a:chOff x="1113696" y="3650681"/>
                <a:chExt cx="420238" cy="420238"/>
              </a:xfrm>
            </p:grpSpPr>
            <p:sp>
              <p:nvSpPr>
                <p:cNvPr id="25" name="IconBackground1">
                  <a:extLst>
                    <a:ext uri="{FF2B5EF4-FFF2-40B4-BE49-F238E27FC236}">
                      <a16:creationId xmlns:a16="http://schemas.microsoft.com/office/drawing/2014/main" id="{FB741FD6-3FEF-452C-B952-CB551DCD6C0A}"/>
                    </a:ext>
                  </a:extLst>
                </p:cNvPr>
                <p:cNvSpPr/>
                <p:nvPr/>
              </p:nvSpPr>
              <p:spPr>
                <a:xfrm>
                  <a:off x="1113696" y="3650681"/>
                  <a:ext cx="420238" cy="42023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" name="Icon1">
                  <a:extLst>
                    <a:ext uri="{FF2B5EF4-FFF2-40B4-BE49-F238E27FC236}">
                      <a16:creationId xmlns:a16="http://schemas.microsoft.com/office/drawing/2014/main" id="{BE430A54-62D4-23F3-3BC8-0E74CBF3C4D3}"/>
                    </a:ext>
                  </a:extLst>
                </p:cNvPr>
                <p:cNvSpPr/>
                <p:nvPr/>
              </p:nvSpPr>
              <p:spPr>
                <a:xfrm>
                  <a:off x="1212175" y="3749160"/>
                  <a:ext cx="223281" cy="223281"/>
                </a:xfrm>
                <a:custGeom>
                  <a:avLst/>
                  <a:gdLst>
                    <a:gd name="T0" fmla="*/ 10593 w 12800"/>
                    <a:gd name="T1" fmla="*/ 1273 h 12800"/>
                    <a:gd name="T2" fmla="*/ 12800 w 12800"/>
                    <a:gd name="T3" fmla="*/ 3716 h 12800"/>
                    <a:gd name="T4" fmla="*/ 12800 w 12800"/>
                    <a:gd name="T5" fmla="*/ 10323 h 12800"/>
                    <a:gd name="T6" fmla="*/ 10152 w 12800"/>
                    <a:gd name="T7" fmla="*/ 12800 h 12800"/>
                    <a:gd name="T8" fmla="*/ 2648 w 12800"/>
                    <a:gd name="T9" fmla="*/ 12800 h 12800"/>
                    <a:gd name="T10" fmla="*/ 0 w 12800"/>
                    <a:gd name="T11" fmla="*/ 10323 h 12800"/>
                    <a:gd name="T12" fmla="*/ 0 w 12800"/>
                    <a:gd name="T13" fmla="*/ 3716 h 12800"/>
                    <a:gd name="T14" fmla="*/ 2207 w 12800"/>
                    <a:gd name="T15" fmla="*/ 1274 h 12800"/>
                    <a:gd name="T16" fmla="*/ 2207 w 12800"/>
                    <a:gd name="T17" fmla="*/ 2117 h 12800"/>
                    <a:gd name="T18" fmla="*/ 883 w 12800"/>
                    <a:gd name="T19" fmla="*/ 3717 h 12800"/>
                    <a:gd name="T20" fmla="*/ 883 w 12800"/>
                    <a:gd name="T21" fmla="*/ 10323 h 12800"/>
                    <a:gd name="T22" fmla="*/ 1400 w 12800"/>
                    <a:gd name="T23" fmla="*/ 11491 h 12800"/>
                    <a:gd name="T24" fmla="*/ 2648 w 12800"/>
                    <a:gd name="T25" fmla="*/ 11975 h 12800"/>
                    <a:gd name="T26" fmla="*/ 10152 w 12800"/>
                    <a:gd name="T27" fmla="*/ 11975 h 12800"/>
                    <a:gd name="T28" fmla="*/ 11917 w 12800"/>
                    <a:gd name="T29" fmla="*/ 10323 h 12800"/>
                    <a:gd name="T30" fmla="*/ 11917 w 12800"/>
                    <a:gd name="T31" fmla="*/ 3716 h 12800"/>
                    <a:gd name="T32" fmla="*/ 10593 w 12800"/>
                    <a:gd name="T33" fmla="*/ 2116 h 12800"/>
                    <a:gd name="T34" fmla="*/ 10593 w 12800"/>
                    <a:gd name="T35" fmla="*/ 1274 h 12800"/>
                    <a:gd name="T36" fmla="*/ 10593 w 12800"/>
                    <a:gd name="T37" fmla="*/ 1273 h 12800"/>
                    <a:gd name="T38" fmla="*/ 5862 w 12800"/>
                    <a:gd name="T39" fmla="*/ 9011 h 12800"/>
                    <a:gd name="T40" fmla="*/ 5078 w 12800"/>
                    <a:gd name="T41" fmla="*/ 9011 h 12800"/>
                    <a:gd name="T42" fmla="*/ 3252 w 12800"/>
                    <a:gd name="T43" fmla="*/ 7317 h 12800"/>
                    <a:gd name="T44" fmla="*/ 3089 w 12800"/>
                    <a:gd name="T45" fmla="*/ 6954 h 12800"/>
                    <a:gd name="T46" fmla="*/ 3252 w 12800"/>
                    <a:gd name="T47" fmla="*/ 6591 h 12800"/>
                    <a:gd name="T48" fmla="*/ 4035 w 12800"/>
                    <a:gd name="T49" fmla="*/ 6591 h 12800"/>
                    <a:gd name="T50" fmla="*/ 5469 w 12800"/>
                    <a:gd name="T51" fmla="*/ 7921 h 12800"/>
                    <a:gd name="T52" fmla="*/ 8471 w 12800"/>
                    <a:gd name="T53" fmla="*/ 5139 h 12800"/>
                    <a:gd name="T54" fmla="*/ 9254 w 12800"/>
                    <a:gd name="T55" fmla="*/ 5139 h 12800"/>
                    <a:gd name="T56" fmla="*/ 9416 w 12800"/>
                    <a:gd name="T57" fmla="*/ 5502 h 12800"/>
                    <a:gd name="T58" fmla="*/ 9254 w 12800"/>
                    <a:gd name="T59" fmla="*/ 5866 h 12800"/>
                    <a:gd name="T60" fmla="*/ 5861 w 12800"/>
                    <a:gd name="T61" fmla="*/ 9011 h 12800"/>
                    <a:gd name="T62" fmla="*/ 5862 w 12800"/>
                    <a:gd name="T63" fmla="*/ 9011 h 12800"/>
                    <a:gd name="T64" fmla="*/ 3531 w 12800"/>
                    <a:gd name="T65" fmla="*/ 0 h 12800"/>
                    <a:gd name="T66" fmla="*/ 3972 w 12800"/>
                    <a:gd name="T67" fmla="*/ 413 h 12800"/>
                    <a:gd name="T68" fmla="*/ 3972 w 12800"/>
                    <a:gd name="T69" fmla="*/ 2477 h 12800"/>
                    <a:gd name="T70" fmla="*/ 3531 w 12800"/>
                    <a:gd name="T71" fmla="*/ 2890 h 12800"/>
                    <a:gd name="T72" fmla="*/ 3089 w 12800"/>
                    <a:gd name="T73" fmla="*/ 2477 h 12800"/>
                    <a:gd name="T74" fmla="*/ 3089 w 12800"/>
                    <a:gd name="T75" fmla="*/ 413 h 12800"/>
                    <a:gd name="T76" fmla="*/ 3219 w 12800"/>
                    <a:gd name="T77" fmla="*/ 121 h 12800"/>
                    <a:gd name="T78" fmla="*/ 3531 w 12800"/>
                    <a:gd name="T79" fmla="*/ 0 h 12800"/>
                    <a:gd name="T80" fmla="*/ 9269 w 12800"/>
                    <a:gd name="T81" fmla="*/ 0 h 12800"/>
                    <a:gd name="T82" fmla="*/ 9711 w 12800"/>
                    <a:gd name="T83" fmla="*/ 413 h 12800"/>
                    <a:gd name="T84" fmla="*/ 9711 w 12800"/>
                    <a:gd name="T85" fmla="*/ 2477 h 12800"/>
                    <a:gd name="T86" fmla="*/ 9269 w 12800"/>
                    <a:gd name="T87" fmla="*/ 2890 h 12800"/>
                    <a:gd name="T88" fmla="*/ 8828 w 12800"/>
                    <a:gd name="T89" fmla="*/ 2477 h 12800"/>
                    <a:gd name="T90" fmla="*/ 8828 w 12800"/>
                    <a:gd name="T91" fmla="*/ 413 h 12800"/>
                    <a:gd name="T92" fmla="*/ 9269 w 12800"/>
                    <a:gd name="T93" fmla="*/ 0 h 12800"/>
                    <a:gd name="T94" fmla="*/ 4855 w 12800"/>
                    <a:gd name="T95" fmla="*/ 1238 h 12800"/>
                    <a:gd name="T96" fmla="*/ 7945 w 12800"/>
                    <a:gd name="T97" fmla="*/ 1238 h 12800"/>
                    <a:gd name="T98" fmla="*/ 7945 w 12800"/>
                    <a:gd name="T99" fmla="*/ 2064 h 12800"/>
                    <a:gd name="T100" fmla="*/ 4855 w 12800"/>
                    <a:gd name="T101" fmla="*/ 2064 h 12800"/>
                    <a:gd name="T102" fmla="*/ 4855 w 12800"/>
                    <a:gd name="T103" fmla="*/ 1238 h 12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2800" h="12800">
                      <a:moveTo>
                        <a:pt x="10593" y="1273"/>
                      </a:moveTo>
                      <a:cubicBezTo>
                        <a:pt x="11846" y="1469"/>
                        <a:pt x="12800" y="2489"/>
                        <a:pt x="12800" y="3716"/>
                      </a:cubicBezTo>
                      <a:lnTo>
                        <a:pt x="12800" y="10323"/>
                      </a:lnTo>
                      <a:cubicBezTo>
                        <a:pt x="12800" y="11691"/>
                        <a:pt x="11614" y="12800"/>
                        <a:pt x="10152" y="12800"/>
                      </a:cubicBezTo>
                      <a:lnTo>
                        <a:pt x="2648" y="12800"/>
                      </a:lnTo>
                      <a:cubicBezTo>
                        <a:pt x="1186" y="12800"/>
                        <a:pt x="0" y="11691"/>
                        <a:pt x="0" y="10323"/>
                      </a:cubicBezTo>
                      <a:lnTo>
                        <a:pt x="0" y="3716"/>
                      </a:lnTo>
                      <a:cubicBezTo>
                        <a:pt x="0" y="2508"/>
                        <a:pt x="932" y="1475"/>
                        <a:pt x="2207" y="1274"/>
                      </a:cubicBezTo>
                      <a:lnTo>
                        <a:pt x="2207" y="2117"/>
                      </a:lnTo>
                      <a:cubicBezTo>
                        <a:pt x="1445" y="2301"/>
                        <a:pt x="883" y="2947"/>
                        <a:pt x="883" y="3717"/>
                      </a:cubicBezTo>
                      <a:lnTo>
                        <a:pt x="883" y="10323"/>
                      </a:lnTo>
                      <a:cubicBezTo>
                        <a:pt x="883" y="10761"/>
                        <a:pt x="1068" y="11181"/>
                        <a:pt x="1400" y="11491"/>
                      </a:cubicBezTo>
                      <a:cubicBezTo>
                        <a:pt x="1740" y="11804"/>
                        <a:pt x="2185" y="11977"/>
                        <a:pt x="2648" y="11975"/>
                      </a:cubicBezTo>
                      <a:lnTo>
                        <a:pt x="10152" y="11975"/>
                      </a:lnTo>
                      <a:cubicBezTo>
                        <a:pt x="11127" y="11975"/>
                        <a:pt x="11917" y="11235"/>
                        <a:pt x="11917" y="10323"/>
                      </a:cubicBezTo>
                      <a:lnTo>
                        <a:pt x="11917" y="3716"/>
                      </a:lnTo>
                      <a:cubicBezTo>
                        <a:pt x="11917" y="2963"/>
                        <a:pt x="11373" y="2305"/>
                        <a:pt x="10593" y="2116"/>
                      </a:cubicBezTo>
                      <a:lnTo>
                        <a:pt x="10593" y="1274"/>
                      </a:lnTo>
                      <a:lnTo>
                        <a:pt x="10593" y="1273"/>
                      </a:lnTo>
                      <a:close/>
                      <a:moveTo>
                        <a:pt x="5862" y="9011"/>
                      </a:moveTo>
                      <a:cubicBezTo>
                        <a:pt x="5639" y="9211"/>
                        <a:pt x="5301" y="9211"/>
                        <a:pt x="5078" y="9011"/>
                      </a:cubicBezTo>
                      <a:lnTo>
                        <a:pt x="3252" y="7317"/>
                      </a:lnTo>
                      <a:cubicBezTo>
                        <a:pt x="3149" y="7224"/>
                        <a:pt x="3090" y="7093"/>
                        <a:pt x="3089" y="6954"/>
                      </a:cubicBezTo>
                      <a:cubicBezTo>
                        <a:pt x="3089" y="6818"/>
                        <a:pt x="3148" y="6687"/>
                        <a:pt x="3252" y="6591"/>
                      </a:cubicBezTo>
                      <a:cubicBezTo>
                        <a:pt x="3474" y="6391"/>
                        <a:pt x="3812" y="6391"/>
                        <a:pt x="4035" y="6591"/>
                      </a:cubicBezTo>
                      <a:lnTo>
                        <a:pt x="5469" y="7921"/>
                      </a:lnTo>
                      <a:lnTo>
                        <a:pt x="8471" y="5139"/>
                      </a:lnTo>
                      <a:cubicBezTo>
                        <a:pt x="8694" y="4939"/>
                        <a:pt x="9031" y="4939"/>
                        <a:pt x="9254" y="5139"/>
                      </a:cubicBezTo>
                      <a:cubicBezTo>
                        <a:pt x="9357" y="5235"/>
                        <a:pt x="9416" y="5366"/>
                        <a:pt x="9416" y="5502"/>
                      </a:cubicBezTo>
                      <a:cubicBezTo>
                        <a:pt x="9415" y="5641"/>
                        <a:pt x="9356" y="5772"/>
                        <a:pt x="9254" y="5866"/>
                      </a:cubicBezTo>
                      <a:lnTo>
                        <a:pt x="5861" y="9011"/>
                      </a:lnTo>
                      <a:lnTo>
                        <a:pt x="5862" y="9011"/>
                      </a:lnTo>
                      <a:close/>
                      <a:moveTo>
                        <a:pt x="3531" y="0"/>
                      </a:moveTo>
                      <a:cubicBezTo>
                        <a:pt x="3775" y="0"/>
                        <a:pt x="3972" y="185"/>
                        <a:pt x="3972" y="413"/>
                      </a:cubicBezTo>
                      <a:lnTo>
                        <a:pt x="3972" y="2477"/>
                      </a:lnTo>
                      <a:cubicBezTo>
                        <a:pt x="3972" y="2705"/>
                        <a:pt x="3775" y="2890"/>
                        <a:pt x="3531" y="2890"/>
                      </a:cubicBezTo>
                      <a:cubicBezTo>
                        <a:pt x="3288" y="2890"/>
                        <a:pt x="3089" y="2705"/>
                        <a:pt x="3089" y="2477"/>
                      </a:cubicBezTo>
                      <a:lnTo>
                        <a:pt x="3089" y="413"/>
                      </a:lnTo>
                      <a:cubicBezTo>
                        <a:pt x="3089" y="304"/>
                        <a:pt x="3136" y="198"/>
                        <a:pt x="3219" y="121"/>
                      </a:cubicBezTo>
                      <a:cubicBezTo>
                        <a:pt x="3304" y="43"/>
                        <a:pt x="3415" y="0"/>
                        <a:pt x="3531" y="0"/>
                      </a:cubicBezTo>
                      <a:close/>
                      <a:moveTo>
                        <a:pt x="9269" y="0"/>
                      </a:moveTo>
                      <a:cubicBezTo>
                        <a:pt x="9512" y="0"/>
                        <a:pt x="9711" y="185"/>
                        <a:pt x="9711" y="413"/>
                      </a:cubicBezTo>
                      <a:lnTo>
                        <a:pt x="9711" y="2477"/>
                      </a:lnTo>
                      <a:cubicBezTo>
                        <a:pt x="9711" y="2705"/>
                        <a:pt x="9512" y="2890"/>
                        <a:pt x="9269" y="2890"/>
                      </a:cubicBezTo>
                      <a:cubicBezTo>
                        <a:pt x="9025" y="2890"/>
                        <a:pt x="8828" y="2705"/>
                        <a:pt x="8828" y="2477"/>
                      </a:cubicBezTo>
                      <a:lnTo>
                        <a:pt x="8828" y="413"/>
                      </a:lnTo>
                      <a:cubicBezTo>
                        <a:pt x="8828" y="185"/>
                        <a:pt x="9025" y="0"/>
                        <a:pt x="9269" y="0"/>
                      </a:cubicBezTo>
                      <a:close/>
                      <a:moveTo>
                        <a:pt x="4855" y="1238"/>
                      </a:moveTo>
                      <a:lnTo>
                        <a:pt x="7945" y="1238"/>
                      </a:lnTo>
                      <a:lnTo>
                        <a:pt x="7945" y="2064"/>
                      </a:lnTo>
                      <a:lnTo>
                        <a:pt x="4855" y="2064"/>
                      </a:lnTo>
                      <a:lnTo>
                        <a:pt x="4855" y="12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B39E4F80-76E4-88BD-5F71-52C60C18E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5260" y="4070919"/>
                <a:ext cx="0" cy="282034"/>
              </a:xfrm>
              <a:prstGeom prst="line">
                <a:avLst/>
              </a:prstGeom>
              <a:ln w="3175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38E266A7-390A-4BD4-580D-664F6C18AD21}"/>
                </a:ext>
              </a:extLst>
            </p:cNvPr>
            <p:cNvGrpSpPr/>
            <p:nvPr/>
          </p:nvGrpSpPr>
          <p:grpSpPr>
            <a:xfrm>
              <a:off x="2099166" y="1642691"/>
              <a:ext cx="2275959" cy="2428228"/>
              <a:chOff x="2099166" y="1642691"/>
              <a:chExt cx="2275959" cy="2428228"/>
            </a:xfrm>
          </p:grpSpPr>
          <p:sp>
            <p:nvSpPr>
              <p:cNvPr id="37" name="Text2">
                <a:extLst>
                  <a:ext uri="{FF2B5EF4-FFF2-40B4-BE49-F238E27FC236}">
                    <a16:creationId xmlns:a16="http://schemas.microsoft.com/office/drawing/2014/main" id="{98563A25-D3A4-4274-8EB4-9F39BF80D113}"/>
                  </a:ext>
                </a:extLst>
              </p:cNvPr>
              <p:cNvSpPr txBox="1"/>
              <p:nvPr/>
            </p:nvSpPr>
            <p:spPr>
              <a:xfrm>
                <a:off x="2099166" y="2488994"/>
                <a:ext cx="2275958" cy="934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多依赖单一传感器，复杂场景易误判漏检，交互支持不足。</a:t>
                </a:r>
                <a:endParaRPr lang="en-US" dirty="0"/>
              </a:p>
            </p:txBody>
          </p:sp>
          <p:sp>
            <p:nvSpPr>
              <p:cNvPr id="38" name="Bullet2">
                <a:extLst>
                  <a:ext uri="{FF2B5EF4-FFF2-40B4-BE49-F238E27FC236}">
                    <a16:creationId xmlns:a16="http://schemas.microsoft.com/office/drawing/2014/main" id="{6C1699FF-9B89-4FBE-9D15-C0DADCE98024}"/>
                  </a:ext>
                </a:extLst>
              </p:cNvPr>
              <p:cNvSpPr/>
              <p:nvPr/>
            </p:nvSpPr>
            <p:spPr>
              <a:xfrm>
                <a:off x="2099167" y="1642691"/>
                <a:ext cx="2275958" cy="846303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lvl="0"/>
                <a:r>
                  <a:rPr lang="zh-CN" altLang="en-US" b="1" dirty="0"/>
                  <a:t>现有导盲设备局限</a:t>
                </a:r>
                <a:endParaRPr lang="en-US" dirty="0"/>
              </a:p>
            </p:txBody>
          </p:sp>
          <p:sp>
            <p:nvSpPr>
              <p:cNvPr id="27" name="IconBackground2">
                <a:extLst>
                  <a:ext uri="{FF2B5EF4-FFF2-40B4-BE49-F238E27FC236}">
                    <a16:creationId xmlns:a16="http://schemas.microsoft.com/office/drawing/2014/main" id="{2BF0707F-59AC-4971-93EC-18915F873460}"/>
                  </a:ext>
                </a:extLst>
              </p:cNvPr>
              <p:cNvSpPr/>
              <p:nvPr/>
            </p:nvSpPr>
            <p:spPr>
              <a:xfrm>
                <a:off x="3030257" y="3650681"/>
                <a:ext cx="420238" cy="420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" name="Icon2">
                <a:extLst>
                  <a:ext uri="{FF2B5EF4-FFF2-40B4-BE49-F238E27FC236}">
                    <a16:creationId xmlns:a16="http://schemas.microsoft.com/office/drawing/2014/main" id="{F9CD1284-4800-88BB-1167-58A9345BED8E}"/>
                  </a:ext>
                </a:extLst>
              </p:cNvPr>
              <p:cNvSpPr/>
              <p:nvPr/>
            </p:nvSpPr>
            <p:spPr>
              <a:xfrm>
                <a:off x="3128735" y="3753878"/>
                <a:ext cx="223282" cy="213844"/>
              </a:xfrm>
              <a:custGeom>
                <a:avLst/>
                <a:gdLst>
                  <a:gd name="T0" fmla="*/ 121763 h 600884"/>
                  <a:gd name="T1" fmla="*/ 121763 h 600884"/>
                  <a:gd name="T2" fmla="*/ 121763 h 600884"/>
                  <a:gd name="T3" fmla="*/ 121763 h 600884"/>
                  <a:gd name="T4" fmla="*/ 121763 h 600884"/>
                  <a:gd name="T5" fmla="*/ 121763 h 600884"/>
                  <a:gd name="T6" fmla="*/ 121763 h 600884"/>
                  <a:gd name="T7" fmla="*/ 121763 h 600884"/>
                  <a:gd name="T8" fmla="*/ 121763 h 600884"/>
                  <a:gd name="T9" fmla="*/ 121763 h 600884"/>
                  <a:gd name="T10" fmla="*/ 121763 h 600884"/>
                  <a:gd name="T11" fmla="*/ 121763 h 600884"/>
                  <a:gd name="T12" fmla="*/ 121763 h 600884"/>
                  <a:gd name="T13" fmla="*/ 121763 h 600884"/>
                  <a:gd name="T14" fmla="*/ 121763 h 600884"/>
                  <a:gd name="T15" fmla="*/ 121763 h 600884"/>
                  <a:gd name="T16" fmla="*/ 121763 h 600884"/>
                  <a:gd name="T17" fmla="*/ 121763 h 600884"/>
                  <a:gd name="T18" fmla="*/ 121763 h 600884"/>
                  <a:gd name="T19" fmla="*/ 121763 h 600884"/>
                  <a:gd name="T20" fmla="*/ 121763 h 600884"/>
                  <a:gd name="T21" fmla="*/ 121763 h 600884"/>
                  <a:gd name="T22" fmla="*/ 121763 h 600884"/>
                  <a:gd name="T23" fmla="*/ 121763 h 600884"/>
                  <a:gd name="T24" fmla="*/ 121763 h 600884"/>
                  <a:gd name="T25" fmla="*/ 121763 h 600884"/>
                  <a:gd name="T26" fmla="*/ 121763 h 600884"/>
                  <a:gd name="T27" fmla="*/ 121763 h 600884"/>
                  <a:gd name="T28" fmla="*/ 121763 h 600884"/>
                  <a:gd name="T29" fmla="*/ 121763 h 600884"/>
                  <a:gd name="T30" fmla="*/ 121763 h 600884"/>
                  <a:gd name="T31" fmla="*/ 121763 h 600884"/>
                  <a:gd name="T32" fmla="*/ 121763 h 600884"/>
                  <a:gd name="T33" fmla="*/ 121763 h 600884"/>
                  <a:gd name="T34" fmla="*/ 121763 h 600884"/>
                  <a:gd name="T35" fmla="*/ 121763 h 600884"/>
                  <a:gd name="T36" fmla="*/ 121763 h 600884"/>
                  <a:gd name="T37" fmla="*/ 121763 h 600884"/>
                  <a:gd name="T38" fmla="*/ 121763 h 600884"/>
                  <a:gd name="T39" fmla="*/ 121763 h 600884"/>
                  <a:gd name="T40" fmla="*/ 121763 h 600884"/>
                  <a:gd name="T41" fmla="*/ 121763 h 600884"/>
                  <a:gd name="T42" fmla="*/ 121763 h 600884"/>
                  <a:gd name="T43" fmla="*/ 121763 h 600884"/>
                  <a:gd name="T44" fmla="*/ 121763 h 600884"/>
                  <a:gd name="T45" fmla="*/ 121763 h 600884"/>
                  <a:gd name="T46" fmla="*/ 121763 h 600884"/>
                  <a:gd name="T47" fmla="*/ 121763 h 600884"/>
                  <a:gd name="T48" fmla="*/ 121763 h 600884"/>
                  <a:gd name="T49" fmla="*/ 121763 h 600884"/>
                  <a:gd name="T50" fmla="*/ 121763 h 600884"/>
                  <a:gd name="T51" fmla="*/ 121763 h 600884"/>
                  <a:gd name="T52" fmla="*/ 121763 h 600884"/>
                  <a:gd name="T53" fmla="*/ 121763 h 600884"/>
                  <a:gd name="T54" fmla="*/ 121763 h 600884"/>
                  <a:gd name="T55" fmla="*/ 121763 h 600884"/>
                  <a:gd name="T56" fmla="*/ 121763 h 600884"/>
                  <a:gd name="T57" fmla="*/ 121763 h 600884"/>
                  <a:gd name="T58" fmla="*/ 121763 h 600884"/>
                  <a:gd name="T59" fmla="*/ 121763 h 600884"/>
                  <a:gd name="T60" fmla="*/ 121763 h 600884"/>
                  <a:gd name="T61" fmla="*/ 121763 h 600884"/>
                  <a:gd name="T62" fmla="*/ 121763 h 600884"/>
                  <a:gd name="T63" fmla="*/ 121763 h 600884"/>
                  <a:gd name="T64" fmla="*/ 121763 h 600884"/>
                  <a:gd name="T65" fmla="*/ 121763 h 600884"/>
                  <a:gd name="T66" fmla="*/ 121763 h 600884"/>
                  <a:gd name="T67" fmla="*/ 121763 h 600884"/>
                  <a:gd name="T68" fmla="*/ 121763 h 600884"/>
                  <a:gd name="T69" fmla="*/ 121763 h 600884"/>
                  <a:gd name="T70" fmla="*/ 121763 h 600884"/>
                  <a:gd name="T71" fmla="*/ 121763 h 600884"/>
                  <a:gd name="T72" fmla="*/ 121763 h 600884"/>
                  <a:gd name="T73" fmla="*/ 121763 h 600884"/>
                  <a:gd name="T74" fmla="*/ 121763 h 600884"/>
                  <a:gd name="T75" fmla="*/ 121763 h 600884"/>
                  <a:gd name="T76" fmla="*/ 121763 h 600884"/>
                  <a:gd name="T77" fmla="*/ 121763 h 600884"/>
                  <a:gd name="T78" fmla="*/ 121763 h 600884"/>
                  <a:gd name="T79" fmla="*/ 121763 h 600884"/>
                  <a:gd name="T80" fmla="*/ 121763 h 600884"/>
                  <a:gd name="T81" fmla="*/ 121763 h 600884"/>
                  <a:gd name="T82" fmla="*/ 121763 h 600884"/>
                  <a:gd name="T83" fmla="*/ 121763 h 600884"/>
                  <a:gd name="T84" fmla="*/ 121763 h 600884"/>
                  <a:gd name="T85" fmla="*/ 121763 h 600884"/>
                  <a:gd name="T86" fmla="*/ 121763 h 600884"/>
                  <a:gd name="T87" fmla="*/ 121763 h 600884"/>
                  <a:gd name="T88" fmla="*/ 121763 h 600884"/>
                  <a:gd name="T89" fmla="*/ 121763 h 600884"/>
                  <a:gd name="T90" fmla="*/ 121763 h 600884"/>
                  <a:gd name="T91" fmla="*/ 121763 h 600884"/>
                  <a:gd name="T92" fmla="*/ 121763 h 600884"/>
                  <a:gd name="T93" fmla="*/ 121763 h 600884"/>
                  <a:gd name="T94" fmla="*/ 121763 h 600884"/>
                  <a:gd name="T95" fmla="*/ 121763 h 600884"/>
                  <a:gd name="T96" fmla="*/ 121763 h 600884"/>
                  <a:gd name="T97" fmla="*/ 121763 h 600884"/>
                  <a:gd name="T98" fmla="*/ 121763 h 600884"/>
                  <a:gd name="T99" fmla="*/ 121763 h 600884"/>
                  <a:gd name="T100" fmla="*/ 121763 h 600884"/>
                  <a:gd name="T101" fmla="*/ 121763 h 600884"/>
                  <a:gd name="T102" fmla="*/ 121763 h 600884"/>
                  <a:gd name="T103" fmla="*/ 121763 h 600884"/>
                  <a:gd name="T104" fmla="*/ 121763 h 600884"/>
                  <a:gd name="T105" fmla="*/ 121763 h 600884"/>
                  <a:gd name="T106" fmla="*/ 121763 h 600884"/>
                  <a:gd name="T107" fmla="*/ 121763 h 600884"/>
                  <a:gd name="T108" fmla="*/ 121763 h 600884"/>
                  <a:gd name="T109" fmla="*/ 121763 h 600884"/>
                  <a:gd name="T110" fmla="*/ 121763 h 600884"/>
                  <a:gd name="T111" fmla="*/ 121763 h 600884"/>
                  <a:gd name="T112" fmla="*/ 121763 h 600884"/>
                  <a:gd name="T113" fmla="*/ 121763 h 600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28" h="6549">
                    <a:moveTo>
                      <a:pt x="6826" y="1453"/>
                    </a:moveTo>
                    <a:cubicBezTo>
                      <a:pt x="6825" y="1448"/>
                      <a:pt x="6826" y="1444"/>
                      <a:pt x="6824" y="1439"/>
                    </a:cubicBezTo>
                    <a:cubicBezTo>
                      <a:pt x="6822" y="1435"/>
                      <a:pt x="6820" y="1430"/>
                      <a:pt x="6818" y="1426"/>
                    </a:cubicBezTo>
                    <a:cubicBezTo>
                      <a:pt x="6816" y="1423"/>
                      <a:pt x="6815" y="1419"/>
                      <a:pt x="6813" y="1416"/>
                    </a:cubicBezTo>
                    <a:cubicBezTo>
                      <a:pt x="6808" y="1408"/>
                      <a:pt x="6802" y="1401"/>
                      <a:pt x="6796" y="1395"/>
                    </a:cubicBezTo>
                    <a:lnTo>
                      <a:pt x="5432" y="35"/>
                    </a:lnTo>
                    <a:cubicBezTo>
                      <a:pt x="5406" y="10"/>
                      <a:pt x="5371" y="0"/>
                      <a:pt x="5335" y="0"/>
                    </a:cubicBezTo>
                    <a:lnTo>
                      <a:pt x="1515" y="0"/>
                    </a:lnTo>
                    <a:cubicBezTo>
                      <a:pt x="1479" y="0"/>
                      <a:pt x="1444" y="10"/>
                      <a:pt x="1418" y="35"/>
                    </a:cubicBezTo>
                    <a:lnTo>
                      <a:pt x="54" y="1397"/>
                    </a:lnTo>
                    <a:cubicBezTo>
                      <a:pt x="48" y="1404"/>
                      <a:pt x="42" y="1409"/>
                      <a:pt x="37" y="1417"/>
                    </a:cubicBezTo>
                    <a:cubicBezTo>
                      <a:pt x="35" y="1420"/>
                      <a:pt x="33" y="1423"/>
                      <a:pt x="32" y="1426"/>
                    </a:cubicBezTo>
                    <a:cubicBezTo>
                      <a:pt x="29" y="1431"/>
                      <a:pt x="27" y="1435"/>
                      <a:pt x="25" y="1440"/>
                    </a:cubicBezTo>
                    <a:cubicBezTo>
                      <a:pt x="23" y="1444"/>
                      <a:pt x="22" y="1449"/>
                      <a:pt x="20" y="1453"/>
                    </a:cubicBezTo>
                    <a:cubicBezTo>
                      <a:pt x="19" y="1457"/>
                      <a:pt x="11" y="1461"/>
                      <a:pt x="10" y="1465"/>
                    </a:cubicBezTo>
                    <a:cubicBezTo>
                      <a:pt x="8" y="1474"/>
                      <a:pt x="0" y="1483"/>
                      <a:pt x="0" y="1491"/>
                    </a:cubicBezTo>
                    <a:lnTo>
                      <a:pt x="0" y="3947"/>
                    </a:lnTo>
                    <a:lnTo>
                      <a:pt x="0" y="6403"/>
                    </a:lnTo>
                    <a:cubicBezTo>
                      <a:pt x="0" y="6479"/>
                      <a:pt x="75" y="6549"/>
                      <a:pt x="151" y="6549"/>
                    </a:cubicBezTo>
                    <a:lnTo>
                      <a:pt x="6700" y="6549"/>
                    </a:lnTo>
                    <a:cubicBezTo>
                      <a:pt x="6775" y="6549"/>
                      <a:pt x="6822" y="6479"/>
                      <a:pt x="6822" y="6403"/>
                    </a:cubicBezTo>
                    <a:lnTo>
                      <a:pt x="6822" y="3947"/>
                    </a:lnTo>
                    <a:lnTo>
                      <a:pt x="6822" y="1491"/>
                    </a:lnTo>
                    <a:cubicBezTo>
                      <a:pt x="6822" y="1483"/>
                      <a:pt x="6828" y="1474"/>
                      <a:pt x="6826" y="1465"/>
                    </a:cubicBezTo>
                    <a:cubicBezTo>
                      <a:pt x="6825" y="1461"/>
                      <a:pt x="6827" y="1457"/>
                      <a:pt x="6826" y="1453"/>
                    </a:cubicBezTo>
                    <a:close/>
                    <a:moveTo>
                      <a:pt x="1571" y="273"/>
                    </a:moveTo>
                    <a:lnTo>
                      <a:pt x="5279" y="273"/>
                    </a:lnTo>
                    <a:lnTo>
                      <a:pt x="6370" y="1364"/>
                    </a:lnTo>
                    <a:lnTo>
                      <a:pt x="4380" y="1364"/>
                    </a:lnTo>
                    <a:cubicBezTo>
                      <a:pt x="4305" y="1364"/>
                      <a:pt x="4244" y="1421"/>
                      <a:pt x="4244" y="1496"/>
                    </a:cubicBezTo>
                    <a:cubicBezTo>
                      <a:pt x="4244" y="1947"/>
                      <a:pt x="3876" y="2312"/>
                      <a:pt x="3425" y="2312"/>
                    </a:cubicBezTo>
                    <a:cubicBezTo>
                      <a:pt x="2974" y="2312"/>
                      <a:pt x="2606" y="1949"/>
                      <a:pt x="2606" y="1497"/>
                    </a:cubicBezTo>
                    <a:cubicBezTo>
                      <a:pt x="2606" y="1422"/>
                      <a:pt x="2545" y="1364"/>
                      <a:pt x="2470" y="1364"/>
                    </a:cubicBezTo>
                    <a:lnTo>
                      <a:pt x="480" y="1364"/>
                    </a:lnTo>
                    <a:lnTo>
                      <a:pt x="1571" y="273"/>
                    </a:lnTo>
                    <a:close/>
                    <a:moveTo>
                      <a:pt x="6549" y="6276"/>
                    </a:moveTo>
                    <a:lnTo>
                      <a:pt x="273" y="6276"/>
                    </a:lnTo>
                    <a:lnTo>
                      <a:pt x="273" y="4093"/>
                    </a:lnTo>
                    <a:lnTo>
                      <a:pt x="2342" y="4093"/>
                    </a:lnTo>
                    <a:cubicBezTo>
                      <a:pt x="2409" y="4605"/>
                      <a:pt x="2869" y="5048"/>
                      <a:pt x="3425" y="5048"/>
                    </a:cubicBezTo>
                    <a:cubicBezTo>
                      <a:pt x="3981" y="5048"/>
                      <a:pt x="4441" y="4605"/>
                      <a:pt x="4508" y="4093"/>
                    </a:cubicBezTo>
                    <a:lnTo>
                      <a:pt x="6549" y="4093"/>
                    </a:lnTo>
                    <a:lnTo>
                      <a:pt x="6549" y="6276"/>
                    </a:lnTo>
                    <a:close/>
                    <a:moveTo>
                      <a:pt x="2618" y="4093"/>
                    </a:moveTo>
                    <a:lnTo>
                      <a:pt x="4232" y="4093"/>
                    </a:lnTo>
                    <a:cubicBezTo>
                      <a:pt x="4167" y="4468"/>
                      <a:pt x="3830" y="4775"/>
                      <a:pt x="3425" y="4775"/>
                    </a:cubicBezTo>
                    <a:cubicBezTo>
                      <a:pt x="3020" y="4775"/>
                      <a:pt x="2683" y="4468"/>
                      <a:pt x="2618" y="4093"/>
                    </a:cubicBezTo>
                    <a:close/>
                    <a:moveTo>
                      <a:pt x="6549" y="3820"/>
                    </a:moveTo>
                    <a:lnTo>
                      <a:pt x="4380" y="3820"/>
                    </a:lnTo>
                    <a:lnTo>
                      <a:pt x="2470" y="3820"/>
                    </a:lnTo>
                    <a:lnTo>
                      <a:pt x="273" y="3820"/>
                    </a:lnTo>
                    <a:lnTo>
                      <a:pt x="273" y="1637"/>
                    </a:lnTo>
                    <a:lnTo>
                      <a:pt x="2342" y="1637"/>
                    </a:lnTo>
                    <a:cubicBezTo>
                      <a:pt x="2409" y="2149"/>
                      <a:pt x="2869" y="2592"/>
                      <a:pt x="3425" y="2592"/>
                    </a:cubicBezTo>
                    <a:cubicBezTo>
                      <a:pt x="3981" y="2592"/>
                      <a:pt x="4441" y="2149"/>
                      <a:pt x="4508" y="1637"/>
                    </a:cubicBezTo>
                    <a:lnTo>
                      <a:pt x="6549" y="1637"/>
                    </a:lnTo>
                    <a:lnTo>
                      <a:pt x="6549" y="38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DC429608-509D-CB65-45DA-8ABD071BE836}"/>
                  </a:ext>
                </a:extLst>
              </p:cNvPr>
              <p:cNvCxnSpPr>
                <a:stCxn id="37" idx="2"/>
                <a:endCxn id="27" idx="0"/>
              </p:cNvCxnSpPr>
              <p:nvPr/>
            </p:nvCxnSpPr>
            <p:spPr>
              <a:xfrm>
                <a:off x="3237145" y="3423838"/>
                <a:ext cx="3231" cy="226843"/>
              </a:xfrm>
              <a:prstGeom prst="line">
                <a:avLst/>
              </a:prstGeom>
              <a:ln w="3175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0AB300D5-A2A1-207A-9294-55E32B4B9997}"/>
                </a:ext>
              </a:extLst>
            </p:cNvPr>
            <p:cNvGrpSpPr/>
            <p:nvPr/>
          </p:nvGrpSpPr>
          <p:grpSpPr>
            <a:xfrm>
              <a:off x="3545514" y="3650681"/>
              <a:ext cx="2275958" cy="2483419"/>
              <a:chOff x="3545514" y="3650681"/>
              <a:chExt cx="2275958" cy="2483419"/>
            </a:xfrm>
          </p:grpSpPr>
          <p:sp>
            <p:nvSpPr>
              <p:cNvPr id="35" name="Text3">
                <a:extLst>
                  <a:ext uri="{FF2B5EF4-FFF2-40B4-BE49-F238E27FC236}">
                    <a16:creationId xmlns:a16="http://schemas.microsoft.com/office/drawing/2014/main" id="{16FE15B8-58C8-4B0E-A431-061698475654}"/>
                  </a:ext>
                </a:extLst>
              </p:cNvPr>
              <p:cNvSpPr txBox="1"/>
              <p:nvPr/>
            </p:nvSpPr>
            <p:spPr>
              <a:xfrm>
                <a:off x="3545514" y="5199256"/>
                <a:ext cx="2275958" cy="934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动态障碍和复杂地形增多，盲人出行安全风险加大。</a:t>
                </a:r>
                <a:endParaRPr lang="en-US" dirty="0"/>
              </a:p>
            </p:txBody>
          </p:sp>
          <p:sp>
            <p:nvSpPr>
              <p:cNvPr id="36" name="Bullet3">
                <a:extLst>
                  <a:ext uri="{FF2B5EF4-FFF2-40B4-BE49-F238E27FC236}">
                    <a16:creationId xmlns:a16="http://schemas.microsoft.com/office/drawing/2014/main" id="{AE23B437-50A3-4CE2-9B1F-74DB3BD390C1}"/>
                  </a:ext>
                </a:extLst>
              </p:cNvPr>
              <p:cNvSpPr/>
              <p:nvPr/>
            </p:nvSpPr>
            <p:spPr>
              <a:xfrm>
                <a:off x="3545514" y="4352953"/>
                <a:ext cx="2275958" cy="846303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lvl="0"/>
                <a:r>
                  <a:rPr lang="zh-CN" altLang="en-US" b="1" dirty="0"/>
                  <a:t>城市化带来的挑战</a:t>
                </a:r>
                <a:endParaRPr lang="en-US" dirty="0"/>
              </a:p>
            </p:txBody>
          </p:sp>
          <p:sp>
            <p:nvSpPr>
              <p:cNvPr id="5" name="IconBackground3">
                <a:extLst>
                  <a:ext uri="{FF2B5EF4-FFF2-40B4-BE49-F238E27FC236}">
                    <a16:creationId xmlns:a16="http://schemas.microsoft.com/office/drawing/2014/main" id="{3114BAB6-C121-4A8A-894E-B08A8F82B606}"/>
                  </a:ext>
                </a:extLst>
              </p:cNvPr>
              <p:cNvSpPr/>
              <p:nvPr/>
            </p:nvSpPr>
            <p:spPr>
              <a:xfrm>
                <a:off x="4473374" y="3650681"/>
                <a:ext cx="420238" cy="420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con3">
                <a:extLst>
                  <a:ext uri="{FF2B5EF4-FFF2-40B4-BE49-F238E27FC236}">
                    <a16:creationId xmlns:a16="http://schemas.microsoft.com/office/drawing/2014/main" id="{817DF93B-549B-0A6B-7F4E-B042CC2C8B8B}"/>
                  </a:ext>
                </a:extLst>
              </p:cNvPr>
              <p:cNvSpPr/>
              <p:nvPr/>
            </p:nvSpPr>
            <p:spPr>
              <a:xfrm>
                <a:off x="4571852" y="3756967"/>
                <a:ext cx="223282" cy="207667"/>
              </a:xfrm>
              <a:custGeom>
                <a:avLst/>
                <a:gdLst>
                  <a:gd name="connsiteX0" fmla="*/ 121763 h 600884"/>
                  <a:gd name="connsiteY0" fmla="*/ 121763 h 600884"/>
                  <a:gd name="connsiteX1" fmla="*/ 121763 h 600884"/>
                  <a:gd name="connsiteY1" fmla="*/ 121763 h 600884"/>
                  <a:gd name="connsiteX2" fmla="*/ 121763 h 600884"/>
                  <a:gd name="connsiteY2" fmla="*/ 121763 h 600884"/>
                  <a:gd name="connsiteX3" fmla="*/ 121763 h 600884"/>
                  <a:gd name="connsiteY3" fmla="*/ 121763 h 600884"/>
                  <a:gd name="connsiteX4" fmla="*/ 121763 h 600884"/>
                  <a:gd name="connsiteY4" fmla="*/ 121763 h 600884"/>
                  <a:gd name="connsiteX5" fmla="*/ 121763 h 600884"/>
                  <a:gd name="connsiteY5" fmla="*/ 121763 h 600884"/>
                  <a:gd name="connsiteX6" fmla="*/ 121763 h 600884"/>
                  <a:gd name="connsiteY6" fmla="*/ 121763 h 600884"/>
                  <a:gd name="connsiteX7" fmla="*/ 121763 h 600884"/>
                  <a:gd name="connsiteY7" fmla="*/ 121763 h 600884"/>
                  <a:gd name="connsiteX8" fmla="*/ 121763 h 600884"/>
                  <a:gd name="connsiteY8" fmla="*/ 121763 h 600884"/>
                  <a:gd name="connsiteX9" fmla="*/ 121763 h 600884"/>
                  <a:gd name="connsiteY9" fmla="*/ 121763 h 600884"/>
                  <a:gd name="connsiteX10" fmla="*/ 121763 h 600884"/>
                  <a:gd name="connsiteY10" fmla="*/ 121763 h 600884"/>
                  <a:gd name="connsiteX11" fmla="*/ 121763 h 600884"/>
                  <a:gd name="connsiteY11" fmla="*/ 121763 h 600884"/>
                  <a:gd name="connsiteX12" fmla="*/ 121763 h 600884"/>
                  <a:gd name="connsiteY12" fmla="*/ 121763 h 600884"/>
                  <a:gd name="connsiteX13" fmla="*/ 121763 h 600884"/>
                  <a:gd name="connsiteY13" fmla="*/ 121763 h 600884"/>
                  <a:gd name="connsiteX14" fmla="*/ 121763 h 600884"/>
                  <a:gd name="connsiteY14" fmla="*/ 121763 h 600884"/>
                  <a:gd name="connsiteX15" fmla="*/ 121763 h 600884"/>
                  <a:gd name="connsiteY15" fmla="*/ 121763 h 600884"/>
                  <a:gd name="connsiteX16" fmla="*/ 121763 h 600884"/>
                  <a:gd name="connsiteY16" fmla="*/ 121763 h 600884"/>
                  <a:gd name="connsiteX17" fmla="*/ 121763 h 600884"/>
                  <a:gd name="connsiteY17" fmla="*/ 121763 h 600884"/>
                  <a:gd name="connsiteX18" fmla="*/ 121763 h 600884"/>
                  <a:gd name="connsiteY18" fmla="*/ 121763 h 600884"/>
                  <a:gd name="connsiteX19" fmla="*/ 121763 h 600884"/>
                  <a:gd name="connsiteY19" fmla="*/ 121763 h 600884"/>
                  <a:gd name="connsiteX20" fmla="*/ 121763 h 600884"/>
                  <a:gd name="connsiteY20" fmla="*/ 121763 h 600884"/>
                  <a:gd name="connsiteX21" fmla="*/ 121763 h 600884"/>
                  <a:gd name="connsiteY21" fmla="*/ 121763 h 600884"/>
                  <a:gd name="connsiteX22" fmla="*/ 121763 h 600884"/>
                  <a:gd name="connsiteY22" fmla="*/ 121763 h 600884"/>
                  <a:gd name="connsiteX23" fmla="*/ 121763 h 600884"/>
                  <a:gd name="connsiteY23" fmla="*/ 121763 h 600884"/>
                  <a:gd name="connsiteX24" fmla="*/ 121763 h 600884"/>
                  <a:gd name="connsiteY24" fmla="*/ 121763 h 600884"/>
                  <a:gd name="connsiteX25" fmla="*/ 121763 h 600884"/>
                  <a:gd name="connsiteY25" fmla="*/ 121763 h 600884"/>
                  <a:gd name="connsiteX26" fmla="*/ 121763 h 600884"/>
                  <a:gd name="connsiteY26" fmla="*/ 121763 h 600884"/>
                  <a:gd name="connsiteX27" fmla="*/ 121763 h 600884"/>
                  <a:gd name="connsiteY27" fmla="*/ 121763 h 600884"/>
                  <a:gd name="connsiteX28" fmla="*/ 121763 h 600884"/>
                  <a:gd name="connsiteY28" fmla="*/ 121763 h 600884"/>
                  <a:gd name="connsiteX29" fmla="*/ 121763 h 600884"/>
                  <a:gd name="connsiteY29" fmla="*/ 121763 h 600884"/>
                  <a:gd name="connsiteX30" fmla="*/ 121763 h 600884"/>
                  <a:gd name="connsiteY30" fmla="*/ 121763 h 600884"/>
                  <a:gd name="connsiteX31" fmla="*/ 121763 h 600884"/>
                  <a:gd name="connsiteY31" fmla="*/ 121763 h 600884"/>
                  <a:gd name="connsiteX32" fmla="*/ 121763 h 600884"/>
                  <a:gd name="connsiteY32" fmla="*/ 121763 h 600884"/>
                  <a:gd name="connsiteX33" fmla="*/ 121763 h 600884"/>
                  <a:gd name="connsiteY33" fmla="*/ 121763 h 600884"/>
                  <a:gd name="connsiteX34" fmla="*/ 121763 h 600884"/>
                  <a:gd name="connsiteY34" fmla="*/ 121763 h 600884"/>
                  <a:gd name="connsiteX35" fmla="*/ 121763 h 600884"/>
                  <a:gd name="connsiteY35" fmla="*/ 121763 h 600884"/>
                  <a:gd name="connsiteX36" fmla="*/ 121763 h 600884"/>
                  <a:gd name="connsiteY36" fmla="*/ 121763 h 600884"/>
                  <a:gd name="connsiteX37" fmla="*/ 121763 h 600884"/>
                  <a:gd name="connsiteY37" fmla="*/ 121763 h 600884"/>
                  <a:gd name="connsiteX38" fmla="*/ 121763 h 600884"/>
                  <a:gd name="connsiteY38" fmla="*/ 121763 h 600884"/>
                  <a:gd name="connsiteX39" fmla="*/ 121763 h 600884"/>
                  <a:gd name="connsiteY39" fmla="*/ 121763 h 600884"/>
                  <a:gd name="connsiteX40" fmla="*/ 121763 h 600884"/>
                  <a:gd name="connsiteY40" fmla="*/ 121763 h 600884"/>
                  <a:gd name="connsiteX41" fmla="*/ 121763 h 600884"/>
                  <a:gd name="connsiteY41" fmla="*/ 121763 h 600884"/>
                  <a:gd name="connsiteX42" fmla="*/ 121763 h 600884"/>
                  <a:gd name="connsiteY42" fmla="*/ 121763 h 600884"/>
                  <a:gd name="connsiteX43" fmla="*/ 121763 h 600884"/>
                  <a:gd name="connsiteY43" fmla="*/ 121763 h 600884"/>
                  <a:gd name="connsiteX44" fmla="*/ 121763 h 600884"/>
                  <a:gd name="connsiteY44" fmla="*/ 121763 h 600884"/>
                  <a:gd name="connsiteX45" fmla="*/ 121763 h 600884"/>
                  <a:gd name="connsiteY45" fmla="*/ 121763 h 600884"/>
                  <a:gd name="connsiteX46" fmla="*/ 121763 h 600884"/>
                  <a:gd name="connsiteY46" fmla="*/ 121763 h 600884"/>
                  <a:gd name="connsiteX47" fmla="*/ 121763 h 600884"/>
                  <a:gd name="connsiteY47" fmla="*/ 121763 h 600884"/>
                  <a:gd name="connsiteX48" fmla="*/ 121763 h 600884"/>
                  <a:gd name="connsiteY48" fmla="*/ 121763 h 600884"/>
                  <a:gd name="connsiteX49" fmla="*/ 121763 h 600884"/>
                  <a:gd name="connsiteY49" fmla="*/ 121763 h 600884"/>
                  <a:gd name="connsiteX50" fmla="*/ 121763 h 600884"/>
                  <a:gd name="connsiteY50" fmla="*/ 121763 h 600884"/>
                  <a:gd name="connsiteX51" fmla="*/ 121763 h 600884"/>
                  <a:gd name="connsiteY51" fmla="*/ 121763 h 600884"/>
                  <a:gd name="connsiteX52" fmla="*/ 121763 h 600884"/>
                  <a:gd name="connsiteY52" fmla="*/ 121763 h 600884"/>
                  <a:gd name="connsiteX53" fmla="*/ 121763 h 600884"/>
                  <a:gd name="connsiteY53" fmla="*/ 121763 h 600884"/>
                  <a:gd name="connsiteX54" fmla="*/ 121763 h 600884"/>
                  <a:gd name="connsiteY54" fmla="*/ 121763 h 600884"/>
                  <a:gd name="connsiteX55" fmla="*/ 121763 h 600884"/>
                  <a:gd name="connsiteY55" fmla="*/ 121763 h 600884"/>
                  <a:gd name="connsiteX56" fmla="*/ 121763 h 600884"/>
                  <a:gd name="connsiteY56" fmla="*/ 121763 h 600884"/>
                  <a:gd name="connsiteX57" fmla="*/ 121763 h 600884"/>
                  <a:gd name="connsiteY57" fmla="*/ 121763 h 600884"/>
                  <a:gd name="connsiteX58" fmla="*/ 121763 h 600884"/>
                  <a:gd name="connsiteY58" fmla="*/ 121763 h 600884"/>
                  <a:gd name="connsiteX59" fmla="*/ 121763 h 600884"/>
                  <a:gd name="connsiteY59" fmla="*/ 121763 h 600884"/>
                  <a:gd name="connsiteX60" fmla="*/ 121763 h 600884"/>
                  <a:gd name="connsiteY60" fmla="*/ 121763 h 600884"/>
                  <a:gd name="connsiteX61" fmla="*/ 121763 h 600884"/>
                  <a:gd name="connsiteY61" fmla="*/ 121763 h 600884"/>
                  <a:gd name="connsiteX62" fmla="*/ 121763 h 600884"/>
                  <a:gd name="connsiteY62" fmla="*/ 121763 h 600884"/>
                  <a:gd name="connsiteX63" fmla="*/ 121763 h 600884"/>
                  <a:gd name="connsiteY63" fmla="*/ 121763 h 600884"/>
                  <a:gd name="connsiteX64" fmla="*/ 121763 h 600884"/>
                  <a:gd name="connsiteY64" fmla="*/ 121763 h 600884"/>
                  <a:gd name="connsiteX65" fmla="*/ 121763 h 600884"/>
                  <a:gd name="connsiteY65" fmla="*/ 121763 h 600884"/>
                  <a:gd name="connsiteX66" fmla="*/ 121763 h 600884"/>
                  <a:gd name="connsiteY66" fmla="*/ 121763 h 600884"/>
                  <a:gd name="connsiteX67" fmla="*/ 121763 h 600884"/>
                  <a:gd name="connsiteY67" fmla="*/ 121763 h 600884"/>
                  <a:gd name="connsiteX68" fmla="*/ 121763 h 600884"/>
                  <a:gd name="connsiteY68" fmla="*/ 121763 h 600884"/>
                  <a:gd name="connsiteX69" fmla="*/ 121763 h 600884"/>
                  <a:gd name="connsiteY69" fmla="*/ 121763 h 600884"/>
                  <a:gd name="connsiteX70" fmla="*/ 121763 h 600884"/>
                  <a:gd name="connsiteY70" fmla="*/ 121763 h 600884"/>
                  <a:gd name="connsiteX71" fmla="*/ 121763 h 600884"/>
                  <a:gd name="connsiteY71" fmla="*/ 121763 h 600884"/>
                  <a:gd name="connsiteX72" fmla="*/ 121763 h 600884"/>
                  <a:gd name="connsiteY72" fmla="*/ 121763 h 600884"/>
                  <a:gd name="connsiteX73" fmla="*/ 121763 h 600884"/>
                  <a:gd name="connsiteY73" fmla="*/ 121763 h 600884"/>
                  <a:gd name="connsiteX74" fmla="*/ 121763 h 600884"/>
                  <a:gd name="connsiteY74" fmla="*/ 121763 h 600884"/>
                  <a:gd name="connsiteX75" fmla="*/ 121763 h 600884"/>
                  <a:gd name="connsiteY75" fmla="*/ 121763 h 600884"/>
                  <a:gd name="connsiteX76" fmla="*/ 121763 h 600884"/>
                  <a:gd name="connsiteY76" fmla="*/ 121763 h 600884"/>
                  <a:gd name="connsiteX77" fmla="*/ 121763 h 600884"/>
                  <a:gd name="connsiteY77" fmla="*/ 121763 h 600884"/>
                  <a:gd name="connsiteX78" fmla="*/ 121763 h 600884"/>
                  <a:gd name="connsiteY78" fmla="*/ 121763 h 600884"/>
                  <a:gd name="connsiteX79" fmla="*/ 121763 h 600884"/>
                  <a:gd name="connsiteY79" fmla="*/ 121763 h 600884"/>
                  <a:gd name="connsiteX80" fmla="*/ 121763 h 600884"/>
                  <a:gd name="connsiteY80" fmla="*/ 121763 h 600884"/>
                  <a:gd name="connsiteX81" fmla="*/ 121763 h 600884"/>
                  <a:gd name="connsiteY81" fmla="*/ 121763 h 600884"/>
                  <a:gd name="connsiteX82" fmla="*/ 121763 h 600884"/>
                  <a:gd name="connsiteY82" fmla="*/ 121763 h 600884"/>
                  <a:gd name="connsiteX83" fmla="*/ 121763 h 600884"/>
                  <a:gd name="connsiteY83" fmla="*/ 121763 h 600884"/>
                  <a:gd name="connsiteX84" fmla="*/ 121763 h 600884"/>
                  <a:gd name="connsiteY84" fmla="*/ 121763 h 600884"/>
                  <a:gd name="connsiteX85" fmla="*/ 121763 h 600884"/>
                  <a:gd name="connsiteY85" fmla="*/ 121763 h 600884"/>
                  <a:gd name="connsiteX86" fmla="*/ 121763 h 600884"/>
                  <a:gd name="connsiteY86" fmla="*/ 121763 h 600884"/>
                  <a:gd name="connsiteX87" fmla="*/ 121763 h 600884"/>
                  <a:gd name="connsiteY87" fmla="*/ 121763 h 60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87145" h="546085">
                    <a:moveTo>
                      <a:pt x="447382" y="424737"/>
                    </a:moveTo>
                    <a:cubicBezTo>
                      <a:pt x="415467" y="438389"/>
                      <a:pt x="394949" y="467967"/>
                      <a:pt x="394949" y="502096"/>
                    </a:cubicBezTo>
                    <a:lnTo>
                      <a:pt x="394949" y="525608"/>
                    </a:lnTo>
                    <a:lnTo>
                      <a:pt x="516533" y="525608"/>
                    </a:lnTo>
                    <a:lnTo>
                      <a:pt x="516533" y="502096"/>
                    </a:lnTo>
                    <a:cubicBezTo>
                      <a:pt x="516533" y="467967"/>
                      <a:pt x="496015" y="438389"/>
                      <a:pt x="464100" y="424737"/>
                    </a:cubicBezTo>
                    <a:close/>
                    <a:moveTo>
                      <a:pt x="394949" y="303389"/>
                    </a:moveTo>
                    <a:lnTo>
                      <a:pt x="394949" y="326901"/>
                    </a:lnTo>
                    <a:cubicBezTo>
                      <a:pt x="394949" y="360271"/>
                      <a:pt x="415467" y="390608"/>
                      <a:pt x="447382" y="404260"/>
                    </a:cubicBezTo>
                    <a:lnTo>
                      <a:pt x="464100" y="404260"/>
                    </a:lnTo>
                    <a:cubicBezTo>
                      <a:pt x="496015" y="390608"/>
                      <a:pt x="516533" y="360271"/>
                      <a:pt x="516533" y="326901"/>
                    </a:cubicBezTo>
                    <a:lnTo>
                      <a:pt x="516533" y="303389"/>
                    </a:lnTo>
                    <a:close/>
                    <a:moveTo>
                      <a:pt x="364554" y="282912"/>
                    </a:moveTo>
                    <a:lnTo>
                      <a:pt x="374432" y="282912"/>
                    </a:lnTo>
                    <a:lnTo>
                      <a:pt x="385071" y="282912"/>
                    </a:lnTo>
                    <a:lnTo>
                      <a:pt x="526411" y="282912"/>
                    </a:lnTo>
                    <a:lnTo>
                      <a:pt x="537050" y="282912"/>
                    </a:lnTo>
                    <a:lnTo>
                      <a:pt x="546928" y="282912"/>
                    </a:lnTo>
                    <a:cubicBezTo>
                      <a:pt x="552248" y="282912"/>
                      <a:pt x="556807" y="287463"/>
                      <a:pt x="556807" y="292772"/>
                    </a:cubicBezTo>
                    <a:cubicBezTo>
                      <a:pt x="556807" y="298839"/>
                      <a:pt x="552248" y="303389"/>
                      <a:pt x="546928" y="303389"/>
                    </a:cubicBezTo>
                    <a:lnTo>
                      <a:pt x="537050" y="303389"/>
                    </a:lnTo>
                    <a:lnTo>
                      <a:pt x="537050" y="326901"/>
                    </a:lnTo>
                    <a:cubicBezTo>
                      <a:pt x="537050" y="362546"/>
                      <a:pt x="518052" y="395159"/>
                      <a:pt x="487657" y="414119"/>
                    </a:cubicBezTo>
                    <a:cubicBezTo>
                      <a:pt x="518052" y="433838"/>
                      <a:pt x="537050" y="465692"/>
                      <a:pt x="537050" y="502096"/>
                    </a:cubicBezTo>
                    <a:lnTo>
                      <a:pt x="537050" y="525608"/>
                    </a:lnTo>
                    <a:lnTo>
                      <a:pt x="546928" y="525608"/>
                    </a:lnTo>
                    <a:cubicBezTo>
                      <a:pt x="552248" y="525608"/>
                      <a:pt x="556807" y="530158"/>
                      <a:pt x="556807" y="535467"/>
                    </a:cubicBezTo>
                    <a:cubicBezTo>
                      <a:pt x="556807" y="541534"/>
                      <a:pt x="552248" y="546085"/>
                      <a:pt x="546928" y="546085"/>
                    </a:cubicBezTo>
                    <a:lnTo>
                      <a:pt x="537050" y="546085"/>
                    </a:lnTo>
                    <a:lnTo>
                      <a:pt x="516533" y="546085"/>
                    </a:lnTo>
                    <a:lnTo>
                      <a:pt x="374432" y="546085"/>
                    </a:lnTo>
                    <a:lnTo>
                      <a:pt x="364554" y="546085"/>
                    </a:lnTo>
                    <a:cubicBezTo>
                      <a:pt x="359234" y="546085"/>
                      <a:pt x="354675" y="541534"/>
                      <a:pt x="354675" y="535467"/>
                    </a:cubicBezTo>
                    <a:cubicBezTo>
                      <a:pt x="354675" y="530158"/>
                      <a:pt x="359234" y="525608"/>
                      <a:pt x="364554" y="525608"/>
                    </a:cubicBezTo>
                    <a:lnTo>
                      <a:pt x="374432" y="525608"/>
                    </a:lnTo>
                    <a:lnTo>
                      <a:pt x="374432" y="502096"/>
                    </a:lnTo>
                    <a:cubicBezTo>
                      <a:pt x="374432" y="465692"/>
                      <a:pt x="393430" y="433838"/>
                      <a:pt x="423825" y="414119"/>
                    </a:cubicBezTo>
                    <a:cubicBezTo>
                      <a:pt x="393430" y="395159"/>
                      <a:pt x="374432" y="362546"/>
                      <a:pt x="374432" y="326901"/>
                    </a:cubicBezTo>
                    <a:lnTo>
                      <a:pt x="374432" y="303389"/>
                    </a:lnTo>
                    <a:lnTo>
                      <a:pt x="364554" y="303389"/>
                    </a:lnTo>
                    <a:cubicBezTo>
                      <a:pt x="359234" y="303389"/>
                      <a:pt x="354675" y="298839"/>
                      <a:pt x="354675" y="292772"/>
                    </a:cubicBezTo>
                    <a:cubicBezTo>
                      <a:pt x="354675" y="287463"/>
                      <a:pt x="359234" y="282912"/>
                      <a:pt x="364554" y="282912"/>
                    </a:cubicBezTo>
                    <a:close/>
                    <a:moveTo>
                      <a:pt x="394231" y="121379"/>
                    </a:moveTo>
                    <a:cubicBezTo>
                      <a:pt x="397270" y="120621"/>
                      <a:pt x="399548" y="122138"/>
                      <a:pt x="401827" y="123655"/>
                    </a:cubicBezTo>
                    <a:lnTo>
                      <a:pt x="523373" y="235142"/>
                    </a:lnTo>
                    <a:cubicBezTo>
                      <a:pt x="527171" y="238935"/>
                      <a:pt x="527931" y="245002"/>
                      <a:pt x="524133" y="249552"/>
                    </a:cubicBezTo>
                    <a:cubicBezTo>
                      <a:pt x="520334" y="253345"/>
                      <a:pt x="513498" y="253345"/>
                      <a:pt x="509699" y="249552"/>
                    </a:cubicBezTo>
                    <a:lnTo>
                      <a:pt x="395750" y="145649"/>
                    </a:lnTo>
                    <a:lnTo>
                      <a:pt x="302312" y="247277"/>
                    </a:lnTo>
                    <a:lnTo>
                      <a:pt x="321303" y="265479"/>
                    </a:lnTo>
                    <a:cubicBezTo>
                      <a:pt x="325102" y="269271"/>
                      <a:pt x="325102" y="276097"/>
                      <a:pt x="321303" y="279889"/>
                    </a:cubicBezTo>
                    <a:cubicBezTo>
                      <a:pt x="317505" y="283681"/>
                      <a:pt x="310668" y="283681"/>
                      <a:pt x="306870" y="279889"/>
                    </a:cubicBezTo>
                    <a:lnTo>
                      <a:pt x="232423" y="206322"/>
                    </a:lnTo>
                    <a:lnTo>
                      <a:pt x="67577" y="351181"/>
                    </a:lnTo>
                    <a:cubicBezTo>
                      <a:pt x="65298" y="352698"/>
                      <a:pt x="63019" y="353456"/>
                      <a:pt x="60740" y="353456"/>
                    </a:cubicBezTo>
                    <a:cubicBezTo>
                      <a:pt x="57701" y="353456"/>
                      <a:pt x="55422" y="352698"/>
                      <a:pt x="53143" y="350422"/>
                    </a:cubicBezTo>
                    <a:cubicBezTo>
                      <a:pt x="49345" y="345872"/>
                      <a:pt x="50105" y="339804"/>
                      <a:pt x="53903" y="336012"/>
                    </a:cubicBezTo>
                    <a:lnTo>
                      <a:pt x="226346" y="184328"/>
                    </a:lnTo>
                    <a:cubicBezTo>
                      <a:pt x="230144" y="181295"/>
                      <a:pt x="236222" y="181295"/>
                      <a:pt x="240020" y="185087"/>
                    </a:cubicBezTo>
                    <a:lnTo>
                      <a:pt x="288638" y="232867"/>
                    </a:lnTo>
                    <a:lnTo>
                      <a:pt x="387394" y="124413"/>
                    </a:lnTo>
                    <a:cubicBezTo>
                      <a:pt x="389673" y="122138"/>
                      <a:pt x="391952" y="121379"/>
                      <a:pt x="394231" y="121379"/>
                    </a:cubicBezTo>
                    <a:close/>
                    <a:moveTo>
                      <a:pt x="151873" y="80389"/>
                    </a:moveTo>
                    <a:cubicBezTo>
                      <a:pt x="132117" y="80389"/>
                      <a:pt x="115400" y="97070"/>
                      <a:pt x="115400" y="116783"/>
                    </a:cubicBezTo>
                    <a:cubicBezTo>
                      <a:pt x="115400" y="136496"/>
                      <a:pt x="132117" y="153177"/>
                      <a:pt x="151873" y="153177"/>
                    </a:cubicBezTo>
                    <a:cubicBezTo>
                      <a:pt x="171629" y="153177"/>
                      <a:pt x="188346" y="136496"/>
                      <a:pt x="188346" y="116783"/>
                    </a:cubicBezTo>
                    <a:cubicBezTo>
                      <a:pt x="188346" y="97070"/>
                      <a:pt x="171629" y="80389"/>
                      <a:pt x="151873" y="80389"/>
                    </a:cubicBezTo>
                    <a:close/>
                    <a:moveTo>
                      <a:pt x="151873" y="60676"/>
                    </a:moveTo>
                    <a:cubicBezTo>
                      <a:pt x="183027" y="60676"/>
                      <a:pt x="208102" y="85697"/>
                      <a:pt x="208102" y="116783"/>
                    </a:cubicBezTo>
                    <a:cubicBezTo>
                      <a:pt x="208102" y="147869"/>
                      <a:pt x="183027" y="172890"/>
                      <a:pt x="151873" y="172890"/>
                    </a:cubicBezTo>
                    <a:cubicBezTo>
                      <a:pt x="120719" y="172890"/>
                      <a:pt x="95644" y="147869"/>
                      <a:pt x="95644" y="116783"/>
                    </a:cubicBezTo>
                    <a:cubicBezTo>
                      <a:pt x="95644" y="85697"/>
                      <a:pt x="120719" y="60676"/>
                      <a:pt x="151873" y="60676"/>
                    </a:cubicBezTo>
                    <a:close/>
                    <a:moveTo>
                      <a:pt x="9874" y="0"/>
                    </a:moveTo>
                    <a:lnTo>
                      <a:pt x="577271" y="0"/>
                    </a:lnTo>
                    <a:cubicBezTo>
                      <a:pt x="582588" y="0"/>
                      <a:pt x="587145" y="4551"/>
                      <a:pt x="587145" y="9860"/>
                    </a:cubicBezTo>
                    <a:lnTo>
                      <a:pt x="587145" y="273048"/>
                    </a:lnTo>
                    <a:cubicBezTo>
                      <a:pt x="587145" y="278357"/>
                      <a:pt x="582588" y="282908"/>
                      <a:pt x="577271" y="282908"/>
                    </a:cubicBezTo>
                    <a:cubicBezTo>
                      <a:pt x="571954" y="282908"/>
                      <a:pt x="567396" y="278357"/>
                      <a:pt x="567396" y="273048"/>
                    </a:cubicBezTo>
                    <a:lnTo>
                      <a:pt x="567396" y="19720"/>
                    </a:lnTo>
                    <a:lnTo>
                      <a:pt x="20508" y="19720"/>
                    </a:lnTo>
                    <a:lnTo>
                      <a:pt x="20508" y="444461"/>
                    </a:lnTo>
                    <a:lnTo>
                      <a:pt x="324335" y="444461"/>
                    </a:lnTo>
                    <a:cubicBezTo>
                      <a:pt x="329652" y="444461"/>
                      <a:pt x="334209" y="449012"/>
                      <a:pt x="334209" y="455080"/>
                    </a:cubicBezTo>
                    <a:cubicBezTo>
                      <a:pt x="334209" y="460389"/>
                      <a:pt x="329652" y="464940"/>
                      <a:pt x="324335" y="464940"/>
                    </a:cubicBezTo>
                    <a:lnTo>
                      <a:pt x="9874" y="464940"/>
                    </a:lnTo>
                    <a:cubicBezTo>
                      <a:pt x="4557" y="464940"/>
                      <a:pt x="0" y="460389"/>
                      <a:pt x="0" y="455080"/>
                    </a:cubicBezTo>
                    <a:lnTo>
                      <a:pt x="0" y="9860"/>
                    </a:lnTo>
                    <a:cubicBezTo>
                      <a:pt x="0" y="4551"/>
                      <a:pt x="4557" y="0"/>
                      <a:pt x="98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1E993362-0259-1257-DC64-B201B3B59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253" y="4070919"/>
                <a:ext cx="0" cy="282034"/>
              </a:xfrm>
              <a:prstGeom prst="line">
                <a:avLst/>
              </a:prstGeom>
              <a:ln w="3175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1C71A7E6-B072-3401-AF93-70B794FFFDB7}"/>
                </a:ext>
              </a:extLst>
            </p:cNvPr>
            <p:cNvGrpSpPr/>
            <p:nvPr/>
          </p:nvGrpSpPr>
          <p:grpSpPr>
            <a:xfrm>
              <a:off x="4946512" y="1642691"/>
              <a:ext cx="2275958" cy="2428228"/>
              <a:chOff x="4946512" y="1642691"/>
              <a:chExt cx="2275958" cy="2428228"/>
            </a:xfrm>
          </p:grpSpPr>
          <p:sp>
            <p:nvSpPr>
              <p:cNvPr id="33" name="Text4">
                <a:extLst>
                  <a:ext uri="{FF2B5EF4-FFF2-40B4-BE49-F238E27FC236}">
                    <a16:creationId xmlns:a16="http://schemas.microsoft.com/office/drawing/2014/main" id="{A1E15E2E-AA3E-40D1-BFFC-DC785F724DEB}"/>
                  </a:ext>
                </a:extLst>
              </p:cNvPr>
              <p:cNvSpPr txBox="1"/>
              <p:nvPr/>
            </p:nvSpPr>
            <p:spPr>
              <a:xfrm>
                <a:off x="4946512" y="2488994"/>
                <a:ext cx="2275958" cy="934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最新版本YOLOv5s精度高、速度快，可快速识别关键障碍物。</a:t>
                </a:r>
                <a:endParaRPr lang="en-US" dirty="0"/>
              </a:p>
            </p:txBody>
          </p:sp>
          <p:sp>
            <p:nvSpPr>
              <p:cNvPr id="34" name="Bullet4">
                <a:extLst>
                  <a:ext uri="{FF2B5EF4-FFF2-40B4-BE49-F238E27FC236}">
                    <a16:creationId xmlns:a16="http://schemas.microsoft.com/office/drawing/2014/main" id="{A1E798B0-5120-47FA-84E5-5136135FEA2F}"/>
                  </a:ext>
                </a:extLst>
              </p:cNvPr>
              <p:cNvSpPr/>
              <p:nvPr/>
            </p:nvSpPr>
            <p:spPr>
              <a:xfrm>
                <a:off x="4946512" y="1642691"/>
                <a:ext cx="2275958" cy="846303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lvl="0"/>
                <a:r>
                  <a:rPr lang="zh-CN" altLang="en-US" b="1" dirty="0"/>
                  <a:t>YOLO算法优势</a:t>
                </a:r>
                <a:endParaRPr lang="en-US" dirty="0"/>
              </a:p>
            </p:txBody>
          </p:sp>
          <p:sp>
            <p:nvSpPr>
              <p:cNvPr id="7" name="IconBackground4">
                <a:extLst>
                  <a:ext uri="{FF2B5EF4-FFF2-40B4-BE49-F238E27FC236}">
                    <a16:creationId xmlns:a16="http://schemas.microsoft.com/office/drawing/2014/main" id="{0A115B10-A3C0-4DEB-A9C2-BB2027B0A198}"/>
                  </a:ext>
                </a:extLst>
              </p:cNvPr>
              <p:cNvSpPr/>
              <p:nvPr/>
            </p:nvSpPr>
            <p:spPr>
              <a:xfrm>
                <a:off x="5874372" y="3650681"/>
                <a:ext cx="420238" cy="420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Icon4">
                <a:extLst>
                  <a:ext uri="{FF2B5EF4-FFF2-40B4-BE49-F238E27FC236}">
                    <a16:creationId xmlns:a16="http://schemas.microsoft.com/office/drawing/2014/main" id="{5AEA984A-A5C7-5135-AF16-F1270D2C3A0B}"/>
                  </a:ext>
                </a:extLst>
              </p:cNvPr>
              <p:cNvSpPr/>
              <p:nvPr/>
            </p:nvSpPr>
            <p:spPr>
              <a:xfrm>
                <a:off x="5972851" y="3752752"/>
                <a:ext cx="223280" cy="216097"/>
              </a:xfrm>
              <a:custGeom>
                <a:avLst/>
                <a:gdLst>
                  <a:gd name="connsiteX0" fmla="*/ 416570 w 579692"/>
                  <a:gd name="connsiteY0" fmla="*/ 178431 h 561041"/>
                  <a:gd name="connsiteX1" fmla="*/ 386657 w 579692"/>
                  <a:gd name="connsiteY1" fmla="*/ 208264 h 561041"/>
                  <a:gd name="connsiteX2" fmla="*/ 416570 w 579692"/>
                  <a:gd name="connsiteY2" fmla="*/ 238096 h 561041"/>
                  <a:gd name="connsiteX3" fmla="*/ 447162 w 579692"/>
                  <a:gd name="connsiteY3" fmla="*/ 208264 h 561041"/>
                  <a:gd name="connsiteX4" fmla="*/ 416570 w 579692"/>
                  <a:gd name="connsiteY4" fmla="*/ 178431 h 561041"/>
                  <a:gd name="connsiteX5" fmla="*/ 290186 w 579692"/>
                  <a:gd name="connsiteY5" fmla="*/ 178431 h 561041"/>
                  <a:gd name="connsiteX6" fmla="*/ 259594 w 579692"/>
                  <a:gd name="connsiteY6" fmla="*/ 208264 h 561041"/>
                  <a:gd name="connsiteX7" fmla="*/ 290186 w 579692"/>
                  <a:gd name="connsiteY7" fmla="*/ 238096 h 561041"/>
                  <a:gd name="connsiteX8" fmla="*/ 320099 w 579692"/>
                  <a:gd name="connsiteY8" fmla="*/ 208264 h 561041"/>
                  <a:gd name="connsiteX9" fmla="*/ 290186 w 579692"/>
                  <a:gd name="connsiteY9" fmla="*/ 178431 h 561041"/>
                  <a:gd name="connsiteX10" fmla="*/ 163109 w 579692"/>
                  <a:gd name="connsiteY10" fmla="*/ 178431 h 561041"/>
                  <a:gd name="connsiteX11" fmla="*/ 133205 w 579692"/>
                  <a:gd name="connsiteY11" fmla="*/ 208264 h 561041"/>
                  <a:gd name="connsiteX12" fmla="*/ 163109 w 579692"/>
                  <a:gd name="connsiteY12" fmla="*/ 238096 h 561041"/>
                  <a:gd name="connsiteX13" fmla="*/ 193013 w 579692"/>
                  <a:gd name="connsiteY13" fmla="*/ 208264 h 561041"/>
                  <a:gd name="connsiteX14" fmla="*/ 163109 w 579692"/>
                  <a:gd name="connsiteY14" fmla="*/ 178431 h 561041"/>
                  <a:gd name="connsiteX15" fmla="*/ 416570 w 579692"/>
                  <a:gd name="connsiteY15" fmla="*/ 162837 h 561041"/>
                  <a:gd name="connsiteX16" fmla="*/ 462118 w 579692"/>
                  <a:gd name="connsiteY16" fmla="*/ 208264 h 561041"/>
                  <a:gd name="connsiteX17" fmla="*/ 416570 w 579692"/>
                  <a:gd name="connsiteY17" fmla="*/ 253690 h 561041"/>
                  <a:gd name="connsiteX18" fmla="*/ 371701 w 579692"/>
                  <a:gd name="connsiteY18" fmla="*/ 208264 h 561041"/>
                  <a:gd name="connsiteX19" fmla="*/ 416570 w 579692"/>
                  <a:gd name="connsiteY19" fmla="*/ 162837 h 561041"/>
                  <a:gd name="connsiteX20" fmla="*/ 290186 w 579692"/>
                  <a:gd name="connsiteY20" fmla="*/ 162837 h 561041"/>
                  <a:gd name="connsiteX21" fmla="*/ 335055 w 579692"/>
                  <a:gd name="connsiteY21" fmla="*/ 208264 h 561041"/>
                  <a:gd name="connsiteX22" fmla="*/ 290186 w 579692"/>
                  <a:gd name="connsiteY22" fmla="*/ 253690 h 561041"/>
                  <a:gd name="connsiteX23" fmla="*/ 244638 w 579692"/>
                  <a:gd name="connsiteY23" fmla="*/ 208264 h 561041"/>
                  <a:gd name="connsiteX24" fmla="*/ 290186 w 579692"/>
                  <a:gd name="connsiteY24" fmla="*/ 162837 h 561041"/>
                  <a:gd name="connsiteX25" fmla="*/ 163109 w 579692"/>
                  <a:gd name="connsiteY25" fmla="*/ 162837 h 561041"/>
                  <a:gd name="connsiteX26" fmla="*/ 208645 w 579692"/>
                  <a:gd name="connsiteY26" fmla="*/ 208264 h 561041"/>
                  <a:gd name="connsiteX27" fmla="*/ 163109 w 579692"/>
                  <a:gd name="connsiteY27" fmla="*/ 253690 h 561041"/>
                  <a:gd name="connsiteX28" fmla="*/ 117574 w 579692"/>
                  <a:gd name="connsiteY28" fmla="*/ 208264 h 561041"/>
                  <a:gd name="connsiteX29" fmla="*/ 163109 w 579692"/>
                  <a:gd name="connsiteY29" fmla="*/ 162837 h 561041"/>
                  <a:gd name="connsiteX30" fmla="*/ 60483 w 579692"/>
                  <a:gd name="connsiteY30" fmla="*/ 18317 h 561041"/>
                  <a:gd name="connsiteX31" fmla="*/ 18349 w 579692"/>
                  <a:gd name="connsiteY31" fmla="*/ 61056 h 561041"/>
                  <a:gd name="connsiteX32" fmla="*/ 18349 w 579692"/>
                  <a:gd name="connsiteY32" fmla="*/ 348700 h 561041"/>
                  <a:gd name="connsiteX33" fmla="*/ 60483 w 579692"/>
                  <a:gd name="connsiteY33" fmla="*/ 391440 h 561041"/>
                  <a:gd name="connsiteX34" fmla="*/ 154947 w 579692"/>
                  <a:gd name="connsiteY34" fmla="*/ 391440 h 561041"/>
                  <a:gd name="connsiteX35" fmla="*/ 161743 w 579692"/>
                  <a:gd name="connsiteY35" fmla="*/ 394832 h 561041"/>
                  <a:gd name="connsiteX36" fmla="*/ 163781 w 579692"/>
                  <a:gd name="connsiteY36" fmla="*/ 402294 h 561041"/>
                  <a:gd name="connsiteX37" fmla="*/ 135918 w 579692"/>
                  <a:gd name="connsiteY37" fmla="*/ 529156 h 561041"/>
                  <a:gd name="connsiteX38" fmla="*/ 307175 w 579692"/>
                  <a:gd name="connsiteY38" fmla="*/ 393475 h 561041"/>
                  <a:gd name="connsiteX39" fmla="*/ 312612 w 579692"/>
                  <a:gd name="connsiteY39" fmla="*/ 391440 h 561041"/>
                  <a:gd name="connsiteX40" fmla="*/ 519209 w 579692"/>
                  <a:gd name="connsiteY40" fmla="*/ 391440 h 561041"/>
                  <a:gd name="connsiteX41" fmla="*/ 562023 w 579692"/>
                  <a:gd name="connsiteY41" fmla="*/ 348700 h 561041"/>
                  <a:gd name="connsiteX42" fmla="*/ 562023 w 579692"/>
                  <a:gd name="connsiteY42" fmla="*/ 61056 h 561041"/>
                  <a:gd name="connsiteX43" fmla="*/ 519209 w 579692"/>
                  <a:gd name="connsiteY43" fmla="*/ 18317 h 561041"/>
                  <a:gd name="connsiteX44" fmla="*/ 60483 w 579692"/>
                  <a:gd name="connsiteY44" fmla="*/ 0 h 561041"/>
                  <a:gd name="connsiteX45" fmla="*/ 519209 w 579692"/>
                  <a:gd name="connsiteY45" fmla="*/ 0 h 561041"/>
                  <a:gd name="connsiteX46" fmla="*/ 579692 w 579692"/>
                  <a:gd name="connsiteY46" fmla="*/ 61056 h 561041"/>
                  <a:gd name="connsiteX47" fmla="*/ 579692 w 579692"/>
                  <a:gd name="connsiteY47" fmla="*/ 348700 h 561041"/>
                  <a:gd name="connsiteX48" fmla="*/ 519209 w 579692"/>
                  <a:gd name="connsiteY48" fmla="*/ 409757 h 561041"/>
                  <a:gd name="connsiteX49" fmla="*/ 316010 w 579692"/>
                  <a:gd name="connsiteY49" fmla="*/ 409757 h 561041"/>
                  <a:gd name="connsiteX50" fmla="*/ 127083 w 579692"/>
                  <a:gd name="connsiteY50" fmla="*/ 559006 h 561041"/>
                  <a:gd name="connsiteX51" fmla="*/ 121647 w 579692"/>
                  <a:gd name="connsiteY51" fmla="*/ 561041 h 561041"/>
                  <a:gd name="connsiteX52" fmla="*/ 116890 w 579692"/>
                  <a:gd name="connsiteY52" fmla="*/ 559684 h 561041"/>
                  <a:gd name="connsiteX53" fmla="*/ 112812 w 579692"/>
                  <a:gd name="connsiteY53" fmla="*/ 550187 h 561041"/>
                  <a:gd name="connsiteX54" fmla="*/ 143394 w 579692"/>
                  <a:gd name="connsiteY54" fmla="*/ 409757 h 561041"/>
                  <a:gd name="connsiteX55" fmla="*/ 60483 w 579692"/>
                  <a:gd name="connsiteY55" fmla="*/ 409757 h 561041"/>
                  <a:gd name="connsiteX56" fmla="*/ 0 w 579692"/>
                  <a:gd name="connsiteY56" fmla="*/ 348700 h 561041"/>
                  <a:gd name="connsiteX57" fmla="*/ 0 w 579692"/>
                  <a:gd name="connsiteY57" fmla="*/ 61056 h 561041"/>
                  <a:gd name="connsiteX58" fmla="*/ 60483 w 579692"/>
                  <a:gd name="connsiteY58" fmla="*/ 0 h 56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579692" h="561041">
                    <a:moveTo>
                      <a:pt x="416570" y="178431"/>
                    </a:moveTo>
                    <a:cubicBezTo>
                      <a:pt x="400254" y="178431"/>
                      <a:pt x="386657" y="191314"/>
                      <a:pt x="386657" y="208264"/>
                    </a:cubicBezTo>
                    <a:cubicBezTo>
                      <a:pt x="386657" y="225214"/>
                      <a:pt x="400254" y="238096"/>
                      <a:pt x="416570" y="238096"/>
                    </a:cubicBezTo>
                    <a:cubicBezTo>
                      <a:pt x="433566" y="238096"/>
                      <a:pt x="447162" y="225214"/>
                      <a:pt x="447162" y="208264"/>
                    </a:cubicBezTo>
                    <a:cubicBezTo>
                      <a:pt x="447162" y="191314"/>
                      <a:pt x="433566" y="178431"/>
                      <a:pt x="416570" y="178431"/>
                    </a:cubicBezTo>
                    <a:close/>
                    <a:moveTo>
                      <a:pt x="290186" y="178431"/>
                    </a:moveTo>
                    <a:cubicBezTo>
                      <a:pt x="273190" y="178431"/>
                      <a:pt x="259594" y="191314"/>
                      <a:pt x="259594" y="208264"/>
                    </a:cubicBezTo>
                    <a:cubicBezTo>
                      <a:pt x="259594" y="225214"/>
                      <a:pt x="273190" y="238096"/>
                      <a:pt x="290186" y="238096"/>
                    </a:cubicBezTo>
                    <a:cubicBezTo>
                      <a:pt x="306502" y="238096"/>
                      <a:pt x="320099" y="225214"/>
                      <a:pt x="320099" y="208264"/>
                    </a:cubicBezTo>
                    <a:cubicBezTo>
                      <a:pt x="320099" y="191314"/>
                      <a:pt x="306502" y="178431"/>
                      <a:pt x="290186" y="178431"/>
                    </a:cubicBezTo>
                    <a:close/>
                    <a:moveTo>
                      <a:pt x="163109" y="178431"/>
                    </a:moveTo>
                    <a:cubicBezTo>
                      <a:pt x="146118" y="178431"/>
                      <a:pt x="133205" y="191314"/>
                      <a:pt x="133205" y="208264"/>
                    </a:cubicBezTo>
                    <a:cubicBezTo>
                      <a:pt x="133205" y="225214"/>
                      <a:pt x="146118" y="238096"/>
                      <a:pt x="163109" y="238096"/>
                    </a:cubicBezTo>
                    <a:cubicBezTo>
                      <a:pt x="180100" y="238096"/>
                      <a:pt x="193013" y="225214"/>
                      <a:pt x="193013" y="208264"/>
                    </a:cubicBezTo>
                    <a:cubicBezTo>
                      <a:pt x="193013" y="191314"/>
                      <a:pt x="180100" y="178431"/>
                      <a:pt x="163109" y="178431"/>
                    </a:cubicBezTo>
                    <a:close/>
                    <a:moveTo>
                      <a:pt x="416570" y="162837"/>
                    </a:moveTo>
                    <a:cubicBezTo>
                      <a:pt x="441723" y="162837"/>
                      <a:pt x="462118" y="183177"/>
                      <a:pt x="462118" y="208264"/>
                    </a:cubicBezTo>
                    <a:cubicBezTo>
                      <a:pt x="462118" y="233350"/>
                      <a:pt x="441723" y="253690"/>
                      <a:pt x="416570" y="253690"/>
                    </a:cubicBezTo>
                    <a:cubicBezTo>
                      <a:pt x="392096" y="253690"/>
                      <a:pt x="371701" y="233350"/>
                      <a:pt x="371701" y="208264"/>
                    </a:cubicBezTo>
                    <a:cubicBezTo>
                      <a:pt x="371701" y="183177"/>
                      <a:pt x="392096" y="162837"/>
                      <a:pt x="416570" y="162837"/>
                    </a:cubicBezTo>
                    <a:close/>
                    <a:moveTo>
                      <a:pt x="290186" y="162837"/>
                    </a:moveTo>
                    <a:cubicBezTo>
                      <a:pt x="314660" y="162837"/>
                      <a:pt x="335055" y="183177"/>
                      <a:pt x="335055" y="208264"/>
                    </a:cubicBezTo>
                    <a:cubicBezTo>
                      <a:pt x="335055" y="233350"/>
                      <a:pt x="314660" y="253690"/>
                      <a:pt x="290186" y="253690"/>
                    </a:cubicBezTo>
                    <a:cubicBezTo>
                      <a:pt x="265033" y="253690"/>
                      <a:pt x="244638" y="233350"/>
                      <a:pt x="244638" y="208264"/>
                    </a:cubicBezTo>
                    <a:cubicBezTo>
                      <a:pt x="244638" y="183177"/>
                      <a:pt x="265033" y="162837"/>
                      <a:pt x="290186" y="162837"/>
                    </a:cubicBezTo>
                    <a:close/>
                    <a:moveTo>
                      <a:pt x="163109" y="162837"/>
                    </a:moveTo>
                    <a:cubicBezTo>
                      <a:pt x="188256" y="162837"/>
                      <a:pt x="208645" y="183177"/>
                      <a:pt x="208645" y="208264"/>
                    </a:cubicBezTo>
                    <a:cubicBezTo>
                      <a:pt x="208645" y="233350"/>
                      <a:pt x="188256" y="253690"/>
                      <a:pt x="163109" y="253690"/>
                    </a:cubicBezTo>
                    <a:cubicBezTo>
                      <a:pt x="137963" y="253690"/>
                      <a:pt x="117574" y="233350"/>
                      <a:pt x="117574" y="208264"/>
                    </a:cubicBezTo>
                    <a:cubicBezTo>
                      <a:pt x="117574" y="183177"/>
                      <a:pt x="137963" y="162837"/>
                      <a:pt x="163109" y="162837"/>
                    </a:cubicBezTo>
                    <a:close/>
                    <a:moveTo>
                      <a:pt x="60483" y="18317"/>
                    </a:moveTo>
                    <a:cubicBezTo>
                      <a:pt x="37377" y="18317"/>
                      <a:pt x="18349" y="37312"/>
                      <a:pt x="18349" y="61056"/>
                    </a:cubicBezTo>
                    <a:lnTo>
                      <a:pt x="18349" y="348700"/>
                    </a:lnTo>
                    <a:cubicBezTo>
                      <a:pt x="18349" y="372445"/>
                      <a:pt x="37377" y="391440"/>
                      <a:pt x="60483" y="391440"/>
                    </a:cubicBezTo>
                    <a:lnTo>
                      <a:pt x="154947" y="391440"/>
                    </a:lnTo>
                    <a:cubicBezTo>
                      <a:pt x="157665" y="391440"/>
                      <a:pt x="159704" y="392797"/>
                      <a:pt x="161743" y="394832"/>
                    </a:cubicBezTo>
                    <a:cubicBezTo>
                      <a:pt x="163781" y="396867"/>
                      <a:pt x="164461" y="399581"/>
                      <a:pt x="163781" y="402294"/>
                    </a:cubicBezTo>
                    <a:lnTo>
                      <a:pt x="135918" y="529156"/>
                    </a:lnTo>
                    <a:lnTo>
                      <a:pt x="307175" y="393475"/>
                    </a:lnTo>
                    <a:cubicBezTo>
                      <a:pt x="309214" y="392118"/>
                      <a:pt x="310573" y="391440"/>
                      <a:pt x="312612" y="391440"/>
                    </a:cubicBezTo>
                    <a:lnTo>
                      <a:pt x="519209" y="391440"/>
                    </a:lnTo>
                    <a:cubicBezTo>
                      <a:pt x="542994" y="391440"/>
                      <a:pt x="562023" y="372445"/>
                      <a:pt x="562023" y="348700"/>
                    </a:cubicBezTo>
                    <a:lnTo>
                      <a:pt x="562023" y="61056"/>
                    </a:lnTo>
                    <a:cubicBezTo>
                      <a:pt x="562023" y="37312"/>
                      <a:pt x="542994" y="18317"/>
                      <a:pt x="519209" y="18317"/>
                    </a:cubicBezTo>
                    <a:close/>
                    <a:moveTo>
                      <a:pt x="60483" y="0"/>
                    </a:moveTo>
                    <a:lnTo>
                      <a:pt x="519209" y="0"/>
                    </a:lnTo>
                    <a:cubicBezTo>
                      <a:pt x="553188" y="0"/>
                      <a:pt x="579692" y="27814"/>
                      <a:pt x="579692" y="61056"/>
                    </a:cubicBezTo>
                    <a:lnTo>
                      <a:pt x="579692" y="348700"/>
                    </a:lnTo>
                    <a:cubicBezTo>
                      <a:pt x="579692" y="381942"/>
                      <a:pt x="553188" y="409757"/>
                      <a:pt x="519209" y="409757"/>
                    </a:cubicBezTo>
                    <a:lnTo>
                      <a:pt x="316010" y="409757"/>
                    </a:lnTo>
                    <a:lnTo>
                      <a:pt x="127083" y="559006"/>
                    </a:lnTo>
                    <a:cubicBezTo>
                      <a:pt x="125724" y="560363"/>
                      <a:pt x="123686" y="561041"/>
                      <a:pt x="121647" y="561041"/>
                    </a:cubicBezTo>
                    <a:cubicBezTo>
                      <a:pt x="119608" y="561041"/>
                      <a:pt x="118249" y="560363"/>
                      <a:pt x="116890" y="559684"/>
                    </a:cubicBezTo>
                    <a:cubicBezTo>
                      <a:pt x="113492" y="557649"/>
                      <a:pt x="111453" y="553579"/>
                      <a:pt x="112812" y="550187"/>
                    </a:cubicBezTo>
                    <a:lnTo>
                      <a:pt x="143394" y="409757"/>
                    </a:lnTo>
                    <a:lnTo>
                      <a:pt x="60483" y="409757"/>
                    </a:lnTo>
                    <a:cubicBezTo>
                      <a:pt x="27183" y="409757"/>
                      <a:pt x="0" y="381942"/>
                      <a:pt x="0" y="348700"/>
                    </a:cubicBezTo>
                    <a:lnTo>
                      <a:pt x="0" y="61056"/>
                    </a:lnTo>
                    <a:cubicBezTo>
                      <a:pt x="0" y="27814"/>
                      <a:pt x="27183" y="0"/>
                      <a:pt x="604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AAAA3182-A454-A952-1FEC-5BDD44481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1912" y="3423838"/>
                <a:ext cx="0" cy="226843"/>
              </a:xfrm>
              <a:prstGeom prst="line">
                <a:avLst/>
              </a:prstGeom>
              <a:ln w="3175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EDCEA655-2116-37D7-6D32-9F6BA0E2DC63}"/>
                </a:ext>
              </a:extLst>
            </p:cNvPr>
            <p:cNvGrpSpPr/>
            <p:nvPr/>
          </p:nvGrpSpPr>
          <p:grpSpPr>
            <a:xfrm>
              <a:off x="6394228" y="3650681"/>
              <a:ext cx="2275958" cy="2483419"/>
              <a:chOff x="6394228" y="3650681"/>
              <a:chExt cx="2275958" cy="2483419"/>
            </a:xfrm>
          </p:grpSpPr>
          <p:sp>
            <p:nvSpPr>
              <p:cNvPr id="31" name="Text5">
                <a:extLst>
                  <a:ext uri="{FF2B5EF4-FFF2-40B4-BE49-F238E27FC236}">
                    <a16:creationId xmlns:a16="http://schemas.microsoft.com/office/drawing/2014/main" id="{F8A37B0A-54C9-4E91-8C61-C21C09778566}"/>
                  </a:ext>
                </a:extLst>
              </p:cNvPr>
              <p:cNvSpPr txBox="1"/>
              <p:nvPr/>
            </p:nvSpPr>
            <p:spPr>
              <a:xfrm>
                <a:off x="6394228" y="5199256"/>
                <a:ext cx="2275958" cy="934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通过视差计算深度信息，无需预设参数，适应动态环境。</a:t>
                </a:r>
                <a:endParaRPr lang="en-US" dirty="0"/>
              </a:p>
            </p:txBody>
          </p:sp>
          <p:sp>
            <p:nvSpPr>
              <p:cNvPr id="32" name="Bullet5">
                <a:extLst>
                  <a:ext uri="{FF2B5EF4-FFF2-40B4-BE49-F238E27FC236}">
                    <a16:creationId xmlns:a16="http://schemas.microsoft.com/office/drawing/2014/main" id="{1B19C9E8-77CF-4D33-A568-B7594EBD9E3F}"/>
                  </a:ext>
                </a:extLst>
              </p:cNvPr>
              <p:cNvSpPr/>
              <p:nvPr/>
            </p:nvSpPr>
            <p:spPr>
              <a:xfrm>
                <a:off x="6394228" y="4352953"/>
                <a:ext cx="2275958" cy="846303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lvl="0"/>
                <a:r>
                  <a:rPr lang="zh-CN" altLang="en-US" b="1" dirty="0"/>
                  <a:t>双目测距原理</a:t>
                </a:r>
                <a:endParaRPr lang="en-US" dirty="0"/>
              </a:p>
            </p:txBody>
          </p:sp>
          <p:sp>
            <p:nvSpPr>
              <p:cNvPr id="23" name="IconBackground5">
                <a:extLst>
                  <a:ext uri="{FF2B5EF4-FFF2-40B4-BE49-F238E27FC236}">
                    <a16:creationId xmlns:a16="http://schemas.microsoft.com/office/drawing/2014/main" id="{A8FCEF8A-2D73-4C81-B54F-D48B387395E4}"/>
                  </a:ext>
                </a:extLst>
              </p:cNvPr>
              <p:cNvSpPr/>
              <p:nvPr/>
            </p:nvSpPr>
            <p:spPr>
              <a:xfrm>
                <a:off x="7322088" y="3650681"/>
                <a:ext cx="420238" cy="420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Icon5">
                <a:extLst>
                  <a:ext uri="{FF2B5EF4-FFF2-40B4-BE49-F238E27FC236}">
                    <a16:creationId xmlns:a16="http://schemas.microsoft.com/office/drawing/2014/main" id="{D0812F06-E708-E86F-4A94-90273E71ADB7}"/>
                  </a:ext>
                </a:extLst>
              </p:cNvPr>
              <p:cNvSpPr/>
              <p:nvPr/>
            </p:nvSpPr>
            <p:spPr>
              <a:xfrm>
                <a:off x="7420566" y="3767907"/>
                <a:ext cx="223282" cy="185787"/>
              </a:xfrm>
              <a:custGeom>
                <a:avLst/>
                <a:gdLst>
                  <a:gd name="T0" fmla="*/ 6684 w 6827"/>
                  <a:gd name="T1" fmla="*/ 569 h 5689"/>
                  <a:gd name="T2" fmla="*/ 2761 w 6827"/>
                  <a:gd name="T3" fmla="*/ 569 h 5689"/>
                  <a:gd name="T4" fmla="*/ 2234 w 6827"/>
                  <a:gd name="T5" fmla="*/ 42 h 5689"/>
                  <a:gd name="T6" fmla="*/ 2133 w 6827"/>
                  <a:gd name="T7" fmla="*/ 0 h 5689"/>
                  <a:gd name="T8" fmla="*/ 142 w 6827"/>
                  <a:gd name="T9" fmla="*/ 0 h 5689"/>
                  <a:gd name="T10" fmla="*/ 0 w 6827"/>
                  <a:gd name="T11" fmla="*/ 142 h 5689"/>
                  <a:gd name="T12" fmla="*/ 0 w 6827"/>
                  <a:gd name="T13" fmla="*/ 5547 h 5689"/>
                  <a:gd name="T14" fmla="*/ 142 w 6827"/>
                  <a:gd name="T15" fmla="*/ 5689 h 5689"/>
                  <a:gd name="T16" fmla="*/ 6684 w 6827"/>
                  <a:gd name="T17" fmla="*/ 5689 h 5689"/>
                  <a:gd name="T18" fmla="*/ 6827 w 6827"/>
                  <a:gd name="T19" fmla="*/ 5547 h 5689"/>
                  <a:gd name="T20" fmla="*/ 6827 w 6827"/>
                  <a:gd name="T21" fmla="*/ 711 h 5689"/>
                  <a:gd name="T22" fmla="*/ 6684 w 6827"/>
                  <a:gd name="T23" fmla="*/ 569 h 5689"/>
                  <a:gd name="T24" fmla="*/ 6542 w 6827"/>
                  <a:gd name="T25" fmla="*/ 5404 h 5689"/>
                  <a:gd name="T26" fmla="*/ 284 w 6827"/>
                  <a:gd name="T27" fmla="*/ 5404 h 5689"/>
                  <a:gd name="T28" fmla="*/ 284 w 6827"/>
                  <a:gd name="T29" fmla="*/ 284 h 5689"/>
                  <a:gd name="T30" fmla="*/ 2074 w 6827"/>
                  <a:gd name="T31" fmla="*/ 284 h 5689"/>
                  <a:gd name="T32" fmla="*/ 2602 w 6827"/>
                  <a:gd name="T33" fmla="*/ 812 h 5689"/>
                  <a:gd name="T34" fmla="*/ 2702 w 6827"/>
                  <a:gd name="T35" fmla="*/ 853 h 5689"/>
                  <a:gd name="T36" fmla="*/ 6542 w 6827"/>
                  <a:gd name="T37" fmla="*/ 853 h 5689"/>
                  <a:gd name="T38" fmla="*/ 6542 w 6827"/>
                  <a:gd name="T39" fmla="*/ 5404 h 5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689">
                    <a:moveTo>
                      <a:pt x="6684" y="569"/>
                    </a:moveTo>
                    <a:lnTo>
                      <a:pt x="2761" y="569"/>
                    </a:lnTo>
                    <a:lnTo>
                      <a:pt x="2234" y="42"/>
                    </a:lnTo>
                    <a:cubicBezTo>
                      <a:pt x="2207" y="15"/>
                      <a:pt x="2171" y="0"/>
                      <a:pt x="2133" y="0"/>
                    </a:cubicBezTo>
                    <a:lnTo>
                      <a:pt x="142" y="0"/>
                    </a:lnTo>
                    <a:cubicBezTo>
                      <a:pt x="64" y="0"/>
                      <a:pt x="0" y="64"/>
                      <a:pt x="0" y="142"/>
                    </a:cubicBezTo>
                    <a:lnTo>
                      <a:pt x="0" y="5547"/>
                    </a:lnTo>
                    <a:cubicBezTo>
                      <a:pt x="0" y="5625"/>
                      <a:pt x="64" y="5689"/>
                      <a:pt x="142" y="5689"/>
                    </a:cubicBezTo>
                    <a:lnTo>
                      <a:pt x="6684" y="5689"/>
                    </a:lnTo>
                    <a:cubicBezTo>
                      <a:pt x="6763" y="5689"/>
                      <a:pt x="6827" y="5625"/>
                      <a:pt x="6827" y="5547"/>
                    </a:cubicBezTo>
                    <a:lnTo>
                      <a:pt x="6827" y="711"/>
                    </a:lnTo>
                    <a:cubicBezTo>
                      <a:pt x="6827" y="632"/>
                      <a:pt x="6763" y="569"/>
                      <a:pt x="6684" y="569"/>
                    </a:cubicBezTo>
                    <a:close/>
                    <a:moveTo>
                      <a:pt x="6542" y="5404"/>
                    </a:moveTo>
                    <a:lnTo>
                      <a:pt x="284" y="5404"/>
                    </a:lnTo>
                    <a:lnTo>
                      <a:pt x="284" y="284"/>
                    </a:lnTo>
                    <a:lnTo>
                      <a:pt x="2074" y="284"/>
                    </a:lnTo>
                    <a:lnTo>
                      <a:pt x="2602" y="812"/>
                    </a:lnTo>
                    <a:cubicBezTo>
                      <a:pt x="2628" y="838"/>
                      <a:pt x="2665" y="853"/>
                      <a:pt x="2702" y="853"/>
                    </a:cubicBezTo>
                    <a:lnTo>
                      <a:pt x="6542" y="853"/>
                    </a:lnTo>
                    <a:lnTo>
                      <a:pt x="6542" y="54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BE8ECA4-14EF-2990-9A37-549E273932C0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7527727" y="4070919"/>
                <a:ext cx="4480" cy="282034"/>
              </a:xfrm>
              <a:prstGeom prst="line">
                <a:avLst/>
              </a:prstGeom>
              <a:ln w="3175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CD702897-23F7-7E1E-0465-6920343BA765}"/>
                </a:ext>
              </a:extLst>
            </p:cNvPr>
            <p:cNvGrpSpPr/>
            <p:nvPr/>
          </p:nvGrpSpPr>
          <p:grpSpPr>
            <a:xfrm>
              <a:off x="7793855" y="1642691"/>
              <a:ext cx="2275958" cy="2428228"/>
              <a:chOff x="7793855" y="1642691"/>
              <a:chExt cx="2275958" cy="2428228"/>
            </a:xfrm>
          </p:grpSpPr>
          <p:sp>
            <p:nvSpPr>
              <p:cNvPr id="29" name="Text6">
                <a:extLst>
                  <a:ext uri="{FF2B5EF4-FFF2-40B4-BE49-F238E27FC236}">
                    <a16:creationId xmlns:a16="http://schemas.microsoft.com/office/drawing/2014/main" id="{6C1DB914-7FC5-41C5-B5AE-DE9930F86573}"/>
                  </a:ext>
                </a:extLst>
              </p:cNvPr>
              <p:cNvSpPr txBox="1"/>
              <p:nvPr/>
            </p:nvSpPr>
            <p:spPr>
              <a:xfrm>
                <a:off x="7793855" y="2488994"/>
                <a:ext cx="2275958" cy="934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多聚焦静态场景，动态避障与语音交互存在技术瓶颈。</a:t>
                </a:r>
                <a:endParaRPr lang="en-US" dirty="0"/>
              </a:p>
            </p:txBody>
          </p:sp>
          <p:sp>
            <p:nvSpPr>
              <p:cNvPr id="30" name="Bullet6">
                <a:extLst>
                  <a:ext uri="{FF2B5EF4-FFF2-40B4-BE49-F238E27FC236}">
                    <a16:creationId xmlns:a16="http://schemas.microsoft.com/office/drawing/2014/main" id="{01B2AF0F-9AE6-4B52-89A0-A1043BEDB2FF}"/>
                  </a:ext>
                </a:extLst>
              </p:cNvPr>
              <p:cNvSpPr/>
              <p:nvPr/>
            </p:nvSpPr>
            <p:spPr>
              <a:xfrm>
                <a:off x="7793855" y="1642691"/>
                <a:ext cx="2275958" cy="846303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lvl="0"/>
                <a:r>
                  <a:rPr lang="zh-CN" altLang="en-US" b="1" dirty="0"/>
                  <a:t>研究现状与不足</a:t>
                </a:r>
                <a:endParaRPr lang="en-US" dirty="0"/>
              </a:p>
            </p:txBody>
          </p:sp>
          <p:sp>
            <p:nvSpPr>
              <p:cNvPr id="9" name="IconBackground6">
                <a:extLst>
                  <a:ext uri="{FF2B5EF4-FFF2-40B4-BE49-F238E27FC236}">
                    <a16:creationId xmlns:a16="http://schemas.microsoft.com/office/drawing/2014/main" id="{26E8B85D-92B5-4A31-BF4B-D1A35CB58BED}"/>
                  </a:ext>
                </a:extLst>
              </p:cNvPr>
              <p:cNvSpPr/>
              <p:nvPr/>
            </p:nvSpPr>
            <p:spPr>
              <a:xfrm>
                <a:off x="8721715" y="3650681"/>
                <a:ext cx="420238" cy="420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Icon6">
                <a:extLst>
                  <a:ext uri="{FF2B5EF4-FFF2-40B4-BE49-F238E27FC236}">
                    <a16:creationId xmlns:a16="http://schemas.microsoft.com/office/drawing/2014/main" id="{F5BC7233-E6E1-94C3-A031-85947AAE0CE2}"/>
                  </a:ext>
                </a:extLst>
              </p:cNvPr>
              <p:cNvSpPr/>
              <p:nvPr/>
            </p:nvSpPr>
            <p:spPr>
              <a:xfrm>
                <a:off x="8820194" y="3749322"/>
                <a:ext cx="223281" cy="222957"/>
              </a:xfrm>
              <a:custGeom>
                <a:avLst/>
                <a:gdLst>
                  <a:gd name="T0" fmla="*/ 121763 h 600884"/>
                  <a:gd name="T1" fmla="*/ 121763 h 600884"/>
                  <a:gd name="T2" fmla="*/ 121763 h 600884"/>
                  <a:gd name="T3" fmla="*/ 121763 h 600884"/>
                  <a:gd name="T4" fmla="*/ 121763 h 600884"/>
                  <a:gd name="T5" fmla="*/ 121763 h 600884"/>
                  <a:gd name="T6" fmla="*/ 121763 h 600884"/>
                  <a:gd name="T7" fmla="*/ 121763 h 600884"/>
                  <a:gd name="T8" fmla="*/ 121763 h 600884"/>
                  <a:gd name="T9" fmla="*/ 121763 h 600884"/>
                  <a:gd name="T10" fmla="*/ 121763 h 600884"/>
                  <a:gd name="T11" fmla="*/ 121763 h 600884"/>
                  <a:gd name="T12" fmla="*/ 121763 h 600884"/>
                  <a:gd name="T13" fmla="*/ 121763 h 600884"/>
                  <a:gd name="T14" fmla="*/ 121763 h 600884"/>
                  <a:gd name="T15" fmla="*/ 121763 h 600884"/>
                  <a:gd name="T16" fmla="*/ 121763 h 600884"/>
                  <a:gd name="T17" fmla="*/ 121763 h 600884"/>
                  <a:gd name="T18" fmla="*/ 121763 h 600884"/>
                  <a:gd name="T19" fmla="*/ 121763 h 600884"/>
                  <a:gd name="T20" fmla="*/ 121763 h 600884"/>
                  <a:gd name="T21" fmla="*/ 121763 h 600884"/>
                  <a:gd name="T22" fmla="*/ 121763 h 600884"/>
                  <a:gd name="T23" fmla="*/ 121763 h 600884"/>
                  <a:gd name="T24" fmla="*/ 121763 h 600884"/>
                  <a:gd name="T25" fmla="*/ 121763 h 600884"/>
                  <a:gd name="T26" fmla="*/ 121763 h 600884"/>
                  <a:gd name="T27" fmla="*/ 121763 h 600884"/>
                  <a:gd name="T28" fmla="*/ 121763 h 600884"/>
                  <a:gd name="T29" fmla="*/ 121763 h 600884"/>
                  <a:gd name="T30" fmla="*/ 121763 h 600884"/>
                  <a:gd name="T31" fmla="*/ 121763 h 600884"/>
                  <a:gd name="T32" fmla="*/ 121763 h 600884"/>
                  <a:gd name="T33" fmla="*/ 121763 h 600884"/>
                  <a:gd name="T34" fmla="*/ 121763 h 600884"/>
                  <a:gd name="T35" fmla="*/ 121763 h 600884"/>
                  <a:gd name="T36" fmla="*/ 121763 h 600884"/>
                  <a:gd name="T37" fmla="*/ 121763 h 600884"/>
                  <a:gd name="T38" fmla="*/ 121763 h 600884"/>
                  <a:gd name="T39" fmla="*/ 121763 h 600884"/>
                  <a:gd name="T40" fmla="*/ 121763 h 600884"/>
                  <a:gd name="T41" fmla="*/ 121763 h 600884"/>
                  <a:gd name="T42" fmla="*/ 121763 h 600884"/>
                  <a:gd name="T43" fmla="*/ 121763 h 600884"/>
                  <a:gd name="T44" fmla="*/ 121763 h 600884"/>
                  <a:gd name="T45" fmla="*/ 121763 h 600884"/>
                  <a:gd name="T46" fmla="*/ 121763 h 600884"/>
                  <a:gd name="T47" fmla="*/ 121763 h 600884"/>
                  <a:gd name="T48" fmla="*/ 121763 h 600884"/>
                  <a:gd name="T49" fmla="*/ 121763 h 600884"/>
                  <a:gd name="T50" fmla="*/ 121763 h 600884"/>
                  <a:gd name="T51" fmla="*/ 121763 h 600884"/>
                  <a:gd name="T52" fmla="*/ 121763 h 600884"/>
                  <a:gd name="T53" fmla="*/ 121763 h 600884"/>
                  <a:gd name="T54" fmla="*/ 121763 h 600884"/>
                  <a:gd name="T55" fmla="*/ 121763 h 600884"/>
                  <a:gd name="T56" fmla="*/ 121763 h 600884"/>
                  <a:gd name="T57" fmla="*/ 121763 h 600884"/>
                  <a:gd name="T58" fmla="*/ 121763 h 600884"/>
                  <a:gd name="T59" fmla="*/ 121763 h 600884"/>
                  <a:gd name="T60" fmla="*/ 121763 h 600884"/>
                  <a:gd name="T61" fmla="*/ 121763 h 600884"/>
                  <a:gd name="T62" fmla="*/ 121763 h 600884"/>
                  <a:gd name="T63" fmla="*/ 121763 h 600884"/>
                  <a:gd name="T64" fmla="*/ 121763 h 600884"/>
                  <a:gd name="T65" fmla="*/ 121763 h 600884"/>
                  <a:gd name="T66" fmla="*/ 121763 h 600884"/>
                  <a:gd name="T67" fmla="*/ 121763 h 600884"/>
                  <a:gd name="T68" fmla="*/ 121763 h 600884"/>
                  <a:gd name="T69" fmla="*/ 121763 h 600884"/>
                  <a:gd name="T70" fmla="*/ 121763 h 600884"/>
                  <a:gd name="T71" fmla="*/ 121763 h 600884"/>
                  <a:gd name="T72" fmla="*/ 121763 h 600884"/>
                  <a:gd name="T73" fmla="*/ 121763 h 600884"/>
                  <a:gd name="T74" fmla="*/ 121763 h 600884"/>
                  <a:gd name="T75" fmla="*/ 121763 h 600884"/>
                  <a:gd name="T76" fmla="*/ 121763 h 600884"/>
                  <a:gd name="T77" fmla="*/ 121763 h 600884"/>
                  <a:gd name="T78" fmla="*/ 121763 h 600884"/>
                  <a:gd name="T79" fmla="*/ 121763 h 600884"/>
                  <a:gd name="T80" fmla="*/ 121763 h 600884"/>
                  <a:gd name="T81" fmla="*/ 121763 h 600884"/>
                  <a:gd name="T82" fmla="*/ 121763 h 600884"/>
                  <a:gd name="T83" fmla="*/ 121763 h 600884"/>
                  <a:gd name="T84" fmla="*/ 121763 h 600884"/>
                  <a:gd name="T85" fmla="*/ 121763 h 600884"/>
                  <a:gd name="T86" fmla="*/ 121763 h 600884"/>
                  <a:gd name="T87" fmla="*/ 121763 h 600884"/>
                  <a:gd name="T88" fmla="*/ 121763 h 600884"/>
                  <a:gd name="T89" fmla="*/ 121763 h 600884"/>
                  <a:gd name="T90" fmla="*/ 121763 h 600884"/>
                  <a:gd name="T91" fmla="*/ 121763 h 600884"/>
                  <a:gd name="T92" fmla="*/ 121763 h 600884"/>
                  <a:gd name="T93" fmla="*/ 121763 h 600884"/>
                  <a:gd name="T94" fmla="*/ 121763 h 600884"/>
                  <a:gd name="T95" fmla="*/ 121763 h 600884"/>
                  <a:gd name="T96" fmla="*/ 121763 h 600884"/>
                  <a:gd name="T97" fmla="*/ 121763 h 600884"/>
                  <a:gd name="T98" fmla="*/ 121763 h 600884"/>
                  <a:gd name="T99" fmla="*/ 121763 h 600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73" h="773">
                    <a:moveTo>
                      <a:pt x="676" y="643"/>
                    </a:moveTo>
                    <a:cubicBezTo>
                      <a:pt x="736" y="575"/>
                      <a:pt x="773" y="485"/>
                      <a:pt x="773" y="387"/>
                    </a:cubicBezTo>
                    <a:cubicBezTo>
                      <a:pt x="773" y="284"/>
                      <a:pt x="733" y="191"/>
                      <a:pt x="668" y="122"/>
                    </a:cubicBezTo>
                    <a:lnTo>
                      <a:pt x="668" y="122"/>
                    </a:lnTo>
                    <a:cubicBezTo>
                      <a:pt x="668" y="122"/>
                      <a:pt x="668" y="122"/>
                      <a:pt x="668" y="122"/>
                    </a:cubicBezTo>
                    <a:cubicBezTo>
                      <a:pt x="600" y="50"/>
                      <a:pt x="506" y="4"/>
                      <a:pt x="400" y="0"/>
                    </a:cubicBezTo>
                    <a:lnTo>
                      <a:pt x="400" y="0"/>
                    </a:lnTo>
                    <a:lnTo>
                      <a:pt x="393" y="0"/>
                    </a:lnTo>
                    <a:cubicBezTo>
                      <a:pt x="391" y="0"/>
                      <a:pt x="389" y="0"/>
                      <a:pt x="387" y="0"/>
                    </a:cubicBezTo>
                    <a:cubicBezTo>
                      <a:pt x="385" y="0"/>
                      <a:pt x="383" y="0"/>
                      <a:pt x="381" y="0"/>
                    </a:cubicBezTo>
                    <a:lnTo>
                      <a:pt x="373" y="0"/>
                    </a:lnTo>
                    <a:lnTo>
                      <a:pt x="373" y="0"/>
                    </a:lnTo>
                    <a:cubicBezTo>
                      <a:pt x="268" y="4"/>
                      <a:pt x="173" y="50"/>
                      <a:pt x="105" y="122"/>
                    </a:cubicBezTo>
                    <a:cubicBezTo>
                      <a:pt x="105" y="122"/>
                      <a:pt x="105" y="122"/>
                      <a:pt x="105" y="122"/>
                    </a:cubicBezTo>
                    <a:cubicBezTo>
                      <a:pt x="105" y="122"/>
                      <a:pt x="105" y="122"/>
                      <a:pt x="105" y="122"/>
                    </a:cubicBezTo>
                    <a:cubicBezTo>
                      <a:pt x="40" y="191"/>
                      <a:pt x="0" y="284"/>
                      <a:pt x="0" y="387"/>
                    </a:cubicBezTo>
                    <a:cubicBezTo>
                      <a:pt x="0" y="485"/>
                      <a:pt x="37" y="575"/>
                      <a:pt x="97" y="643"/>
                    </a:cubicBezTo>
                    <a:cubicBezTo>
                      <a:pt x="98" y="643"/>
                      <a:pt x="98" y="643"/>
                      <a:pt x="98" y="643"/>
                    </a:cubicBezTo>
                    <a:cubicBezTo>
                      <a:pt x="98" y="644"/>
                      <a:pt x="98" y="644"/>
                      <a:pt x="99" y="644"/>
                    </a:cubicBezTo>
                    <a:cubicBezTo>
                      <a:pt x="167" y="720"/>
                      <a:pt x="264" y="769"/>
                      <a:pt x="373" y="773"/>
                    </a:cubicBezTo>
                    <a:lnTo>
                      <a:pt x="373" y="773"/>
                    </a:lnTo>
                    <a:lnTo>
                      <a:pt x="381" y="773"/>
                    </a:lnTo>
                    <a:cubicBezTo>
                      <a:pt x="383" y="773"/>
                      <a:pt x="385" y="773"/>
                      <a:pt x="387" y="773"/>
                    </a:cubicBezTo>
                    <a:cubicBezTo>
                      <a:pt x="389" y="773"/>
                      <a:pt x="391" y="773"/>
                      <a:pt x="393" y="773"/>
                    </a:cubicBezTo>
                    <a:lnTo>
                      <a:pt x="400" y="773"/>
                    </a:lnTo>
                    <a:lnTo>
                      <a:pt x="400" y="773"/>
                    </a:lnTo>
                    <a:cubicBezTo>
                      <a:pt x="509" y="769"/>
                      <a:pt x="607" y="720"/>
                      <a:pt x="675" y="644"/>
                    </a:cubicBezTo>
                    <a:cubicBezTo>
                      <a:pt x="675" y="644"/>
                      <a:pt x="675" y="644"/>
                      <a:pt x="676" y="643"/>
                    </a:cubicBezTo>
                    <a:cubicBezTo>
                      <a:pt x="676" y="643"/>
                      <a:pt x="676" y="643"/>
                      <a:pt x="676" y="643"/>
                    </a:cubicBezTo>
                    <a:close/>
                    <a:moveTo>
                      <a:pt x="27" y="400"/>
                    </a:moveTo>
                    <a:lnTo>
                      <a:pt x="187" y="400"/>
                    </a:lnTo>
                    <a:cubicBezTo>
                      <a:pt x="189" y="457"/>
                      <a:pt x="200" y="511"/>
                      <a:pt x="219" y="563"/>
                    </a:cubicBezTo>
                    <a:cubicBezTo>
                      <a:pt x="181" y="577"/>
                      <a:pt x="145" y="595"/>
                      <a:pt x="111" y="618"/>
                    </a:cubicBezTo>
                    <a:cubicBezTo>
                      <a:pt x="61" y="559"/>
                      <a:pt x="30" y="483"/>
                      <a:pt x="27" y="400"/>
                    </a:cubicBezTo>
                    <a:close/>
                    <a:moveTo>
                      <a:pt x="118" y="147"/>
                    </a:moveTo>
                    <a:cubicBezTo>
                      <a:pt x="152" y="169"/>
                      <a:pt x="187" y="186"/>
                      <a:pt x="224" y="199"/>
                    </a:cubicBezTo>
                    <a:cubicBezTo>
                      <a:pt x="201" y="253"/>
                      <a:pt x="189" y="313"/>
                      <a:pt x="187" y="373"/>
                    </a:cubicBezTo>
                    <a:lnTo>
                      <a:pt x="27" y="373"/>
                    </a:lnTo>
                    <a:cubicBezTo>
                      <a:pt x="30" y="287"/>
                      <a:pt x="64" y="208"/>
                      <a:pt x="118" y="147"/>
                    </a:cubicBezTo>
                    <a:close/>
                    <a:moveTo>
                      <a:pt x="746" y="373"/>
                    </a:moveTo>
                    <a:lnTo>
                      <a:pt x="586" y="373"/>
                    </a:lnTo>
                    <a:cubicBezTo>
                      <a:pt x="585" y="313"/>
                      <a:pt x="572" y="253"/>
                      <a:pt x="550" y="199"/>
                    </a:cubicBezTo>
                    <a:cubicBezTo>
                      <a:pt x="586" y="186"/>
                      <a:pt x="622" y="169"/>
                      <a:pt x="655" y="147"/>
                    </a:cubicBezTo>
                    <a:cubicBezTo>
                      <a:pt x="709" y="208"/>
                      <a:pt x="743" y="287"/>
                      <a:pt x="746" y="373"/>
                    </a:cubicBezTo>
                    <a:close/>
                    <a:moveTo>
                      <a:pt x="373" y="200"/>
                    </a:moveTo>
                    <a:cubicBezTo>
                      <a:pt x="335" y="198"/>
                      <a:pt x="297" y="193"/>
                      <a:pt x="260" y="182"/>
                    </a:cubicBezTo>
                    <a:cubicBezTo>
                      <a:pt x="287" y="127"/>
                      <a:pt x="326" y="77"/>
                      <a:pt x="373" y="35"/>
                    </a:cubicBezTo>
                    <a:lnTo>
                      <a:pt x="373" y="200"/>
                    </a:lnTo>
                    <a:close/>
                    <a:moveTo>
                      <a:pt x="373" y="226"/>
                    </a:moveTo>
                    <a:lnTo>
                      <a:pt x="373" y="373"/>
                    </a:lnTo>
                    <a:lnTo>
                      <a:pt x="214" y="373"/>
                    </a:lnTo>
                    <a:cubicBezTo>
                      <a:pt x="215" y="315"/>
                      <a:pt x="228" y="259"/>
                      <a:pt x="249" y="207"/>
                    </a:cubicBezTo>
                    <a:cubicBezTo>
                      <a:pt x="289" y="219"/>
                      <a:pt x="331" y="225"/>
                      <a:pt x="373" y="226"/>
                    </a:cubicBezTo>
                    <a:close/>
                    <a:moveTo>
                      <a:pt x="400" y="226"/>
                    </a:moveTo>
                    <a:cubicBezTo>
                      <a:pt x="442" y="225"/>
                      <a:pt x="484" y="219"/>
                      <a:pt x="524" y="207"/>
                    </a:cubicBezTo>
                    <a:cubicBezTo>
                      <a:pt x="546" y="259"/>
                      <a:pt x="558" y="315"/>
                      <a:pt x="560" y="373"/>
                    </a:cubicBezTo>
                    <a:lnTo>
                      <a:pt x="400" y="373"/>
                    </a:lnTo>
                    <a:lnTo>
                      <a:pt x="400" y="226"/>
                    </a:lnTo>
                    <a:close/>
                    <a:moveTo>
                      <a:pt x="400" y="200"/>
                    </a:moveTo>
                    <a:lnTo>
                      <a:pt x="400" y="35"/>
                    </a:lnTo>
                    <a:cubicBezTo>
                      <a:pt x="448" y="77"/>
                      <a:pt x="486" y="127"/>
                      <a:pt x="513" y="182"/>
                    </a:cubicBezTo>
                    <a:cubicBezTo>
                      <a:pt x="476" y="193"/>
                      <a:pt x="439" y="198"/>
                      <a:pt x="400" y="200"/>
                    </a:cubicBezTo>
                    <a:close/>
                    <a:moveTo>
                      <a:pt x="539" y="174"/>
                    </a:moveTo>
                    <a:cubicBezTo>
                      <a:pt x="513" y="121"/>
                      <a:pt x="478" y="72"/>
                      <a:pt x="434" y="30"/>
                    </a:cubicBezTo>
                    <a:cubicBezTo>
                      <a:pt x="512" y="40"/>
                      <a:pt x="582" y="75"/>
                      <a:pt x="636" y="127"/>
                    </a:cubicBezTo>
                    <a:cubicBezTo>
                      <a:pt x="605" y="147"/>
                      <a:pt x="573" y="163"/>
                      <a:pt x="539" y="174"/>
                    </a:cubicBezTo>
                    <a:close/>
                    <a:moveTo>
                      <a:pt x="235" y="174"/>
                    </a:moveTo>
                    <a:cubicBezTo>
                      <a:pt x="201" y="163"/>
                      <a:pt x="168" y="147"/>
                      <a:pt x="137" y="127"/>
                    </a:cubicBezTo>
                    <a:cubicBezTo>
                      <a:pt x="191" y="75"/>
                      <a:pt x="262" y="40"/>
                      <a:pt x="340" y="30"/>
                    </a:cubicBezTo>
                    <a:cubicBezTo>
                      <a:pt x="296" y="72"/>
                      <a:pt x="260" y="121"/>
                      <a:pt x="235" y="174"/>
                    </a:cubicBezTo>
                    <a:close/>
                    <a:moveTo>
                      <a:pt x="214" y="400"/>
                    </a:moveTo>
                    <a:lnTo>
                      <a:pt x="373" y="400"/>
                    </a:lnTo>
                    <a:lnTo>
                      <a:pt x="373" y="534"/>
                    </a:lnTo>
                    <a:cubicBezTo>
                      <a:pt x="329" y="535"/>
                      <a:pt x="286" y="542"/>
                      <a:pt x="245" y="554"/>
                    </a:cubicBezTo>
                    <a:cubicBezTo>
                      <a:pt x="226" y="506"/>
                      <a:pt x="215" y="454"/>
                      <a:pt x="214" y="400"/>
                    </a:cubicBezTo>
                    <a:close/>
                    <a:moveTo>
                      <a:pt x="373" y="561"/>
                    </a:moveTo>
                    <a:lnTo>
                      <a:pt x="373" y="738"/>
                    </a:lnTo>
                    <a:cubicBezTo>
                      <a:pt x="322" y="693"/>
                      <a:pt x="282" y="639"/>
                      <a:pt x="255" y="579"/>
                    </a:cubicBezTo>
                    <a:cubicBezTo>
                      <a:pt x="293" y="568"/>
                      <a:pt x="333" y="562"/>
                      <a:pt x="373" y="561"/>
                    </a:cubicBezTo>
                    <a:close/>
                    <a:moveTo>
                      <a:pt x="400" y="738"/>
                    </a:moveTo>
                    <a:lnTo>
                      <a:pt x="400" y="561"/>
                    </a:lnTo>
                    <a:cubicBezTo>
                      <a:pt x="441" y="562"/>
                      <a:pt x="480" y="568"/>
                      <a:pt x="518" y="579"/>
                    </a:cubicBezTo>
                    <a:cubicBezTo>
                      <a:pt x="491" y="639"/>
                      <a:pt x="451" y="693"/>
                      <a:pt x="400" y="738"/>
                    </a:cubicBezTo>
                    <a:close/>
                    <a:moveTo>
                      <a:pt x="400" y="534"/>
                    </a:moveTo>
                    <a:lnTo>
                      <a:pt x="400" y="400"/>
                    </a:lnTo>
                    <a:lnTo>
                      <a:pt x="560" y="400"/>
                    </a:lnTo>
                    <a:cubicBezTo>
                      <a:pt x="558" y="454"/>
                      <a:pt x="548" y="506"/>
                      <a:pt x="529" y="554"/>
                    </a:cubicBezTo>
                    <a:cubicBezTo>
                      <a:pt x="487" y="542"/>
                      <a:pt x="444" y="535"/>
                      <a:pt x="400" y="534"/>
                    </a:cubicBezTo>
                    <a:close/>
                    <a:moveTo>
                      <a:pt x="586" y="400"/>
                    </a:moveTo>
                    <a:lnTo>
                      <a:pt x="746" y="400"/>
                    </a:lnTo>
                    <a:cubicBezTo>
                      <a:pt x="743" y="483"/>
                      <a:pt x="712" y="559"/>
                      <a:pt x="662" y="618"/>
                    </a:cubicBezTo>
                    <a:cubicBezTo>
                      <a:pt x="628" y="595"/>
                      <a:pt x="592" y="577"/>
                      <a:pt x="554" y="563"/>
                    </a:cubicBezTo>
                    <a:cubicBezTo>
                      <a:pt x="574" y="511"/>
                      <a:pt x="585" y="457"/>
                      <a:pt x="586" y="400"/>
                    </a:cubicBezTo>
                    <a:close/>
                    <a:moveTo>
                      <a:pt x="129" y="638"/>
                    </a:moveTo>
                    <a:cubicBezTo>
                      <a:pt x="161" y="617"/>
                      <a:pt x="194" y="600"/>
                      <a:pt x="229" y="588"/>
                    </a:cubicBezTo>
                    <a:cubicBezTo>
                      <a:pt x="255" y="646"/>
                      <a:pt x="293" y="699"/>
                      <a:pt x="340" y="744"/>
                    </a:cubicBezTo>
                    <a:cubicBezTo>
                      <a:pt x="258" y="733"/>
                      <a:pt x="184" y="694"/>
                      <a:pt x="129" y="638"/>
                    </a:cubicBezTo>
                    <a:close/>
                    <a:moveTo>
                      <a:pt x="434" y="744"/>
                    </a:moveTo>
                    <a:cubicBezTo>
                      <a:pt x="481" y="699"/>
                      <a:pt x="518" y="646"/>
                      <a:pt x="544" y="588"/>
                    </a:cubicBezTo>
                    <a:cubicBezTo>
                      <a:pt x="579" y="600"/>
                      <a:pt x="613" y="617"/>
                      <a:pt x="644" y="638"/>
                    </a:cubicBezTo>
                    <a:cubicBezTo>
                      <a:pt x="589" y="694"/>
                      <a:pt x="516" y="733"/>
                      <a:pt x="434" y="7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6FD70C77-0E69-C4BB-7198-6E23C2B673C7}"/>
                  </a:ext>
                </a:extLst>
              </p:cNvPr>
              <p:cNvCxnSpPr>
                <a:stCxn id="9" idx="0"/>
                <a:endCxn id="29" idx="2"/>
              </p:cNvCxnSpPr>
              <p:nvPr/>
            </p:nvCxnSpPr>
            <p:spPr>
              <a:xfrm flipV="1">
                <a:off x="8931834" y="3423838"/>
                <a:ext cx="0" cy="226843"/>
              </a:xfrm>
              <a:prstGeom prst="line">
                <a:avLst/>
              </a:prstGeom>
              <a:ln w="3175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EF39C8F-49FC-289F-70A6-01C4D77604FF}"/>
                </a:ext>
              </a:extLst>
            </p:cNvPr>
            <p:cNvGrpSpPr/>
            <p:nvPr/>
          </p:nvGrpSpPr>
          <p:grpSpPr>
            <a:xfrm>
              <a:off x="9242941" y="3650681"/>
              <a:ext cx="2275958" cy="2483419"/>
              <a:chOff x="9242941" y="3650681"/>
              <a:chExt cx="2275958" cy="2483419"/>
            </a:xfrm>
          </p:grpSpPr>
          <p:sp>
            <p:nvSpPr>
              <p:cNvPr id="77" name="Text7">
                <a:extLst>
                  <a:ext uri="{FF2B5EF4-FFF2-40B4-BE49-F238E27FC236}">
                    <a16:creationId xmlns:a16="http://schemas.microsoft.com/office/drawing/2014/main" id="{86B63D07-7460-93E9-58F6-DA51F3918435}"/>
                  </a:ext>
                </a:extLst>
              </p:cNvPr>
              <p:cNvSpPr txBox="1"/>
              <p:nvPr/>
            </p:nvSpPr>
            <p:spPr>
              <a:xfrm>
                <a:off x="9242941" y="5199256"/>
                <a:ext cx="2275958" cy="934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提出动态多模态融合架构，提升复杂环境下的感知能力。</a:t>
                </a:r>
                <a:endParaRPr lang="en-US" dirty="0"/>
              </a:p>
            </p:txBody>
          </p:sp>
          <p:sp>
            <p:nvSpPr>
              <p:cNvPr id="78" name="Bullet7">
                <a:extLst>
                  <a:ext uri="{FF2B5EF4-FFF2-40B4-BE49-F238E27FC236}">
                    <a16:creationId xmlns:a16="http://schemas.microsoft.com/office/drawing/2014/main" id="{4109B443-2E68-EDAD-8B68-D21C3C31E918}"/>
                  </a:ext>
                </a:extLst>
              </p:cNvPr>
              <p:cNvSpPr/>
              <p:nvPr/>
            </p:nvSpPr>
            <p:spPr>
              <a:xfrm>
                <a:off x="9242941" y="4352953"/>
                <a:ext cx="2275958" cy="846303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lvl="0"/>
                <a:r>
                  <a:rPr lang="zh-CN" altLang="en-US" b="1" dirty="0"/>
                  <a:t>创新技术融合</a:t>
                </a:r>
                <a:endParaRPr lang="en-US" dirty="0"/>
              </a:p>
            </p:txBody>
          </p:sp>
          <p:sp>
            <p:nvSpPr>
              <p:cNvPr id="75" name="IconBackground7">
                <a:extLst>
                  <a:ext uri="{FF2B5EF4-FFF2-40B4-BE49-F238E27FC236}">
                    <a16:creationId xmlns:a16="http://schemas.microsoft.com/office/drawing/2014/main" id="{17522079-D77A-C813-3A9D-72CC7FCC6B89}"/>
                  </a:ext>
                </a:extLst>
              </p:cNvPr>
              <p:cNvSpPr/>
              <p:nvPr/>
            </p:nvSpPr>
            <p:spPr>
              <a:xfrm>
                <a:off x="10170801" y="3650681"/>
                <a:ext cx="420238" cy="420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Icon7">
                <a:extLst>
                  <a:ext uri="{FF2B5EF4-FFF2-40B4-BE49-F238E27FC236}">
                    <a16:creationId xmlns:a16="http://schemas.microsoft.com/office/drawing/2014/main" id="{BA0B7B13-0299-61FC-7782-974AF3060DC0}"/>
                  </a:ext>
                </a:extLst>
              </p:cNvPr>
              <p:cNvSpPr/>
              <p:nvPr/>
            </p:nvSpPr>
            <p:spPr>
              <a:xfrm>
                <a:off x="10269280" y="3754891"/>
                <a:ext cx="223281" cy="211819"/>
              </a:xfrm>
              <a:custGeom>
                <a:avLst/>
                <a:gdLst>
                  <a:gd name="connsiteX0" fmla="*/ 542326 w 607614"/>
                  <a:gd name="connsiteY0" fmla="*/ 385979 h 576423"/>
                  <a:gd name="connsiteX1" fmla="*/ 545363 w 607614"/>
                  <a:gd name="connsiteY1" fmla="*/ 400404 h 576423"/>
                  <a:gd name="connsiteX2" fmla="*/ 482345 w 607614"/>
                  <a:gd name="connsiteY2" fmla="*/ 490751 h 576423"/>
                  <a:gd name="connsiteX3" fmla="*/ 475511 w 607614"/>
                  <a:gd name="connsiteY3" fmla="*/ 494547 h 576423"/>
                  <a:gd name="connsiteX4" fmla="*/ 473993 w 607614"/>
                  <a:gd name="connsiteY4" fmla="*/ 494547 h 576423"/>
                  <a:gd name="connsiteX5" fmla="*/ 467159 w 607614"/>
                  <a:gd name="connsiteY5" fmla="*/ 492270 h 576423"/>
                  <a:gd name="connsiteX6" fmla="*/ 419326 w 607614"/>
                  <a:gd name="connsiteY6" fmla="*/ 452790 h 576423"/>
                  <a:gd name="connsiteX7" fmla="*/ 417808 w 607614"/>
                  <a:gd name="connsiteY7" fmla="*/ 438365 h 576423"/>
                  <a:gd name="connsiteX8" fmla="*/ 431474 w 607614"/>
                  <a:gd name="connsiteY8" fmla="*/ 436847 h 576423"/>
                  <a:gd name="connsiteX9" fmla="*/ 471715 w 607614"/>
                  <a:gd name="connsiteY9" fmla="*/ 470252 h 576423"/>
                  <a:gd name="connsiteX10" fmla="*/ 528659 w 607614"/>
                  <a:gd name="connsiteY10" fmla="*/ 388257 h 576423"/>
                  <a:gd name="connsiteX11" fmla="*/ 542326 w 607614"/>
                  <a:gd name="connsiteY11" fmla="*/ 385979 h 576423"/>
                  <a:gd name="connsiteX12" fmla="*/ 476218 w 607614"/>
                  <a:gd name="connsiteY12" fmla="*/ 333719 h 576423"/>
                  <a:gd name="connsiteX13" fmla="*/ 443558 w 607614"/>
                  <a:gd name="connsiteY13" fmla="*/ 338270 h 576423"/>
                  <a:gd name="connsiteX14" fmla="*/ 440520 w 607614"/>
                  <a:gd name="connsiteY14" fmla="*/ 339786 h 576423"/>
                  <a:gd name="connsiteX15" fmla="*/ 438242 w 607614"/>
                  <a:gd name="connsiteY15" fmla="*/ 340545 h 576423"/>
                  <a:gd name="connsiteX16" fmla="*/ 415456 w 607614"/>
                  <a:gd name="connsiteY16" fmla="*/ 351163 h 576423"/>
                  <a:gd name="connsiteX17" fmla="*/ 415456 w 607614"/>
                  <a:gd name="connsiteY17" fmla="*/ 351922 h 576423"/>
                  <a:gd name="connsiteX18" fmla="*/ 410140 w 607614"/>
                  <a:gd name="connsiteY18" fmla="*/ 355714 h 576423"/>
                  <a:gd name="connsiteX19" fmla="*/ 407861 w 607614"/>
                  <a:gd name="connsiteY19" fmla="*/ 357231 h 576423"/>
                  <a:gd name="connsiteX20" fmla="*/ 402545 w 607614"/>
                  <a:gd name="connsiteY20" fmla="*/ 361023 h 576423"/>
                  <a:gd name="connsiteX21" fmla="*/ 400266 w 607614"/>
                  <a:gd name="connsiteY21" fmla="*/ 363298 h 576423"/>
                  <a:gd name="connsiteX22" fmla="*/ 395709 w 607614"/>
                  <a:gd name="connsiteY22" fmla="*/ 367849 h 576423"/>
                  <a:gd name="connsiteX23" fmla="*/ 394190 w 607614"/>
                  <a:gd name="connsiteY23" fmla="*/ 369366 h 576423"/>
                  <a:gd name="connsiteX24" fmla="*/ 386595 w 607614"/>
                  <a:gd name="connsiteY24" fmla="*/ 378467 h 576423"/>
                  <a:gd name="connsiteX25" fmla="*/ 385076 w 607614"/>
                  <a:gd name="connsiteY25" fmla="*/ 381501 h 576423"/>
                  <a:gd name="connsiteX26" fmla="*/ 381278 w 607614"/>
                  <a:gd name="connsiteY26" fmla="*/ 386052 h 576423"/>
                  <a:gd name="connsiteX27" fmla="*/ 379759 w 607614"/>
                  <a:gd name="connsiteY27" fmla="*/ 389086 h 576423"/>
                  <a:gd name="connsiteX28" fmla="*/ 376721 w 607614"/>
                  <a:gd name="connsiteY28" fmla="*/ 394395 h 576423"/>
                  <a:gd name="connsiteX29" fmla="*/ 375202 w 607614"/>
                  <a:gd name="connsiteY29" fmla="*/ 397429 h 576423"/>
                  <a:gd name="connsiteX30" fmla="*/ 372923 w 607614"/>
                  <a:gd name="connsiteY30" fmla="*/ 402738 h 576423"/>
                  <a:gd name="connsiteX31" fmla="*/ 369885 w 607614"/>
                  <a:gd name="connsiteY31" fmla="*/ 411081 h 576423"/>
                  <a:gd name="connsiteX32" fmla="*/ 368366 w 607614"/>
                  <a:gd name="connsiteY32" fmla="*/ 415632 h 576423"/>
                  <a:gd name="connsiteX33" fmla="*/ 367607 w 607614"/>
                  <a:gd name="connsiteY33" fmla="*/ 420941 h 576423"/>
                  <a:gd name="connsiteX34" fmla="*/ 366847 w 607614"/>
                  <a:gd name="connsiteY34" fmla="*/ 424733 h 576423"/>
                  <a:gd name="connsiteX35" fmla="*/ 365328 w 607614"/>
                  <a:gd name="connsiteY35" fmla="*/ 431559 h 576423"/>
                  <a:gd name="connsiteX36" fmla="*/ 365328 w 607614"/>
                  <a:gd name="connsiteY36" fmla="*/ 434593 h 576423"/>
                  <a:gd name="connsiteX37" fmla="*/ 364569 w 607614"/>
                  <a:gd name="connsiteY37" fmla="*/ 445211 h 576423"/>
                  <a:gd name="connsiteX38" fmla="*/ 365328 w 607614"/>
                  <a:gd name="connsiteY38" fmla="*/ 458105 h 576423"/>
                  <a:gd name="connsiteX39" fmla="*/ 366088 w 607614"/>
                  <a:gd name="connsiteY39" fmla="*/ 461897 h 576423"/>
                  <a:gd name="connsiteX40" fmla="*/ 367607 w 607614"/>
                  <a:gd name="connsiteY40" fmla="*/ 470240 h 576423"/>
                  <a:gd name="connsiteX41" fmla="*/ 368366 w 607614"/>
                  <a:gd name="connsiteY41" fmla="*/ 474791 h 576423"/>
                  <a:gd name="connsiteX42" fmla="*/ 371404 w 607614"/>
                  <a:gd name="connsiteY42" fmla="*/ 482375 h 576423"/>
                  <a:gd name="connsiteX43" fmla="*/ 372923 w 607614"/>
                  <a:gd name="connsiteY43" fmla="*/ 486926 h 576423"/>
                  <a:gd name="connsiteX44" fmla="*/ 376721 w 607614"/>
                  <a:gd name="connsiteY44" fmla="*/ 495269 h 576423"/>
                  <a:gd name="connsiteX45" fmla="*/ 378240 w 607614"/>
                  <a:gd name="connsiteY45" fmla="*/ 497544 h 576423"/>
                  <a:gd name="connsiteX46" fmla="*/ 384316 w 607614"/>
                  <a:gd name="connsiteY46" fmla="*/ 508163 h 576423"/>
                  <a:gd name="connsiteX47" fmla="*/ 387354 w 607614"/>
                  <a:gd name="connsiteY47" fmla="*/ 511955 h 576423"/>
                  <a:gd name="connsiteX48" fmla="*/ 391911 w 607614"/>
                  <a:gd name="connsiteY48" fmla="*/ 518022 h 576423"/>
                  <a:gd name="connsiteX49" fmla="*/ 394949 w 607614"/>
                  <a:gd name="connsiteY49" fmla="*/ 521815 h 576423"/>
                  <a:gd name="connsiteX50" fmla="*/ 401025 w 607614"/>
                  <a:gd name="connsiteY50" fmla="*/ 527124 h 576423"/>
                  <a:gd name="connsiteX51" fmla="*/ 404064 w 607614"/>
                  <a:gd name="connsiteY51" fmla="*/ 530158 h 576423"/>
                  <a:gd name="connsiteX52" fmla="*/ 413937 w 607614"/>
                  <a:gd name="connsiteY52" fmla="*/ 537742 h 576423"/>
                  <a:gd name="connsiteX53" fmla="*/ 476218 w 607614"/>
                  <a:gd name="connsiteY53" fmla="*/ 555945 h 576423"/>
                  <a:gd name="connsiteX54" fmla="*/ 587107 w 607614"/>
                  <a:gd name="connsiteY54" fmla="*/ 445211 h 576423"/>
                  <a:gd name="connsiteX55" fmla="*/ 476218 w 607614"/>
                  <a:gd name="connsiteY55" fmla="*/ 333719 h 576423"/>
                  <a:gd name="connsiteX56" fmla="*/ 192158 w 607614"/>
                  <a:gd name="connsiteY56" fmla="*/ 91014 h 576423"/>
                  <a:gd name="connsiteX57" fmla="*/ 101016 w 607614"/>
                  <a:gd name="connsiteY57" fmla="*/ 162309 h 576423"/>
                  <a:gd name="connsiteX58" fmla="*/ 101016 w 607614"/>
                  <a:gd name="connsiteY58" fmla="*/ 216917 h 576423"/>
                  <a:gd name="connsiteX59" fmla="*/ 97978 w 607614"/>
                  <a:gd name="connsiteY59" fmla="*/ 219951 h 576423"/>
                  <a:gd name="connsiteX60" fmla="*/ 91142 w 607614"/>
                  <a:gd name="connsiteY60" fmla="*/ 231328 h 576423"/>
                  <a:gd name="connsiteX61" fmla="*/ 91142 w 607614"/>
                  <a:gd name="connsiteY61" fmla="*/ 266975 h 576423"/>
                  <a:gd name="connsiteX62" fmla="*/ 98738 w 607614"/>
                  <a:gd name="connsiteY62" fmla="*/ 279869 h 576423"/>
                  <a:gd name="connsiteX63" fmla="*/ 101776 w 607614"/>
                  <a:gd name="connsiteY63" fmla="*/ 282144 h 576423"/>
                  <a:gd name="connsiteX64" fmla="*/ 103295 w 607614"/>
                  <a:gd name="connsiteY64" fmla="*/ 286695 h 576423"/>
                  <a:gd name="connsiteX65" fmla="*/ 138232 w 607614"/>
                  <a:gd name="connsiteY65" fmla="*/ 346612 h 576423"/>
                  <a:gd name="connsiteX66" fmla="*/ 141270 w 607614"/>
                  <a:gd name="connsiteY66" fmla="*/ 349646 h 576423"/>
                  <a:gd name="connsiteX67" fmla="*/ 141270 w 607614"/>
                  <a:gd name="connsiteY67" fmla="*/ 386052 h 576423"/>
                  <a:gd name="connsiteX68" fmla="*/ 119244 w 607614"/>
                  <a:gd name="connsiteY68" fmla="*/ 422458 h 576423"/>
                  <a:gd name="connsiteX69" fmla="*/ 52407 w 607614"/>
                  <a:gd name="connsiteY69" fmla="*/ 464931 h 576423"/>
                  <a:gd name="connsiteX70" fmla="*/ 20507 w 607614"/>
                  <a:gd name="connsiteY70" fmla="*/ 518022 h 576423"/>
                  <a:gd name="connsiteX71" fmla="*/ 20507 w 607614"/>
                  <a:gd name="connsiteY71" fmla="*/ 536225 h 576423"/>
                  <a:gd name="connsiteX72" fmla="*/ 142030 w 607614"/>
                  <a:gd name="connsiteY72" fmla="*/ 536225 h 576423"/>
                  <a:gd name="connsiteX73" fmla="*/ 142030 w 607614"/>
                  <a:gd name="connsiteY73" fmla="*/ 513472 h 576423"/>
                  <a:gd name="connsiteX74" fmla="*/ 189120 w 607614"/>
                  <a:gd name="connsiteY74" fmla="*/ 433076 h 576423"/>
                  <a:gd name="connsiteX75" fmla="*/ 246084 w 607614"/>
                  <a:gd name="connsiteY75" fmla="*/ 401979 h 576423"/>
                  <a:gd name="connsiteX76" fmla="*/ 252920 w 607614"/>
                  <a:gd name="connsiteY76" fmla="*/ 398946 h 576423"/>
                  <a:gd name="connsiteX77" fmla="*/ 279503 w 607614"/>
                  <a:gd name="connsiteY77" fmla="*/ 383777 h 576423"/>
                  <a:gd name="connsiteX78" fmla="*/ 293934 w 607614"/>
                  <a:gd name="connsiteY78" fmla="*/ 360265 h 576423"/>
                  <a:gd name="connsiteX79" fmla="*/ 293934 w 607614"/>
                  <a:gd name="connsiteY79" fmla="*/ 326893 h 576423"/>
                  <a:gd name="connsiteX80" fmla="*/ 293174 w 607614"/>
                  <a:gd name="connsiteY80" fmla="*/ 326134 h 576423"/>
                  <a:gd name="connsiteX81" fmla="*/ 291655 w 607614"/>
                  <a:gd name="connsiteY81" fmla="*/ 324617 h 576423"/>
                  <a:gd name="connsiteX82" fmla="*/ 285579 w 607614"/>
                  <a:gd name="connsiteY82" fmla="*/ 315516 h 576423"/>
                  <a:gd name="connsiteX83" fmla="*/ 284819 w 607614"/>
                  <a:gd name="connsiteY83" fmla="*/ 313999 h 576423"/>
                  <a:gd name="connsiteX84" fmla="*/ 280262 w 607614"/>
                  <a:gd name="connsiteY84" fmla="*/ 307173 h 576423"/>
                  <a:gd name="connsiteX85" fmla="*/ 278743 w 607614"/>
                  <a:gd name="connsiteY85" fmla="*/ 304139 h 576423"/>
                  <a:gd name="connsiteX86" fmla="*/ 275705 w 607614"/>
                  <a:gd name="connsiteY86" fmla="*/ 298072 h 576423"/>
                  <a:gd name="connsiteX87" fmla="*/ 273427 w 607614"/>
                  <a:gd name="connsiteY87" fmla="*/ 294279 h 576423"/>
                  <a:gd name="connsiteX88" fmla="*/ 273427 w 607614"/>
                  <a:gd name="connsiteY88" fmla="*/ 293521 h 576423"/>
                  <a:gd name="connsiteX89" fmla="*/ 270388 w 607614"/>
                  <a:gd name="connsiteY89" fmla="*/ 287453 h 576423"/>
                  <a:gd name="connsiteX90" fmla="*/ 269629 w 607614"/>
                  <a:gd name="connsiteY90" fmla="*/ 285936 h 576423"/>
                  <a:gd name="connsiteX91" fmla="*/ 268869 w 607614"/>
                  <a:gd name="connsiteY91" fmla="*/ 284419 h 576423"/>
                  <a:gd name="connsiteX92" fmla="*/ 268110 w 607614"/>
                  <a:gd name="connsiteY92" fmla="*/ 282903 h 576423"/>
                  <a:gd name="connsiteX93" fmla="*/ 265831 w 607614"/>
                  <a:gd name="connsiteY93" fmla="*/ 276835 h 576423"/>
                  <a:gd name="connsiteX94" fmla="*/ 264312 w 607614"/>
                  <a:gd name="connsiteY94" fmla="*/ 274560 h 576423"/>
                  <a:gd name="connsiteX95" fmla="*/ 262793 w 607614"/>
                  <a:gd name="connsiteY95" fmla="*/ 268492 h 576423"/>
                  <a:gd name="connsiteX96" fmla="*/ 261274 w 607614"/>
                  <a:gd name="connsiteY96" fmla="*/ 265458 h 576423"/>
                  <a:gd name="connsiteX97" fmla="*/ 261274 w 607614"/>
                  <a:gd name="connsiteY97" fmla="*/ 263941 h 576423"/>
                  <a:gd name="connsiteX98" fmla="*/ 260515 w 607614"/>
                  <a:gd name="connsiteY98" fmla="*/ 261666 h 576423"/>
                  <a:gd name="connsiteX99" fmla="*/ 258236 w 607614"/>
                  <a:gd name="connsiteY99" fmla="*/ 254840 h 576423"/>
                  <a:gd name="connsiteX100" fmla="*/ 258236 w 607614"/>
                  <a:gd name="connsiteY100" fmla="*/ 254081 h 576423"/>
                  <a:gd name="connsiteX101" fmla="*/ 246843 w 607614"/>
                  <a:gd name="connsiteY101" fmla="*/ 239671 h 576423"/>
                  <a:gd name="connsiteX102" fmla="*/ 245324 w 607614"/>
                  <a:gd name="connsiteY102" fmla="*/ 235120 h 576423"/>
                  <a:gd name="connsiteX103" fmla="*/ 243805 w 607614"/>
                  <a:gd name="connsiteY103" fmla="*/ 231328 h 576423"/>
                  <a:gd name="connsiteX104" fmla="*/ 243046 w 607614"/>
                  <a:gd name="connsiteY104" fmla="*/ 222226 h 576423"/>
                  <a:gd name="connsiteX105" fmla="*/ 243046 w 607614"/>
                  <a:gd name="connsiteY105" fmla="*/ 182029 h 576423"/>
                  <a:gd name="connsiteX106" fmla="*/ 252920 w 607614"/>
                  <a:gd name="connsiteY106" fmla="*/ 155483 h 576423"/>
                  <a:gd name="connsiteX107" fmla="*/ 252920 w 607614"/>
                  <a:gd name="connsiteY107" fmla="*/ 107700 h 576423"/>
                  <a:gd name="connsiteX108" fmla="*/ 192158 w 607614"/>
                  <a:gd name="connsiteY108" fmla="*/ 91014 h 576423"/>
                  <a:gd name="connsiteX109" fmla="*/ 374442 w 607614"/>
                  <a:gd name="connsiteY109" fmla="*/ 20478 h 576423"/>
                  <a:gd name="connsiteX110" fmla="*/ 289376 w 607614"/>
                  <a:gd name="connsiteY110" fmla="*/ 49300 h 576423"/>
                  <a:gd name="connsiteX111" fmla="*/ 273427 w 607614"/>
                  <a:gd name="connsiteY111" fmla="*/ 97082 h 576423"/>
                  <a:gd name="connsiteX112" fmla="*/ 273427 w 607614"/>
                  <a:gd name="connsiteY112" fmla="*/ 97840 h 576423"/>
                  <a:gd name="connsiteX113" fmla="*/ 273427 w 607614"/>
                  <a:gd name="connsiteY113" fmla="*/ 100874 h 576423"/>
                  <a:gd name="connsiteX114" fmla="*/ 273427 w 607614"/>
                  <a:gd name="connsiteY114" fmla="*/ 163826 h 576423"/>
                  <a:gd name="connsiteX115" fmla="*/ 270388 w 607614"/>
                  <a:gd name="connsiteY115" fmla="*/ 166860 h 576423"/>
                  <a:gd name="connsiteX116" fmla="*/ 263553 w 607614"/>
                  <a:gd name="connsiteY116" fmla="*/ 182029 h 576423"/>
                  <a:gd name="connsiteX117" fmla="*/ 263553 w 607614"/>
                  <a:gd name="connsiteY117" fmla="*/ 222226 h 576423"/>
                  <a:gd name="connsiteX118" fmla="*/ 272667 w 607614"/>
                  <a:gd name="connsiteY118" fmla="*/ 239671 h 576423"/>
                  <a:gd name="connsiteX119" fmla="*/ 276465 w 607614"/>
                  <a:gd name="connsiteY119" fmla="*/ 241946 h 576423"/>
                  <a:gd name="connsiteX120" fmla="*/ 277224 w 607614"/>
                  <a:gd name="connsiteY120" fmla="*/ 245738 h 576423"/>
                  <a:gd name="connsiteX121" fmla="*/ 279503 w 607614"/>
                  <a:gd name="connsiteY121" fmla="*/ 255598 h 576423"/>
                  <a:gd name="connsiteX122" fmla="*/ 279503 w 607614"/>
                  <a:gd name="connsiteY122" fmla="*/ 256357 h 576423"/>
                  <a:gd name="connsiteX123" fmla="*/ 280262 w 607614"/>
                  <a:gd name="connsiteY123" fmla="*/ 257874 h 576423"/>
                  <a:gd name="connsiteX124" fmla="*/ 283300 w 607614"/>
                  <a:gd name="connsiteY124" fmla="*/ 266217 h 576423"/>
                  <a:gd name="connsiteX125" fmla="*/ 284819 w 607614"/>
                  <a:gd name="connsiteY125" fmla="*/ 270767 h 576423"/>
                  <a:gd name="connsiteX126" fmla="*/ 285579 w 607614"/>
                  <a:gd name="connsiteY126" fmla="*/ 272284 h 576423"/>
                  <a:gd name="connsiteX127" fmla="*/ 287098 w 607614"/>
                  <a:gd name="connsiteY127" fmla="*/ 276077 h 576423"/>
                  <a:gd name="connsiteX128" fmla="*/ 287857 w 607614"/>
                  <a:gd name="connsiteY128" fmla="*/ 277593 h 576423"/>
                  <a:gd name="connsiteX129" fmla="*/ 291655 w 607614"/>
                  <a:gd name="connsiteY129" fmla="*/ 285178 h 576423"/>
                  <a:gd name="connsiteX130" fmla="*/ 298491 w 607614"/>
                  <a:gd name="connsiteY130" fmla="*/ 298072 h 576423"/>
                  <a:gd name="connsiteX131" fmla="*/ 299250 w 607614"/>
                  <a:gd name="connsiteY131" fmla="*/ 298830 h 576423"/>
                  <a:gd name="connsiteX132" fmla="*/ 302288 w 607614"/>
                  <a:gd name="connsiteY132" fmla="*/ 304139 h 576423"/>
                  <a:gd name="connsiteX133" fmla="*/ 307605 w 607614"/>
                  <a:gd name="connsiteY133" fmla="*/ 312482 h 576423"/>
                  <a:gd name="connsiteX134" fmla="*/ 309883 w 607614"/>
                  <a:gd name="connsiteY134" fmla="*/ 314758 h 576423"/>
                  <a:gd name="connsiteX135" fmla="*/ 311402 w 607614"/>
                  <a:gd name="connsiteY135" fmla="*/ 317033 h 576423"/>
                  <a:gd name="connsiteX136" fmla="*/ 312162 w 607614"/>
                  <a:gd name="connsiteY136" fmla="*/ 317791 h 576423"/>
                  <a:gd name="connsiteX137" fmla="*/ 313681 w 607614"/>
                  <a:gd name="connsiteY137" fmla="*/ 320067 h 576423"/>
                  <a:gd name="connsiteX138" fmla="*/ 313681 w 607614"/>
                  <a:gd name="connsiteY138" fmla="*/ 360265 h 576423"/>
                  <a:gd name="connsiteX139" fmla="*/ 289376 w 607614"/>
                  <a:gd name="connsiteY139" fmla="*/ 401979 h 576423"/>
                  <a:gd name="connsiteX140" fmla="*/ 198994 w 607614"/>
                  <a:gd name="connsiteY140" fmla="*/ 451279 h 576423"/>
                  <a:gd name="connsiteX141" fmla="*/ 161777 w 607614"/>
                  <a:gd name="connsiteY141" fmla="*/ 513472 h 576423"/>
                  <a:gd name="connsiteX142" fmla="*/ 161777 w 607614"/>
                  <a:gd name="connsiteY142" fmla="*/ 536225 h 576423"/>
                  <a:gd name="connsiteX143" fmla="*/ 381278 w 607614"/>
                  <a:gd name="connsiteY143" fmla="*/ 536225 h 576423"/>
                  <a:gd name="connsiteX144" fmla="*/ 375961 w 607614"/>
                  <a:gd name="connsiteY144" fmla="*/ 530916 h 576423"/>
                  <a:gd name="connsiteX145" fmla="*/ 373683 w 607614"/>
                  <a:gd name="connsiteY145" fmla="*/ 527882 h 576423"/>
                  <a:gd name="connsiteX146" fmla="*/ 368366 w 607614"/>
                  <a:gd name="connsiteY146" fmla="*/ 520298 h 576423"/>
                  <a:gd name="connsiteX147" fmla="*/ 366847 w 607614"/>
                  <a:gd name="connsiteY147" fmla="*/ 518022 h 576423"/>
                  <a:gd name="connsiteX148" fmla="*/ 361531 w 607614"/>
                  <a:gd name="connsiteY148" fmla="*/ 510438 h 576423"/>
                  <a:gd name="connsiteX149" fmla="*/ 360012 w 607614"/>
                  <a:gd name="connsiteY149" fmla="*/ 506646 h 576423"/>
                  <a:gd name="connsiteX150" fmla="*/ 356214 w 607614"/>
                  <a:gd name="connsiteY150" fmla="*/ 499061 h 576423"/>
                  <a:gd name="connsiteX151" fmla="*/ 354695 w 607614"/>
                  <a:gd name="connsiteY151" fmla="*/ 495269 h 576423"/>
                  <a:gd name="connsiteX152" fmla="*/ 351657 w 607614"/>
                  <a:gd name="connsiteY152" fmla="*/ 487684 h 576423"/>
                  <a:gd name="connsiteX153" fmla="*/ 350138 w 607614"/>
                  <a:gd name="connsiteY153" fmla="*/ 483134 h 576423"/>
                  <a:gd name="connsiteX154" fmla="*/ 347859 w 607614"/>
                  <a:gd name="connsiteY154" fmla="*/ 476308 h 576423"/>
                  <a:gd name="connsiteX155" fmla="*/ 347100 w 607614"/>
                  <a:gd name="connsiteY155" fmla="*/ 470999 h 576423"/>
                  <a:gd name="connsiteX156" fmla="*/ 345581 w 607614"/>
                  <a:gd name="connsiteY156" fmla="*/ 462656 h 576423"/>
                  <a:gd name="connsiteX157" fmla="*/ 344821 w 607614"/>
                  <a:gd name="connsiteY157" fmla="*/ 458105 h 576423"/>
                  <a:gd name="connsiteX158" fmla="*/ 344062 w 607614"/>
                  <a:gd name="connsiteY158" fmla="*/ 445211 h 576423"/>
                  <a:gd name="connsiteX159" fmla="*/ 344821 w 607614"/>
                  <a:gd name="connsiteY159" fmla="*/ 433076 h 576423"/>
                  <a:gd name="connsiteX160" fmla="*/ 345581 w 607614"/>
                  <a:gd name="connsiteY160" fmla="*/ 429284 h 576423"/>
                  <a:gd name="connsiteX161" fmla="*/ 346340 w 607614"/>
                  <a:gd name="connsiteY161" fmla="*/ 420941 h 576423"/>
                  <a:gd name="connsiteX162" fmla="*/ 347100 w 607614"/>
                  <a:gd name="connsiteY162" fmla="*/ 417148 h 576423"/>
                  <a:gd name="connsiteX163" fmla="*/ 349378 w 607614"/>
                  <a:gd name="connsiteY163" fmla="*/ 408805 h 576423"/>
                  <a:gd name="connsiteX164" fmla="*/ 351657 w 607614"/>
                  <a:gd name="connsiteY164" fmla="*/ 401979 h 576423"/>
                  <a:gd name="connsiteX165" fmla="*/ 353935 w 607614"/>
                  <a:gd name="connsiteY165" fmla="*/ 395912 h 576423"/>
                  <a:gd name="connsiteX166" fmla="*/ 356214 w 607614"/>
                  <a:gd name="connsiteY166" fmla="*/ 390603 h 576423"/>
                  <a:gd name="connsiteX167" fmla="*/ 358492 w 607614"/>
                  <a:gd name="connsiteY167" fmla="*/ 386052 h 576423"/>
                  <a:gd name="connsiteX168" fmla="*/ 361531 w 607614"/>
                  <a:gd name="connsiteY168" fmla="*/ 380743 h 576423"/>
                  <a:gd name="connsiteX169" fmla="*/ 363809 w 607614"/>
                  <a:gd name="connsiteY169" fmla="*/ 376192 h 576423"/>
                  <a:gd name="connsiteX170" fmla="*/ 369885 w 607614"/>
                  <a:gd name="connsiteY170" fmla="*/ 367091 h 576423"/>
                  <a:gd name="connsiteX171" fmla="*/ 372923 w 607614"/>
                  <a:gd name="connsiteY171" fmla="*/ 363298 h 576423"/>
                  <a:gd name="connsiteX172" fmla="*/ 376721 w 607614"/>
                  <a:gd name="connsiteY172" fmla="*/ 358748 h 576423"/>
                  <a:gd name="connsiteX173" fmla="*/ 380519 w 607614"/>
                  <a:gd name="connsiteY173" fmla="*/ 354955 h 576423"/>
                  <a:gd name="connsiteX174" fmla="*/ 384316 w 607614"/>
                  <a:gd name="connsiteY174" fmla="*/ 350405 h 576423"/>
                  <a:gd name="connsiteX175" fmla="*/ 388114 w 607614"/>
                  <a:gd name="connsiteY175" fmla="*/ 347371 h 576423"/>
                  <a:gd name="connsiteX176" fmla="*/ 396468 w 607614"/>
                  <a:gd name="connsiteY176" fmla="*/ 339786 h 576423"/>
                  <a:gd name="connsiteX177" fmla="*/ 400266 w 607614"/>
                  <a:gd name="connsiteY177" fmla="*/ 337511 h 576423"/>
                  <a:gd name="connsiteX178" fmla="*/ 406342 w 607614"/>
                  <a:gd name="connsiteY178" fmla="*/ 333719 h 576423"/>
                  <a:gd name="connsiteX179" fmla="*/ 409380 w 607614"/>
                  <a:gd name="connsiteY179" fmla="*/ 331443 h 576423"/>
                  <a:gd name="connsiteX180" fmla="*/ 416216 w 607614"/>
                  <a:gd name="connsiteY180" fmla="*/ 328410 h 576423"/>
                  <a:gd name="connsiteX181" fmla="*/ 417735 w 607614"/>
                  <a:gd name="connsiteY181" fmla="*/ 326893 h 576423"/>
                  <a:gd name="connsiteX182" fmla="*/ 425330 w 607614"/>
                  <a:gd name="connsiteY182" fmla="*/ 323859 h 576423"/>
                  <a:gd name="connsiteX183" fmla="*/ 425330 w 607614"/>
                  <a:gd name="connsiteY183" fmla="*/ 320067 h 576423"/>
                  <a:gd name="connsiteX184" fmla="*/ 427609 w 607614"/>
                  <a:gd name="connsiteY184" fmla="*/ 317033 h 576423"/>
                  <a:gd name="connsiteX185" fmla="*/ 435963 w 607614"/>
                  <a:gd name="connsiteY185" fmla="*/ 305656 h 576423"/>
                  <a:gd name="connsiteX186" fmla="*/ 464825 w 607614"/>
                  <a:gd name="connsiteY186" fmla="*/ 248014 h 576423"/>
                  <a:gd name="connsiteX187" fmla="*/ 466344 w 607614"/>
                  <a:gd name="connsiteY187" fmla="*/ 243463 h 576423"/>
                  <a:gd name="connsiteX188" fmla="*/ 471661 w 607614"/>
                  <a:gd name="connsiteY188" fmla="*/ 241946 h 576423"/>
                  <a:gd name="connsiteX189" fmla="*/ 486091 w 607614"/>
                  <a:gd name="connsiteY189" fmla="*/ 222226 h 576423"/>
                  <a:gd name="connsiteX190" fmla="*/ 486091 w 607614"/>
                  <a:gd name="connsiteY190" fmla="*/ 182029 h 576423"/>
                  <a:gd name="connsiteX191" fmla="*/ 479256 w 607614"/>
                  <a:gd name="connsiteY191" fmla="*/ 166860 h 576423"/>
                  <a:gd name="connsiteX192" fmla="*/ 476218 w 607614"/>
                  <a:gd name="connsiteY192" fmla="*/ 163826 h 576423"/>
                  <a:gd name="connsiteX193" fmla="*/ 476218 w 607614"/>
                  <a:gd name="connsiteY193" fmla="*/ 100116 h 576423"/>
                  <a:gd name="connsiteX194" fmla="*/ 459508 w 607614"/>
                  <a:gd name="connsiteY194" fmla="*/ 48541 h 576423"/>
                  <a:gd name="connsiteX195" fmla="*/ 374442 w 607614"/>
                  <a:gd name="connsiteY195" fmla="*/ 20478 h 576423"/>
                  <a:gd name="connsiteX196" fmla="*/ 374442 w 607614"/>
                  <a:gd name="connsiteY196" fmla="*/ 0 h 576423"/>
                  <a:gd name="connsiteX197" fmla="*/ 474699 w 607614"/>
                  <a:gd name="connsiteY197" fmla="*/ 35647 h 576423"/>
                  <a:gd name="connsiteX198" fmla="*/ 495965 w 607614"/>
                  <a:gd name="connsiteY198" fmla="*/ 101633 h 576423"/>
                  <a:gd name="connsiteX199" fmla="*/ 495965 w 607614"/>
                  <a:gd name="connsiteY199" fmla="*/ 155483 h 576423"/>
                  <a:gd name="connsiteX200" fmla="*/ 506598 w 607614"/>
                  <a:gd name="connsiteY200" fmla="*/ 182029 h 576423"/>
                  <a:gd name="connsiteX201" fmla="*/ 506598 w 607614"/>
                  <a:gd name="connsiteY201" fmla="*/ 222226 h 576423"/>
                  <a:gd name="connsiteX202" fmla="*/ 483053 w 607614"/>
                  <a:gd name="connsiteY202" fmla="*/ 259391 h 576423"/>
                  <a:gd name="connsiteX203" fmla="*/ 454192 w 607614"/>
                  <a:gd name="connsiteY203" fmla="*/ 315516 h 576423"/>
                  <a:gd name="connsiteX204" fmla="*/ 476218 w 607614"/>
                  <a:gd name="connsiteY204" fmla="*/ 313241 h 576423"/>
                  <a:gd name="connsiteX205" fmla="*/ 607614 w 607614"/>
                  <a:gd name="connsiteY205" fmla="*/ 445211 h 576423"/>
                  <a:gd name="connsiteX206" fmla="*/ 476218 w 607614"/>
                  <a:gd name="connsiteY206" fmla="*/ 576423 h 576423"/>
                  <a:gd name="connsiteX207" fmla="*/ 406342 w 607614"/>
                  <a:gd name="connsiteY207" fmla="*/ 555945 h 576423"/>
                  <a:gd name="connsiteX208" fmla="*/ 161777 w 607614"/>
                  <a:gd name="connsiteY208" fmla="*/ 555945 h 576423"/>
                  <a:gd name="connsiteX209" fmla="*/ 142030 w 607614"/>
                  <a:gd name="connsiteY209" fmla="*/ 555945 h 576423"/>
                  <a:gd name="connsiteX210" fmla="*/ 0 w 607614"/>
                  <a:gd name="connsiteY210" fmla="*/ 555945 h 576423"/>
                  <a:gd name="connsiteX211" fmla="*/ 0 w 607614"/>
                  <a:gd name="connsiteY211" fmla="*/ 518022 h 576423"/>
                  <a:gd name="connsiteX212" fmla="*/ 41774 w 607614"/>
                  <a:gd name="connsiteY212" fmla="*/ 447487 h 576423"/>
                  <a:gd name="connsiteX213" fmla="*/ 109371 w 607614"/>
                  <a:gd name="connsiteY213" fmla="*/ 405013 h 576423"/>
                  <a:gd name="connsiteX214" fmla="*/ 120764 w 607614"/>
                  <a:gd name="connsiteY214" fmla="*/ 386052 h 576423"/>
                  <a:gd name="connsiteX215" fmla="*/ 120764 w 607614"/>
                  <a:gd name="connsiteY215" fmla="*/ 357989 h 576423"/>
                  <a:gd name="connsiteX216" fmla="*/ 84307 w 607614"/>
                  <a:gd name="connsiteY216" fmla="*/ 294279 h 576423"/>
                  <a:gd name="connsiteX217" fmla="*/ 70635 w 607614"/>
                  <a:gd name="connsiteY217" fmla="*/ 266975 h 576423"/>
                  <a:gd name="connsiteX218" fmla="*/ 70635 w 607614"/>
                  <a:gd name="connsiteY218" fmla="*/ 231328 h 576423"/>
                  <a:gd name="connsiteX219" fmla="*/ 81269 w 607614"/>
                  <a:gd name="connsiteY219" fmla="*/ 207816 h 576423"/>
                  <a:gd name="connsiteX220" fmla="*/ 81269 w 607614"/>
                  <a:gd name="connsiteY220" fmla="*/ 161550 h 576423"/>
                  <a:gd name="connsiteX221" fmla="*/ 192158 w 607614"/>
                  <a:gd name="connsiteY221" fmla="*/ 70536 h 576423"/>
                  <a:gd name="connsiteX222" fmla="*/ 253679 w 607614"/>
                  <a:gd name="connsiteY222" fmla="*/ 84188 h 576423"/>
                  <a:gd name="connsiteX223" fmla="*/ 274186 w 607614"/>
                  <a:gd name="connsiteY223" fmla="*/ 35647 h 576423"/>
                  <a:gd name="connsiteX224" fmla="*/ 374442 w 607614"/>
                  <a:gd name="connsiteY224" fmla="*/ 0 h 57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</a:cxnLst>
                <a:rect l="l" t="t" r="r" b="b"/>
                <a:pathLst>
                  <a:path w="607614" h="576423">
                    <a:moveTo>
                      <a:pt x="542326" y="385979"/>
                    </a:moveTo>
                    <a:cubicBezTo>
                      <a:pt x="546882" y="389016"/>
                      <a:pt x="548400" y="395849"/>
                      <a:pt x="545363" y="400404"/>
                    </a:cubicBezTo>
                    <a:lnTo>
                      <a:pt x="482345" y="490751"/>
                    </a:lnTo>
                    <a:cubicBezTo>
                      <a:pt x="480826" y="493029"/>
                      <a:pt x="477789" y="494547"/>
                      <a:pt x="475511" y="494547"/>
                    </a:cubicBezTo>
                    <a:cubicBezTo>
                      <a:pt x="474752" y="494547"/>
                      <a:pt x="473993" y="494547"/>
                      <a:pt x="473993" y="494547"/>
                    </a:cubicBezTo>
                    <a:cubicBezTo>
                      <a:pt x="471715" y="494547"/>
                      <a:pt x="469437" y="493788"/>
                      <a:pt x="467159" y="492270"/>
                    </a:cubicBezTo>
                    <a:lnTo>
                      <a:pt x="419326" y="452790"/>
                    </a:lnTo>
                    <a:cubicBezTo>
                      <a:pt x="414771" y="448994"/>
                      <a:pt x="414011" y="442920"/>
                      <a:pt x="417808" y="438365"/>
                    </a:cubicBezTo>
                    <a:cubicBezTo>
                      <a:pt x="420845" y="434569"/>
                      <a:pt x="427678" y="433810"/>
                      <a:pt x="431474" y="436847"/>
                    </a:cubicBezTo>
                    <a:lnTo>
                      <a:pt x="471715" y="470252"/>
                    </a:lnTo>
                    <a:lnTo>
                      <a:pt x="528659" y="388257"/>
                    </a:lnTo>
                    <a:cubicBezTo>
                      <a:pt x="531697" y="383701"/>
                      <a:pt x="537771" y="382942"/>
                      <a:pt x="542326" y="385979"/>
                    </a:cubicBezTo>
                    <a:close/>
                    <a:moveTo>
                      <a:pt x="476218" y="333719"/>
                    </a:moveTo>
                    <a:cubicBezTo>
                      <a:pt x="464825" y="333719"/>
                      <a:pt x="453432" y="335236"/>
                      <a:pt x="443558" y="338270"/>
                    </a:cubicBezTo>
                    <a:lnTo>
                      <a:pt x="440520" y="339786"/>
                    </a:lnTo>
                    <a:cubicBezTo>
                      <a:pt x="439761" y="339786"/>
                      <a:pt x="439001" y="340545"/>
                      <a:pt x="438242" y="340545"/>
                    </a:cubicBezTo>
                    <a:cubicBezTo>
                      <a:pt x="430647" y="343579"/>
                      <a:pt x="423051" y="347371"/>
                      <a:pt x="415456" y="351163"/>
                    </a:cubicBezTo>
                    <a:lnTo>
                      <a:pt x="415456" y="351922"/>
                    </a:lnTo>
                    <a:cubicBezTo>
                      <a:pt x="413937" y="352680"/>
                      <a:pt x="411659" y="354197"/>
                      <a:pt x="410140" y="355714"/>
                    </a:cubicBezTo>
                    <a:cubicBezTo>
                      <a:pt x="409380" y="355714"/>
                      <a:pt x="408621" y="356472"/>
                      <a:pt x="407861" y="357231"/>
                    </a:cubicBezTo>
                    <a:cubicBezTo>
                      <a:pt x="406342" y="358748"/>
                      <a:pt x="404064" y="359506"/>
                      <a:pt x="402545" y="361023"/>
                    </a:cubicBezTo>
                    <a:cubicBezTo>
                      <a:pt x="401785" y="361782"/>
                      <a:pt x="401025" y="362540"/>
                      <a:pt x="400266" y="363298"/>
                    </a:cubicBezTo>
                    <a:cubicBezTo>
                      <a:pt x="398747" y="364815"/>
                      <a:pt x="397228" y="366332"/>
                      <a:pt x="395709" y="367849"/>
                    </a:cubicBezTo>
                    <a:cubicBezTo>
                      <a:pt x="395709" y="368608"/>
                      <a:pt x="394949" y="369366"/>
                      <a:pt x="394190" y="369366"/>
                    </a:cubicBezTo>
                    <a:cubicBezTo>
                      <a:pt x="391152" y="372400"/>
                      <a:pt x="388873" y="375434"/>
                      <a:pt x="386595" y="378467"/>
                    </a:cubicBezTo>
                    <a:cubicBezTo>
                      <a:pt x="385835" y="379984"/>
                      <a:pt x="385076" y="380743"/>
                      <a:pt x="385076" y="381501"/>
                    </a:cubicBezTo>
                    <a:cubicBezTo>
                      <a:pt x="383557" y="383018"/>
                      <a:pt x="382797" y="384535"/>
                      <a:pt x="381278" y="386052"/>
                    </a:cubicBezTo>
                    <a:cubicBezTo>
                      <a:pt x="381278" y="386810"/>
                      <a:pt x="380519" y="388327"/>
                      <a:pt x="379759" y="389086"/>
                    </a:cubicBezTo>
                    <a:cubicBezTo>
                      <a:pt x="378999" y="390603"/>
                      <a:pt x="377480" y="392878"/>
                      <a:pt x="376721" y="394395"/>
                    </a:cubicBezTo>
                    <a:cubicBezTo>
                      <a:pt x="375961" y="395153"/>
                      <a:pt x="375961" y="396670"/>
                      <a:pt x="375202" y="397429"/>
                    </a:cubicBezTo>
                    <a:cubicBezTo>
                      <a:pt x="374442" y="399704"/>
                      <a:pt x="373683" y="401221"/>
                      <a:pt x="372923" y="402738"/>
                    </a:cubicBezTo>
                    <a:cubicBezTo>
                      <a:pt x="372164" y="405772"/>
                      <a:pt x="370645" y="408047"/>
                      <a:pt x="369885" y="411081"/>
                    </a:cubicBezTo>
                    <a:cubicBezTo>
                      <a:pt x="369126" y="412598"/>
                      <a:pt x="369126" y="414115"/>
                      <a:pt x="368366" y="415632"/>
                    </a:cubicBezTo>
                    <a:cubicBezTo>
                      <a:pt x="368366" y="417148"/>
                      <a:pt x="367607" y="418665"/>
                      <a:pt x="367607" y="420941"/>
                    </a:cubicBezTo>
                    <a:cubicBezTo>
                      <a:pt x="366847" y="422458"/>
                      <a:pt x="366847" y="423216"/>
                      <a:pt x="366847" y="424733"/>
                    </a:cubicBezTo>
                    <a:cubicBezTo>
                      <a:pt x="366088" y="427008"/>
                      <a:pt x="366088" y="429284"/>
                      <a:pt x="365328" y="431559"/>
                    </a:cubicBezTo>
                    <a:cubicBezTo>
                      <a:pt x="365328" y="432317"/>
                      <a:pt x="365328" y="433834"/>
                      <a:pt x="365328" y="434593"/>
                    </a:cubicBezTo>
                    <a:cubicBezTo>
                      <a:pt x="364569" y="438385"/>
                      <a:pt x="364569" y="441419"/>
                      <a:pt x="364569" y="445211"/>
                    </a:cubicBezTo>
                    <a:cubicBezTo>
                      <a:pt x="364569" y="449003"/>
                      <a:pt x="364569" y="453554"/>
                      <a:pt x="365328" y="458105"/>
                    </a:cubicBezTo>
                    <a:cubicBezTo>
                      <a:pt x="365328" y="458863"/>
                      <a:pt x="366088" y="460380"/>
                      <a:pt x="366088" y="461897"/>
                    </a:cubicBezTo>
                    <a:cubicBezTo>
                      <a:pt x="366088" y="464172"/>
                      <a:pt x="366847" y="467206"/>
                      <a:pt x="367607" y="470240"/>
                    </a:cubicBezTo>
                    <a:cubicBezTo>
                      <a:pt x="367607" y="471757"/>
                      <a:pt x="368366" y="473274"/>
                      <a:pt x="368366" y="474791"/>
                    </a:cubicBezTo>
                    <a:cubicBezTo>
                      <a:pt x="369126" y="477066"/>
                      <a:pt x="370645" y="480100"/>
                      <a:pt x="371404" y="482375"/>
                    </a:cubicBezTo>
                    <a:cubicBezTo>
                      <a:pt x="371404" y="483892"/>
                      <a:pt x="372164" y="485409"/>
                      <a:pt x="372923" y="486926"/>
                    </a:cubicBezTo>
                    <a:cubicBezTo>
                      <a:pt x="373683" y="489960"/>
                      <a:pt x="375202" y="492235"/>
                      <a:pt x="376721" y="495269"/>
                    </a:cubicBezTo>
                    <a:cubicBezTo>
                      <a:pt x="377480" y="496027"/>
                      <a:pt x="377480" y="496786"/>
                      <a:pt x="378240" y="497544"/>
                    </a:cubicBezTo>
                    <a:cubicBezTo>
                      <a:pt x="379759" y="501337"/>
                      <a:pt x="382038" y="504370"/>
                      <a:pt x="384316" y="508163"/>
                    </a:cubicBezTo>
                    <a:cubicBezTo>
                      <a:pt x="385076" y="508921"/>
                      <a:pt x="385835" y="510438"/>
                      <a:pt x="387354" y="511955"/>
                    </a:cubicBezTo>
                    <a:cubicBezTo>
                      <a:pt x="388873" y="513472"/>
                      <a:pt x="390392" y="515747"/>
                      <a:pt x="391911" y="518022"/>
                    </a:cubicBezTo>
                    <a:cubicBezTo>
                      <a:pt x="392671" y="518781"/>
                      <a:pt x="394190" y="520298"/>
                      <a:pt x="394949" y="521815"/>
                    </a:cubicBezTo>
                    <a:cubicBezTo>
                      <a:pt x="397228" y="523332"/>
                      <a:pt x="398747" y="525607"/>
                      <a:pt x="401025" y="527124"/>
                    </a:cubicBezTo>
                    <a:cubicBezTo>
                      <a:pt x="401785" y="527882"/>
                      <a:pt x="403304" y="529399"/>
                      <a:pt x="404064" y="530158"/>
                    </a:cubicBezTo>
                    <a:cubicBezTo>
                      <a:pt x="407102" y="532433"/>
                      <a:pt x="410899" y="535467"/>
                      <a:pt x="413937" y="537742"/>
                    </a:cubicBezTo>
                    <a:cubicBezTo>
                      <a:pt x="432166" y="549119"/>
                      <a:pt x="453432" y="555945"/>
                      <a:pt x="476218" y="555945"/>
                    </a:cubicBezTo>
                    <a:cubicBezTo>
                      <a:pt x="537739" y="555945"/>
                      <a:pt x="587107" y="506646"/>
                      <a:pt x="587107" y="445211"/>
                    </a:cubicBezTo>
                    <a:cubicBezTo>
                      <a:pt x="587107" y="383777"/>
                      <a:pt x="537739" y="333719"/>
                      <a:pt x="476218" y="333719"/>
                    </a:cubicBezTo>
                    <a:close/>
                    <a:moveTo>
                      <a:pt x="192158" y="91014"/>
                    </a:moveTo>
                    <a:cubicBezTo>
                      <a:pt x="106333" y="91014"/>
                      <a:pt x="101776" y="159275"/>
                      <a:pt x="101016" y="162309"/>
                    </a:cubicBezTo>
                    <a:lnTo>
                      <a:pt x="101016" y="216917"/>
                    </a:lnTo>
                    <a:lnTo>
                      <a:pt x="97978" y="219951"/>
                    </a:lnTo>
                    <a:cubicBezTo>
                      <a:pt x="93421" y="223743"/>
                      <a:pt x="91142" y="228294"/>
                      <a:pt x="91142" y="231328"/>
                    </a:cubicBezTo>
                    <a:lnTo>
                      <a:pt x="91142" y="266975"/>
                    </a:lnTo>
                    <a:cubicBezTo>
                      <a:pt x="91142" y="272284"/>
                      <a:pt x="94180" y="276835"/>
                      <a:pt x="98738" y="279869"/>
                    </a:cubicBezTo>
                    <a:lnTo>
                      <a:pt x="101776" y="282144"/>
                    </a:lnTo>
                    <a:lnTo>
                      <a:pt x="103295" y="286695"/>
                    </a:lnTo>
                    <a:cubicBezTo>
                      <a:pt x="110890" y="320825"/>
                      <a:pt x="137473" y="346612"/>
                      <a:pt x="138232" y="346612"/>
                    </a:cubicBezTo>
                    <a:lnTo>
                      <a:pt x="141270" y="349646"/>
                    </a:lnTo>
                    <a:lnTo>
                      <a:pt x="141270" y="386052"/>
                    </a:lnTo>
                    <a:cubicBezTo>
                      <a:pt x="141270" y="401221"/>
                      <a:pt x="132916" y="415632"/>
                      <a:pt x="119244" y="422458"/>
                    </a:cubicBezTo>
                    <a:lnTo>
                      <a:pt x="52407" y="464931"/>
                    </a:lnTo>
                    <a:cubicBezTo>
                      <a:pt x="31900" y="475549"/>
                      <a:pt x="20507" y="496027"/>
                      <a:pt x="20507" y="518022"/>
                    </a:cubicBezTo>
                    <a:lnTo>
                      <a:pt x="20507" y="536225"/>
                    </a:lnTo>
                    <a:lnTo>
                      <a:pt x="142030" y="536225"/>
                    </a:lnTo>
                    <a:lnTo>
                      <a:pt x="142030" y="513472"/>
                    </a:lnTo>
                    <a:cubicBezTo>
                      <a:pt x="142030" y="480100"/>
                      <a:pt x="160258" y="449003"/>
                      <a:pt x="189120" y="433076"/>
                    </a:cubicBezTo>
                    <a:lnTo>
                      <a:pt x="246084" y="401979"/>
                    </a:lnTo>
                    <a:lnTo>
                      <a:pt x="252920" y="398946"/>
                    </a:lnTo>
                    <a:lnTo>
                      <a:pt x="279503" y="383777"/>
                    </a:lnTo>
                    <a:cubicBezTo>
                      <a:pt x="288617" y="379226"/>
                      <a:pt x="293934" y="370124"/>
                      <a:pt x="293934" y="360265"/>
                    </a:cubicBezTo>
                    <a:lnTo>
                      <a:pt x="293934" y="326893"/>
                    </a:lnTo>
                    <a:cubicBezTo>
                      <a:pt x="293174" y="326893"/>
                      <a:pt x="293174" y="326134"/>
                      <a:pt x="293174" y="326134"/>
                    </a:cubicBezTo>
                    <a:cubicBezTo>
                      <a:pt x="292414" y="325376"/>
                      <a:pt x="292414" y="325376"/>
                      <a:pt x="291655" y="324617"/>
                    </a:cubicBezTo>
                    <a:cubicBezTo>
                      <a:pt x="290136" y="322342"/>
                      <a:pt x="287857" y="319308"/>
                      <a:pt x="285579" y="315516"/>
                    </a:cubicBezTo>
                    <a:cubicBezTo>
                      <a:pt x="284819" y="314758"/>
                      <a:pt x="284819" y="313999"/>
                      <a:pt x="284819" y="313999"/>
                    </a:cubicBezTo>
                    <a:cubicBezTo>
                      <a:pt x="283300" y="311724"/>
                      <a:pt x="281781" y="309448"/>
                      <a:pt x="280262" y="307173"/>
                    </a:cubicBezTo>
                    <a:cubicBezTo>
                      <a:pt x="279503" y="305656"/>
                      <a:pt x="279503" y="304898"/>
                      <a:pt x="278743" y="304139"/>
                    </a:cubicBezTo>
                    <a:cubicBezTo>
                      <a:pt x="277984" y="302622"/>
                      <a:pt x="276465" y="300347"/>
                      <a:pt x="275705" y="298072"/>
                    </a:cubicBezTo>
                    <a:cubicBezTo>
                      <a:pt x="274946" y="297313"/>
                      <a:pt x="274186" y="295796"/>
                      <a:pt x="273427" y="294279"/>
                    </a:cubicBezTo>
                    <a:cubicBezTo>
                      <a:pt x="273427" y="294279"/>
                      <a:pt x="273427" y="293521"/>
                      <a:pt x="273427" y="293521"/>
                    </a:cubicBezTo>
                    <a:cubicBezTo>
                      <a:pt x="271907" y="291246"/>
                      <a:pt x="271148" y="289729"/>
                      <a:pt x="270388" y="287453"/>
                    </a:cubicBezTo>
                    <a:cubicBezTo>
                      <a:pt x="269629" y="286695"/>
                      <a:pt x="269629" y="285936"/>
                      <a:pt x="269629" y="285936"/>
                    </a:cubicBezTo>
                    <a:lnTo>
                      <a:pt x="268869" y="284419"/>
                    </a:lnTo>
                    <a:cubicBezTo>
                      <a:pt x="268869" y="283661"/>
                      <a:pt x="268110" y="283661"/>
                      <a:pt x="268110" y="282903"/>
                    </a:cubicBezTo>
                    <a:cubicBezTo>
                      <a:pt x="267350" y="280627"/>
                      <a:pt x="266591" y="279110"/>
                      <a:pt x="265831" y="276835"/>
                    </a:cubicBezTo>
                    <a:cubicBezTo>
                      <a:pt x="265072" y="276077"/>
                      <a:pt x="265072" y="275318"/>
                      <a:pt x="264312" y="274560"/>
                    </a:cubicBezTo>
                    <a:cubicBezTo>
                      <a:pt x="263553" y="272284"/>
                      <a:pt x="263553" y="270767"/>
                      <a:pt x="262793" y="268492"/>
                    </a:cubicBezTo>
                    <a:cubicBezTo>
                      <a:pt x="262034" y="267734"/>
                      <a:pt x="262034" y="266217"/>
                      <a:pt x="261274" y="265458"/>
                    </a:cubicBezTo>
                    <a:cubicBezTo>
                      <a:pt x="261274" y="264700"/>
                      <a:pt x="261274" y="264700"/>
                      <a:pt x="261274" y="263941"/>
                    </a:cubicBezTo>
                    <a:lnTo>
                      <a:pt x="260515" y="261666"/>
                    </a:lnTo>
                    <a:cubicBezTo>
                      <a:pt x="259755" y="259391"/>
                      <a:pt x="258996" y="257115"/>
                      <a:pt x="258236" y="254840"/>
                    </a:cubicBezTo>
                    <a:cubicBezTo>
                      <a:pt x="258236" y="254081"/>
                      <a:pt x="258236" y="254081"/>
                      <a:pt x="258236" y="254081"/>
                    </a:cubicBezTo>
                    <a:cubicBezTo>
                      <a:pt x="253679" y="250289"/>
                      <a:pt x="249881" y="244980"/>
                      <a:pt x="246843" y="239671"/>
                    </a:cubicBezTo>
                    <a:cubicBezTo>
                      <a:pt x="246084" y="238154"/>
                      <a:pt x="246084" y="236637"/>
                      <a:pt x="245324" y="235120"/>
                    </a:cubicBezTo>
                    <a:cubicBezTo>
                      <a:pt x="244565" y="233603"/>
                      <a:pt x="244565" y="232845"/>
                      <a:pt x="243805" y="231328"/>
                    </a:cubicBezTo>
                    <a:cubicBezTo>
                      <a:pt x="243046" y="228294"/>
                      <a:pt x="243046" y="225260"/>
                      <a:pt x="243046" y="222226"/>
                    </a:cubicBezTo>
                    <a:lnTo>
                      <a:pt x="243046" y="182029"/>
                    </a:lnTo>
                    <a:cubicBezTo>
                      <a:pt x="243046" y="172169"/>
                      <a:pt x="246843" y="163067"/>
                      <a:pt x="252920" y="155483"/>
                    </a:cubicBezTo>
                    <a:lnTo>
                      <a:pt x="252920" y="107700"/>
                    </a:lnTo>
                    <a:cubicBezTo>
                      <a:pt x="236970" y="96324"/>
                      <a:pt x="216463" y="91014"/>
                      <a:pt x="192158" y="91014"/>
                    </a:cubicBezTo>
                    <a:close/>
                    <a:moveTo>
                      <a:pt x="374442" y="20478"/>
                    </a:moveTo>
                    <a:cubicBezTo>
                      <a:pt x="334947" y="20478"/>
                      <a:pt x="306086" y="29580"/>
                      <a:pt x="289376" y="49300"/>
                    </a:cubicBezTo>
                    <a:cubicBezTo>
                      <a:pt x="273427" y="67502"/>
                      <a:pt x="272667" y="90256"/>
                      <a:pt x="273427" y="97082"/>
                    </a:cubicBezTo>
                    <a:lnTo>
                      <a:pt x="273427" y="97840"/>
                    </a:lnTo>
                    <a:lnTo>
                      <a:pt x="273427" y="100874"/>
                    </a:lnTo>
                    <a:lnTo>
                      <a:pt x="273427" y="163826"/>
                    </a:lnTo>
                    <a:lnTo>
                      <a:pt x="270388" y="166860"/>
                    </a:lnTo>
                    <a:cubicBezTo>
                      <a:pt x="265831" y="171410"/>
                      <a:pt x="263553" y="176719"/>
                      <a:pt x="263553" y="182029"/>
                    </a:cubicBezTo>
                    <a:lnTo>
                      <a:pt x="263553" y="222226"/>
                    </a:lnTo>
                    <a:cubicBezTo>
                      <a:pt x="263553" y="229053"/>
                      <a:pt x="266591" y="235879"/>
                      <a:pt x="272667" y="239671"/>
                    </a:cubicBezTo>
                    <a:lnTo>
                      <a:pt x="276465" y="241946"/>
                    </a:lnTo>
                    <a:lnTo>
                      <a:pt x="277224" y="245738"/>
                    </a:lnTo>
                    <a:cubicBezTo>
                      <a:pt x="277984" y="248772"/>
                      <a:pt x="278743" y="252565"/>
                      <a:pt x="279503" y="255598"/>
                    </a:cubicBezTo>
                    <a:cubicBezTo>
                      <a:pt x="279503" y="255598"/>
                      <a:pt x="279503" y="255598"/>
                      <a:pt x="279503" y="256357"/>
                    </a:cubicBezTo>
                    <a:lnTo>
                      <a:pt x="280262" y="257874"/>
                    </a:lnTo>
                    <a:cubicBezTo>
                      <a:pt x="281022" y="260907"/>
                      <a:pt x="282541" y="263941"/>
                      <a:pt x="283300" y="266217"/>
                    </a:cubicBezTo>
                    <a:cubicBezTo>
                      <a:pt x="284060" y="267734"/>
                      <a:pt x="284819" y="269250"/>
                      <a:pt x="284819" y="270767"/>
                    </a:cubicBezTo>
                    <a:cubicBezTo>
                      <a:pt x="285579" y="271526"/>
                      <a:pt x="285579" y="271526"/>
                      <a:pt x="285579" y="272284"/>
                    </a:cubicBezTo>
                    <a:cubicBezTo>
                      <a:pt x="286338" y="273801"/>
                      <a:pt x="287098" y="274560"/>
                      <a:pt x="287098" y="276077"/>
                    </a:cubicBezTo>
                    <a:cubicBezTo>
                      <a:pt x="287098" y="276835"/>
                      <a:pt x="287857" y="276835"/>
                      <a:pt x="287857" y="277593"/>
                    </a:cubicBezTo>
                    <a:cubicBezTo>
                      <a:pt x="289376" y="279869"/>
                      <a:pt x="290136" y="282903"/>
                      <a:pt x="291655" y="285178"/>
                    </a:cubicBezTo>
                    <a:cubicBezTo>
                      <a:pt x="293934" y="290487"/>
                      <a:pt x="296212" y="294279"/>
                      <a:pt x="298491" y="298072"/>
                    </a:cubicBezTo>
                    <a:cubicBezTo>
                      <a:pt x="299250" y="298830"/>
                      <a:pt x="299250" y="298830"/>
                      <a:pt x="299250" y="298830"/>
                    </a:cubicBezTo>
                    <a:cubicBezTo>
                      <a:pt x="300010" y="300347"/>
                      <a:pt x="301529" y="302622"/>
                      <a:pt x="302288" y="304139"/>
                    </a:cubicBezTo>
                    <a:cubicBezTo>
                      <a:pt x="304567" y="307173"/>
                      <a:pt x="306086" y="310207"/>
                      <a:pt x="307605" y="312482"/>
                    </a:cubicBezTo>
                    <a:cubicBezTo>
                      <a:pt x="308364" y="313241"/>
                      <a:pt x="309124" y="313999"/>
                      <a:pt x="309883" y="314758"/>
                    </a:cubicBezTo>
                    <a:cubicBezTo>
                      <a:pt x="310643" y="316274"/>
                      <a:pt x="311402" y="317033"/>
                      <a:pt x="311402" y="317033"/>
                    </a:cubicBezTo>
                    <a:lnTo>
                      <a:pt x="312162" y="317791"/>
                    </a:lnTo>
                    <a:lnTo>
                      <a:pt x="313681" y="320067"/>
                    </a:lnTo>
                    <a:lnTo>
                      <a:pt x="313681" y="360265"/>
                    </a:lnTo>
                    <a:cubicBezTo>
                      <a:pt x="313681" y="377709"/>
                      <a:pt x="304567" y="393636"/>
                      <a:pt x="289376" y="401979"/>
                    </a:cubicBezTo>
                    <a:lnTo>
                      <a:pt x="198994" y="451279"/>
                    </a:lnTo>
                    <a:cubicBezTo>
                      <a:pt x="176208" y="463414"/>
                      <a:pt x="161777" y="487684"/>
                      <a:pt x="161777" y="513472"/>
                    </a:cubicBezTo>
                    <a:lnTo>
                      <a:pt x="161777" y="536225"/>
                    </a:lnTo>
                    <a:lnTo>
                      <a:pt x="381278" y="536225"/>
                    </a:lnTo>
                    <a:cubicBezTo>
                      <a:pt x="378999" y="533950"/>
                      <a:pt x="377480" y="532433"/>
                      <a:pt x="375961" y="530916"/>
                    </a:cubicBezTo>
                    <a:cubicBezTo>
                      <a:pt x="375202" y="529399"/>
                      <a:pt x="374442" y="528641"/>
                      <a:pt x="373683" y="527882"/>
                    </a:cubicBezTo>
                    <a:cubicBezTo>
                      <a:pt x="372164" y="525607"/>
                      <a:pt x="369885" y="523332"/>
                      <a:pt x="368366" y="520298"/>
                    </a:cubicBezTo>
                    <a:cubicBezTo>
                      <a:pt x="367607" y="519539"/>
                      <a:pt x="366847" y="518781"/>
                      <a:pt x="366847" y="518022"/>
                    </a:cubicBezTo>
                    <a:cubicBezTo>
                      <a:pt x="364569" y="514989"/>
                      <a:pt x="363050" y="512713"/>
                      <a:pt x="361531" y="510438"/>
                    </a:cubicBezTo>
                    <a:cubicBezTo>
                      <a:pt x="361531" y="508921"/>
                      <a:pt x="360771" y="508163"/>
                      <a:pt x="360012" y="506646"/>
                    </a:cubicBezTo>
                    <a:cubicBezTo>
                      <a:pt x="358492" y="504370"/>
                      <a:pt x="357733" y="502095"/>
                      <a:pt x="356214" y="499061"/>
                    </a:cubicBezTo>
                    <a:cubicBezTo>
                      <a:pt x="355454" y="498303"/>
                      <a:pt x="354695" y="496786"/>
                      <a:pt x="354695" y="495269"/>
                    </a:cubicBezTo>
                    <a:cubicBezTo>
                      <a:pt x="353176" y="492994"/>
                      <a:pt x="352416" y="490718"/>
                      <a:pt x="351657" y="487684"/>
                    </a:cubicBezTo>
                    <a:cubicBezTo>
                      <a:pt x="350897" y="486168"/>
                      <a:pt x="350897" y="484651"/>
                      <a:pt x="350138" y="483134"/>
                    </a:cubicBezTo>
                    <a:cubicBezTo>
                      <a:pt x="349378" y="480858"/>
                      <a:pt x="348619" y="478583"/>
                      <a:pt x="347859" y="476308"/>
                    </a:cubicBezTo>
                    <a:cubicBezTo>
                      <a:pt x="347859" y="474032"/>
                      <a:pt x="347100" y="472515"/>
                      <a:pt x="347100" y="470999"/>
                    </a:cubicBezTo>
                    <a:cubicBezTo>
                      <a:pt x="346340" y="467965"/>
                      <a:pt x="346340" y="465689"/>
                      <a:pt x="345581" y="462656"/>
                    </a:cubicBezTo>
                    <a:cubicBezTo>
                      <a:pt x="345581" y="461139"/>
                      <a:pt x="344821" y="459622"/>
                      <a:pt x="344821" y="458105"/>
                    </a:cubicBezTo>
                    <a:cubicBezTo>
                      <a:pt x="344821" y="453554"/>
                      <a:pt x="344062" y="449003"/>
                      <a:pt x="344062" y="445211"/>
                    </a:cubicBezTo>
                    <a:cubicBezTo>
                      <a:pt x="344062" y="440660"/>
                      <a:pt x="344821" y="436868"/>
                      <a:pt x="344821" y="433076"/>
                    </a:cubicBezTo>
                    <a:cubicBezTo>
                      <a:pt x="344821" y="431559"/>
                      <a:pt x="345581" y="430042"/>
                      <a:pt x="345581" y="429284"/>
                    </a:cubicBezTo>
                    <a:cubicBezTo>
                      <a:pt x="345581" y="426250"/>
                      <a:pt x="346340" y="423975"/>
                      <a:pt x="346340" y="420941"/>
                    </a:cubicBezTo>
                    <a:cubicBezTo>
                      <a:pt x="347100" y="420182"/>
                      <a:pt x="347100" y="418665"/>
                      <a:pt x="347100" y="417148"/>
                    </a:cubicBezTo>
                    <a:cubicBezTo>
                      <a:pt x="347859" y="414115"/>
                      <a:pt x="348619" y="411081"/>
                      <a:pt x="349378" y="408805"/>
                    </a:cubicBezTo>
                    <a:cubicBezTo>
                      <a:pt x="350138" y="406530"/>
                      <a:pt x="350897" y="404255"/>
                      <a:pt x="351657" y="401979"/>
                    </a:cubicBezTo>
                    <a:cubicBezTo>
                      <a:pt x="352416" y="399704"/>
                      <a:pt x="353176" y="398187"/>
                      <a:pt x="353935" y="395912"/>
                    </a:cubicBezTo>
                    <a:cubicBezTo>
                      <a:pt x="354695" y="394395"/>
                      <a:pt x="355454" y="392120"/>
                      <a:pt x="356214" y="390603"/>
                    </a:cubicBezTo>
                    <a:cubicBezTo>
                      <a:pt x="356973" y="389086"/>
                      <a:pt x="357733" y="387569"/>
                      <a:pt x="358492" y="386052"/>
                    </a:cubicBezTo>
                    <a:cubicBezTo>
                      <a:pt x="359252" y="384535"/>
                      <a:pt x="360012" y="382260"/>
                      <a:pt x="361531" y="380743"/>
                    </a:cubicBezTo>
                    <a:cubicBezTo>
                      <a:pt x="362290" y="379226"/>
                      <a:pt x="363050" y="377709"/>
                      <a:pt x="363809" y="376192"/>
                    </a:cubicBezTo>
                    <a:cubicBezTo>
                      <a:pt x="366088" y="373158"/>
                      <a:pt x="367607" y="370124"/>
                      <a:pt x="369885" y="367091"/>
                    </a:cubicBezTo>
                    <a:cubicBezTo>
                      <a:pt x="370645" y="366332"/>
                      <a:pt x="372164" y="364815"/>
                      <a:pt x="372923" y="363298"/>
                    </a:cubicBezTo>
                    <a:cubicBezTo>
                      <a:pt x="374442" y="361782"/>
                      <a:pt x="375202" y="360265"/>
                      <a:pt x="376721" y="358748"/>
                    </a:cubicBezTo>
                    <a:cubicBezTo>
                      <a:pt x="378240" y="357231"/>
                      <a:pt x="378999" y="356472"/>
                      <a:pt x="380519" y="354955"/>
                    </a:cubicBezTo>
                    <a:cubicBezTo>
                      <a:pt x="381278" y="353439"/>
                      <a:pt x="382797" y="351922"/>
                      <a:pt x="384316" y="350405"/>
                    </a:cubicBezTo>
                    <a:cubicBezTo>
                      <a:pt x="385835" y="349646"/>
                      <a:pt x="387354" y="348129"/>
                      <a:pt x="388114" y="347371"/>
                    </a:cubicBezTo>
                    <a:cubicBezTo>
                      <a:pt x="391152" y="344337"/>
                      <a:pt x="394190" y="342062"/>
                      <a:pt x="396468" y="339786"/>
                    </a:cubicBezTo>
                    <a:cubicBezTo>
                      <a:pt x="397987" y="339028"/>
                      <a:pt x="399506" y="338270"/>
                      <a:pt x="400266" y="337511"/>
                    </a:cubicBezTo>
                    <a:cubicBezTo>
                      <a:pt x="402545" y="335994"/>
                      <a:pt x="404064" y="335236"/>
                      <a:pt x="406342" y="333719"/>
                    </a:cubicBezTo>
                    <a:cubicBezTo>
                      <a:pt x="407102" y="332960"/>
                      <a:pt x="408621" y="332202"/>
                      <a:pt x="409380" y="331443"/>
                    </a:cubicBezTo>
                    <a:cubicBezTo>
                      <a:pt x="411659" y="330685"/>
                      <a:pt x="413937" y="329168"/>
                      <a:pt x="416216" y="328410"/>
                    </a:cubicBezTo>
                    <a:cubicBezTo>
                      <a:pt x="416975" y="327651"/>
                      <a:pt x="416975" y="327651"/>
                      <a:pt x="417735" y="326893"/>
                    </a:cubicBezTo>
                    <a:cubicBezTo>
                      <a:pt x="420013" y="326134"/>
                      <a:pt x="423051" y="324617"/>
                      <a:pt x="425330" y="323859"/>
                    </a:cubicBezTo>
                    <a:lnTo>
                      <a:pt x="425330" y="320067"/>
                    </a:lnTo>
                    <a:lnTo>
                      <a:pt x="427609" y="317033"/>
                    </a:lnTo>
                    <a:cubicBezTo>
                      <a:pt x="430647" y="313999"/>
                      <a:pt x="433685" y="310207"/>
                      <a:pt x="435963" y="305656"/>
                    </a:cubicBezTo>
                    <a:cubicBezTo>
                      <a:pt x="448875" y="288970"/>
                      <a:pt x="457989" y="269250"/>
                      <a:pt x="464825" y="248014"/>
                    </a:cubicBezTo>
                    <a:lnTo>
                      <a:pt x="466344" y="243463"/>
                    </a:lnTo>
                    <a:lnTo>
                      <a:pt x="471661" y="241946"/>
                    </a:lnTo>
                    <a:cubicBezTo>
                      <a:pt x="480015" y="238912"/>
                      <a:pt x="486091" y="231328"/>
                      <a:pt x="486091" y="222226"/>
                    </a:cubicBezTo>
                    <a:lnTo>
                      <a:pt x="486091" y="182029"/>
                    </a:lnTo>
                    <a:cubicBezTo>
                      <a:pt x="486091" y="176719"/>
                      <a:pt x="483813" y="171410"/>
                      <a:pt x="479256" y="166860"/>
                    </a:cubicBezTo>
                    <a:lnTo>
                      <a:pt x="476218" y="163826"/>
                    </a:lnTo>
                    <a:lnTo>
                      <a:pt x="476218" y="100116"/>
                    </a:lnTo>
                    <a:cubicBezTo>
                      <a:pt x="476218" y="99357"/>
                      <a:pt x="479256" y="71295"/>
                      <a:pt x="459508" y="48541"/>
                    </a:cubicBezTo>
                    <a:cubicBezTo>
                      <a:pt x="442799" y="29580"/>
                      <a:pt x="413937" y="20478"/>
                      <a:pt x="374442" y="20478"/>
                    </a:cubicBezTo>
                    <a:close/>
                    <a:moveTo>
                      <a:pt x="374442" y="0"/>
                    </a:moveTo>
                    <a:cubicBezTo>
                      <a:pt x="420773" y="0"/>
                      <a:pt x="454192" y="12135"/>
                      <a:pt x="474699" y="35647"/>
                    </a:cubicBezTo>
                    <a:cubicBezTo>
                      <a:pt x="499003" y="62952"/>
                      <a:pt x="496725" y="96324"/>
                      <a:pt x="495965" y="101633"/>
                    </a:cubicBezTo>
                    <a:lnTo>
                      <a:pt x="495965" y="155483"/>
                    </a:lnTo>
                    <a:cubicBezTo>
                      <a:pt x="502801" y="163067"/>
                      <a:pt x="506598" y="172169"/>
                      <a:pt x="506598" y="182029"/>
                    </a:cubicBezTo>
                    <a:lnTo>
                      <a:pt x="506598" y="222226"/>
                    </a:lnTo>
                    <a:cubicBezTo>
                      <a:pt x="506598" y="238154"/>
                      <a:pt x="496725" y="252565"/>
                      <a:pt x="483053" y="259391"/>
                    </a:cubicBezTo>
                    <a:cubicBezTo>
                      <a:pt x="475458" y="279110"/>
                      <a:pt x="466344" y="298072"/>
                      <a:pt x="454192" y="315516"/>
                    </a:cubicBezTo>
                    <a:cubicBezTo>
                      <a:pt x="461027" y="313999"/>
                      <a:pt x="468623" y="313241"/>
                      <a:pt x="476218" y="313241"/>
                    </a:cubicBezTo>
                    <a:cubicBezTo>
                      <a:pt x="548372" y="313241"/>
                      <a:pt x="607614" y="372400"/>
                      <a:pt x="607614" y="445211"/>
                    </a:cubicBezTo>
                    <a:cubicBezTo>
                      <a:pt x="607614" y="517264"/>
                      <a:pt x="548372" y="576423"/>
                      <a:pt x="476218" y="576423"/>
                    </a:cubicBezTo>
                    <a:cubicBezTo>
                      <a:pt x="450394" y="576423"/>
                      <a:pt x="426090" y="568839"/>
                      <a:pt x="406342" y="555945"/>
                    </a:cubicBezTo>
                    <a:lnTo>
                      <a:pt x="161777" y="555945"/>
                    </a:lnTo>
                    <a:lnTo>
                      <a:pt x="142030" y="555945"/>
                    </a:lnTo>
                    <a:lnTo>
                      <a:pt x="0" y="555945"/>
                    </a:lnTo>
                    <a:lnTo>
                      <a:pt x="0" y="518022"/>
                    </a:lnTo>
                    <a:cubicBezTo>
                      <a:pt x="0" y="488443"/>
                      <a:pt x="15950" y="461139"/>
                      <a:pt x="41774" y="447487"/>
                    </a:cubicBezTo>
                    <a:lnTo>
                      <a:pt x="109371" y="405013"/>
                    </a:lnTo>
                    <a:cubicBezTo>
                      <a:pt x="116966" y="401221"/>
                      <a:pt x="120764" y="393636"/>
                      <a:pt x="120764" y="386052"/>
                    </a:cubicBezTo>
                    <a:lnTo>
                      <a:pt x="120764" y="357989"/>
                    </a:lnTo>
                    <a:cubicBezTo>
                      <a:pt x="113168" y="349646"/>
                      <a:pt x="92661" y="326134"/>
                      <a:pt x="84307" y="294279"/>
                    </a:cubicBezTo>
                    <a:cubicBezTo>
                      <a:pt x="75952" y="287453"/>
                      <a:pt x="70635" y="277593"/>
                      <a:pt x="70635" y="266975"/>
                    </a:cubicBezTo>
                    <a:lnTo>
                      <a:pt x="70635" y="231328"/>
                    </a:lnTo>
                    <a:cubicBezTo>
                      <a:pt x="70635" y="223743"/>
                      <a:pt x="74433" y="215400"/>
                      <a:pt x="81269" y="207816"/>
                    </a:cubicBezTo>
                    <a:lnTo>
                      <a:pt x="81269" y="161550"/>
                    </a:lnTo>
                    <a:cubicBezTo>
                      <a:pt x="81269" y="160033"/>
                      <a:pt x="87345" y="70536"/>
                      <a:pt x="192158" y="70536"/>
                    </a:cubicBezTo>
                    <a:cubicBezTo>
                      <a:pt x="215703" y="70536"/>
                      <a:pt x="236210" y="75087"/>
                      <a:pt x="253679" y="84188"/>
                    </a:cubicBezTo>
                    <a:cubicBezTo>
                      <a:pt x="255198" y="70536"/>
                      <a:pt x="259755" y="52333"/>
                      <a:pt x="274186" y="35647"/>
                    </a:cubicBezTo>
                    <a:cubicBezTo>
                      <a:pt x="295453" y="12135"/>
                      <a:pt x="328871" y="0"/>
                      <a:pt x="374442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9BB8F28C-FDEC-7FC2-F300-06E5C7F00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78680" y="4070919"/>
                <a:ext cx="4480" cy="282034"/>
              </a:xfrm>
              <a:prstGeom prst="line">
                <a:avLst/>
              </a:prstGeom>
              <a:ln w="3175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收益分析</a:t>
            </a:r>
            <a:endParaRPr lang="en-US" dirty="0"/>
          </a:p>
        </p:txBody>
      </p:sp>
      <p:grpSp>
        <p:nvGrpSpPr>
          <p:cNvPr id="7" name="3fc275b6-9909-4146-b93a-ac86dbc9fbd6.source.5.zh-Hans.pptx">
            <a:extLst>
              <a:ext uri="{FF2B5EF4-FFF2-40B4-BE49-F238E27FC236}">
                <a16:creationId xmlns:a16="http://schemas.microsoft.com/office/drawing/2014/main" id="{7F85612D-DED9-248C-632E-A028C3EC47A2}"/>
              </a:ext>
            </a:extLst>
          </p:cNvPr>
          <p:cNvGrpSpPr/>
          <p:nvPr/>
        </p:nvGrpSpPr>
        <p:grpSpPr>
          <a:xfrm>
            <a:off x="660400" y="1130300"/>
            <a:ext cx="10858500" cy="4597400"/>
            <a:chOff x="660400" y="1130300"/>
            <a:chExt cx="10858500" cy="4597400"/>
          </a:xfrm>
        </p:grpSpPr>
        <p:sp>
          <p:nvSpPr>
            <p:cNvPr id="11" name="Title">
              <a:extLst>
                <a:ext uri="{FF2B5EF4-FFF2-40B4-BE49-F238E27FC236}">
                  <a16:creationId xmlns:a16="http://schemas.microsoft.com/office/drawing/2014/main" id="{C7201EE5-3D55-1F74-1737-85B9A4484FDA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项目收益情况</a:t>
              </a:r>
              <a:endParaRPr lang="en-US" dirty="0"/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EC6E344-629D-28F8-7040-A90BD53E03C8}"/>
                </a:ext>
              </a:extLst>
            </p:cNvPr>
            <p:cNvGrpSpPr/>
            <p:nvPr/>
          </p:nvGrpSpPr>
          <p:grpSpPr>
            <a:xfrm>
              <a:off x="660400" y="2159513"/>
              <a:ext cx="1955946" cy="3568186"/>
              <a:chOff x="660400" y="2159513"/>
              <a:chExt cx="1955946" cy="3568186"/>
            </a:xfrm>
          </p:grpSpPr>
          <p:sp>
            <p:nvSpPr>
              <p:cNvPr id="62" name="Bullet1">
                <a:extLst>
                  <a:ext uri="{FF2B5EF4-FFF2-40B4-BE49-F238E27FC236}">
                    <a16:creationId xmlns:a16="http://schemas.microsoft.com/office/drawing/2014/main" id="{EC7D7E6A-E83C-94F1-DCA1-6995115C86A2}"/>
                  </a:ext>
                </a:extLst>
              </p:cNvPr>
              <p:cNvSpPr/>
              <p:nvPr/>
            </p:nvSpPr>
            <p:spPr>
              <a:xfrm>
                <a:off x="660400" y="2159513"/>
                <a:ext cx="1955946" cy="438316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alpha val="1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r>
                  <a:rPr lang="zh-CN" altLang="en-US" b="1" dirty="0">
                    <a:solidFill>
                      <a:schemeClr val="tx1"/>
                    </a:solidFill>
                    <a:effectLst/>
                  </a:rPr>
                  <a:t>目标用户</a:t>
                </a:r>
                <a:endParaRPr lang="en-US" dirty="0"/>
              </a:p>
            </p:txBody>
          </p:sp>
          <p:sp>
            <p:nvSpPr>
              <p:cNvPr id="63" name="ComponentBackground1">
                <a:extLst>
                  <a:ext uri="{FF2B5EF4-FFF2-40B4-BE49-F238E27FC236}">
                    <a16:creationId xmlns:a16="http://schemas.microsoft.com/office/drawing/2014/main" id="{5792ED85-89E2-8187-5B98-49075B5EF6F5}"/>
                  </a:ext>
                </a:extLst>
              </p:cNvPr>
              <p:cNvSpPr/>
              <p:nvPr/>
            </p:nvSpPr>
            <p:spPr>
              <a:xfrm>
                <a:off x="660400" y="2760809"/>
                <a:ext cx="1955946" cy="2966890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alpha val="1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1">
                <a:extLst>
                  <a:ext uri="{FF2B5EF4-FFF2-40B4-BE49-F238E27FC236}">
                    <a16:creationId xmlns:a16="http://schemas.microsoft.com/office/drawing/2014/main" id="{B81BF5B3-5BBE-3A13-44AB-C72369A97C3D}"/>
                  </a:ext>
                </a:extLst>
              </p:cNvPr>
              <p:cNvSpPr/>
              <p:nvPr/>
            </p:nvSpPr>
            <p:spPr>
              <a:xfrm flipH="1">
                <a:off x="814700" y="3700693"/>
                <a:ext cx="1647344" cy="1774819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视障人士和老年人等需要辅助导航的人群。</a:t>
                </a:r>
                <a:endParaRPr lang="en-US" dirty="0"/>
              </a:p>
            </p:txBody>
          </p:sp>
          <p:sp>
            <p:nvSpPr>
              <p:cNvPr id="65" name="IconBackground1">
                <a:extLst>
                  <a:ext uri="{FF2B5EF4-FFF2-40B4-BE49-F238E27FC236}">
                    <a16:creationId xmlns:a16="http://schemas.microsoft.com/office/drawing/2014/main" id="{D6975249-9751-2AE1-2843-92129B0F3515}"/>
                  </a:ext>
                </a:extLst>
              </p:cNvPr>
              <p:cNvSpPr/>
              <p:nvPr/>
            </p:nvSpPr>
            <p:spPr>
              <a:xfrm>
                <a:off x="1454157" y="3123669"/>
                <a:ext cx="368436" cy="368434"/>
              </a:xfrm>
              <a:prstGeom prst="rect">
                <a:avLst/>
              </a:prstGeom>
              <a:solidFill>
                <a:schemeClr val="tx2">
                  <a:alpha val="7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Icon1">
                <a:extLst>
                  <a:ext uri="{FF2B5EF4-FFF2-40B4-BE49-F238E27FC236}">
                    <a16:creationId xmlns:a16="http://schemas.microsoft.com/office/drawing/2014/main" id="{E935F60A-8936-6550-CDA2-6389565BEE5D}"/>
                  </a:ext>
                </a:extLst>
              </p:cNvPr>
              <p:cNvSpPr/>
              <p:nvPr/>
            </p:nvSpPr>
            <p:spPr bwMode="auto">
              <a:xfrm>
                <a:off x="1553132" y="3240009"/>
                <a:ext cx="170492" cy="135760"/>
              </a:xfrm>
              <a:custGeom>
                <a:avLst/>
                <a:gdLst>
                  <a:gd name="connsiteX0" fmla="*/ 515342 w 514350"/>
                  <a:gd name="connsiteY0" fmla="*/ 621 h 409575"/>
                  <a:gd name="connsiteX1" fmla="*/ 515342 w 514350"/>
                  <a:gd name="connsiteY1" fmla="*/ 353046 h 409575"/>
                  <a:gd name="connsiteX2" fmla="*/ 192159 w 514350"/>
                  <a:gd name="connsiteY2" fmla="*/ 353046 h 409575"/>
                  <a:gd name="connsiteX3" fmla="*/ 115387 w 514350"/>
                  <a:gd name="connsiteY3" fmla="*/ 410196 h 409575"/>
                  <a:gd name="connsiteX4" fmla="*/ 115387 w 514350"/>
                  <a:gd name="connsiteY4" fmla="*/ 353046 h 409575"/>
                  <a:gd name="connsiteX5" fmla="*/ 992 w 514350"/>
                  <a:gd name="connsiteY5" fmla="*/ 353046 h 409575"/>
                  <a:gd name="connsiteX6" fmla="*/ 992 w 514350"/>
                  <a:gd name="connsiteY6" fmla="*/ 621 h 409575"/>
                  <a:gd name="connsiteX7" fmla="*/ 515342 w 514350"/>
                  <a:gd name="connsiteY7" fmla="*/ 621 h 409575"/>
                  <a:gd name="connsiteX8" fmla="*/ 124817 w 514350"/>
                  <a:gd name="connsiteY8" fmla="*/ 143496 h 409575"/>
                  <a:gd name="connsiteX9" fmla="*/ 91480 w 514350"/>
                  <a:gd name="connsiteY9" fmla="*/ 176834 h 409575"/>
                  <a:gd name="connsiteX10" fmla="*/ 124817 w 514350"/>
                  <a:gd name="connsiteY10" fmla="*/ 210171 h 409575"/>
                  <a:gd name="connsiteX11" fmla="*/ 158155 w 514350"/>
                  <a:gd name="connsiteY11" fmla="*/ 176834 h 409575"/>
                  <a:gd name="connsiteX12" fmla="*/ 124817 w 514350"/>
                  <a:gd name="connsiteY12" fmla="*/ 143496 h 409575"/>
                  <a:gd name="connsiteX13" fmla="*/ 258167 w 514350"/>
                  <a:gd name="connsiteY13" fmla="*/ 143496 h 409575"/>
                  <a:gd name="connsiteX14" fmla="*/ 224830 w 514350"/>
                  <a:gd name="connsiteY14" fmla="*/ 176834 h 409575"/>
                  <a:gd name="connsiteX15" fmla="*/ 258167 w 514350"/>
                  <a:gd name="connsiteY15" fmla="*/ 210171 h 409575"/>
                  <a:gd name="connsiteX16" fmla="*/ 291505 w 514350"/>
                  <a:gd name="connsiteY16" fmla="*/ 176834 h 409575"/>
                  <a:gd name="connsiteX17" fmla="*/ 258167 w 514350"/>
                  <a:gd name="connsiteY17" fmla="*/ 143496 h 409575"/>
                  <a:gd name="connsiteX18" fmla="*/ 391517 w 514350"/>
                  <a:gd name="connsiteY18" fmla="*/ 143496 h 409575"/>
                  <a:gd name="connsiteX19" fmla="*/ 358180 w 514350"/>
                  <a:gd name="connsiteY19" fmla="*/ 176834 h 409575"/>
                  <a:gd name="connsiteX20" fmla="*/ 391517 w 514350"/>
                  <a:gd name="connsiteY20" fmla="*/ 210171 h 409575"/>
                  <a:gd name="connsiteX21" fmla="*/ 424855 w 514350"/>
                  <a:gd name="connsiteY21" fmla="*/ 176834 h 409575"/>
                  <a:gd name="connsiteX22" fmla="*/ 391517 w 514350"/>
                  <a:gd name="connsiteY22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4350" h="409575">
                    <a:moveTo>
                      <a:pt x="515342" y="621"/>
                    </a:moveTo>
                    <a:lnTo>
                      <a:pt x="515342" y="353046"/>
                    </a:ln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992" y="353046"/>
                    </a:lnTo>
                    <a:lnTo>
                      <a:pt x="992" y="621"/>
                    </a:lnTo>
                    <a:lnTo>
                      <a:pt x="515342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8E83EBAD-93DF-7F26-5F11-D02E9B9513BD}"/>
                </a:ext>
              </a:extLst>
            </p:cNvPr>
            <p:cNvGrpSpPr/>
            <p:nvPr/>
          </p:nvGrpSpPr>
          <p:grpSpPr>
            <a:xfrm>
              <a:off x="2886039" y="2159513"/>
              <a:ext cx="1955946" cy="3568186"/>
              <a:chOff x="2886039" y="2159513"/>
              <a:chExt cx="1955946" cy="3568186"/>
            </a:xfrm>
          </p:grpSpPr>
          <p:sp>
            <p:nvSpPr>
              <p:cNvPr id="57" name="Bullet2">
                <a:extLst>
                  <a:ext uri="{FF2B5EF4-FFF2-40B4-BE49-F238E27FC236}">
                    <a16:creationId xmlns:a16="http://schemas.microsoft.com/office/drawing/2014/main" id="{C00519DE-7BFE-A885-2D02-FF9A787DE642}"/>
                  </a:ext>
                </a:extLst>
              </p:cNvPr>
              <p:cNvSpPr/>
              <p:nvPr/>
            </p:nvSpPr>
            <p:spPr>
              <a:xfrm>
                <a:off x="2886039" y="2159513"/>
                <a:ext cx="1955946" cy="438316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r>
                  <a:rPr lang="zh-CN" altLang="en-US" b="1" dirty="0">
                    <a:effectLst/>
                  </a:rPr>
                  <a:t>市场规模</a:t>
                </a:r>
                <a:endParaRPr lang="en-US" dirty="0"/>
              </a:p>
            </p:txBody>
          </p:sp>
          <p:sp>
            <p:nvSpPr>
              <p:cNvPr id="58" name="ComponentBackground2">
                <a:extLst>
                  <a:ext uri="{FF2B5EF4-FFF2-40B4-BE49-F238E27FC236}">
                    <a16:creationId xmlns:a16="http://schemas.microsoft.com/office/drawing/2014/main" id="{5EB94027-DEFA-CFC1-B794-69DB74504119}"/>
                  </a:ext>
                </a:extLst>
              </p:cNvPr>
              <p:cNvSpPr/>
              <p:nvPr/>
            </p:nvSpPr>
            <p:spPr>
              <a:xfrm>
                <a:off x="2886039" y="2760809"/>
                <a:ext cx="1955946" cy="2966890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alpha val="1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2">
                <a:extLst>
                  <a:ext uri="{FF2B5EF4-FFF2-40B4-BE49-F238E27FC236}">
                    <a16:creationId xmlns:a16="http://schemas.microsoft.com/office/drawing/2014/main" id="{69624441-BE3B-1B0F-F4AE-41DF3C085C14}"/>
                  </a:ext>
                </a:extLst>
              </p:cNvPr>
              <p:cNvSpPr/>
              <p:nvPr/>
            </p:nvSpPr>
            <p:spPr>
              <a:xfrm flipH="1">
                <a:off x="3040338" y="3700695"/>
                <a:ext cx="1647344" cy="177482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中国视障人士超1700万，潜在市场规模大。</a:t>
                </a:r>
                <a:endParaRPr lang="en-US" dirty="0"/>
              </a:p>
            </p:txBody>
          </p:sp>
          <p:sp>
            <p:nvSpPr>
              <p:cNvPr id="60" name="IconBackground2">
                <a:extLst>
                  <a:ext uri="{FF2B5EF4-FFF2-40B4-BE49-F238E27FC236}">
                    <a16:creationId xmlns:a16="http://schemas.microsoft.com/office/drawing/2014/main" id="{93D34C7E-0D82-0C2C-345F-C521B367AEA5}"/>
                  </a:ext>
                </a:extLst>
              </p:cNvPr>
              <p:cNvSpPr/>
              <p:nvPr/>
            </p:nvSpPr>
            <p:spPr>
              <a:xfrm>
                <a:off x="3679797" y="3123666"/>
                <a:ext cx="368436" cy="368434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Icon2">
                <a:extLst>
                  <a:ext uri="{FF2B5EF4-FFF2-40B4-BE49-F238E27FC236}">
                    <a16:creationId xmlns:a16="http://schemas.microsoft.com/office/drawing/2014/main" id="{49720DF7-9DEB-DC73-1E8B-0C551913221A}"/>
                  </a:ext>
                </a:extLst>
              </p:cNvPr>
              <p:cNvSpPr/>
              <p:nvPr/>
            </p:nvSpPr>
            <p:spPr bwMode="auto">
              <a:xfrm>
                <a:off x="3778776" y="3243942"/>
                <a:ext cx="170492" cy="127866"/>
              </a:xfrm>
              <a:custGeom>
                <a:avLst/>
                <a:gdLst>
                  <a:gd name="connsiteX0" fmla="*/ 534008 w 533400"/>
                  <a:gd name="connsiteY0" fmla="*/ 621 h 400050"/>
                  <a:gd name="connsiteX1" fmla="*/ 534008 w 533400"/>
                  <a:gd name="connsiteY1" fmla="*/ 400671 h 400050"/>
                  <a:gd name="connsiteX2" fmla="*/ 608 w 533400"/>
                  <a:gd name="connsiteY2" fmla="*/ 400671 h 400050"/>
                  <a:gd name="connsiteX3" fmla="*/ 608 w 533400"/>
                  <a:gd name="connsiteY3" fmla="*/ 621 h 400050"/>
                  <a:gd name="connsiteX4" fmla="*/ 534008 w 533400"/>
                  <a:gd name="connsiteY4" fmla="*/ 621 h 400050"/>
                  <a:gd name="connsiteX5" fmla="*/ 375607 w 533400"/>
                  <a:gd name="connsiteY5" fmla="*/ 172071 h 400050"/>
                  <a:gd name="connsiteX6" fmla="*/ 247401 w 533400"/>
                  <a:gd name="connsiteY6" fmla="*/ 341616 h 400050"/>
                  <a:gd name="connsiteX7" fmla="*/ 139768 w 533400"/>
                  <a:gd name="connsiteY7" fmla="*/ 235317 h 400050"/>
                  <a:gd name="connsiteX8" fmla="*/ 19658 w 533400"/>
                  <a:gd name="connsiteY8" fmla="*/ 381621 h 400050"/>
                  <a:gd name="connsiteX9" fmla="*/ 514958 w 533400"/>
                  <a:gd name="connsiteY9" fmla="*/ 381621 h 400050"/>
                  <a:gd name="connsiteX10" fmla="*/ 375607 w 533400"/>
                  <a:gd name="connsiteY10" fmla="*/ 172071 h 400050"/>
                  <a:gd name="connsiteX11" fmla="*/ 95858 w 533400"/>
                  <a:gd name="connsiteY11" fmla="*/ 57771 h 400050"/>
                  <a:gd name="connsiteX12" fmla="*/ 57758 w 533400"/>
                  <a:gd name="connsiteY12" fmla="*/ 95871 h 400050"/>
                  <a:gd name="connsiteX13" fmla="*/ 95858 w 533400"/>
                  <a:gd name="connsiteY13" fmla="*/ 133971 h 400050"/>
                  <a:gd name="connsiteX14" fmla="*/ 133958 w 533400"/>
                  <a:gd name="connsiteY14" fmla="*/ 95871 h 400050"/>
                  <a:gd name="connsiteX15" fmla="*/ 95858 w 533400"/>
                  <a:gd name="connsiteY15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3400" h="400050">
                    <a:moveTo>
                      <a:pt x="534008" y="621"/>
                    </a:moveTo>
                    <a:lnTo>
                      <a:pt x="534008" y="400671"/>
                    </a:lnTo>
                    <a:lnTo>
                      <a:pt x="608" y="400671"/>
                    </a:lnTo>
                    <a:lnTo>
                      <a:pt x="608" y="621"/>
                    </a:lnTo>
                    <a:lnTo>
                      <a:pt x="534008" y="621"/>
                    </a:lnTo>
                    <a:close/>
                    <a:moveTo>
                      <a:pt x="375607" y="172071"/>
                    </a:moveTo>
                    <a:lnTo>
                      <a:pt x="247401" y="341616"/>
                    </a:lnTo>
                    <a:lnTo>
                      <a:pt x="139768" y="235317"/>
                    </a:lnTo>
                    <a:lnTo>
                      <a:pt x="19658" y="381621"/>
                    </a:lnTo>
                    <a:lnTo>
                      <a:pt x="514958" y="381621"/>
                    </a:lnTo>
                    <a:lnTo>
                      <a:pt x="375607" y="172071"/>
                    </a:ln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D2A9E73A-A579-E7A7-14F9-74182AFD2DEE}"/>
                </a:ext>
              </a:extLst>
            </p:cNvPr>
            <p:cNvGrpSpPr/>
            <p:nvPr/>
          </p:nvGrpSpPr>
          <p:grpSpPr>
            <a:xfrm>
              <a:off x="5111678" y="2159513"/>
              <a:ext cx="1955946" cy="3568186"/>
              <a:chOff x="5111678" y="2159513"/>
              <a:chExt cx="1955946" cy="3568186"/>
            </a:xfrm>
          </p:grpSpPr>
          <p:sp>
            <p:nvSpPr>
              <p:cNvPr id="45" name="Bullet3">
                <a:extLst>
                  <a:ext uri="{FF2B5EF4-FFF2-40B4-BE49-F238E27FC236}">
                    <a16:creationId xmlns:a16="http://schemas.microsoft.com/office/drawing/2014/main" id="{C564F503-2E2B-B69D-9E85-4038C9059A20}"/>
                  </a:ext>
                </a:extLst>
              </p:cNvPr>
              <p:cNvSpPr/>
              <p:nvPr/>
            </p:nvSpPr>
            <p:spPr>
              <a:xfrm>
                <a:off x="5111678" y="2159513"/>
                <a:ext cx="1955946" cy="438316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alpha val="1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r>
                  <a:rPr lang="zh-CN" altLang="en-US" b="1" dirty="0">
                    <a:solidFill>
                      <a:schemeClr val="tx1"/>
                    </a:solidFill>
                    <a:effectLst/>
                  </a:rPr>
                  <a:t>产品定价</a:t>
                </a:r>
                <a:endParaRPr lang="en-US" dirty="0"/>
              </a:p>
            </p:txBody>
          </p:sp>
          <p:sp>
            <p:nvSpPr>
              <p:cNvPr id="53" name="ComponentBackground3">
                <a:extLst>
                  <a:ext uri="{FF2B5EF4-FFF2-40B4-BE49-F238E27FC236}">
                    <a16:creationId xmlns:a16="http://schemas.microsoft.com/office/drawing/2014/main" id="{31DCF796-FB6E-C28C-D9B1-4A2B525AED01}"/>
                  </a:ext>
                </a:extLst>
              </p:cNvPr>
              <p:cNvSpPr/>
              <p:nvPr/>
            </p:nvSpPr>
            <p:spPr>
              <a:xfrm>
                <a:off x="5111678" y="2760809"/>
                <a:ext cx="1955946" cy="2966890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alpha val="1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3">
                <a:extLst>
                  <a:ext uri="{FF2B5EF4-FFF2-40B4-BE49-F238E27FC236}">
                    <a16:creationId xmlns:a16="http://schemas.microsoft.com/office/drawing/2014/main" id="{5EDF4C7A-8383-72ED-ACF1-B823A0261CC9}"/>
                  </a:ext>
                </a:extLst>
              </p:cNvPr>
              <p:cNvSpPr/>
              <p:nvPr/>
            </p:nvSpPr>
            <p:spPr>
              <a:xfrm flipH="1">
                <a:off x="5265977" y="3700695"/>
                <a:ext cx="1647344" cy="177482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假设每套系统售价3000元。</a:t>
                </a:r>
                <a:endParaRPr lang="en-US" dirty="0"/>
              </a:p>
            </p:txBody>
          </p:sp>
          <p:sp>
            <p:nvSpPr>
              <p:cNvPr id="55" name="IconBackground3">
                <a:extLst>
                  <a:ext uri="{FF2B5EF4-FFF2-40B4-BE49-F238E27FC236}">
                    <a16:creationId xmlns:a16="http://schemas.microsoft.com/office/drawing/2014/main" id="{52DA95B4-CFB5-C3B6-E9C6-5FC832E0B6E3}"/>
                  </a:ext>
                </a:extLst>
              </p:cNvPr>
              <p:cNvSpPr/>
              <p:nvPr/>
            </p:nvSpPr>
            <p:spPr>
              <a:xfrm>
                <a:off x="5905436" y="3123671"/>
                <a:ext cx="368436" cy="368434"/>
              </a:xfrm>
              <a:prstGeom prst="rect">
                <a:avLst/>
              </a:prstGeom>
              <a:solidFill>
                <a:schemeClr val="tx2">
                  <a:alpha val="7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Icon3">
                <a:extLst>
                  <a:ext uri="{FF2B5EF4-FFF2-40B4-BE49-F238E27FC236}">
                    <a16:creationId xmlns:a16="http://schemas.microsoft.com/office/drawing/2014/main" id="{3629E959-BF57-305C-C6EC-BF6737F415C5}"/>
                  </a:ext>
                </a:extLst>
              </p:cNvPr>
              <p:cNvSpPr/>
              <p:nvPr/>
            </p:nvSpPr>
            <p:spPr bwMode="auto">
              <a:xfrm>
                <a:off x="6004420" y="3230250"/>
                <a:ext cx="170492" cy="155266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86396 h 485775"/>
                  <a:gd name="connsiteX10" fmla="*/ 1504 w 533400"/>
                  <a:gd name="connsiteY10" fmla="*/ 486396 h 485775"/>
                  <a:gd name="connsiteX11" fmla="*/ 1504 w 533400"/>
                  <a:gd name="connsiteY11" fmla="*/ 229221 h 485775"/>
                  <a:gd name="connsiteX12" fmla="*/ 125329 w 533400"/>
                  <a:gd name="connsiteY12" fmla="*/ 229221 h 485775"/>
                  <a:gd name="connsiteX13" fmla="*/ 411079 w 533400"/>
                  <a:gd name="connsiteY13" fmla="*/ 621 h 485775"/>
                  <a:gd name="connsiteX14" fmla="*/ 411079 w 533400"/>
                  <a:gd name="connsiteY14" fmla="*/ 114921 h 485775"/>
                  <a:gd name="connsiteX15" fmla="*/ 534904 w 533400"/>
                  <a:gd name="connsiteY15" fmla="*/ 114921 h 485775"/>
                  <a:gd name="connsiteX16" fmla="*/ 534904 w 533400"/>
                  <a:gd name="connsiteY16" fmla="*/ 210171 h 485775"/>
                  <a:gd name="connsiteX17" fmla="*/ 1504 w 533400"/>
                  <a:gd name="connsiteY17" fmla="*/ 210171 h 485775"/>
                  <a:gd name="connsiteX18" fmla="*/ 1504 w 533400"/>
                  <a:gd name="connsiteY18" fmla="*/ 114921 h 485775"/>
                  <a:gd name="connsiteX19" fmla="*/ 125329 w 533400"/>
                  <a:gd name="connsiteY19" fmla="*/ 114921 h 485775"/>
                  <a:gd name="connsiteX20" fmla="*/ 125329 w 533400"/>
                  <a:gd name="connsiteY20" fmla="*/ 621 h 485775"/>
                  <a:gd name="connsiteX21" fmla="*/ 411079 w 533400"/>
                  <a:gd name="connsiteY21" fmla="*/ 621 h 485775"/>
                  <a:gd name="connsiteX22" fmla="*/ 392029 w 533400"/>
                  <a:gd name="connsiteY22" fmla="*/ 19671 h 485775"/>
                  <a:gd name="connsiteX23" fmla="*/ 144379 w 533400"/>
                  <a:gd name="connsiteY23" fmla="*/ 19671 h 485775"/>
                  <a:gd name="connsiteX24" fmla="*/ 144379 w 533400"/>
                  <a:gd name="connsiteY24" fmla="*/ 114921 h 485775"/>
                  <a:gd name="connsiteX25" fmla="*/ 392029 w 533400"/>
                  <a:gd name="connsiteY25" fmla="*/ 114921 h 485775"/>
                  <a:gd name="connsiteX26" fmla="*/ 392029 w 533400"/>
                  <a:gd name="connsiteY26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86396"/>
                    </a:lnTo>
                    <a:lnTo>
                      <a:pt x="1504" y="486396"/>
                    </a:ln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411079" y="621"/>
                    </a:moveTo>
                    <a:lnTo>
                      <a:pt x="411079" y="114921"/>
                    </a:lnTo>
                    <a:lnTo>
                      <a:pt x="534904" y="114921"/>
                    </a:ln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14921"/>
                    </a:lnTo>
                    <a:lnTo>
                      <a:pt x="125329" y="114921"/>
                    </a:lnTo>
                    <a:lnTo>
                      <a:pt x="125329" y="621"/>
                    </a:lnTo>
                    <a:lnTo>
                      <a:pt x="411079" y="621"/>
                    </a:lnTo>
                    <a:close/>
                    <a:moveTo>
                      <a:pt x="392029" y="19671"/>
                    </a:moveTo>
                    <a:lnTo>
                      <a:pt x="144379" y="1967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C713B80A-E542-6B23-D82E-AEC77203B35A}"/>
                </a:ext>
              </a:extLst>
            </p:cNvPr>
            <p:cNvGrpSpPr/>
            <p:nvPr/>
          </p:nvGrpSpPr>
          <p:grpSpPr>
            <a:xfrm>
              <a:off x="7337317" y="2159513"/>
              <a:ext cx="1955946" cy="3568187"/>
              <a:chOff x="7337317" y="2159513"/>
              <a:chExt cx="1955946" cy="3568187"/>
            </a:xfrm>
          </p:grpSpPr>
          <p:sp>
            <p:nvSpPr>
              <p:cNvPr id="40" name="Bullet4">
                <a:extLst>
                  <a:ext uri="{FF2B5EF4-FFF2-40B4-BE49-F238E27FC236}">
                    <a16:creationId xmlns:a16="http://schemas.microsoft.com/office/drawing/2014/main" id="{23348BD6-C629-E581-F02A-16378D3ADA2E}"/>
                  </a:ext>
                </a:extLst>
              </p:cNvPr>
              <p:cNvSpPr/>
              <p:nvPr/>
            </p:nvSpPr>
            <p:spPr>
              <a:xfrm>
                <a:off x="7337317" y="2159513"/>
                <a:ext cx="1955946" cy="438316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r>
                  <a:rPr lang="zh-CN" altLang="en-US" b="1" dirty="0">
                    <a:effectLst/>
                  </a:rPr>
                  <a:t>盈利估算</a:t>
                </a:r>
                <a:endParaRPr lang="en-US" dirty="0"/>
              </a:p>
            </p:txBody>
          </p:sp>
          <p:sp>
            <p:nvSpPr>
              <p:cNvPr id="41" name="ComponentBackground4">
                <a:extLst>
                  <a:ext uri="{FF2B5EF4-FFF2-40B4-BE49-F238E27FC236}">
                    <a16:creationId xmlns:a16="http://schemas.microsoft.com/office/drawing/2014/main" id="{69E641EA-925F-A51C-E250-D83145C9522B}"/>
                  </a:ext>
                </a:extLst>
              </p:cNvPr>
              <p:cNvSpPr/>
              <p:nvPr/>
            </p:nvSpPr>
            <p:spPr>
              <a:xfrm>
                <a:off x="7337317" y="2760810"/>
                <a:ext cx="1955946" cy="2966890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alpha val="1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4">
                <a:extLst>
                  <a:ext uri="{FF2B5EF4-FFF2-40B4-BE49-F238E27FC236}">
                    <a16:creationId xmlns:a16="http://schemas.microsoft.com/office/drawing/2014/main" id="{5B758B85-E601-EF53-5FA0-78344F3A9E29}"/>
                  </a:ext>
                </a:extLst>
              </p:cNvPr>
              <p:cNvSpPr/>
              <p:nvPr/>
            </p:nvSpPr>
            <p:spPr>
              <a:xfrm flipH="1">
                <a:off x="7491615" y="3700694"/>
                <a:ext cx="1647344" cy="177482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每套系统利润1400元，销售1000套可盈利140万元。</a:t>
                </a:r>
                <a:endParaRPr lang="en-US" dirty="0"/>
              </a:p>
            </p:txBody>
          </p:sp>
          <p:sp>
            <p:nvSpPr>
              <p:cNvPr id="43" name="IconBackground4">
                <a:extLst>
                  <a:ext uri="{FF2B5EF4-FFF2-40B4-BE49-F238E27FC236}">
                    <a16:creationId xmlns:a16="http://schemas.microsoft.com/office/drawing/2014/main" id="{AFD475B0-2E08-6DF5-D5FE-BE42ED745217}"/>
                  </a:ext>
                </a:extLst>
              </p:cNvPr>
              <p:cNvSpPr/>
              <p:nvPr/>
            </p:nvSpPr>
            <p:spPr>
              <a:xfrm>
                <a:off x="8131077" y="3123671"/>
                <a:ext cx="368436" cy="368434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Icon4">
                <a:extLst>
                  <a:ext uri="{FF2B5EF4-FFF2-40B4-BE49-F238E27FC236}">
                    <a16:creationId xmlns:a16="http://schemas.microsoft.com/office/drawing/2014/main" id="{C2180217-6307-80CA-505E-32F5F8D6CE6D}"/>
                  </a:ext>
                </a:extLst>
              </p:cNvPr>
              <p:cNvSpPr/>
              <p:nvPr/>
            </p:nvSpPr>
            <p:spPr bwMode="auto">
              <a:xfrm>
                <a:off x="8230064" y="3237876"/>
                <a:ext cx="170492" cy="140044"/>
              </a:xfrm>
              <a:custGeom>
                <a:avLst/>
                <a:gdLst>
                  <a:gd name="connsiteX0" fmla="*/ 96626 w 533400"/>
                  <a:gd name="connsiteY0" fmla="*/ 133971 h 438150"/>
                  <a:gd name="connsiteX1" fmla="*/ 125201 w 533400"/>
                  <a:gd name="connsiteY1" fmla="*/ 286371 h 438150"/>
                  <a:gd name="connsiteX2" fmla="*/ 410951 w 533400"/>
                  <a:gd name="connsiteY2" fmla="*/ 286371 h 438150"/>
                  <a:gd name="connsiteX3" fmla="*/ 439526 w 533400"/>
                  <a:gd name="connsiteY3" fmla="*/ 133971 h 438150"/>
                  <a:gd name="connsiteX4" fmla="*/ 534776 w 533400"/>
                  <a:gd name="connsiteY4" fmla="*/ 133971 h 438150"/>
                  <a:gd name="connsiteX5" fmla="*/ 515726 w 533400"/>
                  <a:gd name="connsiteY5" fmla="*/ 381621 h 438150"/>
                  <a:gd name="connsiteX6" fmla="*/ 458576 w 533400"/>
                  <a:gd name="connsiteY6" fmla="*/ 381621 h 438150"/>
                  <a:gd name="connsiteX7" fmla="*/ 458576 w 533400"/>
                  <a:gd name="connsiteY7" fmla="*/ 438771 h 438150"/>
                  <a:gd name="connsiteX8" fmla="*/ 439526 w 533400"/>
                  <a:gd name="connsiteY8" fmla="*/ 438771 h 438150"/>
                  <a:gd name="connsiteX9" fmla="*/ 439526 w 533400"/>
                  <a:gd name="connsiteY9" fmla="*/ 381621 h 438150"/>
                  <a:gd name="connsiteX10" fmla="*/ 96626 w 533400"/>
                  <a:gd name="connsiteY10" fmla="*/ 381621 h 438150"/>
                  <a:gd name="connsiteX11" fmla="*/ 96626 w 533400"/>
                  <a:gd name="connsiteY11" fmla="*/ 438771 h 438150"/>
                  <a:gd name="connsiteX12" fmla="*/ 77576 w 533400"/>
                  <a:gd name="connsiteY12" fmla="*/ 438771 h 438150"/>
                  <a:gd name="connsiteX13" fmla="*/ 77576 w 533400"/>
                  <a:gd name="connsiteY13" fmla="*/ 381621 h 438150"/>
                  <a:gd name="connsiteX14" fmla="*/ 20426 w 533400"/>
                  <a:gd name="connsiteY14" fmla="*/ 381621 h 438150"/>
                  <a:gd name="connsiteX15" fmla="*/ 1376 w 533400"/>
                  <a:gd name="connsiteY15" fmla="*/ 133971 h 438150"/>
                  <a:gd name="connsiteX16" fmla="*/ 96626 w 533400"/>
                  <a:gd name="connsiteY16" fmla="*/ 133971 h 438150"/>
                  <a:gd name="connsiteX17" fmla="*/ 487151 w 533400"/>
                  <a:gd name="connsiteY17" fmla="*/ 621 h 438150"/>
                  <a:gd name="connsiteX18" fmla="*/ 487151 w 533400"/>
                  <a:gd name="connsiteY18" fmla="*/ 114921 h 438150"/>
                  <a:gd name="connsiteX19" fmla="*/ 425239 w 533400"/>
                  <a:gd name="connsiteY19" fmla="*/ 114921 h 438150"/>
                  <a:gd name="connsiteX20" fmla="*/ 396664 w 533400"/>
                  <a:gd name="connsiteY20" fmla="*/ 267321 h 438150"/>
                  <a:gd name="connsiteX21" fmla="*/ 139489 w 533400"/>
                  <a:gd name="connsiteY21" fmla="*/ 267321 h 438150"/>
                  <a:gd name="connsiteX22" fmla="*/ 110914 w 533400"/>
                  <a:gd name="connsiteY22" fmla="*/ 114921 h 438150"/>
                  <a:gd name="connsiteX23" fmla="*/ 58526 w 533400"/>
                  <a:gd name="connsiteY23" fmla="*/ 114921 h 438150"/>
                  <a:gd name="connsiteX24" fmla="*/ 58526 w 533400"/>
                  <a:gd name="connsiteY24" fmla="*/ 621 h 438150"/>
                  <a:gd name="connsiteX25" fmla="*/ 487151 w 533400"/>
                  <a:gd name="connsiteY2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33400" h="438150">
                    <a:moveTo>
                      <a:pt x="96626" y="133971"/>
                    </a:moveTo>
                    <a:lnTo>
                      <a:pt x="125201" y="286371"/>
                    </a:lnTo>
                    <a:lnTo>
                      <a:pt x="410951" y="286371"/>
                    </a:lnTo>
                    <a:lnTo>
                      <a:pt x="439526" y="133971"/>
                    </a:lnTo>
                    <a:lnTo>
                      <a:pt x="534776" y="133971"/>
                    </a:lnTo>
                    <a:lnTo>
                      <a:pt x="515726" y="381621"/>
                    </a:lnTo>
                    <a:lnTo>
                      <a:pt x="458576" y="381621"/>
                    </a:lnTo>
                    <a:lnTo>
                      <a:pt x="458576" y="438771"/>
                    </a:lnTo>
                    <a:lnTo>
                      <a:pt x="439526" y="438771"/>
                    </a:lnTo>
                    <a:lnTo>
                      <a:pt x="439526" y="381621"/>
                    </a:lnTo>
                    <a:lnTo>
                      <a:pt x="96626" y="381621"/>
                    </a:lnTo>
                    <a:lnTo>
                      <a:pt x="96626" y="438771"/>
                    </a:lnTo>
                    <a:lnTo>
                      <a:pt x="77576" y="438771"/>
                    </a:lnTo>
                    <a:lnTo>
                      <a:pt x="77576" y="381621"/>
                    </a:lnTo>
                    <a:lnTo>
                      <a:pt x="20426" y="381621"/>
                    </a:lnTo>
                    <a:lnTo>
                      <a:pt x="1376" y="133971"/>
                    </a:lnTo>
                    <a:lnTo>
                      <a:pt x="96626" y="133971"/>
                    </a:lnTo>
                    <a:close/>
                    <a:moveTo>
                      <a:pt x="487151" y="621"/>
                    </a:moveTo>
                    <a:lnTo>
                      <a:pt x="487151" y="114921"/>
                    </a:lnTo>
                    <a:lnTo>
                      <a:pt x="425239" y="114921"/>
                    </a:lnTo>
                    <a:lnTo>
                      <a:pt x="396664" y="267321"/>
                    </a:lnTo>
                    <a:lnTo>
                      <a:pt x="139489" y="267321"/>
                    </a:lnTo>
                    <a:lnTo>
                      <a:pt x="110914" y="114921"/>
                    </a:lnTo>
                    <a:lnTo>
                      <a:pt x="58526" y="114921"/>
                    </a:lnTo>
                    <a:lnTo>
                      <a:pt x="58526" y="621"/>
                    </a:lnTo>
                    <a:lnTo>
                      <a:pt x="48715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8DD68F49-032B-3019-0559-66172CAA04A5}"/>
                </a:ext>
              </a:extLst>
            </p:cNvPr>
            <p:cNvGrpSpPr/>
            <p:nvPr/>
          </p:nvGrpSpPr>
          <p:grpSpPr>
            <a:xfrm>
              <a:off x="9562954" y="2159513"/>
              <a:ext cx="1955946" cy="3568187"/>
              <a:chOff x="9562954" y="2159513"/>
              <a:chExt cx="1955946" cy="3568187"/>
            </a:xfrm>
          </p:grpSpPr>
          <p:sp>
            <p:nvSpPr>
              <p:cNvPr id="68" name="Bullet5">
                <a:extLst>
                  <a:ext uri="{FF2B5EF4-FFF2-40B4-BE49-F238E27FC236}">
                    <a16:creationId xmlns:a16="http://schemas.microsoft.com/office/drawing/2014/main" id="{50E8B1D7-030F-FA32-960A-49CF56A6EF6D}"/>
                  </a:ext>
                </a:extLst>
              </p:cNvPr>
              <p:cNvSpPr/>
              <p:nvPr/>
            </p:nvSpPr>
            <p:spPr>
              <a:xfrm>
                <a:off x="9562954" y="2159513"/>
                <a:ext cx="1955946" cy="438316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alpha val="1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r>
                  <a:rPr lang="zh-CN" altLang="en-US" b="1" dirty="0">
                    <a:solidFill>
                      <a:schemeClr val="tx1"/>
                    </a:solidFill>
                    <a:effectLst/>
                  </a:rPr>
                  <a:t>收益增长潜力</a:t>
                </a:r>
                <a:endParaRPr lang="en-US" dirty="0"/>
              </a:p>
            </p:txBody>
          </p:sp>
          <p:sp>
            <p:nvSpPr>
              <p:cNvPr id="69" name="ComponentBackground5">
                <a:extLst>
                  <a:ext uri="{FF2B5EF4-FFF2-40B4-BE49-F238E27FC236}">
                    <a16:creationId xmlns:a16="http://schemas.microsoft.com/office/drawing/2014/main" id="{F8121672-8228-8BE7-5F89-DCC9C1730B95}"/>
                  </a:ext>
                </a:extLst>
              </p:cNvPr>
              <p:cNvSpPr/>
              <p:nvPr/>
            </p:nvSpPr>
            <p:spPr>
              <a:xfrm>
                <a:off x="9562954" y="2760810"/>
                <a:ext cx="1955946" cy="2966890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alpha val="1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Text5">
                <a:extLst>
                  <a:ext uri="{FF2B5EF4-FFF2-40B4-BE49-F238E27FC236}">
                    <a16:creationId xmlns:a16="http://schemas.microsoft.com/office/drawing/2014/main" id="{231DF797-0921-8E4C-EA3C-4C8677047C37}"/>
                  </a:ext>
                </a:extLst>
              </p:cNvPr>
              <p:cNvSpPr/>
              <p:nvPr/>
            </p:nvSpPr>
            <p:spPr>
              <a:xfrm flipH="1">
                <a:off x="9717252" y="3700694"/>
                <a:ext cx="1647344" cy="177482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随着市场拓展和技术升级，收益有望持续增长。</a:t>
                </a:r>
                <a:endParaRPr lang="en-US" dirty="0"/>
              </a:p>
            </p:txBody>
          </p:sp>
          <p:sp>
            <p:nvSpPr>
              <p:cNvPr id="71" name="IconBackground5">
                <a:extLst>
                  <a:ext uri="{FF2B5EF4-FFF2-40B4-BE49-F238E27FC236}">
                    <a16:creationId xmlns:a16="http://schemas.microsoft.com/office/drawing/2014/main" id="{C6D4657D-B414-CAA2-B15F-63E4A3F2F017}"/>
                  </a:ext>
                </a:extLst>
              </p:cNvPr>
              <p:cNvSpPr/>
              <p:nvPr/>
            </p:nvSpPr>
            <p:spPr>
              <a:xfrm>
                <a:off x="10356714" y="3123671"/>
                <a:ext cx="368436" cy="368434"/>
              </a:xfrm>
              <a:prstGeom prst="rect">
                <a:avLst/>
              </a:prstGeom>
              <a:solidFill>
                <a:schemeClr val="tx2">
                  <a:alpha val="7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Icon5">
                <a:extLst>
                  <a:ext uri="{FF2B5EF4-FFF2-40B4-BE49-F238E27FC236}">
                    <a16:creationId xmlns:a16="http://schemas.microsoft.com/office/drawing/2014/main" id="{15A81204-43F7-4D03-902E-5E95F8E12CE7}"/>
                  </a:ext>
                </a:extLst>
              </p:cNvPr>
              <p:cNvSpPr/>
              <p:nvPr/>
            </p:nvSpPr>
            <p:spPr bwMode="auto">
              <a:xfrm>
                <a:off x="10447111" y="3205047"/>
                <a:ext cx="187640" cy="205682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财务可行性结论</a:t>
            </a:r>
            <a:endParaRPr lang="en-US" dirty="0"/>
          </a:p>
        </p:txBody>
      </p:sp>
      <p:grpSp>
        <p:nvGrpSpPr>
          <p:cNvPr id="54" name="b0e9a579-8e09-4adc-9703-5aae3ad99932.source.5.zh-Hans.pptx">
            <a:extLst>
              <a:ext uri="{FF2B5EF4-FFF2-40B4-BE49-F238E27FC236}">
                <a16:creationId xmlns:a16="http://schemas.microsoft.com/office/drawing/2014/main" id="{8A5FFA00-DF8B-B123-F07A-B25BE355A28B}"/>
              </a:ext>
            </a:extLst>
          </p:cNvPr>
          <p:cNvGrpSpPr/>
          <p:nvPr/>
        </p:nvGrpSpPr>
        <p:grpSpPr>
          <a:xfrm>
            <a:off x="660400" y="1130300"/>
            <a:ext cx="10858500" cy="5003799"/>
            <a:chOff x="660400" y="1130300"/>
            <a:chExt cx="10858500" cy="5003799"/>
          </a:xfrm>
        </p:grpSpPr>
        <p:sp>
          <p:nvSpPr>
            <p:cNvPr id="22" name="îṥḻîďe">
              <a:extLst>
                <a:ext uri="{FF2B5EF4-FFF2-40B4-BE49-F238E27FC236}">
                  <a16:creationId xmlns:a16="http://schemas.microsoft.com/office/drawing/2014/main" id="{D88A7E44-111A-B6EC-466A-13277941F501}"/>
                </a:ext>
              </a:extLst>
            </p:cNvPr>
            <p:cNvSpPr/>
            <p:nvPr/>
          </p:nvSpPr>
          <p:spPr>
            <a:xfrm rot="16200000" flipH="1">
              <a:off x="7842777" y="2510054"/>
              <a:ext cx="3501196" cy="3393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extrusionOk="0">
                  <a:moveTo>
                    <a:pt x="8400" y="0"/>
                  </a:moveTo>
                  <a:cubicBezTo>
                    <a:pt x="3600" y="0"/>
                    <a:pt x="0" y="3946"/>
                    <a:pt x="0" y="8723"/>
                  </a:cubicBezTo>
                  <a:cubicBezTo>
                    <a:pt x="0" y="13500"/>
                    <a:pt x="3600" y="17238"/>
                    <a:pt x="8400" y="17238"/>
                  </a:cubicBezTo>
                  <a:cubicBezTo>
                    <a:pt x="10400" y="17238"/>
                    <a:pt x="12200" y="16615"/>
                    <a:pt x="13600" y="15369"/>
                  </a:cubicBezTo>
                  <a:cubicBezTo>
                    <a:pt x="13600" y="15369"/>
                    <a:pt x="13800" y="15577"/>
                    <a:pt x="13800" y="15785"/>
                  </a:cubicBezTo>
                  <a:cubicBezTo>
                    <a:pt x="19000" y="20977"/>
                    <a:pt x="19000" y="20977"/>
                    <a:pt x="19000" y="20977"/>
                  </a:cubicBezTo>
                  <a:cubicBezTo>
                    <a:pt x="19400" y="21392"/>
                    <a:pt x="19800" y="21600"/>
                    <a:pt x="20000" y="21600"/>
                  </a:cubicBezTo>
                  <a:cubicBezTo>
                    <a:pt x="20400" y="21600"/>
                    <a:pt x="20800" y="21392"/>
                    <a:pt x="21200" y="20977"/>
                  </a:cubicBezTo>
                  <a:cubicBezTo>
                    <a:pt x="21600" y="20562"/>
                    <a:pt x="21600" y="19523"/>
                    <a:pt x="21200" y="18900"/>
                  </a:cubicBezTo>
                  <a:cubicBezTo>
                    <a:pt x="16000" y="13500"/>
                    <a:pt x="16000" y="13500"/>
                    <a:pt x="16000" y="13500"/>
                  </a:cubicBezTo>
                  <a:cubicBezTo>
                    <a:pt x="15800" y="13500"/>
                    <a:pt x="15600" y="13292"/>
                    <a:pt x="15400" y="13292"/>
                  </a:cubicBezTo>
                  <a:cubicBezTo>
                    <a:pt x="16200" y="11838"/>
                    <a:pt x="16600" y="10385"/>
                    <a:pt x="16600" y="8723"/>
                  </a:cubicBezTo>
                  <a:cubicBezTo>
                    <a:pt x="16600" y="3946"/>
                    <a:pt x="13000" y="0"/>
                    <a:pt x="8400" y="0"/>
                  </a:cubicBezTo>
                  <a:close/>
                  <a:moveTo>
                    <a:pt x="8400" y="2700"/>
                  </a:moveTo>
                  <a:cubicBezTo>
                    <a:pt x="11600" y="2700"/>
                    <a:pt x="14200" y="5400"/>
                    <a:pt x="14200" y="8723"/>
                  </a:cubicBezTo>
                  <a:cubicBezTo>
                    <a:pt x="14200" y="9762"/>
                    <a:pt x="13800" y="10800"/>
                    <a:pt x="13200" y="11838"/>
                  </a:cubicBezTo>
                  <a:cubicBezTo>
                    <a:pt x="12800" y="12669"/>
                    <a:pt x="12800" y="12669"/>
                    <a:pt x="12800" y="12669"/>
                  </a:cubicBezTo>
                  <a:cubicBezTo>
                    <a:pt x="12000" y="13292"/>
                    <a:pt x="12000" y="13292"/>
                    <a:pt x="12000" y="13292"/>
                  </a:cubicBezTo>
                  <a:cubicBezTo>
                    <a:pt x="11000" y="14123"/>
                    <a:pt x="9600" y="14538"/>
                    <a:pt x="8400" y="14538"/>
                  </a:cubicBezTo>
                  <a:cubicBezTo>
                    <a:pt x="5200" y="14538"/>
                    <a:pt x="2600" y="12046"/>
                    <a:pt x="2600" y="8723"/>
                  </a:cubicBezTo>
                  <a:cubicBezTo>
                    <a:pt x="2600" y="5400"/>
                    <a:pt x="5200" y="2700"/>
                    <a:pt x="8400" y="2700"/>
                  </a:cubicBezTo>
                  <a:close/>
                </a:path>
              </a:pathLst>
            </a:custGeom>
            <a:solidFill>
              <a:schemeClr val="tx2">
                <a:alpha val="14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3" name="Title">
              <a:extLst>
                <a:ext uri="{FF2B5EF4-FFF2-40B4-BE49-F238E27FC236}">
                  <a16:creationId xmlns:a16="http://schemas.microsoft.com/office/drawing/2014/main" id="{A496C88D-C3BA-796A-7442-180C9989EDBD}"/>
                </a:ext>
              </a:extLst>
            </p:cNvPr>
            <p:cNvSpPr txBox="1"/>
            <p:nvPr/>
          </p:nvSpPr>
          <p:spPr>
            <a:xfrm>
              <a:off x="6096000" y="1130300"/>
              <a:ext cx="5422900" cy="1202353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pPr algn="r"/>
              <a:r>
                <a:rPr lang="zh-CN" altLang="en-US" sz="2400" b="1" dirty="0"/>
                <a:t>财务可行性判断</a:t>
              </a:r>
              <a:endParaRPr lang="en-US" dirty="0"/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B7AD2039-1480-4A25-6C6F-668FD4BF6361}"/>
                </a:ext>
              </a:extLst>
            </p:cNvPr>
            <p:cNvGrpSpPr/>
            <p:nvPr/>
          </p:nvGrpSpPr>
          <p:grpSpPr>
            <a:xfrm>
              <a:off x="660400" y="1254955"/>
              <a:ext cx="4610186" cy="869092"/>
              <a:chOff x="660400" y="1254955"/>
              <a:chExt cx="4610186" cy="869092"/>
            </a:xfrm>
          </p:grpSpPr>
          <p:sp>
            <p:nvSpPr>
              <p:cNvPr id="45" name="Text1">
                <a:extLst>
                  <a:ext uri="{FF2B5EF4-FFF2-40B4-BE49-F238E27FC236}">
                    <a16:creationId xmlns:a16="http://schemas.microsoft.com/office/drawing/2014/main" id="{93E39C2C-26C8-ADAE-7A59-1386EB7C6D64}"/>
                  </a:ext>
                </a:extLst>
              </p:cNvPr>
              <p:cNvSpPr/>
              <p:nvPr/>
            </p:nvSpPr>
            <p:spPr bwMode="auto">
              <a:xfrm>
                <a:off x="1212980" y="1645928"/>
                <a:ext cx="4057606" cy="478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约20万元用于项目初期开发和市场推广。</a:t>
                </a:r>
                <a:endParaRPr lang="en-US" dirty="0"/>
              </a:p>
            </p:txBody>
          </p:sp>
          <p:sp>
            <p:nvSpPr>
              <p:cNvPr id="46" name="Icon1">
                <a:extLst>
                  <a:ext uri="{FF2B5EF4-FFF2-40B4-BE49-F238E27FC236}">
                    <a16:creationId xmlns:a16="http://schemas.microsoft.com/office/drawing/2014/main" id="{ECA56EFC-3905-E51C-3864-19B20DDEDD75}"/>
                  </a:ext>
                </a:extLst>
              </p:cNvPr>
              <p:cNvSpPr/>
              <p:nvPr/>
            </p:nvSpPr>
            <p:spPr bwMode="auto">
              <a:xfrm>
                <a:off x="660400" y="1505845"/>
                <a:ext cx="390974" cy="304800"/>
              </a:xfrm>
              <a:custGeom>
                <a:avLst/>
                <a:gdLst>
                  <a:gd name="connsiteX0" fmla="*/ 427673 w 608989"/>
                  <a:gd name="connsiteY0" fmla="*/ 372781 h 474764"/>
                  <a:gd name="connsiteX1" fmla="*/ 393797 w 608989"/>
                  <a:gd name="connsiteY1" fmla="*/ 406614 h 474764"/>
                  <a:gd name="connsiteX2" fmla="*/ 427673 w 608989"/>
                  <a:gd name="connsiteY2" fmla="*/ 440448 h 474764"/>
                  <a:gd name="connsiteX3" fmla="*/ 461549 w 608989"/>
                  <a:gd name="connsiteY3" fmla="*/ 406614 h 474764"/>
                  <a:gd name="connsiteX4" fmla="*/ 427673 w 608989"/>
                  <a:gd name="connsiteY4" fmla="*/ 372781 h 474764"/>
                  <a:gd name="connsiteX5" fmla="*/ 149568 w 608989"/>
                  <a:gd name="connsiteY5" fmla="*/ 372781 h 474764"/>
                  <a:gd name="connsiteX6" fmla="*/ 115692 w 608989"/>
                  <a:gd name="connsiteY6" fmla="*/ 406614 h 474764"/>
                  <a:gd name="connsiteX7" fmla="*/ 149568 w 608989"/>
                  <a:gd name="connsiteY7" fmla="*/ 440448 h 474764"/>
                  <a:gd name="connsiteX8" fmla="*/ 183444 w 608989"/>
                  <a:gd name="connsiteY8" fmla="*/ 406614 h 474764"/>
                  <a:gd name="connsiteX9" fmla="*/ 149568 w 608989"/>
                  <a:gd name="connsiteY9" fmla="*/ 372781 h 474764"/>
                  <a:gd name="connsiteX10" fmla="*/ 413316 w 608989"/>
                  <a:gd name="connsiteY10" fmla="*/ 194754 h 474764"/>
                  <a:gd name="connsiteX11" fmla="*/ 413316 w 608989"/>
                  <a:gd name="connsiteY11" fmla="*/ 269348 h 474764"/>
                  <a:gd name="connsiteX12" fmla="*/ 477196 w 608989"/>
                  <a:gd name="connsiteY12" fmla="*/ 269348 h 474764"/>
                  <a:gd name="connsiteX13" fmla="*/ 483971 w 608989"/>
                  <a:gd name="connsiteY13" fmla="*/ 256137 h 474764"/>
                  <a:gd name="connsiteX14" fmla="*/ 449611 w 608989"/>
                  <a:gd name="connsiteY14" fmla="*/ 207965 h 474764"/>
                  <a:gd name="connsiteX15" fmla="*/ 424124 w 608989"/>
                  <a:gd name="connsiteY15" fmla="*/ 194754 h 474764"/>
                  <a:gd name="connsiteX16" fmla="*/ 231999 w 608989"/>
                  <a:gd name="connsiteY16" fmla="*/ 194754 h 474764"/>
                  <a:gd name="connsiteX17" fmla="*/ 205705 w 608989"/>
                  <a:gd name="connsiteY17" fmla="*/ 207321 h 474764"/>
                  <a:gd name="connsiteX18" fmla="*/ 165860 w 608989"/>
                  <a:gd name="connsiteY18" fmla="*/ 256782 h 474764"/>
                  <a:gd name="connsiteX19" fmla="*/ 171990 w 608989"/>
                  <a:gd name="connsiteY19" fmla="*/ 269348 h 474764"/>
                  <a:gd name="connsiteX20" fmla="*/ 374439 w 608989"/>
                  <a:gd name="connsiteY20" fmla="*/ 269348 h 474764"/>
                  <a:gd name="connsiteX21" fmla="*/ 374439 w 608989"/>
                  <a:gd name="connsiteY21" fmla="*/ 194754 h 474764"/>
                  <a:gd name="connsiteX22" fmla="*/ 217965 w 608989"/>
                  <a:gd name="connsiteY22" fmla="*/ 162371 h 474764"/>
                  <a:gd name="connsiteX23" fmla="*/ 442030 w 608989"/>
                  <a:gd name="connsiteY23" fmla="*/ 162371 h 474764"/>
                  <a:gd name="connsiteX24" fmla="*/ 477196 w 608989"/>
                  <a:gd name="connsiteY24" fmla="*/ 180577 h 474764"/>
                  <a:gd name="connsiteX25" fmla="*/ 524783 w 608989"/>
                  <a:gd name="connsiteY25" fmla="*/ 248243 h 474764"/>
                  <a:gd name="connsiteX26" fmla="*/ 544625 w 608989"/>
                  <a:gd name="connsiteY26" fmla="*/ 257910 h 474764"/>
                  <a:gd name="connsiteX27" fmla="*/ 550594 w 608989"/>
                  <a:gd name="connsiteY27" fmla="*/ 257104 h 474764"/>
                  <a:gd name="connsiteX28" fmla="*/ 586728 w 608989"/>
                  <a:gd name="connsiteY28" fmla="*/ 245826 h 474764"/>
                  <a:gd name="connsiteX29" fmla="*/ 605118 w 608989"/>
                  <a:gd name="connsiteY29" fmla="*/ 249693 h 474764"/>
                  <a:gd name="connsiteX30" fmla="*/ 608828 w 608989"/>
                  <a:gd name="connsiteY30" fmla="*/ 264354 h 474764"/>
                  <a:gd name="connsiteX31" fmla="*/ 590277 w 608989"/>
                  <a:gd name="connsiteY31" fmla="*/ 401942 h 474764"/>
                  <a:gd name="connsiteX32" fmla="*/ 563337 w 608989"/>
                  <a:gd name="connsiteY32" fmla="*/ 425625 h 474764"/>
                  <a:gd name="connsiteX33" fmla="*/ 493166 w 608989"/>
                  <a:gd name="connsiteY33" fmla="*/ 425625 h 474764"/>
                  <a:gd name="connsiteX34" fmla="*/ 427673 w 608989"/>
                  <a:gd name="connsiteY34" fmla="*/ 474764 h 474764"/>
                  <a:gd name="connsiteX35" fmla="*/ 362341 w 608989"/>
                  <a:gd name="connsiteY35" fmla="*/ 425625 h 474764"/>
                  <a:gd name="connsiteX36" fmla="*/ 215061 w 608989"/>
                  <a:gd name="connsiteY36" fmla="*/ 425625 h 474764"/>
                  <a:gd name="connsiteX37" fmla="*/ 149568 w 608989"/>
                  <a:gd name="connsiteY37" fmla="*/ 474764 h 474764"/>
                  <a:gd name="connsiteX38" fmla="*/ 84074 w 608989"/>
                  <a:gd name="connsiteY38" fmla="*/ 425625 h 474764"/>
                  <a:gd name="connsiteX39" fmla="*/ 21485 w 608989"/>
                  <a:gd name="connsiteY39" fmla="*/ 425625 h 474764"/>
                  <a:gd name="connsiteX40" fmla="*/ 4869 w 608989"/>
                  <a:gd name="connsiteY40" fmla="*/ 418214 h 474764"/>
                  <a:gd name="connsiteX41" fmla="*/ 352 w 608989"/>
                  <a:gd name="connsiteY41" fmla="*/ 400814 h 474764"/>
                  <a:gd name="connsiteX42" fmla="*/ 15516 w 608989"/>
                  <a:gd name="connsiteY42" fmla="*/ 309304 h 474764"/>
                  <a:gd name="connsiteX43" fmla="*/ 41649 w 608989"/>
                  <a:gd name="connsiteY43" fmla="*/ 281593 h 474764"/>
                  <a:gd name="connsiteX44" fmla="*/ 95850 w 608989"/>
                  <a:gd name="connsiteY44" fmla="*/ 269348 h 474764"/>
                  <a:gd name="connsiteX45" fmla="*/ 125532 w 608989"/>
                  <a:gd name="connsiteY45" fmla="*/ 250660 h 474764"/>
                  <a:gd name="connsiteX46" fmla="*/ 181992 w 608989"/>
                  <a:gd name="connsiteY46" fmla="*/ 179771 h 474764"/>
                  <a:gd name="connsiteX47" fmla="*/ 217965 w 608989"/>
                  <a:gd name="connsiteY47" fmla="*/ 162371 h 474764"/>
                  <a:gd name="connsiteX48" fmla="*/ 168447 w 608989"/>
                  <a:gd name="connsiteY48" fmla="*/ 0 h 474764"/>
                  <a:gd name="connsiteX49" fmla="*/ 238143 w 608989"/>
                  <a:gd name="connsiteY49" fmla="*/ 47040 h 474764"/>
                  <a:gd name="connsiteX50" fmla="*/ 416257 w 608989"/>
                  <a:gd name="connsiteY50" fmla="*/ 47040 h 474764"/>
                  <a:gd name="connsiteX51" fmla="*/ 421743 w 608989"/>
                  <a:gd name="connsiteY51" fmla="*/ 47524 h 474764"/>
                  <a:gd name="connsiteX52" fmla="*/ 491762 w 608989"/>
                  <a:gd name="connsiteY52" fmla="*/ 0 h 474764"/>
                  <a:gd name="connsiteX53" fmla="*/ 556941 w 608989"/>
                  <a:gd name="connsiteY53" fmla="*/ 37858 h 474764"/>
                  <a:gd name="connsiteX54" fmla="*/ 557103 w 608989"/>
                  <a:gd name="connsiteY54" fmla="*/ 46396 h 474764"/>
                  <a:gd name="connsiteX55" fmla="*/ 549520 w 608989"/>
                  <a:gd name="connsiteY55" fmla="*/ 50262 h 474764"/>
                  <a:gd name="connsiteX56" fmla="*/ 500635 w 608989"/>
                  <a:gd name="connsiteY56" fmla="*/ 50423 h 474764"/>
                  <a:gd name="connsiteX57" fmla="*/ 496279 w 608989"/>
                  <a:gd name="connsiteY57" fmla="*/ 52357 h 474764"/>
                  <a:gd name="connsiteX58" fmla="*/ 495957 w 608989"/>
                  <a:gd name="connsiteY58" fmla="*/ 52840 h 474764"/>
                  <a:gd name="connsiteX59" fmla="*/ 479823 w 608989"/>
                  <a:gd name="connsiteY59" fmla="*/ 75071 h 474764"/>
                  <a:gd name="connsiteX60" fmla="*/ 495634 w 608989"/>
                  <a:gd name="connsiteY60" fmla="*/ 97142 h 474764"/>
                  <a:gd name="connsiteX61" fmla="*/ 495957 w 608989"/>
                  <a:gd name="connsiteY61" fmla="*/ 97625 h 474764"/>
                  <a:gd name="connsiteX62" fmla="*/ 499345 w 608989"/>
                  <a:gd name="connsiteY62" fmla="*/ 99719 h 474764"/>
                  <a:gd name="connsiteX63" fmla="*/ 549520 w 608989"/>
                  <a:gd name="connsiteY63" fmla="*/ 99880 h 474764"/>
                  <a:gd name="connsiteX64" fmla="*/ 556941 w 608989"/>
                  <a:gd name="connsiteY64" fmla="*/ 104069 h 474764"/>
                  <a:gd name="connsiteX65" fmla="*/ 556941 w 608989"/>
                  <a:gd name="connsiteY65" fmla="*/ 112285 h 474764"/>
                  <a:gd name="connsiteX66" fmla="*/ 491762 w 608989"/>
                  <a:gd name="connsiteY66" fmla="*/ 150304 h 474764"/>
                  <a:gd name="connsiteX67" fmla="*/ 421743 w 608989"/>
                  <a:gd name="connsiteY67" fmla="*/ 102780 h 474764"/>
                  <a:gd name="connsiteX68" fmla="*/ 416257 w 608989"/>
                  <a:gd name="connsiteY68" fmla="*/ 103263 h 474764"/>
                  <a:gd name="connsiteX69" fmla="*/ 238143 w 608989"/>
                  <a:gd name="connsiteY69" fmla="*/ 103263 h 474764"/>
                  <a:gd name="connsiteX70" fmla="*/ 168447 w 608989"/>
                  <a:gd name="connsiteY70" fmla="*/ 150304 h 474764"/>
                  <a:gd name="connsiteX71" fmla="*/ 103267 w 608989"/>
                  <a:gd name="connsiteY71" fmla="*/ 112446 h 474764"/>
                  <a:gd name="connsiteX72" fmla="*/ 103106 w 608989"/>
                  <a:gd name="connsiteY72" fmla="*/ 103908 h 474764"/>
                  <a:gd name="connsiteX73" fmla="*/ 110689 w 608989"/>
                  <a:gd name="connsiteY73" fmla="*/ 99880 h 474764"/>
                  <a:gd name="connsiteX74" fmla="*/ 159573 w 608989"/>
                  <a:gd name="connsiteY74" fmla="*/ 99880 h 474764"/>
                  <a:gd name="connsiteX75" fmla="*/ 164091 w 608989"/>
                  <a:gd name="connsiteY75" fmla="*/ 97786 h 474764"/>
                  <a:gd name="connsiteX76" fmla="*/ 164252 w 608989"/>
                  <a:gd name="connsiteY76" fmla="*/ 97464 h 474764"/>
                  <a:gd name="connsiteX77" fmla="*/ 180385 w 608989"/>
                  <a:gd name="connsiteY77" fmla="*/ 75232 h 474764"/>
                  <a:gd name="connsiteX78" fmla="*/ 164575 w 608989"/>
                  <a:gd name="connsiteY78" fmla="*/ 53162 h 474764"/>
                  <a:gd name="connsiteX79" fmla="*/ 164252 w 608989"/>
                  <a:gd name="connsiteY79" fmla="*/ 52679 h 474764"/>
                  <a:gd name="connsiteX80" fmla="*/ 160864 w 608989"/>
                  <a:gd name="connsiteY80" fmla="*/ 50423 h 474764"/>
                  <a:gd name="connsiteX81" fmla="*/ 160541 w 608989"/>
                  <a:gd name="connsiteY81" fmla="*/ 50423 h 474764"/>
                  <a:gd name="connsiteX82" fmla="*/ 110689 w 608989"/>
                  <a:gd name="connsiteY82" fmla="*/ 50262 h 474764"/>
                  <a:gd name="connsiteX83" fmla="*/ 103267 w 608989"/>
                  <a:gd name="connsiteY83" fmla="*/ 46235 h 474764"/>
                  <a:gd name="connsiteX84" fmla="*/ 103267 w 608989"/>
                  <a:gd name="connsiteY84" fmla="*/ 37858 h 474764"/>
                  <a:gd name="connsiteX85" fmla="*/ 168447 w 608989"/>
                  <a:gd name="connsiteY85" fmla="*/ 0 h 47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608989" h="474764">
                    <a:moveTo>
                      <a:pt x="427673" y="372781"/>
                    </a:moveTo>
                    <a:cubicBezTo>
                      <a:pt x="408960" y="372781"/>
                      <a:pt x="393797" y="387926"/>
                      <a:pt x="393797" y="406614"/>
                    </a:cubicBezTo>
                    <a:cubicBezTo>
                      <a:pt x="393797" y="425303"/>
                      <a:pt x="408960" y="440448"/>
                      <a:pt x="427673" y="440448"/>
                    </a:cubicBezTo>
                    <a:cubicBezTo>
                      <a:pt x="446385" y="440448"/>
                      <a:pt x="461549" y="425303"/>
                      <a:pt x="461549" y="406614"/>
                    </a:cubicBezTo>
                    <a:cubicBezTo>
                      <a:pt x="461549" y="387926"/>
                      <a:pt x="446385" y="372781"/>
                      <a:pt x="427673" y="372781"/>
                    </a:cubicBezTo>
                    <a:close/>
                    <a:moveTo>
                      <a:pt x="149568" y="372781"/>
                    </a:moveTo>
                    <a:cubicBezTo>
                      <a:pt x="130855" y="372781"/>
                      <a:pt x="115692" y="387926"/>
                      <a:pt x="115692" y="406614"/>
                    </a:cubicBezTo>
                    <a:cubicBezTo>
                      <a:pt x="115692" y="425303"/>
                      <a:pt x="130855" y="440448"/>
                      <a:pt x="149568" y="440448"/>
                    </a:cubicBezTo>
                    <a:cubicBezTo>
                      <a:pt x="168280" y="440448"/>
                      <a:pt x="183444" y="425303"/>
                      <a:pt x="183444" y="406614"/>
                    </a:cubicBezTo>
                    <a:cubicBezTo>
                      <a:pt x="183444" y="387926"/>
                      <a:pt x="168280" y="372781"/>
                      <a:pt x="149568" y="372781"/>
                    </a:cubicBezTo>
                    <a:close/>
                    <a:moveTo>
                      <a:pt x="413316" y="194754"/>
                    </a:moveTo>
                    <a:lnTo>
                      <a:pt x="413316" y="269348"/>
                    </a:lnTo>
                    <a:lnTo>
                      <a:pt x="477196" y="269348"/>
                    </a:lnTo>
                    <a:cubicBezTo>
                      <a:pt x="486068" y="269348"/>
                      <a:pt x="489133" y="263387"/>
                      <a:pt x="483971" y="256137"/>
                    </a:cubicBezTo>
                    <a:lnTo>
                      <a:pt x="449611" y="207965"/>
                    </a:lnTo>
                    <a:cubicBezTo>
                      <a:pt x="444449" y="200715"/>
                      <a:pt x="432996" y="194754"/>
                      <a:pt x="424124" y="194754"/>
                    </a:cubicBezTo>
                    <a:close/>
                    <a:moveTo>
                      <a:pt x="231999" y="194754"/>
                    </a:moveTo>
                    <a:cubicBezTo>
                      <a:pt x="223127" y="194754"/>
                      <a:pt x="211351" y="200393"/>
                      <a:pt x="205705" y="207321"/>
                    </a:cubicBezTo>
                    <a:lnTo>
                      <a:pt x="165860" y="256782"/>
                    </a:lnTo>
                    <a:cubicBezTo>
                      <a:pt x="160376" y="263709"/>
                      <a:pt x="163118" y="269348"/>
                      <a:pt x="171990" y="269348"/>
                    </a:cubicBezTo>
                    <a:lnTo>
                      <a:pt x="374439" y="269348"/>
                    </a:lnTo>
                    <a:lnTo>
                      <a:pt x="374439" y="194754"/>
                    </a:lnTo>
                    <a:close/>
                    <a:moveTo>
                      <a:pt x="217965" y="162371"/>
                    </a:moveTo>
                    <a:lnTo>
                      <a:pt x="442030" y="162371"/>
                    </a:lnTo>
                    <a:cubicBezTo>
                      <a:pt x="454612" y="162371"/>
                      <a:pt x="470098" y="170427"/>
                      <a:pt x="477196" y="180577"/>
                    </a:cubicBezTo>
                    <a:lnTo>
                      <a:pt x="524783" y="248243"/>
                    </a:lnTo>
                    <a:cubicBezTo>
                      <a:pt x="528816" y="254043"/>
                      <a:pt x="536882" y="257910"/>
                      <a:pt x="544625" y="257910"/>
                    </a:cubicBezTo>
                    <a:cubicBezTo>
                      <a:pt x="546883" y="257910"/>
                      <a:pt x="548819" y="257748"/>
                      <a:pt x="550594" y="257104"/>
                    </a:cubicBezTo>
                    <a:lnTo>
                      <a:pt x="586728" y="245826"/>
                    </a:lnTo>
                    <a:cubicBezTo>
                      <a:pt x="593987" y="243571"/>
                      <a:pt x="600924" y="245021"/>
                      <a:pt x="605118" y="249693"/>
                    </a:cubicBezTo>
                    <a:cubicBezTo>
                      <a:pt x="608183" y="253398"/>
                      <a:pt x="609473" y="258554"/>
                      <a:pt x="608828" y="264354"/>
                    </a:cubicBezTo>
                    <a:lnTo>
                      <a:pt x="590277" y="401942"/>
                    </a:lnTo>
                    <a:cubicBezTo>
                      <a:pt x="588664" y="414992"/>
                      <a:pt x="576565" y="425625"/>
                      <a:pt x="563337" y="425625"/>
                    </a:cubicBezTo>
                    <a:lnTo>
                      <a:pt x="493166" y="425625"/>
                    </a:lnTo>
                    <a:cubicBezTo>
                      <a:pt x="484939" y="453981"/>
                      <a:pt x="458806" y="474764"/>
                      <a:pt x="427673" y="474764"/>
                    </a:cubicBezTo>
                    <a:cubicBezTo>
                      <a:pt x="396700" y="474764"/>
                      <a:pt x="370568" y="453981"/>
                      <a:pt x="362341" y="425625"/>
                    </a:cubicBezTo>
                    <a:lnTo>
                      <a:pt x="215061" y="425625"/>
                    </a:lnTo>
                    <a:cubicBezTo>
                      <a:pt x="206834" y="453981"/>
                      <a:pt x="180540" y="474764"/>
                      <a:pt x="149568" y="474764"/>
                    </a:cubicBezTo>
                    <a:cubicBezTo>
                      <a:pt x="118595" y="474764"/>
                      <a:pt x="92301" y="453981"/>
                      <a:pt x="84074" y="425625"/>
                    </a:cubicBezTo>
                    <a:lnTo>
                      <a:pt x="21485" y="425625"/>
                    </a:lnTo>
                    <a:cubicBezTo>
                      <a:pt x="14871" y="425625"/>
                      <a:pt x="8902" y="423048"/>
                      <a:pt x="4869" y="418214"/>
                    </a:cubicBezTo>
                    <a:cubicBezTo>
                      <a:pt x="836" y="413542"/>
                      <a:pt x="-777" y="407420"/>
                      <a:pt x="352" y="400814"/>
                    </a:cubicBezTo>
                    <a:lnTo>
                      <a:pt x="15516" y="309304"/>
                    </a:lnTo>
                    <a:cubicBezTo>
                      <a:pt x="17613" y="296576"/>
                      <a:pt x="29066" y="284332"/>
                      <a:pt x="41649" y="281593"/>
                    </a:cubicBezTo>
                    <a:lnTo>
                      <a:pt x="95850" y="269348"/>
                    </a:lnTo>
                    <a:cubicBezTo>
                      <a:pt x="105690" y="267093"/>
                      <a:pt x="119241" y="258554"/>
                      <a:pt x="125532" y="250660"/>
                    </a:cubicBezTo>
                    <a:lnTo>
                      <a:pt x="181992" y="179771"/>
                    </a:lnTo>
                    <a:cubicBezTo>
                      <a:pt x="189735" y="169943"/>
                      <a:pt x="205544" y="162371"/>
                      <a:pt x="217965" y="162371"/>
                    </a:cubicBezTo>
                    <a:close/>
                    <a:moveTo>
                      <a:pt x="168447" y="0"/>
                    </a:moveTo>
                    <a:cubicBezTo>
                      <a:pt x="200068" y="0"/>
                      <a:pt x="227011" y="19493"/>
                      <a:pt x="238143" y="47040"/>
                    </a:cubicBezTo>
                    <a:lnTo>
                      <a:pt x="416257" y="47040"/>
                    </a:lnTo>
                    <a:cubicBezTo>
                      <a:pt x="418193" y="47040"/>
                      <a:pt x="419968" y="47202"/>
                      <a:pt x="421743" y="47524"/>
                    </a:cubicBezTo>
                    <a:cubicBezTo>
                      <a:pt x="432875" y="19815"/>
                      <a:pt x="459979" y="0"/>
                      <a:pt x="491762" y="0"/>
                    </a:cubicBezTo>
                    <a:cubicBezTo>
                      <a:pt x="518543" y="0"/>
                      <a:pt x="543550" y="14499"/>
                      <a:pt x="556941" y="37858"/>
                    </a:cubicBezTo>
                    <a:cubicBezTo>
                      <a:pt x="558232" y="39952"/>
                      <a:pt x="558877" y="43335"/>
                      <a:pt x="557103" y="46396"/>
                    </a:cubicBezTo>
                    <a:cubicBezTo>
                      <a:pt x="555651" y="48812"/>
                      <a:pt x="552908" y="50262"/>
                      <a:pt x="549520" y="50262"/>
                    </a:cubicBezTo>
                    <a:cubicBezTo>
                      <a:pt x="549520" y="50262"/>
                      <a:pt x="513703" y="50423"/>
                      <a:pt x="500635" y="50423"/>
                    </a:cubicBezTo>
                    <a:cubicBezTo>
                      <a:pt x="497731" y="50423"/>
                      <a:pt x="496279" y="52357"/>
                      <a:pt x="496279" y="52357"/>
                    </a:cubicBezTo>
                    <a:lnTo>
                      <a:pt x="495957" y="52840"/>
                    </a:lnTo>
                    <a:cubicBezTo>
                      <a:pt x="489019" y="60895"/>
                      <a:pt x="481275" y="71366"/>
                      <a:pt x="479823" y="75071"/>
                    </a:cubicBezTo>
                    <a:cubicBezTo>
                      <a:pt x="481275" y="78777"/>
                      <a:pt x="489019" y="89087"/>
                      <a:pt x="495634" y="97142"/>
                    </a:cubicBezTo>
                    <a:lnTo>
                      <a:pt x="495957" y="97625"/>
                    </a:lnTo>
                    <a:cubicBezTo>
                      <a:pt x="496441" y="98269"/>
                      <a:pt x="498054" y="99719"/>
                      <a:pt x="499345" y="99719"/>
                    </a:cubicBezTo>
                    <a:cubicBezTo>
                      <a:pt x="511929" y="99719"/>
                      <a:pt x="549520" y="99880"/>
                      <a:pt x="549520" y="99880"/>
                    </a:cubicBezTo>
                    <a:cubicBezTo>
                      <a:pt x="552747" y="99880"/>
                      <a:pt x="555489" y="101491"/>
                      <a:pt x="556941" y="104069"/>
                    </a:cubicBezTo>
                    <a:cubicBezTo>
                      <a:pt x="558393" y="106485"/>
                      <a:pt x="558393" y="109868"/>
                      <a:pt x="556941" y="112285"/>
                    </a:cubicBezTo>
                    <a:cubicBezTo>
                      <a:pt x="543550" y="135644"/>
                      <a:pt x="518543" y="150304"/>
                      <a:pt x="491762" y="150304"/>
                    </a:cubicBezTo>
                    <a:cubicBezTo>
                      <a:pt x="459979" y="150304"/>
                      <a:pt x="432875" y="130489"/>
                      <a:pt x="421743" y="102780"/>
                    </a:cubicBezTo>
                    <a:cubicBezTo>
                      <a:pt x="419968" y="103102"/>
                      <a:pt x="418193" y="103263"/>
                      <a:pt x="416257" y="103263"/>
                    </a:cubicBezTo>
                    <a:lnTo>
                      <a:pt x="238143" y="103263"/>
                    </a:lnTo>
                    <a:cubicBezTo>
                      <a:pt x="227011" y="130811"/>
                      <a:pt x="200068" y="150304"/>
                      <a:pt x="168447" y="150304"/>
                    </a:cubicBezTo>
                    <a:cubicBezTo>
                      <a:pt x="141665" y="150304"/>
                      <a:pt x="116658" y="135805"/>
                      <a:pt x="103267" y="112446"/>
                    </a:cubicBezTo>
                    <a:cubicBezTo>
                      <a:pt x="101977" y="110352"/>
                      <a:pt x="101331" y="106969"/>
                      <a:pt x="103106" y="103908"/>
                    </a:cubicBezTo>
                    <a:cubicBezTo>
                      <a:pt x="104558" y="101330"/>
                      <a:pt x="107301" y="99880"/>
                      <a:pt x="110689" y="99880"/>
                    </a:cubicBezTo>
                    <a:cubicBezTo>
                      <a:pt x="110689" y="99880"/>
                      <a:pt x="146505" y="99880"/>
                      <a:pt x="159573" y="99880"/>
                    </a:cubicBezTo>
                    <a:cubicBezTo>
                      <a:pt x="162477" y="99880"/>
                      <a:pt x="163929" y="98108"/>
                      <a:pt x="164091" y="97786"/>
                    </a:cubicBezTo>
                    <a:lnTo>
                      <a:pt x="164252" y="97464"/>
                    </a:lnTo>
                    <a:cubicBezTo>
                      <a:pt x="171189" y="89248"/>
                      <a:pt x="178933" y="78777"/>
                      <a:pt x="180385" y="75232"/>
                    </a:cubicBezTo>
                    <a:cubicBezTo>
                      <a:pt x="178933" y="71527"/>
                      <a:pt x="171189" y="61217"/>
                      <a:pt x="164575" y="53162"/>
                    </a:cubicBezTo>
                    <a:lnTo>
                      <a:pt x="164252" y="52679"/>
                    </a:lnTo>
                    <a:cubicBezTo>
                      <a:pt x="163768" y="52034"/>
                      <a:pt x="162155" y="50423"/>
                      <a:pt x="160864" y="50423"/>
                    </a:cubicBezTo>
                    <a:lnTo>
                      <a:pt x="160541" y="50423"/>
                    </a:lnTo>
                    <a:cubicBezTo>
                      <a:pt x="147796" y="50423"/>
                      <a:pt x="110689" y="50262"/>
                      <a:pt x="110689" y="50262"/>
                    </a:cubicBezTo>
                    <a:cubicBezTo>
                      <a:pt x="107462" y="50262"/>
                      <a:pt x="104719" y="48812"/>
                      <a:pt x="103267" y="46235"/>
                    </a:cubicBezTo>
                    <a:cubicBezTo>
                      <a:pt x="101815" y="43657"/>
                      <a:pt x="101654" y="40435"/>
                      <a:pt x="103267" y="37858"/>
                    </a:cubicBezTo>
                    <a:cubicBezTo>
                      <a:pt x="116497" y="14499"/>
                      <a:pt x="141665" y="0"/>
                      <a:pt x="168447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Bullet1">
                <a:extLst>
                  <a:ext uri="{FF2B5EF4-FFF2-40B4-BE49-F238E27FC236}">
                    <a16:creationId xmlns:a16="http://schemas.microsoft.com/office/drawing/2014/main" id="{DFE4E0CE-9B86-3C51-DA7D-E6FBFA0AB1D4}"/>
                  </a:ext>
                </a:extLst>
              </p:cNvPr>
              <p:cNvSpPr/>
              <p:nvPr/>
            </p:nvSpPr>
            <p:spPr bwMode="auto">
              <a:xfrm>
                <a:off x="1212980" y="1254955"/>
                <a:ext cx="4057606" cy="390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初始投入</a:t>
                </a:r>
                <a:endParaRPr lang="en-US" dirty="0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D4BDCAA-344A-235C-78AA-3053645C7E18}"/>
                </a:ext>
              </a:extLst>
            </p:cNvPr>
            <p:cNvGrpSpPr/>
            <p:nvPr/>
          </p:nvGrpSpPr>
          <p:grpSpPr>
            <a:xfrm>
              <a:off x="660400" y="2290844"/>
              <a:ext cx="4610186" cy="869092"/>
              <a:chOff x="660400" y="2290844"/>
              <a:chExt cx="4610186" cy="869092"/>
            </a:xfrm>
          </p:grpSpPr>
          <p:sp>
            <p:nvSpPr>
              <p:cNvPr id="42" name="Text2">
                <a:extLst>
                  <a:ext uri="{FF2B5EF4-FFF2-40B4-BE49-F238E27FC236}">
                    <a16:creationId xmlns:a16="http://schemas.microsoft.com/office/drawing/2014/main" id="{2281973E-7D3F-866A-B0C1-C32A1BD35585}"/>
                  </a:ext>
                </a:extLst>
              </p:cNvPr>
              <p:cNvSpPr/>
              <p:nvPr/>
            </p:nvSpPr>
            <p:spPr bwMode="auto">
              <a:xfrm>
                <a:off x="1212980" y="2681817"/>
                <a:ext cx="4057606" cy="478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约3000元用于硬件维护和软件更新。</a:t>
                </a:r>
                <a:endParaRPr lang="en-US" dirty="0"/>
              </a:p>
            </p:txBody>
          </p:sp>
          <p:sp>
            <p:nvSpPr>
              <p:cNvPr id="43" name="Icon2">
                <a:extLst>
                  <a:ext uri="{FF2B5EF4-FFF2-40B4-BE49-F238E27FC236}">
                    <a16:creationId xmlns:a16="http://schemas.microsoft.com/office/drawing/2014/main" id="{56EF6535-7BA8-F85E-EEE8-F898740003C9}"/>
                  </a:ext>
                </a:extLst>
              </p:cNvPr>
              <p:cNvSpPr/>
              <p:nvPr/>
            </p:nvSpPr>
            <p:spPr bwMode="auto">
              <a:xfrm>
                <a:off x="660400" y="2514510"/>
                <a:ext cx="390974" cy="35924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8909" h="559493">
                    <a:moveTo>
                      <a:pt x="470180" y="272856"/>
                    </a:moveTo>
                    <a:lnTo>
                      <a:pt x="476019" y="272856"/>
                    </a:lnTo>
                    <a:lnTo>
                      <a:pt x="481953" y="272856"/>
                    </a:lnTo>
                    <a:cubicBezTo>
                      <a:pt x="509171" y="272856"/>
                      <a:pt x="531210" y="294963"/>
                      <a:pt x="531210" y="322056"/>
                    </a:cubicBezTo>
                    <a:lnTo>
                      <a:pt x="531210" y="376617"/>
                    </a:lnTo>
                    <a:cubicBezTo>
                      <a:pt x="531210" y="385084"/>
                      <a:pt x="526783" y="392609"/>
                      <a:pt x="520096" y="397031"/>
                    </a:cubicBezTo>
                    <a:lnTo>
                      <a:pt x="520096" y="449711"/>
                    </a:lnTo>
                    <a:cubicBezTo>
                      <a:pt x="520096" y="450558"/>
                      <a:pt x="520661" y="451498"/>
                      <a:pt x="521509" y="451875"/>
                    </a:cubicBezTo>
                    <a:cubicBezTo>
                      <a:pt x="528949" y="455450"/>
                      <a:pt x="565492" y="473888"/>
                      <a:pt x="599209" y="501639"/>
                    </a:cubicBezTo>
                    <a:cubicBezTo>
                      <a:pt x="605425" y="506625"/>
                      <a:pt x="608909" y="514150"/>
                      <a:pt x="608909" y="522052"/>
                    </a:cubicBezTo>
                    <a:lnTo>
                      <a:pt x="608909" y="559493"/>
                    </a:lnTo>
                    <a:lnTo>
                      <a:pt x="483083" y="559493"/>
                    </a:lnTo>
                    <a:lnTo>
                      <a:pt x="483083" y="515561"/>
                    </a:lnTo>
                    <a:cubicBezTo>
                      <a:pt x="483083" y="499475"/>
                      <a:pt x="476019" y="484424"/>
                      <a:pt x="463587" y="474264"/>
                    </a:cubicBezTo>
                    <a:cubicBezTo>
                      <a:pt x="453039" y="465609"/>
                      <a:pt x="442302" y="457707"/>
                      <a:pt x="431848" y="450558"/>
                    </a:cubicBezTo>
                    <a:cubicBezTo>
                      <a:pt x="431848" y="450370"/>
                      <a:pt x="431942" y="450087"/>
                      <a:pt x="431942" y="449711"/>
                    </a:cubicBezTo>
                    <a:lnTo>
                      <a:pt x="431942" y="397031"/>
                    </a:lnTo>
                    <a:cubicBezTo>
                      <a:pt x="425350" y="392609"/>
                      <a:pt x="420923" y="385084"/>
                      <a:pt x="420923" y="376617"/>
                    </a:cubicBezTo>
                    <a:lnTo>
                      <a:pt x="420923" y="322056"/>
                    </a:lnTo>
                    <a:cubicBezTo>
                      <a:pt x="420923" y="294775"/>
                      <a:pt x="443056" y="272856"/>
                      <a:pt x="470180" y="272856"/>
                    </a:cubicBezTo>
                    <a:close/>
                    <a:moveTo>
                      <a:pt x="127004" y="272856"/>
                    </a:moveTo>
                    <a:lnTo>
                      <a:pt x="132940" y="272856"/>
                    </a:lnTo>
                    <a:lnTo>
                      <a:pt x="138781" y="272856"/>
                    </a:lnTo>
                    <a:cubicBezTo>
                      <a:pt x="166104" y="272856"/>
                      <a:pt x="188057" y="294963"/>
                      <a:pt x="188057" y="322056"/>
                    </a:cubicBezTo>
                    <a:lnTo>
                      <a:pt x="188057" y="376617"/>
                    </a:lnTo>
                    <a:cubicBezTo>
                      <a:pt x="188057" y="385084"/>
                      <a:pt x="183629" y="392609"/>
                      <a:pt x="177033" y="397031"/>
                    </a:cubicBezTo>
                    <a:lnTo>
                      <a:pt x="177033" y="449711"/>
                    </a:lnTo>
                    <a:cubicBezTo>
                      <a:pt x="177033" y="449993"/>
                      <a:pt x="177128" y="450370"/>
                      <a:pt x="177128" y="450558"/>
                    </a:cubicBezTo>
                    <a:cubicBezTo>
                      <a:pt x="166670" y="457613"/>
                      <a:pt x="155929" y="465609"/>
                      <a:pt x="145376" y="474264"/>
                    </a:cubicBezTo>
                    <a:cubicBezTo>
                      <a:pt x="133034" y="484424"/>
                      <a:pt x="125874" y="499475"/>
                      <a:pt x="125874" y="515561"/>
                    </a:cubicBezTo>
                    <a:lnTo>
                      <a:pt x="125874" y="559493"/>
                    </a:lnTo>
                    <a:lnTo>
                      <a:pt x="0" y="559493"/>
                    </a:lnTo>
                    <a:lnTo>
                      <a:pt x="0" y="522052"/>
                    </a:lnTo>
                    <a:cubicBezTo>
                      <a:pt x="0" y="514150"/>
                      <a:pt x="3486" y="506625"/>
                      <a:pt x="9704" y="501639"/>
                    </a:cubicBezTo>
                    <a:cubicBezTo>
                      <a:pt x="43434" y="473888"/>
                      <a:pt x="79990" y="455450"/>
                      <a:pt x="87433" y="451875"/>
                    </a:cubicBezTo>
                    <a:cubicBezTo>
                      <a:pt x="88281" y="451498"/>
                      <a:pt x="88846" y="450558"/>
                      <a:pt x="88846" y="449711"/>
                    </a:cubicBezTo>
                    <a:lnTo>
                      <a:pt x="88846" y="397031"/>
                    </a:lnTo>
                    <a:cubicBezTo>
                      <a:pt x="82157" y="392609"/>
                      <a:pt x="77729" y="385084"/>
                      <a:pt x="77729" y="376617"/>
                    </a:cubicBezTo>
                    <a:lnTo>
                      <a:pt x="77729" y="322056"/>
                    </a:lnTo>
                    <a:cubicBezTo>
                      <a:pt x="77729" y="294775"/>
                      <a:pt x="99870" y="272856"/>
                      <a:pt x="127004" y="272856"/>
                    </a:cubicBezTo>
                    <a:close/>
                    <a:moveTo>
                      <a:pt x="297600" y="222543"/>
                    </a:moveTo>
                    <a:lnTo>
                      <a:pt x="304477" y="222543"/>
                    </a:lnTo>
                    <a:lnTo>
                      <a:pt x="311260" y="222543"/>
                    </a:lnTo>
                    <a:cubicBezTo>
                      <a:pt x="343291" y="222543"/>
                      <a:pt x="369198" y="248506"/>
                      <a:pt x="369198" y="280395"/>
                    </a:cubicBezTo>
                    <a:lnTo>
                      <a:pt x="369198" y="344455"/>
                    </a:lnTo>
                    <a:cubicBezTo>
                      <a:pt x="369198" y="354520"/>
                      <a:pt x="364017" y="363456"/>
                      <a:pt x="356198" y="368536"/>
                    </a:cubicBezTo>
                    <a:lnTo>
                      <a:pt x="356198" y="430432"/>
                    </a:lnTo>
                    <a:cubicBezTo>
                      <a:pt x="356198" y="431561"/>
                      <a:pt x="356857" y="432502"/>
                      <a:pt x="357893" y="433066"/>
                    </a:cubicBezTo>
                    <a:cubicBezTo>
                      <a:pt x="366655" y="437299"/>
                      <a:pt x="409520" y="459029"/>
                      <a:pt x="449275" y="491576"/>
                    </a:cubicBezTo>
                    <a:cubicBezTo>
                      <a:pt x="456435" y="497502"/>
                      <a:pt x="460580" y="506251"/>
                      <a:pt x="460580" y="515563"/>
                    </a:cubicBezTo>
                    <a:lnTo>
                      <a:pt x="460580" y="559493"/>
                    </a:lnTo>
                    <a:lnTo>
                      <a:pt x="304477" y="559493"/>
                    </a:lnTo>
                    <a:lnTo>
                      <a:pt x="148187" y="559493"/>
                    </a:lnTo>
                    <a:lnTo>
                      <a:pt x="148187" y="515563"/>
                    </a:lnTo>
                    <a:cubicBezTo>
                      <a:pt x="148187" y="506251"/>
                      <a:pt x="152332" y="497502"/>
                      <a:pt x="159492" y="491576"/>
                    </a:cubicBezTo>
                    <a:cubicBezTo>
                      <a:pt x="199342" y="459029"/>
                      <a:pt x="242206" y="437299"/>
                      <a:pt x="250967" y="433066"/>
                    </a:cubicBezTo>
                    <a:cubicBezTo>
                      <a:pt x="252004" y="432502"/>
                      <a:pt x="252569" y="431561"/>
                      <a:pt x="252569" y="430432"/>
                    </a:cubicBezTo>
                    <a:lnTo>
                      <a:pt x="252569" y="368536"/>
                    </a:lnTo>
                    <a:cubicBezTo>
                      <a:pt x="244844" y="363456"/>
                      <a:pt x="239663" y="354520"/>
                      <a:pt x="239663" y="344455"/>
                    </a:cubicBezTo>
                    <a:lnTo>
                      <a:pt x="239663" y="280395"/>
                    </a:lnTo>
                    <a:cubicBezTo>
                      <a:pt x="239663" y="248412"/>
                      <a:pt x="265664" y="222543"/>
                      <a:pt x="297600" y="222543"/>
                    </a:cubicBezTo>
                    <a:close/>
                    <a:moveTo>
                      <a:pt x="492495" y="40775"/>
                    </a:moveTo>
                    <a:cubicBezTo>
                      <a:pt x="488350" y="40775"/>
                      <a:pt x="487596" y="41528"/>
                      <a:pt x="487502" y="45854"/>
                    </a:cubicBezTo>
                    <a:lnTo>
                      <a:pt x="487502" y="51498"/>
                    </a:lnTo>
                    <a:cubicBezTo>
                      <a:pt x="487502" y="57142"/>
                      <a:pt x="487502" y="56953"/>
                      <a:pt x="482038" y="59023"/>
                    </a:cubicBezTo>
                    <a:cubicBezTo>
                      <a:pt x="469036" y="63726"/>
                      <a:pt x="460934" y="72661"/>
                      <a:pt x="460086" y="86864"/>
                    </a:cubicBezTo>
                    <a:cubicBezTo>
                      <a:pt x="459332" y="99374"/>
                      <a:pt x="465833" y="107934"/>
                      <a:pt x="476196" y="114048"/>
                    </a:cubicBezTo>
                    <a:cubicBezTo>
                      <a:pt x="482414" y="117810"/>
                      <a:pt x="489480" y="120068"/>
                      <a:pt x="496264" y="123078"/>
                    </a:cubicBezTo>
                    <a:cubicBezTo>
                      <a:pt x="498902" y="124206"/>
                      <a:pt x="501445" y="125617"/>
                      <a:pt x="503706" y="127310"/>
                    </a:cubicBezTo>
                    <a:cubicBezTo>
                      <a:pt x="510207" y="132578"/>
                      <a:pt x="508982" y="141513"/>
                      <a:pt x="501257" y="144900"/>
                    </a:cubicBezTo>
                    <a:cubicBezTo>
                      <a:pt x="497112" y="146781"/>
                      <a:pt x="492778" y="147157"/>
                      <a:pt x="488350" y="146687"/>
                    </a:cubicBezTo>
                    <a:cubicBezTo>
                      <a:pt x="481472" y="145746"/>
                      <a:pt x="474783" y="144053"/>
                      <a:pt x="468659" y="140761"/>
                    </a:cubicBezTo>
                    <a:cubicBezTo>
                      <a:pt x="464985" y="138880"/>
                      <a:pt x="463949" y="139350"/>
                      <a:pt x="462724" y="143301"/>
                    </a:cubicBezTo>
                    <a:cubicBezTo>
                      <a:pt x="461593" y="146687"/>
                      <a:pt x="460557" y="150167"/>
                      <a:pt x="459709" y="153553"/>
                    </a:cubicBezTo>
                    <a:cubicBezTo>
                      <a:pt x="458484" y="158162"/>
                      <a:pt x="458861" y="159291"/>
                      <a:pt x="463572" y="161548"/>
                    </a:cubicBezTo>
                    <a:cubicBezTo>
                      <a:pt x="469130" y="164370"/>
                      <a:pt x="475160" y="165687"/>
                      <a:pt x="481284" y="166722"/>
                    </a:cubicBezTo>
                    <a:cubicBezTo>
                      <a:pt x="486089" y="167474"/>
                      <a:pt x="486371" y="167568"/>
                      <a:pt x="486371" y="172647"/>
                    </a:cubicBezTo>
                    <a:lnTo>
                      <a:pt x="486371" y="179420"/>
                    </a:lnTo>
                    <a:cubicBezTo>
                      <a:pt x="486371" y="182147"/>
                      <a:pt x="487690" y="183934"/>
                      <a:pt x="490611" y="183934"/>
                    </a:cubicBezTo>
                    <a:cubicBezTo>
                      <a:pt x="493908" y="184029"/>
                      <a:pt x="497300" y="184029"/>
                      <a:pt x="500503" y="183934"/>
                    </a:cubicBezTo>
                    <a:cubicBezTo>
                      <a:pt x="503330" y="183934"/>
                      <a:pt x="504649" y="182430"/>
                      <a:pt x="504649" y="179608"/>
                    </a:cubicBezTo>
                    <a:cubicBezTo>
                      <a:pt x="504649" y="176504"/>
                      <a:pt x="504837" y="173494"/>
                      <a:pt x="504649" y="170390"/>
                    </a:cubicBezTo>
                    <a:cubicBezTo>
                      <a:pt x="504554" y="167192"/>
                      <a:pt x="505968" y="165687"/>
                      <a:pt x="508982" y="164840"/>
                    </a:cubicBezTo>
                    <a:cubicBezTo>
                      <a:pt x="515860" y="162959"/>
                      <a:pt x="521889" y="159197"/>
                      <a:pt x="526412" y="153647"/>
                    </a:cubicBezTo>
                    <a:cubicBezTo>
                      <a:pt x="538942" y="138221"/>
                      <a:pt x="534231" y="115835"/>
                      <a:pt x="516237" y="105865"/>
                    </a:cubicBezTo>
                    <a:cubicBezTo>
                      <a:pt x="510584" y="102761"/>
                      <a:pt x="504554" y="100503"/>
                      <a:pt x="498619" y="97964"/>
                    </a:cubicBezTo>
                    <a:cubicBezTo>
                      <a:pt x="495227" y="96647"/>
                      <a:pt x="492024" y="94860"/>
                      <a:pt x="489104" y="92602"/>
                    </a:cubicBezTo>
                    <a:cubicBezTo>
                      <a:pt x="483451" y="88087"/>
                      <a:pt x="484581" y="80657"/>
                      <a:pt x="491270" y="77835"/>
                    </a:cubicBezTo>
                    <a:cubicBezTo>
                      <a:pt x="493155" y="76894"/>
                      <a:pt x="495133" y="76706"/>
                      <a:pt x="497112" y="76518"/>
                    </a:cubicBezTo>
                    <a:cubicBezTo>
                      <a:pt x="504931" y="76142"/>
                      <a:pt x="512186" y="77553"/>
                      <a:pt x="519252" y="80939"/>
                    </a:cubicBezTo>
                    <a:cubicBezTo>
                      <a:pt x="522643" y="82538"/>
                      <a:pt x="523868" y="82067"/>
                      <a:pt x="524998" y="78399"/>
                    </a:cubicBezTo>
                    <a:cubicBezTo>
                      <a:pt x="526317" y="74543"/>
                      <a:pt x="527260" y="70686"/>
                      <a:pt x="528390" y="66736"/>
                    </a:cubicBezTo>
                    <a:cubicBezTo>
                      <a:pt x="529144" y="64102"/>
                      <a:pt x="528296" y="62503"/>
                      <a:pt x="525752" y="61374"/>
                    </a:cubicBezTo>
                    <a:cubicBezTo>
                      <a:pt x="521230" y="59399"/>
                      <a:pt x="516708" y="57988"/>
                      <a:pt x="511809" y="57236"/>
                    </a:cubicBezTo>
                    <a:cubicBezTo>
                      <a:pt x="505402" y="56201"/>
                      <a:pt x="505402" y="56201"/>
                      <a:pt x="505402" y="49805"/>
                    </a:cubicBezTo>
                    <a:cubicBezTo>
                      <a:pt x="505402" y="40775"/>
                      <a:pt x="505402" y="40775"/>
                      <a:pt x="496358" y="40775"/>
                    </a:cubicBezTo>
                    <a:close/>
                    <a:moveTo>
                      <a:pt x="496111" y="0"/>
                    </a:moveTo>
                    <a:cubicBezTo>
                      <a:pt x="524951" y="0"/>
                      <a:pt x="553781" y="10958"/>
                      <a:pt x="575779" y="32874"/>
                    </a:cubicBezTo>
                    <a:cubicBezTo>
                      <a:pt x="619776" y="76894"/>
                      <a:pt x="619776" y="148192"/>
                      <a:pt x="575779" y="192024"/>
                    </a:cubicBezTo>
                    <a:cubicBezTo>
                      <a:pt x="538754" y="229083"/>
                      <a:pt x="482226" y="234821"/>
                      <a:pt x="438982" y="209519"/>
                    </a:cubicBezTo>
                    <a:lnTo>
                      <a:pt x="438700" y="209237"/>
                    </a:lnTo>
                    <a:cubicBezTo>
                      <a:pt x="421742" y="222029"/>
                      <a:pt x="403559" y="224286"/>
                      <a:pt x="390840" y="222311"/>
                    </a:cubicBezTo>
                    <a:cubicBezTo>
                      <a:pt x="386600" y="221653"/>
                      <a:pt x="385752" y="215915"/>
                      <a:pt x="389615" y="214034"/>
                    </a:cubicBezTo>
                    <a:cubicBezTo>
                      <a:pt x="401297" y="208202"/>
                      <a:pt x="408552" y="196915"/>
                      <a:pt x="412886" y="187791"/>
                    </a:cubicBezTo>
                    <a:lnTo>
                      <a:pt x="411567" y="187038"/>
                    </a:lnTo>
                    <a:cubicBezTo>
                      <a:pt x="372374" y="142736"/>
                      <a:pt x="374070" y="75201"/>
                      <a:pt x="416371" y="32874"/>
                    </a:cubicBezTo>
                    <a:cubicBezTo>
                      <a:pt x="438417" y="10958"/>
                      <a:pt x="467270" y="0"/>
                      <a:pt x="496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 lnSpcReduction="10000"/>
              </a:bodyPr>
              <a:lstStyle/>
              <a:p>
                <a:endParaRPr lang="zh-CN" altLang="en-US"/>
              </a:p>
            </p:txBody>
          </p:sp>
          <p:sp>
            <p:nvSpPr>
              <p:cNvPr id="44" name="Bullet2">
                <a:extLst>
                  <a:ext uri="{FF2B5EF4-FFF2-40B4-BE49-F238E27FC236}">
                    <a16:creationId xmlns:a16="http://schemas.microsoft.com/office/drawing/2014/main" id="{EB26FEC4-FE1A-3099-152A-34AA555E10E2}"/>
                  </a:ext>
                </a:extLst>
              </p:cNvPr>
              <p:cNvSpPr/>
              <p:nvPr/>
            </p:nvSpPr>
            <p:spPr bwMode="auto">
              <a:xfrm>
                <a:off x="1212980" y="2290844"/>
                <a:ext cx="4057606" cy="390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年维护成本</a:t>
                </a:r>
                <a:endParaRPr lang="en-US" dirty="0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F6CA9ECE-E10A-1624-69D8-179E96347C67}"/>
                </a:ext>
              </a:extLst>
            </p:cNvPr>
            <p:cNvGrpSpPr/>
            <p:nvPr/>
          </p:nvGrpSpPr>
          <p:grpSpPr>
            <a:xfrm>
              <a:off x="660400" y="3315618"/>
              <a:ext cx="4610186" cy="869092"/>
              <a:chOff x="660400" y="3315618"/>
              <a:chExt cx="4610186" cy="869092"/>
            </a:xfrm>
          </p:grpSpPr>
          <p:sp>
            <p:nvSpPr>
              <p:cNvPr id="39" name="Text3">
                <a:extLst>
                  <a:ext uri="{FF2B5EF4-FFF2-40B4-BE49-F238E27FC236}">
                    <a16:creationId xmlns:a16="http://schemas.microsoft.com/office/drawing/2014/main" id="{7E8611F0-34D2-C2B8-6AE7-DDD2020D8021}"/>
                  </a:ext>
                </a:extLst>
              </p:cNvPr>
              <p:cNvSpPr/>
              <p:nvPr/>
            </p:nvSpPr>
            <p:spPr bwMode="auto">
              <a:xfrm>
                <a:off x="1212980" y="3706591"/>
                <a:ext cx="4057606" cy="478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每套系统利润1400元，市场规模大，盈利前景良好。</a:t>
                </a:r>
                <a:endParaRPr lang="en-US" dirty="0"/>
              </a:p>
            </p:txBody>
          </p:sp>
          <p:sp>
            <p:nvSpPr>
              <p:cNvPr id="40" name="Icon3">
                <a:extLst>
                  <a:ext uri="{FF2B5EF4-FFF2-40B4-BE49-F238E27FC236}">
                    <a16:creationId xmlns:a16="http://schemas.microsoft.com/office/drawing/2014/main" id="{B0562919-FE7C-10DF-BD1D-22335576BBE2}"/>
                  </a:ext>
                </a:extLst>
              </p:cNvPr>
              <p:cNvSpPr/>
              <p:nvPr/>
            </p:nvSpPr>
            <p:spPr bwMode="auto">
              <a:xfrm>
                <a:off x="660400" y="3551868"/>
                <a:ext cx="390974" cy="334072"/>
              </a:xfrm>
              <a:custGeom>
                <a:avLst/>
                <a:gdLst>
                  <a:gd name="connsiteX0" fmla="*/ 560224 w 607107"/>
                  <a:gd name="connsiteY0" fmla="*/ 279860 h 518750"/>
                  <a:gd name="connsiteX1" fmla="*/ 582459 w 607107"/>
                  <a:gd name="connsiteY1" fmla="*/ 280220 h 518750"/>
                  <a:gd name="connsiteX2" fmla="*/ 606440 w 607107"/>
                  <a:gd name="connsiteY2" fmla="*/ 300513 h 518750"/>
                  <a:gd name="connsiteX3" fmla="*/ 596135 w 607107"/>
                  <a:gd name="connsiteY3" fmla="*/ 329751 h 518750"/>
                  <a:gd name="connsiteX4" fmla="*/ 571865 w 607107"/>
                  <a:gd name="connsiteY4" fmla="*/ 348793 h 518750"/>
                  <a:gd name="connsiteX5" fmla="*/ 371834 w 607107"/>
                  <a:gd name="connsiteY5" fmla="*/ 500269 h 518750"/>
                  <a:gd name="connsiteX6" fmla="*/ 134050 w 607107"/>
                  <a:gd name="connsiteY6" fmla="*/ 494210 h 518750"/>
                  <a:gd name="connsiteX7" fmla="*/ 67213 w 607107"/>
                  <a:gd name="connsiteY7" fmla="*/ 511040 h 518750"/>
                  <a:gd name="connsiteX8" fmla="*/ 61145 w 607107"/>
                  <a:gd name="connsiteY8" fmla="*/ 511040 h 518750"/>
                  <a:gd name="connsiteX9" fmla="*/ 59701 w 607107"/>
                  <a:gd name="connsiteY9" fmla="*/ 510560 h 518750"/>
                  <a:gd name="connsiteX10" fmla="*/ 55656 w 607107"/>
                  <a:gd name="connsiteY10" fmla="*/ 507674 h 518750"/>
                  <a:gd name="connsiteX11" fmla="*/ 7502 w 607107"/>
                  <a:gd name="connsiteY11" fmla="*/ 432081 h 518750"/>
                  <a:gd name="connsiteX12" fmla="*/ 1435 w 607107"/>
                  <a:gd name="connsiteY12" fmla="*/ 423521 h 518750"/>
                  <a:gd name="connsiteX13" fmla="*/ 183 w 607107"/>
                  <a:gd name="connsiteY13" fmla="*/ 417077 h 518750"/>
                  <a:gd name="connsiteX14" fmla="*/ 4131 w 607107"/>
                  <a:gd name="connsiteY14" fmla="*/ 411788 h 518750"/>
                  <a:gd name="connsiteX15" fmla="*/ 95527 w 607107"/>
                  <a:gd name="connsiteY15" fmla="*/ 376588 h 518750"/>
                  <a:gd name="connsiteX16" fmla="*/ 266570 w 607107"/>
                  <a:gd name="connsiteY16" fmla="*/ 330231 h 518750"/>
                  <a:gd name="connsiteX17" fmla="*/ 327147 w 607107"/>
                  <a:gd name="connsiteY17" fmla="*/ 372741 h 518750"/>
                  <a:gd name="connsiteX18" fmla="*/ 233536 w 607107"/>
                  <a:gd name="connsiteY18" fmla="*/ 417943 h 518750"/>
                  <a:gd name="connsiteX19" fmla="*/ 360084 w 607107"/>
                  <a:gd name="connsiteY19" fmla="*/ 366393 h 518750"/>
                  <a:gd name="connsiteX20" fmla="*/ 365285 w 607107"/>
                  <a:gd name="connsiteY20" fmla="*/ 359372 h 518750"/>
                  <a:gd name="connsiteX21" fmla="*/ 524482 w 607107"/>
                  <a:gd name="connsiteY21" fmla="*/ 291473 h 518750"/>
                  <a:gd name="connsiteX22" fmla="*/ 560224 w 607107"/>
                  <a:gd name="connsiteY22" fmla="*/ 279860 h 518750"/>
                  <a:gd name="connsiteX23" fmla="*/ 231201 w 607107"/>
                  <a:gd name="connsiteY23" fmla="*/ 114447 h 518750"/>
                  <a:gd name="connsiteX24" fmla="*/ 227733 w 607107"/>
                  <a:gd name="connsiteY24" fmla="*/ 115409 h 518750"/>
                  <a:gd name="connsiteX25" fmla="*/ 204232 w 607107"/>
                  <a:gd name="connsiteY25" fmla="*/ 127912 h 518750"/>
                  <a:gd name="connsiteX26" fmla="*/ 200572 w 607107"/>
                  <a:gd name="connsiteY26" fmla="*/ 136280 h 518750"/>
                  <a:gd name="connsiteX27" fmla="*/ 203269 w 607107"/>
                  <a:gd name="connsiteY27" fmla="*/ 146860 h 518750"/>
                  <a:gd name="connsiteX28" fmla="*/ 207410 w 607107"/>
                  <a:gd name="connsiteY28" fmla="*/ 151862 h 518750"/>
                  <a:gd name="connsiteX29" fmla="*/ 213960 w 607107"/>
                  <a:gd name="connsiteY29" fmla="*/ 151573 h 518750"/>
                  <a:gd name="connsiteX30" fmla="*/ 222340 w 607107"/>
                  <a:gd name="connsiteY30" fmla="*/ 147053 h 518750"/>
                  <a:gd name="connsiteX31" fmla="*/ 222340 w 607107"/>
                  <a:gd name="connsiteY31" fmla="*/ 230058 h 518750"/>
                  <a:gd name="connsiteX32" fmla="*/ 229756 w 607107"/>
                  <a:gd name="connsiteY32" fmla="*/ 237464 h 518750"/>
                  <a:gd name="connsiteX33" fmla="*/ 243433 w 607107"/>
                  <a:gd name="connsiteY33" fmla="*/ 237464 h 518750"/>
                  <a:gd name="connsiteX34" fmla="*/ 250850 w 607107"/>
                  <a:gd name="connsiteY34" fmla="*/ 230058 h 518750"/>
                  <a:gd name="connsiteX35" fmla="*/ 250850 w 607107"/>
                  <a:gd name="connsiteY35" fmla="*/ 121853 h 518750"/>
                  <a:gd name="connsiteX36" fmla="*/ 243433 w 607107"/>
                  <a:gd name="connsiteY36" fmla="*/ 114447 h 518750"/>
                  <a:gd name="connsiteX37" fmla="*/ 230719 w 607107"/>
                  <a:gd name="connsiteY37" fmla="*/ 76070 h 518750"/>
                  <a:gd name="connsiteX38" fmla="*/ 330794 w 607107"/>
                  <a:gd name="connsiteY38" fmla="*/ 176004 h 518750"/>
                  <a:gd name="connsiteX39" fmla="*/ 230719 w 607107"/>
                  <a:gd name="connsiteY39" fmla="*/ 275841 h 518750"/>
                  <a:gd name="connsiteX40" fmla="*/ 130741 w 607107"/>
                  <a:gd name="connsiteY40" fmla="*/ 176004 h 518750"/>
                  <a:gd name="connsiteX41" fmla="*/ 230719 w 607107"/>
                  <a:gd name="connsiteY41" fmla="*/ 76070 h 518750"/>
                  <a:gd name="connsiteX42" fmla="*/ 371906 w 607107"/>
                  <a:gd name="connsiteY42" fmla="*/ 39432 h 518750"/>
                  <a:gd name="connsiteX43" fmla="*/ 368246 w 607107"/>
                  <a:gd name="connsiteY43" fmla="*/ 40297 h 518750"/>
                  <a:gd name="connsiteX44" fmla="*/ 344168 w 607107"/>
                  <a:gd name="connsiteY44" fmla="*/ 53185 h 518750"/>
                  <a:gd name="connsiteX45" fmla="*/ 340412 w 607107"/>
                  <a:gd name="connsiteY45" fmla="*/ 61744 h 518750"/>
                  <a:gd name="connsiteX46" fmla="*/ 343109 w 607107"/>
                  <a:gd name="connsiteY46" fmla="*/ 72612 h 518750"/>
                  <a:gd name="connsiteX47" fmla="*/ 347443 w 607107"/>
                  <a:gd name="connsiteY47" fmla="*/ 77709 h 518750"/>
                  <a:gd name="connsiteX48" fmla="*/ 354089 w 607107"/>
                  <a:gd name="connsiteY48" fmla="*/ 77421 h 518750"/>
                  <a:gd name="connsiteX49" fmla="*/ 362757 w 607107"/>
                  <a:gd name="connsiteY49" fmla="*/ 72804 h 518750"/>
                  <a:gd name="connsiteX50" fmla="*/ 362757 w 607107"/>
                  <a:gd name="connsiteY50" fmla="*/ 157919 h 518750"/>
                  <a:gd name="connsiteX51" fmla="*/ 370365 w 607107"/>
                  <a:gd name="connsiteY51" fmla="*/ 165517 h 518750"/>
                  <a:gd name="connsiteX52" fmla="*/ 384331 w 607107"/>
                  <a:gd name="connsiteY52" fmla="*/ 165517 h 518750"/>
                  <a:gd name="connsiteX53" fmla="*/ 391939 w 607107"/>
                  <a:gd name="connsiteY53" fmla="*/ 157919 h 518750"/>
                  <a:gd name="connsiteX54" fmla="*/ 391939 w 607107"/>
                  <a:gd name="connsiteY54" fmla="*/ 47029 h 518750"/>
                  <a:gd name="connsiteX55" fmla="*/ 384331 w 607107"/>
                  <a:gd name="connsiteY55" fmla="*/ 39432 h 518750"/>
                  <a:gd name="connsiteX56" fmla="*/ 371328 w 607107"/>
                  <a:gd name="connsiteY56" fmla="*/ 0 h 518750"/>
                  <a:gd name="connsiteX57" fmla="*/ 473901 w 607107"/>
                  <a:gd name="connsiteY57" fmla="*/ 102426 h 518750"/>
                  <a:gd name="connsiteX58" fmla="*/ 371328 w 607107"/>
                  <a:gd name="connsiteY58" fmla="*/ 204852 h 518750"/>
                  <a:gd name="connsiteX59" fmla="*/ 342531 w 607107"/>
                  <a:gd name="connsiteY59" fmla="*/ 200717 h 518750"/>
                  <a:gd name="connsiteX60" fmla="*/ 348117 w 607107"/>
                  <a:gd name="connsiteY60" fmla="*/ 167440 h 518750"/>
                  <a:gd name="connsiteX61" fmla="*/ 274342 w 607107"/>
                  <a:gd name="connsiteY61" fmla="*/ 69150 h 518750"/>
                  <a:gd name="connsiteX62" fmla="*/ 371328 w 607107"/>
                  <a:gd name="connsiteY62" fmla="*/ 0 h 51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607107" h="518750">
                    <a:moveTo>
                      <a:pt x="560224" y="279860"/>
                    </a:moveTo>
                    <a:cubicBezTo>
                      <a:pt x="569819" y="278441"/>
                      <a:pt x="577162" y="279018"/>
                      <a:pt x="582459" y="280220"/>
                    </a:cubicBezTo>
                    <a:cubicBezTo>
                      <a:pt x="595268" y="283010"/>
                      <a:pt x="604032" y="289742"/>
                      <a:pt x="606440" y="300513"/>
                    </a:cubicBezTo>
                    <a:cubicBezTo>
                      <a:pt x="608751" y="310804"/>
                      <a:pt x="604995" y="322826"/>
                      <a:pt x="596135" y="329751"/>
                    </a:cubicBezTo>
                    <a:cubicBezTo>
                      <a:pt x="587949" y="336098"/>
                      <a:pt x="579762" y="342542"/>
                      <a:pt x="571865" y="348793"/>
                    </a:cubicBezTo>
                    <a:lnTo>
                      <a:pt x="371834" y="500269"/>
                    </a:lnTo>
                    <a:cubicBezTo>
                      <a:pt x="306826" y="545471"/>
                      <a:pt x="137614" y="493440"/>
                      <a:pt x="134050" y="494210"/>
                    </a:cubicBezTo>
                    <a:lnTo>
                      <a:pt x="67213" y="511040"/>
                    </a:lnTo>
                    <a:cubicBezTo>
                      <a:pt x="65479" y="511521"/>
                      <a:pt x="63264" y="511425"/>
                      <a:pt x="61145" y="511040"/>
                    </a:cubicBezTo>
                    <a:cubicBezTo>
                      <a:pt x="60567" y="510848"/>
                      <a:pt x="60086" y="510752"/>
                      <a:pt x="59701" y="510560"/>
                    </a:cubicBezTo>
                    <a:cubicBezTo>
                      <a:pt x="58063" y="510079"/>
                      <a:pt x="56715" y="509021"/>
                      <a:pt x="55656" y="507674"/>
                    </a:cubicBezTo>
                    <a:cubicBezTo>
                      <a:pt x="40150" y="486131"/>
                      <a:pt x="22430" y="453335"/>
                      <a:pt x="7502" y="432081"/>
                    </a:cubicBezTo>
                    <a:lnTo>
                      <a:pt x="1435" y="423521"/>
                    </a:lnTo>
                    <a:cubicBezTo>
                      <a:pt x="183" y="421694"/>
                      <a:pt x="-299" y="419289"/>
                      <a:pt x="183" y="417077"/>
                    </a:cubicBezTo>
                    <a:cubicBezTo>
                      <a:pt x="664" y="414865"/>
                      <a:pt x="1723" y="412750"/>
                      <a:pt x="4131" y="411788"/>
                    </a:cubicBezTo>
                    <a:lnTo>
                      <a:pt x="95527" y="376588"/>
                    </a:lnTo>
                    <a:cubicBezTo>
                      <a:pt x="155816" y="356487"/>
                      <a:pt x="154179" y="328885"/>
                      <a:pt x="266570" y="330231"/>
                    </a:cubicBezTo>
                    <a:cubicBezTo>
                      <a:pt x="296618" y="330520"/>
                      <a:pt x="351706" y="324172"/>
                      <a:pt x="327147" y="372741"/>
                    </a:cubicBezTo>
                    <a:cubicBezTo>
                      <a:pt x="316650" y="393515"/>
                      <a:pt x="281979" y="420059"/>
                      <a:pt x="233536" y="417943"/>
                    </a:cubicBezTo>
                    <a:cubicBezTo>
                      <a:pt x="233344" y="419193"/>
                      <a:pt x="327244" y="456605"/>
                      <a:pt x="360084" y="366393"/>
                    </a:cubicBezTo>
                    <a:cubicBezTo>
                      <a:pt x="360084" y="366393"/>
                      <a:pt x="361433" y="361007"/>
                      <a:pt x="365285" y="359372"/>
                    </a:cubicBezTo>
                    <a:cubicBezTo>
                      <a:pt x="389940" y="348793"/>
                      <a:pt x="522459" y="292338"/>
                      <a:pt x="524482" y="291473"/>
                    </a:cubicBezTo>
                    <a:cubicBezTo>
                      <a:pt x="538784" y="284693"/>
                      <a:pt x="550629" y="281278"/>
                      <a:pt x="560224" y="279860"/>
                    </a:cubicBezTo>
                    <a:close/>
                    <a:moveTo>
                      <a:pt x="231201" y="114447"/>
                    </a:moveTo>
                    <a:cubicBezTo>
                      <a:pt x="230045" y="114447"/>
                      <a:pt x="228793" y="114832"/>
                      <a:pt x="227733" y="115409"/>
                    </a:cubicBezTo>
                    <a:lnTo>
                      <a:pt x="204232" y="127912"/>
                    </a:lnTo>
                    <a:cubicBezTo>
                      <a:pt x="201246" y="129548"/>
                      <a:pt x="199705" y="133010"/>
                      <a:pt x="200572" y="136280"/>
                    </a:cubicBezTo>
                    <a:lnTo>
                      <a:pt x="203269" y="146860"/>
                    </a:lnTo>
                    <a:cubicBezTo>
                      <a:pt x="203847" y="149073"/>
                      <a:pt x="205388" y="150900"/>
                      <a:pt x="207410" y="151862"/>
                    </a:cubicBezTo>
                    <a:cubicBezTo>
                      <a:pt x="209529" y="152727"/>
                      <a:pt x="211937" y="152631"/>
                      <a:pt x="213960" y="151573"/>
                    </a:cubicBezTo>
                    <a:lnTo>
                      <a:pt x="222340" y="147053"/>
                    </a:lnTo>
                    <a:lnTo>
                      <a:pt x="222340" y="230058"/>
                    </a:lnTo>
                    <a:cubicBezTo>
                      <a:pt x="222340" y="234098"/>
                      <a:pt x="225711" y="237464"/>
                      <a:pt x="229756" y="237464"/>
                    </a:cubicBezTo>
                    <a:lnTo>
                      <a:pt x="243433" y="237464"/>
                    </a:lnTo>
                    <a:cubicBezTo>
                      <a:pt x="247479" y="237464"/>
                      <a:pt x="250850" y="234098"/>
                      <a:pt x="250850" y="230058"/>
                    </a:cubicBezTo>
                    <a:lnTo>
                      <a:pt x="250850" y="121853"/>
                    </a:lnTo>
                    <a:cubicBezTo>
                      <a:pt x="250850" y="117813"/>
                      <a:pt x="247479" y="114447"/>
                      <a:pt x="243433" y="114447"/>
                    </a:cubicBezTo>
                    <a:close/>
                    <a:moveTo>
                      <a:pt x="230719" y="76070"/>
                    </a:moveTo>
                    <a:cubicBezTo>
                      <a:pt x="286006" y="76070"/>
                      <a:pt x="330794" y="120795"/>
                      <a:pt x="330794" y="176004"/>
                    </a:cubicBezTo>
                    <a:cubicBezTo>
                      <a:pt x="330794" y="231116"/>
                      <a:pt x="286006" y="275841"/>
                      <a:pt x="230719" y="275841"/>
                    </a:cubicBezTo>
                    <a:cubicBezTo>
                      <a:pt x="175529" y="275841"/>
                      <a:pt x="130741" y="231116"/>
                      <a:pt x="130741" y="176004"/>
                    </a:cubicBezTo>
                    <a:cubicBezTo>
                      <a:pt x="130741" y="120795"/>
                      <a:pt x="175529" y="76070"/>
                      <a:pt x="230719" y="76070"/>
                    </a:cubicBezTo>
                    <a:close/>
                    <a:moveTo>
                      <a:pt x="371906" y="39432"/>
                    </a:moveTo>
                    <a:cubicBezTo>
                      <a:pt x="370654" y="39432"/>
                      <a:pt x="369402" y="39720"/>
                      <a:pt x="368246" y="40297"/>
                    </a:cubicBezTo>
                    <a:lnTo>
                      <a:pt x="344168" y="53185"/>
                    </a:lnTo>
                    <a:cubicBezTo>
                      <a:pt x="341086" y="54819"/>
                      <a:pt x="339545" y="58378"/>
                      <a:pt x="340412" y="61744"/>
                    </a:cubicBezTo>
                    <a:lnTo>
                      <a:pt x="343109" y="72612"/>
                    </a:lnTo>
                    <a:cubicBezTo>
                      <a:pt x="343687" y="74920"/>
                      <a:pt x="345324" y="76747"/>
                      <a:pt x="347443" y="77709"/>
                    </a:cubicBezTo>
                    <a:cubicBezTo>
                      <a:pt x="349562" y="78671"/>
                      <a:pt x="352066" y="78575"/>
                      <a:pt x="354089" y="77421"/>
                    </a:cubicBezTo>
                    <a:lnTo>
                      <a:pt x="362757" y="72804"/>
                    </a:lnTo>
                    <a:lnTo>
                      <a:pt x="362757" y="157919"/>
                    </a:lnTo>
                    <a:cubicBezTo>
                      <a:pt x="362757" y="162054"/>
                      <a:pt x="366224" y="165517"/>
                      <a:pt x="370365" y="165517"/>
                    </a:cubicBezTo>
                    <a:lnTo>
                      <a:pt x="384331" y="165517"/>
                    </a:lnTo>
                    <a:cubicBezTo>
                      <a:pt x="388568" y="165517"/>
                      <a:pt x="391939" y="162054"/>
                      <a:pt x="391939" y="157919"/>
                    </a:cubicBezTo>
                    <a:lnTo>
                      <a:pt x="391939" y="47029"/>
                    </a:lnTo>
                    <a:cubicBezTo>
                      <a:pt x="391939" y="42798"/>
                      <a:pt x="388568" y="39432"/>
                      <a:pt x="384331" y="39432"/>
                    </a:cubicBezTo>
                    <a:close/>
                    <a:moveTo>
                      <a:pt x="371328" y="0"/>
                    </a:moveTo>
                    <a:cubicBezTo>
                      <a:pt x="428056" y="0"/>
                      <a:pt x="473901" y="45875"/>
                      <a:pt x="473901" y="102426"/>
                    </a:cubicBezTo>
                    <a:cubicBezTo>
                      <a:pt x="473901" y="158977"/>
                      <a:pt x="428056" y="204852"/>
                      <a:pt x="371328" y="204852"/>
                    </a:cubicBezTo>
                    <a:cubicBezTo>
                      <a:pt x="361312" y="204852"/>
                      <a:pt x="351681" y="203409"/>
                      <a:pt x="342531" y="200717"/>
                    </a:cubicBezTo>
                    <a:cubicBezTo>
                      <a:pt x="346095" y="190234"/>
                      <a:pt x="348117" y="179077"/>
                      <a:pt x="348117" y="167440"/>
                    </a:cubicBezTo>
                    <a:cubicBezTo>
                      <a:pt x="348117" y="120892"/>
                      <a:pt x="317008" y="81556"/>
                      <a:pt x="274342" y="69150"/>
                    </a:cubicBezTo>
                    <a:cubicBezTo>
                      <a:pt x="288211" y="28949"/>
                      <a:pt x="326447" y="0"/>
                      <a:pt x="37132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10000"/>
              </a:bodyPr>
              <a:lstStyle/>
              <a:p>
                <a:endParaRPr lang="zh-CN" altLang="en-US"/>
              </a:p>
            </p:txBody>
          </p:sp>
          <p:sp>
            <p:nvSpPr>
              <p:cNvPr id="41" name="Bullet3">
                <a:extLst>
                  <a:ext uri="{FF2B5EF4-FFF2-40B4-BE49-F238E27FC236}">
                    <a16:creationId xmlns:a16="http://schemas.microsoft.com/office/drawing/2014/main" id="{C1B5C91A-91FD-38B5-923C-DDE58B9C1CA4}"/>
                  </a:ext>
                </a:extLst>
              </p:cNvPr>
              <p:cNvSpPr/>
              <p:nvPr/>
            </p:nvSpPr>
            <p:spPr bwMode="auto">
              <a:xfrm>
                <a:off x="1212980" y="3315618"/>
                <a:ext cx="4057606" cy="390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盈利潜力</a:t>
                </a:r>
                <a:endParaRPr lang="en-US" dirty="0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4B1FCB00-5F76-3D84-0C52-6EA77F739196}"/>
                </a:ext>
              </a:extLst>
            </p:cNvPr>
            <p:cNvGrpSpPr/>
            <p:nvPr/>
          </p:nvGrpSpPr>
          <p:grpSpPr>
            <a:xfrm>
              <a:off x="660401" y="4324675"/>
              <a:ext cx="4610185" cy="869092"/>
              <a:chOff x="660401" y="4324675"/>
              <a:chExt cx="4610185" cy="869092"/>
            </a:xfrm>
          </p:grpSpPr>
          <p:sp>
            <p:nvSpPr>
              <p:cNvPr id="36" name="Text4">
                <a:extLst>
                  <a:ext uri="{FF2B5EF4-FFF2-40B4-BE49-F238E27FC236}">
                    <a16:creationId xmlns:a16="http://schemas.microsoft.com/office/drawing/2014/main" id="{6814F0B0-45D0-A487-7436-AAC8B8A01240}"/>
                  </a:ext>
                </a:extLst>
              </p:cNvPr>
              <p:cNvSpPr/>
              <p:nvPr/>
            </p:nvSpPr>
            <p:spPr bwMode="auto">
              <a:xfrm>
                <a:off x="1212980" y="4715648"/>
                <a:ext cx="4057606" cy="478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硬件成本波动、市场竞争和用户接受度等风险需注意。</a:t>
                </a:r>
                <a:endParaRPr lang="en-US" dirty="0"/>
              </a:p>
            </p:txBody>
          </p:sp>
          <p:sp>
            <p:nvSpPr>
              <p:cNvPr id="37" name="Icon4">
                <a:extLst>
                  <a:ext uri="{FF2B5EF4-FFF2-40B4-BE49-F238E27FC236}">
                    <a16:creationId xmlns:a16="http://schemas.microsoft.com/office/drawing/2014/main" id="{B6EC685E-04BC-C547-CE09-087F88185C5C}"/>
                  </a:ext>
                </a:extLst>
              </p:cNvPr>
              <p:cNvSpPr/>
              <p:nvPr/>
            </p:nvSpPr>
            <p:spPr bwMode="auto">
              <a:xfrm>
                <a:off x="660401" y="4552041"/>
                <a:ext cx="390973" cy="351835"/>
              </a:xfrm>
              <a:custGeom>
                <a:avLst/>
                <a:gdLst>
                  <a:gd name="connsiteX0" fmla="*/ 225929 w 608344"/>
                  <a:gd name="connsiteY0" fmla="*/ 296304 h 547447"/>
                  <a:gd name="connsiteX1" fmla="*/ 225929 w 608344"/>
                  <a:gd name="connsiteY1" fmla="*/ 341046 h 547447"/>
                  <a:gd name="connsiteX2" fmla="*/ 44891 w 608344"/>
                  <a:gd name="connsiteY2" fmla="*/ 420403 h 547447"/>
                  <a:gd name="connsiteX3" fmla="*/ 287412 w 608344"/>
                  <a:gd name="connsiteY3" fmla="*/ 502613 h 547447"/>
                  <a:gd name="connsiteX4" fmla="*/ 530026 w 608344"/>
                  <a:gd name="connsiteY4" fmla="*/ 420403 h 547447"/>
                  <a:gd name="connsiteX5" fmla="*/ 351292 w 608344"/>
                  <a:gd name="connsiteY5" fmla="*/ 341322 h 547447"/>
                  <a:gd name="connsiteX6" fmla="*/ 351292 w 608344"/>
                  <a:gd name="connsiteY6" fmla="*/ 296488 h 547447"/>
                  <a:gd name="connsiteX7" fmla="*/ 574825 w 608344"/>
                  <a:gd name="connsiteY7" fmla="*/ 420403 h 547447"/>
                  <a:gd name="connsiteX8" fmla="*/ 287412 w 608344"/>
                  <a:gd name="connsiteY8" fmla="*/ 547447 h 547447"/>
                  <a:gd name="connsiteX9" fmla="*/ 0 w 608344"/>
                  <a:gd name="connsiteY9" fmla="*/ 420403 h 547447"/>
                  <a:gd name="connsiteX10" fmla="*/ 225929 w 608344"/>
                  <a:gd name="connsiteY10" fmla="*/ 296304 h 547447"/>
                  <a:gd name="connsiteX11" fmla="*/ 288618 w 608344"/>
                  <a:gd name="connsiteY11" fmla="*/ 0 h 547447"/>
                  <a:gd name="connsiteX12" fmla="*/ 311206 w 608344"/>
                  <a:gd name="connsiteY12" fmla="*/ 22551 h 547447"/>
                  <a:gd name="connsiteX13" fmla="*/ 311206 w 608344"/>
                  <a:gd name="connsiteY13" fmla="*/ 36174 h 547447"/>
                  <a:gd name="connsiteX14" fmla="*/ 370947 w 608344"/>
                  <a:gd name="connsiteY14" fmla="*/ 21079 h 547447"/>
                  <a:gd name="connsiteX15" fmla="*/ 428291 w 608344"/>
                  <a:gd name="connsiteY15" fmla="*/ 34978 h 547447"/>
                  <a:gd name="connsiteX16" fmla="*/ 486004 w 608344"/>
                  <a:gd name="connsiteY16" fmla="*/ 48969 h 547447"/>
                  <a:gd name="connsiteX17" fmla="*/ 540766 w 608344"/>
                  <a:gd name="connsiteY17" fmla="*/ 36450 h 547447"/>
                  <a:gd name="connsiteX18" fmla="*/ 578012 w 608344"/>
                  <a:gd name="connsiteY18" fmla="*/ 18409 h 547447"/>
                  <a:gd name="connsiteX19" fmla="*/ 587232 w 608344"/>
                  <a:gd name="connsiteY19" fmla="*/ 16292 h 547447"/>
                  <a:gd name="connsiteX20" fmla="*/ 598479 w 608344"/>
                  <a:gd name="connsiteY20" fmla="*/ 19514 h 547447"/>
                  <a:gd name="connsiteX21" fmla="*/ 608344 w 608344"/>
                  <a:gd name="connsiteY21" fmla="*/ 37371 h 547447"/>
                  <a:gd name="connsiteX22" fmla="*/ 608344 w 608344"/>
                  <a:gd name="connsiteY22" fmla="*/ 174520 h 547447"/>
                  <a:gd name="connsiteX23" fmla="*/ 596451 w 608344"/>
                  <a:gd name="connsiteY23" fmla="*/ 193481 h 547447"/>
                  <a:gd name="connsiteX24" fmla="*/ 540766 w 608344"/>
                  <a:gd name="connsiteY24" fmla="*/ 220451 h 547447"/>
                  <a:gd name="connsiteX25" fmla="*/ 486004 w 608344"/>
                  <a:gd name="connsiteY25" fmla="*/ 232969 h 547447"/>
                  <a:gd name="connsiteX26" fmla="*/ 428291 w 608344"/>
                  <a:gd name="connsiteY26" fmla="*/ 218978 h 547447"/>
                  <a:gd name="connsiteX27" fmla="*/ 370947 w 608344"/>
                  <a:gd name="connsiteY27" fmla="*/ 205079 h 547447"/>
                  <a:gd name="connsiteX28" fmla="*/ 311206 w 608344"/>
                  <a:gd name="connsiteY28" fmla="*/ 220175 h 547447"/>
                  <a:gd name="connsiteX29" fmla="*/ 311206 w 608344"/>
                  <a:gd name="connsiteY29" fmla="*/ 426267 h 547447"/>
                  <a:gd name="connsiteX30" fmla="*/ 288618 w 608344"/>
                  <a:gd name="connsiteY30" fmla="*/ 448726 h 547447"/>
                  <a:gd name="connsiteX31" fmla="*/ 266031 w 608344"/>
                  <a:gd name="connsiteY31" fmla="*/ 426267 h 547447"/>
                  <a:gd name="connsiteX32" fmla="*/ 266031 w 608344"/>
                  <a:gd name="connsiteY32" fmla="*/ 22551 h 547447"/>
                  <a:gd name="connsiteX33" fmla="*/ 288618 w 608344"/>
                  <a:gd name="connsiteY33" fmla="*/ 0 h 54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08344" h="547447">
                    <a:moveTo>
                      <a:pt x="225929" y="296304"/>
                    </a:moveTo>
                    <a:lnTo>
                      <a:pt x="225929" y="341046"/>
                    </a:lnTo>
                    <a:cubicBezTo>
                      <a:pt x="112458" y="351817"/>
                      <a:pt x="44891" y="391035"/>
                      <a:pt x="44891" y="420403"/>
                    </a:cubicBezTo>
                    <a:cubicBezTo>
                      <a:pt x="44891" y="454741"/>
                      <a:pt x="137162" y="502613"/>
                      <a:pt x="287412" y="502613"/>
                    </a:cubicBezTo>
                    <a:cubicBezTo>
                      <a:pt x="437663" y="502613"/>
                      <a:pt x="530026" y="454741"/>
                      <a:pt x="530026" y="420403"/>
                    </a:cubicBezTo>
                    <a:cubicBezTo>
                      <a:pt x="530026" y="391219"/>
                      <a:pt x="463289" y="352369"/>
                      <a:pt x="351292" y="341322"/>
                    </a:cubicBezTo>
                    <a:lnTo>
                      <a:pt x="351292" y="296488"/>
                    </a:lnTo>
                    <a:cubicBezTo>
                      <a:pt x="468543" y="307904"/>
                      <a:pt x="574825" y="350436"/>
                      <a:pt x="574825" y="420403"/>
                    </a:cubicBezTo>
                    <a:cubicBezTo>
                      <a:pt x="574825" y="502889"/>
                      <a:pt x="426786" y="547447"/>
                      <a:pt x="287412" y="547447"/>
                    </a:cubicBezTo>
                    <a:cubicBezTo>
                      <a:pt x="148131" y="547447"/>
                      <a:pt x="0" y="502889"/>
                      <a:pt x="0" y="420403"/>
                    </a:cubicBezTo>
                    <a:cubicBezTo>
                      <a:pt x="0" y="349976"/>
                      <a:pt x="107757" y="307351"/>
                      <a:pt x="225929" y="296304"/>
                    </a:cubicBezTo>
                    <a:close/>
                    <a:moveTo>
                      <a:pt x="288618" y="0"/>
                    </a:moveTo>
                    <a:cubicBezTo>
                      <a:pt x="301064" y="0"/>
                      <a:pt x="311206" y="10033"/>
                      <a:pt x="311206" y="22551"/>
                    </a:cubicBezTo>
                    <a:lnTo>
                      <a:pt x="311206" y="36174"/>
                    </a:lnTo>
                    <a:cubicBezTo>
                      <a:pt x="329829" y="26141"/>
                      <a:pt x="350388" y="21079"/>
                      <a:pt x="370947" y="21079"/>
                    </a:cubicBezTo>
                    <a:cubicBezTo>
                      <a:pt x="390584" y="21079"/>
                      <a:pt x="410313" y="25681"/>
                      <a:pt x="428291" y="34978"/>
                    </a:cubicBezTo>
                    <a:cubicBezTo>
                      <a:pt x="446361" y="44366"/>
                      <a:pt x="466182" y="48969"/>
                      <a:pt x="486004" y="48969"/>
                    </a:cubicBezTo>
                    <a:cubicBezTo>
                      <a:pt x="504719" y="48969"/>
                      <a:pt x="523526" y="44827"/>
                      <a:pt x="540766" y="36450"/>
                    </a:cubicBezTo>
                    <a:lnTo>
                      <a:pt x="578012" y="18409"/>
                    </a:lnTo>
                    <a:cubicBezTo>
                      <a:pt x="580963" y="17029"/>
                      <a:pt x="584097" y="16292"/>
                      <a:pt x="587232" y="16292"/>
                    </a:cubicBezTo>
                    <a:cubicBezTo>
                      <a:pt x="591104" y="16292"/>
                      <a:pt x="594976" y="17397"/>
                      <a:pt x="598479" y="19514"/>
                    </a:cubicBezTo>
                    <a:cubicBezTo>
                      <a:pt x="604564" y="23380"/>
                      <a:pt x="608344" y="30099"/>
                      <a:pt x="608344" y="37371"/>
                    </a:cubicBezTo>
                    <a:lnTo>
                      <a:pt x="608344" y="174520"/>
                    </a:lnTo>
                    <a:cubicBezTo>
                      <a:pt x="608344" y="182620"/>
                      <a:pt x="603734" y="189984"/>
                      <a:pt x="596451" y="193481"/>
                    </a:cubicBezTo>
                    <a:lnTo>
                      <a:pt x="540766" y="220451"/>
                    </a:lnTo>
                    <a:cubicBezTo>
                      <a:pt x="523434" y="228827"/>
                      <a:pt x="504719" y="232969"/>
                      <a:pt x="486004" y="232969"/>
                    </a:cubicBezTo>
                    <a:cubicBezTo>
                      <a:pt x="466182" y="232969"/>
                      <a:pt x="446361" y="228367"/>
                      <a:pt x="428291" y="218978"/>
                    </a:cubicBezTo>
                    <a:cubicBezTo>
                      <a:pt x="410313" y="209774"/>
                      <a:pt x="390584" y="205079"/>
                      <a:pt x="370947" y="205079"/>
                    </a:cubicBezTo>
                    <a:cubicBezTo>
                      <a:pt x="350388" y="205079"/>
                      <a:pt x="329829" y="210142"/>
                      <a:pt x="311206" y="220175"/>
                    </a:cubicBezTo>
                    <a:lnTo>
                      <a:pt x="311206" y="426267"/>
                    </a:lnTo>
                    <a:cubicBezTo>
                      <a:pt x="311206" y="438693"/>
                      <a:pt x="301064" y="448726"/>
                      <a:pt x="288618" y="448726"/>
                    </a:cubicBezTo>
                    <a:cubicBezTo>
                      <a:pt x="276172" y="448726"/>
                      <a:pt x="266031" y="438693"/>
                      <a:pt x="266031" y="426267"/>
                    </a:cubicBezTo>
                    <a:lnTo>
                      <a:pt x="266031" y="22551"/>
                    </a:lnTo>
                    <a:cubicBezTo>
                      <a:pt x="266031" y="10033"/>
                      <a:pt x="276172" y="0"/>
                      <a:pt x="288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Bullet4">
                <a:extLst>
                  <a:ext uri="{FF2B5EF4-FFF2-40B4-BE49-F238E27FC236}">
                    <a16:creationId xmlns:a16="http://schemas.microsoft.com/office/drawing/2014/main" id="{B8CCA59D-AFCA-F79D-C573-CEF1F528E3CB}"/>
                  </a:ext>
                </a:extLst>
              </p:cNvPr>
              <p:cNvSpPr/>
              <p:nvPr/>
            </p:nvSpPr>
            <p:spPr bwMode="auto">
              <a:xfrm>
                <a:off x="1212980" y="4324675"/>
                <a:ext cx="4057606" cy="390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风险</a:t>
                </a:r>
                <a:endParaRPr lang="en-US" dirty="0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D6B3A53B-E75C-276E-E4C7-9BB739F54C6B}"/>
                </a:ext>
              </a:extLst>
            </p:cNvPr>
            <p:cNvGrpSpPr/>
            <p:nvPr/>
          </p:nvGrpSpPr>
          <p:grpSpPr>
            <a:xfrm>
              <a:off x="660400" y="5265007"/>
              <a:ext cx="4610186" cy="869092"/>
              <a:chOff x="660400" y="5265007"/>
              <a:chExt cx="4610186" cy="869092"/>
            </a:xfrm>
          </p:grpSpPr>
          <p:sp>
            <p:nvSpPr>
              <p:cNvPr id="33" name="Text5">
                <a:extLst>
                  <a:ext uri="{FF2B5EF4-FFF2-40B4-BE49-F238E27FC236}">
                    <a16:creationId xmlns:a16="http://schemas.microsoft.com/office/drawing/2014/main" id="{DAA5F523-75F9-2006-1178-EB61B163A50A}"/>
                  </a:ext>
                </a:extLst>
              </p:cNvPr>
              <p:cNvSpPr/>
              <p:nvPr/>
            </p:nvSpPr>
            <p:spPr bwMode="auto">
              <a:xfrm>
                <a:off x="1212980" y="5655980"/>
                <a:ext cx="4057606" cy="478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建议优化成本结构，加强市场推广，提升产品竞争力。</a:t>
                </a:r>
                <a:endParaRPr lang="en-US" dirty="0"/>
              </a:p>
            </p:txBody>
          </p:sp>
          <p:sp>
            <p:nvSpPr>
              <p:cNvPr id="34" name="Icon5">
                <a:extLst>
                  <a:ext uri="{FF2B5EF4-FFF2-40B4-BE49-F238E27FC236}">
                    <a16:creationId xmlns:a16="http://schemas.microsoft.com/office/drawing/2014/main" id="{2B580C82-6DBD-730E-361F-E81605BD0D0B}"/>
                  </a:ext>
                </a:extLst>
              </p:cNvPr>
              <p:cNvSpPr/>
              <p:nvPr/>
            </p:nvSpPr>
            <p:spPr bwMode="auto">
              <a:xfrm>
                <a:off x="660400" y="5473122"/>
                <a:ext cx="390974" cy="390334"/>
              </a:xfrm>
              <a:custGeom>
                <a:avLst/>
                <a:gdLst>
                  <a:gd name="connsiteX0" fmla="*/ 140058 w 608466"/>
                  <a:gd name="connsiteY0" fmla="*/ 391328 h 607471"/>
                  <a:gd name="connsiteX1" fmla="*/ 183230 w 608466"/>
                  <a:gd name="connsiteY1" fmla="*/ 434344 h 607471"/>
                  <a:gd name="connsiteX2" fmla="*/ 216467 w 608466"/>
                  <a:gd name="connsiteY2" fmla="*/ 467532 h 607471"/>
                  <a:gd name="connsiteX3" fmla="*/ 78226 w 608466"/>
                  <a:gd name="connsiteY3" fmla="*/ 605572 h 607471"/>
                  <a:gd name="connsiteX4" fmla="*/ 33941 w 608466"/>
                  <a:gd name="connsiteY4" fmla="*/ 583415 h 607471"/>
                  <a:gd name="connsiteX5" fmla="*/ 1910 w 608466"/>
                  <a:gd name="connsiteY5" fmla="*/ 529275 h 607471"/>
                  <a:gd name="connsiteX6" fmla="*/ 338845 w 608466"/>
                  <a:gd name="connsiteY6" fmla="*/ 166372 h 607471"/>
                  <a:gd name="connsiteX7" fmla="*/ 313032 w 608466"/>
                  <a:gd name="connsiteY7" fmla="*/ 210126 h 607471"/>
                  <a:gd name="connsiteX8" fmla="*/ 304583 w 608466"/>
                  <a:gd name="connsiteY8" fmla="*/ 215039 h 607471"/>
                  <a:gd name="connsiteX9" fmla="*/ 245621 w 608466"/>
                  <a:gd name="connsiteY9" fmla="*/ 215039 h 607471"/>
                  <a:gd name="connsiteX10" fmla="*/ 291026 w 608466"/>
                  <a:gd name="connsiteY10" fmla="*/ 316915 h 607471"/>
                  <a:gd name="connsiteX11" fmla="*/ 512666 w 608466"/>
                  <a:gd name="connsiteY11" fmla="*/ 316915 h 607471"/>
                  <a:gd name="connsiteX12" fmla="*/ 558164 w 608466"/>
                  <a:gd name="connsiteY12" fmla="*/ 215039 h 607471"/>
                  <a:gd name="connsiteX13" fmla="*/ 440055 w 608466"/>
                  <a:gd name="connsiteY13" fmla="*/ 215039 h 607471"/>
                  <a:gd name="connsiteX14" fmla="*/ 430770 w 608466"/>
                  <a:gd name="connsiteY14" fmla="*/ 208179 h 607471"/>
                  <a:gd name="connsiteX15" fmla="*/ 426963 w 608466"/>
                  <a:gd name="connsiteY15" fmla="*/ 196406 h 607471"/>
                  <a:gd name="connsiteX16" fmla="*/ 399478 w 608466"/>
                  <a:gd name="connsiteY16" fmla="*/ 308387 h 607471"/>
                  <a:gd name="connsiteX17" fmla="*/ 390193 w 608466"/>
                  <a:gd name="connsiteY17" fmla="*/ 315896 h 607471"/>
                  <a:gd name="connsiteX18" fmla="*/ 389914 w 608466"/>
                  <a:gd name="connsiteY18" fmla="*/ 315896 h 607471"/>
                  <a:gd name="connsiteX19" fmla="*/ 380536 w 608466"/>
                  <a:gd name="connsiteY19" fmla="*/ 308850 h 607471"/>
                  <a:gd name="connsiteX20" fmla="*/ 401846 w 608466"/>
                  <a:gd name="connsiteY20" fmla="*/ 49802 h 607471"/>
                  <a:gd name="connsiteX21" fmla="*/ 291026 w 608466"/>
                  <a:gd name="connsiteY21" fmla="*/ 95550 h 607471"/>
                  <a:gd name="connsiteX22" fmla="*/ 245714 w 608466"/>
                  <a:gd name="connsiteY22" fmla="*/ 195387 h 607471"/>
                  <a:gd name="connsiteX23" fmla="*/ 299011 w 608466"/>
                  <a:gd name="connsiteY23" fmla="*/ 195387 h 607471"/>
                  <a:gd name="connsiteX24" fmla="*/ 333367 w 608466"/>
                  <a:gd name="connsiteY24" fmla="*/ 136893 h 607471"/>
                  <a:gd name="connsiteX25" fmla="*/ 343024 w 608466"/>
                  <a:gd name="connsiteY25" fmla="*/ 132166 h 607471"/>
                  <a:gd name="connsiteX26" fmla="*/ 351287 w 608466"/>
                  <a:gd name="connsiteY26" fmla="*/ 139118 h 607471"/>
                  <a:gd name="connsiteX27" fmla="*/ 389079 w 608466"/>
                  <a:gd name="connsiteY27" fmla="*/ 268341 h 607471"/>
                  <a:gd name="connsiteX28" fmla="*/ 416192 w 608466"/>
                  <a:gd name="connsiteY28" fmla="*/ 157936 h 607471"/>
                  <a:gd name="connsiteX29" fmla="*/ 425384 w 608466"/>
                  <a:gd name="connsiteY29" fmla="*/ 150520 h 607471"/>
                  <a:gd name="connsiteX30" fmla="*/ 435041 w 608466"/>
                  <a:gd name="connsiteY30" fmla="*/ 157287 h 607471"/>
                  <a:gd name="connsiteX31" fmla="*/ 447297 w 608466"/>
                  <a:gd name="connsiteY31" fmla="*/ 195387 h 607471"/>
                  <a:gd name="connsiteX32" fmla="*/ 558071 w 608466"/>
                  <a:gd name="connsiteY32" fmla="*/ 195387 h 607471"/>
                  <a:gd name="connsiteX33" fmla="*/ 512666 w 608466"/>
                  <a:gd name="connsiteY33" fmla="*/ 95550 h 607471"/>
                  <a:gd name="connsiteX34" fmla="*/ 401846 w 608466"/>
                  <a:gd name="connsiteY34" fmla="*/ 49802 h 607471"/>
                  <a:gd name="connsiteX35" fmla="*/ 401846 w 608466"/>
                  <a:gd name="connsiteY35" fmla="*/ 0 h 607471"/>
                  <a:gd name="connsiteX36" fmla="*/ 547950 w 608466"/>
                  <a:gd name="connsiteY36" fmla="*/ 60417 h 607471"/>
                  <a:gd name="connsiteX37" fmla="*/ 547950 w 608466"/>
                  <a:gd name="connsiteY37" fmla="*/ 352048 h 607471"/>
                  <a:gd name="connsiteX38" fmla="*/ 274684 w 608466"/>
                  <a:gd name="connsiteY38" fmla="*/ 368549 h 607471"/>
                  <a:gd name="connsiteX39" fmla="*/ 247757 w 608466"/>
                  <a:gd name="connsiteY39" fmla="*/ 395524 h 607471"/>
                  <a:gd name="connsiteX40" fmla="*/ 258899 w 608466"/>
                  <a:gd name="connsiteY40" fmla="*/ 425281 h 607471"/>
                  <a:gd name="connsiteX41" fmla="*/ 236057 w 608466"/>
                  <a:gd name="connsiteY41" fmla="*/ 447992 h 607471"/>
                  <a:gd name="connsiteX42" fmla="*/ 159732 w 608466"/>
                  <a:gd name="connsiteY42" fmla="*/ 371700 h 607471"/>
                  <a:gd name="connsiteX43" fmla="*/ 182481 w 608466"/>
                  <a:gd name="connsiteY43" fmla="*/ 348989 h 607471"/>
                  <a:gd name="connsiteX44" fmla="*/ 212194 w 608466"/>
                  <a:gd name="connsiteY44" fmla="*/ 360113 h 607471"/>
                  <a:gd name="connsiteX45" fmla="*/ 239214 w 608466"/>
                  <a:gd name="connsiteY45" fmla="*/ 333138 h 607471"/>
                  <a:gd name="connsiteX46" fmla="*/ 255742 w 608466"/>
                  <a:gd name="connsiteY46" fmla="*/ 60417 h 607471"/>
                  <a:gd name="connsiteX47" fmla="*/ 401846 w 608466"/>
                  <a:gd name="connsiteY47" fmla="*/ 0 h 60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8466" h="607471">
                    <a:moveTo>
                      <a:pt x="140058" y="391328"/>
                    </a:moveTo>
                    <a:lnTo>
                      <a:pt x="183230" y="434344"/>
                    </a:lnTo>
                    <a:lnTo>
                      <a:pt x="216467" y="467532"/>
                    </a:lnTo>
                    <a:lnTo>
                      <a:pt x="78226" y="605572"/>
                    </a:lnTo>
                    <a:cubicBezTo>
                      <a:pt x="71449" y="612339"/>
                      <a:pt x="51859" y="600102"/>
                      <a:pt x="33941" y="583415"/>
                    </a:cubicBezTo>
                    <a:cubicBezTo>
                      <a:pt x="12680" y="563576"/>
                      <a:pt x="-6167" y="537433"/>
                      <a:pt x="1910" y="529275"/>
                    </a:cubicBezTo>
                    <a:close/>
                    <a:moveTo>
                      <a:pt x="338845" y="166372"/>
                    </a:moveTo>
                    <a:lnTo>
                      <a:pt x="313032" y="210126"/>
                    </a:lnTo>
                    <a:cubicBezTo>
                      <a:pt x="311268" y="213185"/>
                      <a:pt x="308111" y="215039"/>
                      <a:pt x="304583" y="215039"/>
                    </a:cubicBezTo>
                    <a:lnTo>
                      <a:pt x="245621" y="215039"/>
                    </a:lnTo>
                    <a:cubicBezTo>
                      <a:pt x="247664" y="252118"/>
                      <a:pt x="262706" y="288642"/>
                      <a:pt x="291026" y="316915"/>
                    </a:cubicBezTo>
                    <a:cubicBezTo>
                      <a:pt x="352123" y="377911"/>
                      <a:pt x="451569" y="377911"/>
                      <a:pt x="512666" y="316915"/>
                    </a:cubicBezTo>
                    <a:cubicBezTo>
                      <a:pt x="541079" y="288642"/>
                      <a:pt x="556028" y="252118"/>
                      <a:pt x="558164" y="215039"/>
                    </a:cubicBezTo>
                    <a:lnTo>
                      <a:pt x="440055" y="215039"/>
                    </a:lnTo>
                    <a:cubicBezTo>
                      <a:pt x="435784" y="215039"/>
                      <a:pt x="432069" y="212258"/>
                      <a:pt x="430770" y="208179"/>
                    </a:cubicBezTo>
                    <a:lnTo>
                      <a:pt x="426963" y="196406"/>
                    </a:lnTo>
                    <a:lnTo>
                      <a:pt x="399478" y="308387"/>
                    </a:lnTo>
                    <a:cubicBezTo>
                      <a:pt x="398457" y="312744"/>
                      <a:pt x="394557" y="315803"/>
                      <a:pt x="390193" y="315896"/>
                    </a:cubicBezTo>
                    <a:lnTo>
                      <a:pt x="389914" y="315896"/>
                    </a:lnTo>
                    <a:cubicBezTo>
                      <a:pt x="385550" y="315896"/>
                      <a:pt x="381743" y="313022"/>
                      <a:pt x="380536" y="308850"/>
                    </a:cubicBezTo>
                    <a:close/>
                    <a:moveTo>
                      <a:pt x="401846" y="49802"/>
                    </a:moveTo>
                    <a:cubicBezTo>
                      <a:pt x="361710" y="49802"/>
                      <a:pt x="321575" y="65052"/>
                      <a:pt x="291026" y="95550"/>
                    </a:cubicBezTo>
                    <a:cubicBezTo>
                      <a:pt x="263170" y="123359"/>
                      <a:pt x="248221" y="159048"/>
                      <a:pt x="245714" y="195387"/>
                    </a:cubicBezTo>
                    <a:lnTo>
                      <a:pt x="299011" y="195387"/>
                    </a:lnTo>
                    <a:lnTo>
                      <a:pt x="333367" y="136893"/>
                    </a:lnTo>
                    <a:cubicBezTo>
                      <a:pt x="335317" y="133556"/>
                      <a:pt x="339124" y="131610"/>
                      <a:pt x="343024" y="132166"/>
                    </a:cubicBezTo>
                    <a:cubicBezTo>
                      <a:pt x="346923" y="132629"/>
                      <a:pt x="350173" y="135318"/>
                      <a:pt x="351287" y="139118"/>
                    </a:cubicBezTo>
                    <a:lnTo>
                      <a:pt x="389079" y="268341"/>
                    </a:lnTo>
                    <a:lnTo>
                      <a:pt x="416192" y="157936"/>
                    </a:lnTo>
                    <a:cubicBezTo>
                      <a:pt x="417213" y="153672"/>
                      <a:pt x="420927" y="150613"/>
                      <a:pt x="425384" y="150520"/>
                    </a:cubicBezTo>
                    <a:cubicBezTo>
                      <a:pt x="429748" y="150057"/>
                      <a:pt x="433741" y="153116"/>
                      <a:pt x="435041" y="157287"/>
                    </a:cubicBezTo>
                    <a:lnTo>
                      <a:pt x="447297" y="195387"/>
                    </a:lnTo>
                    <a:lnTo>
                      <a:pt x="558071" y="195387"/>
                    </a:lnTo>
                    <a:cubicBezTo>
                      <a:pt x="555564" y="159048"/>
                      <a:pt x="540522" y="123359"/>
                      <a:pt x="512666" y="95550"/>
                    </a:cubicBezTo>
                    <a:cubicBezTo>
                      <a:pt x="482117" y="65052"/>
                      <a:pt x="441982" y="49802"/>
                      <a:pt x="401846" y="49802"/>
                    </a:cubicBezTo>
                    <a:close/>
                    <a:moveTo>
                      <a:pt x="401846" y="0"/>
                    </a:moveTo>
                    <a:cubicBezTo>
                      <a:pt x="454726" y="0"/>
                      <a:pt x="507605" y="20139"/>
                      <a:pt x="547950" y="60417"/>
                    </a:cubicBezTo>
                    <a:cubicBezTo>
                      <a:pt x="628639" y="140972"/>
                      <a:pt x="628639" y="271493"/>
                      <a:pt x="547950" y="352048"/>
                    </a:cubicBezTo>
                    <a:cubicBezTo>
                      <a:pt x="473296" y="426579"/>
                      <a:pt x="355744" y="432048"/>
                      <a:pt x="274684" y="368549"/>
                    </a:cubicBezTo>
                    <a:lnTo>
                      <a:pt x="247757" y="395524"/>
                    </a:lnTo>
                    <a:cubicBezTo>
                      <a:pt x="257785" y="408595"/>
                      <a:pt x="263542" y="420553"/>
                      <a:pt x="258899" y="425281"/>
                    </a:cubicBezTo>
                    <a:lnTo>
                      <a:pt x="236057" y="447992"/>
                    </a:lnTo>
                    <a:lnTo>
                      <a:pt x="159732" y="371700"/>
                    </a:lnTo>
                    <a:lnTo>
                      <a:pt x="182481" y="348989"/>
                    </a:lnTo>
                    <a:cubicBezTo>
                      <a:pt x="187216" y="344262"/>
                      <a:pt x="199102" y="350009"/>
                      <a:pt x="212194" y="360113"/>
                    </a:cubicBezTo>
                    <a:lnTo>
                      <a:pt x="239214" y="333138"/>
                    </a:lnTo>
                    <a:cubicBezTo>
                      <a:pt x="175703" y="252211"/>
                      <a:pt x="181088" y="134947"/>
                      <a:pt x="255742" y="60417"/>
                    </a:cubicBezTo>
                    <a:cubicBezTo>
                      <a:pt x="296086" y="20139"/>
                      <a:pt x="348966" y="0"/>
                      <a:pt x="40184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Bullet5">
                <a:extLst>
                  <a:ext uri="{FF2B5EF4-FFF2-40B4-BE49-F238E27FC236}">
                    <a16:creationId xmlns:a16="http://schemas.microsoft.com/office/drawing/2014/main" id="{A0DCF69D-BC85-2A39-2621-339B3FB8397F}"/>
                  </a:ext>
                </a:extLst>
              </p:cNvPr>
              <p:cNvSpPr/>
              <p:nvPr/>
            </p:nvSpPr>
            <p:spPr bwMode="auto">
              <a:xfrm>
                <a:off x="1212980" y="5265007"/>
                <a:ext cx="4057606" cy="390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财务建议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机遇与风险分析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项目面临的机遇与风险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机遇</a:t>
            </a:r>
            <a:endParaRPr lang="en-US" dirty="0"/>
          </a:p>
        </p:txBody>
      </p:sp>
      <p:grpSp>
        <p:nvGrpSpPr>
          <p:cNvPr id="43" name="4bac8fcf-8d84-433d-9339-7988014c813c.source.5.zh-Hans.pptx">
            <a:extLst>
              <a:ext uri="{FF2B5EF4-FFF2-40B4-BE49-F238E27FC236}">
                <a16:creationId xmlns:a16="http://schemas.microsoft.com/office/drawing/2014/main" id="{8DA27CE5-FF23-A921-56E1-FD2B263B5854}"/>
              </a:ext>
            </a:extLst>
          </p:cNvPr>
          <p:cNvGrpSpPr/>
          <p:nvPr/>
        </p:nvGrpSpPr>
        <p:grpSpPr>
          <a:xfrm>
            <a:off x="673100" y="1130300"/>
            <a:ext cx="10845800" cy="5046115"/>
            <a:chOff x="673100" y="1130300"/>
            <a:chExt cx="10845800" cy="5046115"/>
          </a:xfrm>
        </p:grpSpPr>
        <p:sp>
          <p:nvSpPr>
            <p:cNvPr id="3" name="iśļiḑé">
              <a:extLst>
                <a:ext uri="{FF2B5EF4-FFF2-40B4-BE49-F238E27FC236}">
                  <a16:creationId xmlns:a16="http://schemas.microsoft.com/office/drawing/2014/main" id="{6C1C30D7-7750-4EAE-A8FD-182628613567}"/>
                </a:ext>
              </a:extLst>
            </p:cNvPr>
            <p:cNvSpPr/>
            <p:nvPr/>
          </p:nvSpPr>
          <p:spPr>
            <a:xfrm>
              <a:off x="1247829" y="2317176"/>
              <a:ext cx="4908102" cy="3859239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accent1"/>
            </a:solidFill>
            <a:ln w="3175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" name="ïŝlíďê">
              <a:extLst>
                <a:ext uri="{FF2B5EF4-FFF2-40B4-BE49-F238E27FC236}">
                  <a16:creationId xmlns:a16="http://schemas.microsoft.com/office/drawing/2014/main" id="{E2304BFE-63E0-433F-8E0C-C6DF8979B8BA}"/>
                </a:ext>
              </a:extLst>
            </p:cNvPr>
            <p:cNvSpPr/>
            <p:nvPr/>
          </p:nvSpPr>
          <p:spPr>
            <a:xfrm>
              <a:off x="1763177" y="2915752"/>
              <a:ext cx="3877401" cy="3048799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tx2">
                <a:alpha val="15000"/>
              </a:schemeClr>
            </a:solidFill>
            <a:ln w="3175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" name="îṧḷídè">
              <a:extLst>
                <a:ext uri="{FF2B5EF4-FFF2-40B4-BE49-F238E27FC236}">
                  <a16:creationId xmlns:a16="http://schemas.microsoft.com/office/drawing/2014/main" id="{C0FC3D6C-92F5-4AA3-AA10-0E0958AF8F67}"/>
                </a:ext>
              </a:extLst>
            </p:cNvPr>
            <p:cNvSpPr/>
            <p:nvPr/>
          </p:nvSpPr>
          <p:spPr>
            <a:xfrm>
              <a:off x="2278527" y="3559577"/>
              <a:ext cx="2846699" cy="2238358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6" name="iŝľiḋe">
              <a:extLst>
                <a:ext uri="{FF2B5EF4-FFF2-40B4-BE49-F238E27FC236}">
                  <a16:creationId xmlns:a16="http://schemas.microsoft.com/office/drawing/2014/main" id="{F1FA1631-5F77-43EB-901D-A0984E66460F}"/>
                </a:ext>
              </a:extLst>
            </p:cNvPr>
            <p:cNvSpPr/>
            <p:nvPr/>
          </p:nvSpPr>
          <p:spPr>
            <a:xfrm>
              <a:off x="2798308" y="4179691"/>
              <a:ext cx="1815998" cy="1427919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tx2">
                <a:alpha val="15000"/>
              </a:schemeClr>
            </a:solidFill>
            <a:ln w="3175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cxnSp>
          <p:nvCxnSpPr>
            <p:cNvPr id="8" name="ïŝḻiḍé">
              <a:extLst>
                <a:ext uri="{FF2B5EF4-FFF2-40B4-BE49-F238E27FC236}">
                  <a16:creationId xmlns:a16="http://schemas.microsoft.com/office/drawing/2014/main" id="{1D4D3EC2-0212-41B7-9E03-98835166AF8C}"/>
                </a:ext>
              </a:extLst>
            </p:cNvPr>
            <p:cNvCxnSpPr>
              <a:cxnSpLocks/>
            </p:cNvCxnSpPr>
            <p:nvPr/>
          </p:nvCxnSpPr>
          <p:spPr>
            <a:xfrm>
              <a:off x="3894340" y="2613999"/>
              <a:ext cx="2499341" cy="0"/>
            </a:xfrm>
            <a:prstGeom prst="line">
              <a:avLst/>
            </a:prstGeom>
            <a:ln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íṥļïḋè">
              <a:extLst>
                <a:ext uri="{FF2B5EF4-FFF2-40B4-BE49-F238E27FC236}">
                  <a16:creationId xmlns:a16="http://schemas.microsoft.com/office/drawing/2014/main" id="{BD227B12-4268-4F28-81FC-EB34F2E4DA72}"/>
                </a:ext>
              </a:extLst>
            </p:cNvPr>
            <p:cNvCxnSpPr>
              <a:cxnSpLocks/>
            </p:cNvCxnSpPr>
            <p:nvPr/>
          </p:nvCxnSpPr>
          <p:spPr>
            <a:xfrm>
              <a:off x="3894340" y="3416721"/>
              <a:ext cx="4706197" cy="0"/>
            </a:xfrm>
            <a:prstGeom prst="line">
              <a:avLst/>
            </a:prstGeom>
            <a:ln>
              <a:solidFill>
                <a:schemeClr val="tx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ïṣľîḑe">
              <a:extLst>
                <a:ext uri="{FF2B5EF4-FFF2-40B4-BE49-F238E27FC236}">
                  <a16:creationId xmlns:a16="http://schemas.microsoft.com/office/drawing/2014/main" id="{1787486A-349C-4736-A2F3-14A3EFE3AD99}"/>
                </a:ext>
              </a:extLst>
            </p:cNvPr>
            <p:cNvCxnSpPr>
              <a:cxnSpLocks/>
            </p:cNvCxnSpPr>
            <p:nvPr/>
          </p:nvCxnSpPr>
          <p:spPr>
            <a:xfrm>
              <a:off x="3894340" y="4173318"/>
              <a:ext cx="2997723" cy="0"/>
            </a:xfrm>
            <a:prstGeom prst="line">
              <a:avLst/>
            </a:prstGeom>
            <a:ln>
              <a:solidFill>
                <a:schemeClr val="tx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îṧḻíḍé">
              <a:extLst>
                <a:ext uri="{FF2B5EF4-FFF2-40B4-BE49-F238E27FC236}">
                  <a16:creationId xmlns:a16="http://schemas.microsoft.com/office/drawing/2014/main" id="{E9C0A51C-F9E2-4FD1-9C36-3AB3D512C433}"/>
                </a:ext>
              </a:extLst>
            </p:cNvPr>
            <p:cNvCxnSpPr>
              <a:cxnSpLocks/>
            </p:cNvCxnSpPr>
            <p:nvPr/>
          </p:nvCxnSpPr>
          <p:spPr>
            <a:xfrm>
              <a:off x="3894340" y="5046396"/>
              <a:ext cx="1053507" cy="0"/>
            </a:xfrm>
            <a:prstGeom prst="line">
              <a:avLst/>
            </a:prstGeom>
            <a:ln>
              <a:solidFill>
                <a:schemeClr val="tx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îṧľíḑê">
              <a:extLst>
                <a:ext uri="{FF2B5EF4-FFF2-40B4-BE49-F238E27FC236}">
                  <a16:creationId xmlns:a16="http://schemas.microsoft.com/office/drawing/2014/main" id="{9CB4EC01-6667-41F2-A99C-7010FAE4E66D}"/>
                </a:ext>
              </a:extLst>
            </p:cNvPr>
            <p:cNvCxnSpPr>
              <a:cxnSpLocks/>
            </p:cNvCxnSpPr>
            <p:nvPr/>
          </p:nvCxnSpPr>
          <p:spPr>
            <a:xfrm>
              <a:off x="3894340" y="5820322"/>
              <a:ext cx="4418165" cy="0"/>
            </a:xfrm>
            <a:prstGeom prst="line">
              <a:avLst/>
            </a:prstGeom>
            <a:ln>
              <a:solidFill>
                <a:schemeClr val="tx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196555C-340E-B188-F9EE-195607C9C0F5}"/>
                </a:ext>
              </a:extLst>
            </p:cNvPr>
            <p:cNvGrpSpPr/>
            <p:nvPr/>
          </p:nvGrpSpPr>
          <p:grpSpPr>
            <a:xfrm>
              <a:off x="3428651" y="2246120"/>
              <a:ext cx="5290806" cy="947024"/>
              <a:chOff x="3428651" y="2246120"/>
              <a:chExt cx="5290806" cy="947024"/>
            </a:xfrm>
          </p:grpSpPr>
          <p:sp>
            <p:nvSpPr>
              <p:cNvPr id="15" name="IconBackground1">
                <a:extLst>
                  <a:ext uri="{FF2B5EF4-FFF2-40B4-BE49-F238E27FC236}">
                    <a16:creationId xmlns:a16="http://schemas.microsoft.com/office/drawing/2014/main" id="{A08845FC-BA56-4FF6-A7BD-150DACF492CE}"/>
                  </a:ext>
                </a:extLst>
              </p:cNvPr>
              <p:cNvSpPr/>
              <p:nvPr/>
            </p:nvSpPr>
            <p:spPr>
              <a:xfrm>
                <a:off x="3428651" y="2312979"/>
                <a:ext cx="546450" cy="5464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con1">
                <a:extLst>
                  <a:ext uri="{FF2B5EF4-FFF2-40B4-BE49-F238E27FC236}">
                    <a16:creationId xmlns:a16="http://schemas.microsoft.com/office/drawing/2014/main" id="{4F6F3E13-C33F-4220-8933-7E5D861AB623}"/>
                  </a:ext>
                </a:extLst>
              </p:cNvPr>
              <p:cNvSpPr/>
              <p:nvPr/>
            </p:nvSpPr>
            <p:spPr bwMode="auto">
              <a:xfrm>
                <a:off x="3601492" y="2482683"/>
                <a:ext cx="200766" cy="200766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Text1">
                <a:extLst>
                  <a:ext uri="{FF2B5EF4-FFF2-40B4-BE49-F238E27FC236}">
                    <a16:creationId xmlns:a16="http://schemas.microsoft.com/office/drawing/2014/main" id="{E7A6697C-1D6F-4A8A-93CC-A1440E1AD2EB}"/>
                  </a:ext>
                </a:extLst>
              </p:cNvPr>
              <p:cNvSpPr/>
              <p:nvPr/>
            </p:nvSpPr>
            <p:spPr bwMode="auto">
              <a:xfrm>
                <a:off x="6595702" y="2623845"/>
                <a:ext cx="2123755" cy="569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AI、边缘计算和5G等技术进步，助力设备性能提升。</a:t>
                </a:r>
                <a:endParaRPr lang="en-US" dirty="0"/>
              </a:p>
            </p:txBody>
          </p:sp>
          <p:sp>
            <p:nvSpPr>
              <p:cNvPr id="24" name="Bullet1">
                <a:extLst>
                  <a:ext uri="{FF2B5EF4-FFF2-40B4-BE49-F238E27FC236}">
                    <a16:creationId xmlns:a16="http://schemas.microsoft.com/office/drawing/2014/main" id="{DDED9EBF-EFC1-4162-A9D9-0EFDB5B3B830}"/>
                  </a:ext>
                </a:extLst>
              </p:cNvPr>
              <p:cNvSpPr txBox="1"/>
              <p:nvPr/>
            </p:nvSpPr>
            <p:spPr bwMode="auto">
              <a:xfrm>
                <a:off x="6595703" y="2246120"/>
                <a:ext cx="2123754" cy="3777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技术发展推动</a:t>
                </a:r>
                <a:endParaRPr lang="en-US" dirty="0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C98ED572-360D-F7CB-141E-B55811198948}"/>
                </a:ext>
              </a:extLst>
            </p:cNvPr>
            <p:cNvGrpSpPr/>
            <p:nvPr/>
          </p:nvGrpSpPr>
          <p:grpSpPr>
            <a:xfrm>
              <a:off x="3422537" y="2987443"/>
              <a:ext cx="7803872" cy="947024"/>
              <a:chOff x="3422537" y="2987443"/>
              <a:chExt cx="7803872" cy="947024"/>
            </a:xfrm>
          </p:grpSpPr>
          <p:sp>
            <p:nvSpPr>
              <p:cNvPr id="11" name="IconBackground2">
                <a:extLst>
                  <a:ext uri="{FF2B5EF4-FFF2-40B4-BE49-F238E27FC236}">
                    <a16:creationId xmlns:a16="http://schemas.microsoft.com/office/drawing/2014/main" id="{B60B7314-2CEA-4A7D-9EF1-9E4EB66E79C7}"/>
                  </a:ext>
                </a:extLst>
              </p:cNvPr>
              <p:cNvSpPr/>
              <p:nvPr/>
            </p:nvSpPr>
            <p:spPr>
              <a:xfrm>
                <a:off x="3422537" y="3103370"/>
                <a:ext cx="546450" cy="546448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" name="Icon2">
                <a:extLst>
                  <a:ext uri="{FF2B5EF4-FFF2-40B4-BE49-F238E27FC236}">
                    <a16:creationId xmlns:a16="http://schemas.microsoft.com/office/drawing/2014/main" id="{9757F0F9-61E5-47E0-9C52-124868AEB7F7}"/>
                  </a:ext>
                </a:extLst>
              </p:cNvPr>
              <p:cNvSpPr/>
              <p:nvPr/>
            </p:nvSpPr>
            <p:spPr bwMode="auto">
              <a:xfrm>
                <a:off x="3544150" y="3254412"/>
                <a:ext cx="289890" cy="250100"/>
              </a:xfrm>
              <a:custGeom>
                <a:avLst/>
                <a:gdLst>
                  <a:gd name="connsiteX0" fmla="*/ 19050 w 331788"/>
                  <a:gd name="connsiteY0" fmla="*/ 213226 h 286251"/>
                  <a:gd name="connsiteX1" fmla="*/ 151105 w 331788"/>
                  <a:gd name="connsiteY1" fmla="*/ 213226 h 286251"/>
                  <a:gd name="connsiteX2" fmla="*/ 151105 w 331788"/>
                  <a:gd name="connsiteY2" fmla="*/ 278564 h 286251"/>
                  <a:gd name="connsiteX3" fmla="*/ 152400 w 331788"/>
                  <a:gd name="connsiteY3" fmla="*/ 286251 h 286251"/>
                  <a:gd name="connsiteX4" fmla="*/ 25523 w 331788"/>
                  <a:gd name="connsiteY4" fmla="*/ 286251 h 286251"/>
                  <a:gd name="connsiteX5" fmla="*/ 19050 w 331788"/>
                  <a:gd name="connsiteY5" fmla="*/ 278564 h 286251"/>
                  <a:gd name="connsiteX6" fmla="*/ 19050 w 331788"/>
                  <a:gd name="connsiteY6" fmla="*/ 213226 h 286251"/>
                  <a:gd name="connsiteX7" fmla="*/ 185265 w 331788"/>
                  <a:gd name="connsiteY7" fmla="*/ 165601 h 286251"/>
                  <a:gd name="connsiteX8" fmla="*/ 308448 w 331788"/>
                  <a:gd name="connsiteY8" fmla="*/ 165601 h 286251"/>
                  <a:gd name="connsiteX9" fmla="*/ 313635 w 331788"/>
                  <a:gd name="connsiteY9" fmla="*/ 165601 h 286251"/>
                  <a:gd name="connsiteX10" fmla="*/ 331788 w 331788"/>
                  <a:gd name="connsiteY10" fmla="*/ 187421 h 286251"/>
                  <a:gd name="connsiteX11" fmla="*/ 331788 w 331788"/>
                  <a:gd name="connsiteY11" fmla="*/ 278550 h 286251"/>
                  <a:gd name="connsiteX12" fmla="*/ 324008 w 331788"/>
                  <a:gd name="connsiteY12" fmla="*/ 286251 h 286251"/>
                  <a:gd name="connsiteX13" fmla="*/ 169705 w 331788"/>
                  <a:gd name="connsiteY13" fmla="*/ 286251 h 286251"/>
                  <a:gd name="connsiteX14" fmla="*/ 161925 w 331788"/>
                  <a:gd name="connsiteY14" fmla="*/ 278550 h 286251"/>
                  <a:gd name="connsiteX15" fmla="*/ 161925 w 331788"/>
                  <a:gd name="connsiteY15" fmla="*/ 187421 h 286251"/>
                  <a:gd name="connsiteX16" fmla="*/ 168408 w 331788"/>
                  <a:gd name="connsiteY16" fmla="*/ 173302 h 286251"/>
                  <a:gd name="connsiteX17" fmla="*/ 174892 w 331788"/>
                  <a:gd name="connsiteY17" fmla="*/ 166885 h 286251"/>
                  <a:gd name="connsiteX18" fmla="*/ 185265 w 331788"/>
                  <a:gd name="connsiteY18" fmla="*/ 165601 h 286251"/>
                  <a:gd name="connsiteX19" fmla="*/ 59302 w 331788"/>
                  <a:gd name="connsiteY19" fmla="*/ 117976 h 286251"/>
                  <a:gd name="connsiteX20" fmla="*/ 78640 w 331788"/>
                  <a:gd name="connsiteY20" fmla="*/ 117976 h 286251"/>
                  <a:gd name="connsiteX21" fmla="*/ 86375 w 331788"/>
                  <a:gd name="connsiteY21" fmla="*/ 123154 h 286251"/>
                  <a:gd name="connsiteX22" fmla="*/ 94110 w 331788"/>
                  <a:gd name="connsiteY22" fmla="*/ 160692 h 286251"/>
                  <a:gd name="connsiteX23" fmla="*/ 95399 w 331788"/>
                  <a:gd name="connsiteY23" fmla="*/ 165870 h 286251"/>
                  <a:gd name="connsiteX24" fmla="*/ 96688 w 331788"/>
                  <a:gd name="connsiteY24" fmla="*/ 169753 h 286251"/>
                  <a:gd name="connsiteX25" fmla="*/ 96688 w 331788"/>
                  <a:gd name="connsiteY25" fmla="*/ 172342 h 286251"/>
                  <a:gd name="connsiteX26" fmla="*/ 103134 w 331788"/>
                  <a:gd name="connsiteY26" fmla="*/ 172342 h 286251"/>
                  <a:gd name="connsiteX27" fmla="*/ 103134 w 331788"/>
                  <a:gd name="connsiteY27" fmla="*/ 165870 h 286251"/>
                  <a:gd name="connsiteX28" fmla="*/ 103134 w 331788"/>
                  <a:gd name="connsiteY28" fmla="*/ 164576 h 286251"/>
                  <a:gd name="connsiteX29" fmla="*/ 104424 w 331788"/>
                  <a:gd name="connsiteY29" fmla="*/ 160692 h 286251"/>
                  <a:gd name="connsiteX30" fmla="*/ 112159 w 331788"/>
                  <a:gd name="connsiteY30" fmla="*/ 134804 h 286251"/>
                  <a:gd name="connsiteX31" fmla="*/ 107002 w 331788"/>
                  <a:gd name="connsiteY31" fmla="*/ 121859 h 286251"/>
                  <a:gd name="connsiteX32" fmla="*/ 109580 w 331788"/>
                  <a:gd name="connsiteY32" fmla="*/ 117976 h 286251"/>
                  <a:gd name="connsiteX33" fmla="*/ 121183 w 331788"/>
                  <a:gd name="connsiteY33" fmla="*/ 117976 h 286251"/>
                  <a:gd name="connsiteX34" fmla="*/ 125050 w 331788"/>
                  <a:gd name="connsiteY34" fmla="*/ 121859 h 286251"/>
                  <a:gd name="connsiteX35" fmla="*/ 118605 w 331788"/>
                  <a:gd name="connsiteY35" fmla="*/ 134804 h 286251"/>
                  <a:gd name="connsiteX36" fmla="*/ 126340 w 331788"/>
                  <a:gd name="connsiteY36" fmla="*/ 160692 h 286251"/>
                  <a:gd name="connsiteX37" fmla="*/ 126340 w 331788"/>
                  <a:gd name="connsiteY37" fmla="*/ 165870 h 286251"/>
                  <a:gd name="connsiteX38" fmla="*/ 127629 w 331788"/>
                  <a:gd name="connsiteY38" fmla="*/ 165870 h 286251"/>
                  <a:gd name="connsiteX39" fmla="*/ 127629 w 331788"/>
                  <a:gd name="connsiteY39" fmla="*/ 172342 h 286251"/>
                  <a:gd name="connsiteX40" fmla="*/ 134075 w 331788"/>
                  <a:gd name="connsiteY40" fmla="*/ 172342 h 286251"/>
                  <a:gd name="connsiteX41" fmla="*/ 134075 w 331788"/>
                  <a:gd name="connsiteY41" fmla="*/ 169753 h 286251"/>
                  <a:gd name="connsiteX42" fmla="*/ 135364 w 331788"/>
                  <a:gd name="connsiteY42" fmla="*/ 165870 h 286251"/>
                  <a:gd name="connsiteX43" fmla="*/ 136653 w 331788"/>
                  <a:gd name="connsiteY43" fmla="*/ 160692 h 286251"/>
                  <a:gd name="connsiteX44" fmla="*/ 144388 w 331788"/>
                  <a:gd name="connsiteY44" fmla="*/ 123154 h 286251"/>
                  <a:gd name="connsiteX45" fmla="*/ 152123 w 331788"/>
                  <a:gd name="connsiteY45" fmla="*/ 117976 h 286251"/>
                  <a:gd name="connsiteX46" fmla="*/ 171461 w 331788"/>
                  <a:gd name="connsiteY46" fmla="*/ 117976 h 286251"/>
                  <a:gd name="connsiteX47" fmla="*/ 192088 w 331788"/>
                  <a:gd name="connsiteY47" fmla="*/ 138687 h 286251"/>
                  <a:gd name="connsiteX48" fmla="*/ 192088 w 331788"/>
                  <a:gd name="connsiteY48" fmla="*/ 152926 h 286251"/>
                  <a:gd name="connsiteX49" fmla="*/ 184353 w 331788"/>
                  <a:gd name="connsiteY49" fmla="*/ 152926 h 286251"/>
                  <a:gd name="connsiteX50" fmla="*/ 163726 w 331788"/>
                  <a:gd name="connsiteY50" fmla="*/ 160692 h 286251"/>
                  <a:gd name="connsiteX51" fmla="*/ 158569 w 331788"/>
                  <a:gd name="connsiteY51" fmla="*/ 165870 h 286251"/>
                  <a:gd name="connsiteX52" fmla="*/ 154702 w 331788"/>
                  <a:gd name="connsiteY52" fmla="*/ 172342 h 286251"/>
                  <a:gd name="connsiteX53" fmla="*/ 150834 w 331788"/>
                  <a:gd name="connsiteY53" fmla="*/ 186581 h 286251"/>
                  <a:gd name="connsiteX54" fmla="*/ 150834 w 331788"/>
                  <a:gd name="connsiteY54" fmla="*/ 202114 h 286251"/>
                  <a:gd name="connsiteX55" fmla="*/ 10313 w 331788"/>
                  <a:gd name="connsiteY55" fmla="*/ 202114 h 286251"/>
                  <a:gd name="connsiteX56" fmla="*/ 0 w 331788"/>
                  <a:gd name="connsiteY56" fmla="*/ 190464 h 286251"/>
                  <a:gd name="connsiteX57" fmla="*/ 0 w 331788"/>
                  <a:gd name="connsiteY57" fmla="*/ 182698 h 286251"/>
                  <a:gd name="connsiteX58" fmla="*/ 10313 w 331788"/>
                  <a:gd name="connsiteY58" fmla="*/ 172342 h 286251"/>
                  <a:gd name="connsiteX59" fmla="*/ 38675 w 331788"/>
                  <a:gd name="connsiteY59" fmla="*/ 172342 h 286251"/>
                  <a:gd name="connsiteX60" fmla="*/ 38675 w 331788"/>
                  <a:gd name="connsiteY60" fmla="*/ 138687 h 286251"/>
                  <a:gd name="connsiteX61" fmla="*/ 59302 w 331788"/>
                  <a:gd name="connsiteY61" fmla="*/ 117976 h 286251"/>
                  <a:gd name="connsiteX62" fmla="*/ 206838 w 331788"/>
                  <a:gd name="connsiteY62" fmla="*/ 33838 h 286251"/>
                  <a:gd name="connsiteX63" fmla="*/ 208124 w 331788"/>
                  <a:gd name="connsiteY63" fmla="*/ 33838 h 286251"/>
                  <a:gd name="connsiteX64" fmla="*/ 278858 w 331788"/>
                  <a:gd name="connsiteY64" fmla="*/ 48038 h 286251"/>
                  <a:gd name="connsiteX65" fmla="*/ 296863 w 331788"/>
                  <a:gd name="connsiteY65" fmla="*/ 69984 h 286251"/>
                  <a:gd name="connsiteX66" fmla="*/ 296863 w 331788"/>
                  <a:gd name="connsiteY66" fmla="*/ 99676 h 286251"/>
                  <a:gd name="connsiteX67" fmla="*/ 246706 w 331788"/>
                  <a:gd name="connsiteY67" fmla="*/ 151313 h 286251"/>
                  <a:gd name="connsiteX68" fmla="*/ 195263 w 331788"/>
                  <a:gd name="connsiteY68" fmla="*/ 99676 h 286251"/>
                  <a:gd name="connsiteX69" fmla="*/ 195263 w 331788"/>
                  <a:gd name="connsiteY69" fmla="*/ 45456 h 286251"/>
                  <a:gd name="connsiteX70" fmla="*/ 206838 w 331788"/>
                  <a:gd name="connsiteY70" fmla="*/ 33838 h 286251"/>
                  <a:gd name="connsiteX71" fmla="*/ 150465 w 331788"/>
                  <a:gd name="connsiteY71" fmla="*/ 198 h 286251"/>
                  <a:gd name="connsiteX72" fmla="*/ 163513 w 331788"/>
                  <a:gd name="connsiteY72" fmla="*/ 10479 h 286251"/>
                  <a:gd name="connsiteX73" fmla="*/ 163513 w 331788"/>
                  <a:gd name="connsiteY73" fmla="*/ 60599 h 286251"/>
                  <a:gd name="connsiteX74" fmla="*/ 116540 w 331788"/>
                  <a:gd name="connsiteY74" fmla="*/ 106863 h 286251"/>
                  <a:gd name="connsiteX75" fmla="*/ 68263 w 331788"/>
                  <a:gd name="connsiteY75" fmla="*/ 60599 h 286251"/>
                  <a:gd name="connsiteX76" fmla="*/ 68263 w 331788"/>
                  <a:gd name="connsiteY76" fmla="*/ 33611 h 286251"/>
                  <a:gd name="connsiteX77" fmla="*/ 85225 w 331788"/>
                  <a:gd name="connsiteY77" fmla="*/ 13049 h 286251"/>
                  <a:gd name="connsiteX78" fmla="*/ 150465 w 331788"/>
                  <a:gd name="connsiteY78" fmla="*/ 198 h 28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31788" h="286251">
                    <a:moveTo>
                      <a:pt x="19050" y="213226"/>
                    </a:moveTo>
                    <a:lnTo>
                      <a:pt x="151105" y="213226"/>
                    </a:lnTo>
                    <a:cubicBezTo>
                      <a:pt x="151105" y="213226"/>
                      <a:pt x="151105" y="213226"/>
                      <a:pt x="151105" y="278564"/>
                    </a:cubicBezTo>
                    <a:cubicBezTo>
                      <a:pt x="151105" y="281126"/>
                      <a:pt x="152400" y="283689"/>
                      <a:pt x="152400" y="286251"/>
                    </a:cubicBezTo>
                    <a:cubicBezTo>
                      <a:pt x="152400" y="286251"/>
                      <a:pt x="152400" y="286251"/>
                      <a:pt x="25523" y="286251"/>
                    </a:cubicBezTo>
                    <a:cubicBezTo>
                      <a:pt x="21639" y="286251"/>
                      <a:pt x="19050" y="282408"/>
                      <a:pt x="19050" y="278564"/>
                    </a:cubicBezTo>
                    <a:cubicBezTo>
                      <a:pt x="19050" y="278564"/>
                      <a:pt x="19050" y="278564"/>
                      <a:pt x="19050" y="213226"/>
                    </a:cubicBezTo>
                    <a:close/>
                    <a:moveTo>
                      <a:pt x="185265" y="165601"/>
                    </a:moveTo>
                    <a:lnTo>
                      <a:pt x="308448" y="165601"/>
                    </a:lnTo>
                    <a:cubicBezTo>
                      <a:pt x="309745" y="165601"/>
                      <a:pt x="312338" y="165601"/>
                      <a:pt x="313635" y="165601"/>
                    </a:cubicBezTo>
                    <a:cubicBezTo>
                      <a:pt x="324008" y="168168"/>
                      <a:pt x="331788" y="177153"/>
                      <a:pt x="331788" y="187421"/>
                    </a:cubicBezTo>
                    <a:cubicBezTo>
                      <a:pt x="331788" y="187421"/>
                      <a:pt x="331788" y="187421"/>
                      <a:pt x="331788" y="278550"/>
                    </a:cubicBezTo>
                    <a:cubicBezTo>
                      <a:pt x="331788" y="282401"/>
                      <a:pt x="327898" y="286251"/>
                      <a:pt x="324008" y="286251"/>
                    </a:cubicBezTo>
                    <a:cubicBezTo>
                      <a:pt x="324008" y="286251"/>
                      <a:pt x="324008" y="286251"/>
                      <a:pt x="169705" y="286251"/>
                    </a:cubicBezTo>
                    <a:cubicBezTo>
                      <a:pt x="165815" y="286251"/>
                      <a:pt x="161925" y="282401"/>
                      <a:pt x="161925" y="278550"/>
                    </a:cubicBezTo>
                    <a:cubicBezTo>
                      <a:pt x="161925" y="278550"/>
                      <a:pt x="161925" y="278550"/>
                      <a:pt x="161925" y="187421"/>
                    </a:cubicBezTo>
                    <a:cubicBezTo>
                      <a:pt x="161925" y="182287"/>
                      <a:pt x="164518" y="177153"/>
                      <a:pt x="168408" y="173302"/>
                    </a:cubicBezTo>
                    <a:cubicBezTo>
                      <a:pt x="169705" y="170735"/>
                      <a:pt x="172298" y="168168"/>
                      <a:pt x="174892" y="166885"/>
                    </a:cubicBezTo>
                    <a:cubicBezTo>
                      <a:pt x="177485" y="165601"/>
                      <a:pt x="181375" y="165601"/>
                      <a:pt x="185265" y="165601"/>
                    </a:cubicBezTo>
                    <a:close/>
                    <a:moveTo>
                      <a:pt x="59302" y="117976"/>
                    </a:moveTo>
                    <a:cubicBezTo>
                      <a:pt x="59302" y="117976"/>
                      <a:pt x="59302" y="117976"/>
                      <a:pt x="78640" y="117976"/>
                    </a:cubicBezTo>
                    <a:cubicBezTo>
                      <a:pt x="82507" y="117976"/>
                      <a:pt x="85086" y="120565"/>
                      <a:pt x="86375" y="123154"/>
                    </a:cubicBezTo>
                    <a:cubicBezTo>
                      <a:pt x="86375" y="123154"/>
                      <a:pt x="86375" y="123154"/>
                      <a:pt x="94110" y="160692"/>
                    </a:cubicBezTo>
                    <a:cubicBezTo>
                      <a:pt x="94110" y="160692"/>
                      <a:pt x="94110" y="160692"/>
                      <a:pt x="95399" y="165870"/>
                    </a:cubicBezTo>
                    <a:cubicBezTo>
                      <a:pt x="95399" y="165870"/>
                      <a:pt x="95399" y="165870"/>
                      <a:pt x="96688" y="169753"/>
                    </a:cubicBezTo>
                    <a:cubicBezTo>
                      <a:pt x="96688" y="171048"/>
                      <a:pt x="96688" y="171048"/>
                      <a:pt x="96688" y="172342"/>
                    </a:cubicBezTo>
                    <a:cubicBezTo>
                      <a:pt x="96688" y="172342"/>
                      <a:pt x="96688" y="172342"/>
                      <a:pt x="103134" y="172342"/>
                    </a:cubicBezTo>
                    <a:cubicBezTo>
                      <a:pt x="103134" y="169753"/>
                      <a:pt x="103134" y="168459"/>
                      <a:pt x="103134" y="165870"/>
                    </a:cubicBezTo>
                    <a:cubicBezTo>
                      <a:pt x="103134" y="165870"/>
                      <a:pt x="103134" y="165870"/>
                      <a:pt x="103134" y="164576"/>
                    </a:cubicBezTo>
                    <a:cubicBezTo>
                      <a:pt x="103134" y="164576"/>
                      <a:pt x="103134" y="164576"/>
                      <a:pt x="104424" y="160692"/>
                    </a:cubicBezTo>
                    <a:cubicBezTo>
                      <a:pt x="104424" y="160692"/>
                      <a:pt x="104424" y="160692"/>
                      <a:pt x="112159" y="134804"/>
                    </a:cubicBezTo>
                    <a:cubicBezTo>
                      <a:pt x="112159" y="134804"/>
                      <a:pt x="112159" y="134804"/>
                      <a:pt x="107002" y="121859"/>
                    </a:cubicBezTo>
                    <a:cubicBezTo>
                      <a:pt x="105713" y="120565"/>
                      <a:pt x="107002" y="117976"/>
                      <a:pt x="109580" y="117976"/>
                    </a:cubicBezTo>
                    <a:cubicBezTo>
                      <a:pt x="109580" y="117976"/>
                      <a:pt x="109580" y="117976"/>
                      <a:pt x="121183" y="117976"/>
                    </a:cubicBezTo>
                    <a:cubicBezTo>
                      <a:pt x="123761" y="117976"/>
                      <a:pt x="125050" y="120565"/>
                      <a:pt x="125050" y="121859"/>
                    </a:cubicBezTo>
                    <a:cubicBezTo>
                      <a:pt x="125050" y="121859"/>
                      <a:pt x="125050" y="121859"/>
                      <a:pt x="118605" y="134804"/>
                    </a:cubicBezTo>
                    <a:cubicBezTo>
                      <a:pt x="118605" y="134804"/>
                      <a:pt x="118605" y="134804"/>
                      <a:pt x="126340" y="160692"/>
                    </a:cubicBezTo>
                    <a:cubicBezTo>
                      <a:pt x="126340" y="160692"/>
                      <a:pt x="126340" y="160692"/>
                      <a:pt x="126340" y="165870"/>
                    </a:cubicBezTo>
                    <a:cubicBezTo>
                      <a:pt x="127629" y="165870"/>
                      <a:pt x="127629" y="165870"/>
                      <a:pt x="127629" y="165870"/>
                    </a:cubicBezTo>
                    <a:cubicBezTo>
                      <a:pt x="127629" y="168459"/>
                      <a:pt x="127629" y="169753"/>
                      <a:pt x="127629" y="172342"/>
                    </a:cubicBezTo>
                    <a:cubicBezTo>
                      <a:pt x="127629" y="172342"/>
                      <a:pt x="127629" y="172342"/>
                      <a:pt x="134075" y="172342"/>
                    </a:cubicBezTo>
                    <a:cubicBezTo>
                      <a:pt x="134075" y="171048"/>
                      <a:pt x="134075" y="171048"/>
                      <a:pt x="134075" y="169753"/>
                    </a:cubicBezTo>
                    <a:cubicBezTo>
                      <a:pt x="134075" y="169753"/>
                      <a:pt x="134075" y="169753"/>
                      <a:pt x="135364" y="165870"/>
                    </a:cubicBezTo>
                    <a:cubicBezTo>
                      <a:pt x="135364" y="165870"/>
                      <a:pt x="135364" y="165870"/>
                      <a:pt x="136653" y="160692"/>
                    </a:cubicBezTo>
                    <a:cubicBezTo>
                      <a:pt x="136653" y="160692"/>
                      <a:pt x="136653" y="160692"/>
                      <a:pt x="144388" y="123154"/>
                    </a:cubicBezTo>
                    <a:cubicBezTo>
                      <a:pt x="145677" y="120565"/>
                      <a:pt x="148256" y="117976"/>
                      <a:pt x="152123" y="117976"/>
                    </a:cubicBezTo>
                    <a:cubicBezTo>
                      <a:pt x="152123" y="117976"/>
                      <a:pt x="152123" y="117976"/>
                      <a:pt x="171461" y="117976"/>
                    </a:cubicBezTo>
                    <a:cubicBezTo>
                      <a:pt x="183064" y="117976"/>
                      <a:pt x="192088" y="127037"/>
                      <a:pt x="192088" y="138687"/>
                    </a:cubicBezTo>
                    <a:cubicBezTo>
                      <a:pt x="192088" y="138687"/>
                      <a:pt x="192088" y="138687"/>
                      <a:pt x="192088" y="152926"/>
                    </a:cubicBezTo>
                    <a:cubicBezTo>
                      <a:pt x="192088" y="152926"/>
                      <a:pt x="192088" y="152926"/>
                      <a:pt x="184353" y="152926"/>
                    </a:cubicBezTo>
                    <a:cubicBezTo>
                      <a:pt x="176618" y="152926"/>
                      <a:pt x="168883" y="156809"/>
                      <a:pt x="163726" y="160692"/>
                    </a:cubicBezTo>
                    <a:cubicBezTo>
                      <a:pt x="161148" y="161987"/>
                      <a:pt x="159858" y="164576"/>
                      <a:pt x="158569" y="165870"/>
                    </a:cubicBezTo>
                    <a:cubicBezTo>
                      <a:pt x="157280" y="168459"/>
                      <a:pt x="155991" y="169753"/>
                      <a:pt x="154702" y="172342"/>
                    </a:cubicBezTo>
                    <a:cubicBezTo>
                      <a:pt x="152123" y="176225"/>
                      <a:pt x="150834" y="181403"/>
                      <a:pt x="150834" y="186581"/>
                    </a:cubicBezTo>
                    <a:cubicBezTo>
                      <a:pt x="150834" y="186581"/>
                      <a:pt x="150834" y="186581"/>
                      <a:pt x="150834" y="202114"/>
                    </a:cubicBezTo>
                    <a:cubicBezTo>
                      <a:pt x="150834" y="202114"/>
                      <a:pt x="150834" y="202114"/>
                      <a:pt x="10313" y="202114"/>
                    </a:cubicBezTo>
                    <a:cubicBezTo>
                      <a:pt x="5157" y="202114"/>
                      <a:pt x="0" y="196936"/>
                      <a:pt x="0" y="190464"/>
                    </a:cubicBezTo>
                    <a:cubicBezTo>
                      <a:pt x="0" y="190464"/>
                      <a:pt x="0" y="190464"/>
                      <a:pt x="0" y="182698"/>
                    </a:cubicBezTo>
                    <a:cubicBezTo>
                      <a:pt x="0" y="176225"/>
                      <a:pt x="5157" y="172342"/>
                      <a:pt x="10313" y="172342"/>
                    </a:cubicBezTo>
                    <a:cubicBezTo>
                      <a:pt x="10313" y="172342"/>
                      <a:pt x="10313" y="172342"/>
                      <a:pt x="38675" y="172342"/>
                    </a:cubicBezTo>
                    <a:cubicBezTo>
                      <a:pt x="38675" y="172342"/>
                      <a:pt x="38675" y="172342"/>
                      <a:pt x="38675" y="138687"/>
                    </a:cubicBezTo>
                    <a:cubicBezTo>
                      <a:pt x="38675" y="127037"/>
                      <a:pt x="47700" y="117976"/>
                      <a:pt x="59302" y="117976"/>
                    </a:cubicBezTo>
                    <a:close/>
                    <a:moveTo>
                      <a:pt x="206838" y="33838"/>
                    </a:moveTo>
                    <a:cubicBezTo>
                      <a:pt x="206838" y="33838"/>
                      <a:pt x="208124" y="33838"/>
                      <a:pt x="208124" y="33838"/>
                    </a:cubicBezTo>
                    <a:cubicBezTo>
                      <a:pt x="223557" y="36420"/>
                      <a:pt x="258281" y="44166"/>
                      <a:pt x="278858" y="48038"/>
                    </a:cubicBezTo>
                    <a:cubicBezTo>
                      <a:pt x="289147" y="50620"/>
                      <a:pt x="296863" y="59657"/>
                      <a:pt x="296863" y="69984"/>
                    </a:cubicBezTo>
                    <a:cubicBezTo>
                      <a:pt x="296863" y="69984"/>
                      <a:pt x="296863" y="69984"/>
                      <a:pt x="296863" y="99676"/>
                    </a:cubicBezTo>
                    <a:cubicBezTo>
                      <a:pt x="296863" y="128076"/>
                      <a:pt x="275000" y="151313"/>
                      <a:pt x="246706" y="151313"/>
                    </a:cubicBezTo>
                    <a:cubicBezTo>
                      <a:pt x="218412" y="151313"/>
                      <a:pt x="195263" y="128076"/>
                      <a:pt x="195263" y="99676"/>
                    </a:cubicBezTo>
                    <a:cubicBezTo>
                      <a:pt x="195263" y="99676"/>
                      <a:pt x="195263" y="99676"/>
                      <a:pt x="195263" y="45456"/>
                    </a:cubicBezTo>
                    <a:cubicBezTo>
                      <a:pt x="195263" y="39002"/>
                      <a:pt x="200407" y="33838"/>
                      <a:pt x="206838" y="33838"/>
                    </a:cubicBezTo>
                    <a:close/>
                    <a:moveTo>
                      <a:pt x="150465" y="198"/>
                    </a:moveTo>
                    <a:cubicBezTo>
                      <a:pt x="156989" y="-1087"/>
                      <a:pt x="163513" y="4053"/>
                      <a:pt x="163513" y="10479"/>
                    </a:cubicBezTo>
                    <a:cubicBezTo>
                      <a:pt x="163513" y="10479"/>
                      <a:pt x="163513" y="10479"/>
                      <a:pt x="163513" y="60599"/>
                    </a:cubicBezTo>
                    <a:cubicBezTo>
                      <a:pt x="163513" y="86301"/>
                      <a:pt x="142636" y="106863"/>
                      <a:pt x="116540" y="106863"/>
                    </a:cubicBezTo>
                    <a:cubicBezTo>
                      <a:pt x="90444" y="106863"/>
                      <a:pt x="68263" y="86301"/>
                      <a:pt x="68263" y="60599"/>
                    </a:cubicBezTo>
                    <a:cubicBezTo>
                      <a:pt x="68263" y="60599"/>
                      <a:pt x="68263" y="60599"/>
                      <a:pt x="68263" y="33611"/>
                    </a:cubicBezTo>
                    <a:cubicBezTo>
                      <a:pt x="68263" y="23330"/>
                      <a:pt x="76092" y="14334"/>
                      <a:pt x="85225" y="13049"/>
                    </a:cubicBezTo>
                    <a:cubicBezTo>
                      <a:pt x="104797" y="9194"/>
                      <a:pt x="137417" y="2768"/>
                      <a:pt x="150465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Text2">
                <a:extLst>
                  <a:ext uri="{FF2B5EF4-FFF2-40B4-BE49-F238E27FC236}">
                    <a16:creationId xmlns:a16="http://schemas.microsoft.com/office/drawing/2014/main" id="{E7A6697C-1D6F-4A8A-93CC-A1440E1AD2EB}"/>
                  </a:ext>
                </a:extLst>
              </p:cNvPr>
              <p:cNvSpPr/>
              <p:nvPr/>
            </p:nvSpPr>
            <p:spPr bwMode="auto">
              <a:xfrm>
                <a:off x="9193635" y="3365168"/>
                <a:ext cx="2032774" cy="569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全球视障人群庞大，老龄化加剧带来新需求。</a:t>
                </a:r>
                <a:endParaRPr lang="en-US" dirty="0"/>
              </a:p>
            </p:txBody>
          </p:sp>
          <p:sp>
            <p:nvSpPr>
              <p:cNvPr id="26" name="Bullet2">
                <a:extLst>
                  <a:ext uri="{FF2B5EF4-FFF2-40B4-BE49-F238E27FC236}">
                    <a16:creationId xmlns:a16="http://schemas.microsoft.com/office/drawing/2014/main" id="{DDED9EBF-EFC1-4162-A9D9-0EFDB5B3B830}"/>
                  </a:ext>
                </a:extLst>
              </p:cNvPr>
              <p:cNvSpPr txBox="1"/>
              <p:nvPr/>
            </p:nvSpPr>
            <p:spPr bwMode="auto">
              <a:xfrm>
                <a:off x="9193635" y="2987443"/>
                <a:ext cx="2032774" cy="3777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社会需求与市场潜力</a:t>
                </a:r>
                <a:endParaRPr lang="en-US" dirty="0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46B7189-8A12-C778-0DD9-FF18F956C1DC}"/>
                </a:ext>
              </a:extLst>
            </p:cNvPr>
            <p:cNvGrpSpPr/>
            <p:nvPr/>
          </p:nvGrpSpPr>
          <p:grpSpPr>
            <a:xfrm>
              <a:off x="3422536" y="3711580"/>
              <a:ext cx="5711162" cy="947024"/>
              <a:chOff x="3422536" y="3711580"/>
              <a:chExt cx="5711162" cy="947024"/>
            </a:xfrm>
          </p:grpSpPr>
          <p:sp>
            <p:nvSpPr>
              <p:cNvPr id="13" name="IconBackground3">
                <a:extLst>
                  <a:ext uri="{FF2B5EF4-FFF2-40B4-BE49-F238E27FC236}">
                    <a16:creationId xmlns:a16="http://schemas.microsoft.com/office/drawing/2014/main" id="{E5CA8BDE-75DD-4158-96CA-D4F90274D69C}"/>
                  </a:ext>
                </a:extLst>
              </p:cNvPr>
              <p:cNvSpPr/>
              <p:nvPr/>
            </p:nvSpPr>
            <p:spPr>
              <a:xfrm>
                <a:off x="3422536" y="3893762"/>
                <a:ext cx="546450" cy="546448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" name="Icon3">
                <a:extLst>
                  <a:ext uri="{FF2B5EF4-FFF2-40B4-BE49-F238E27FC236}">
                    <a16:creationId xmlns:a16="http://schemas.microsoft.com/office/drawing/2014/main" id="{904F0527-A5D7-4B63-B6ED-7469AACFBD84}"/>
                  </a:ext>
                </a:extLst>
              </p:cNvPr>
              <p:cNvSpPr/>
              <p:nvPr/>
            </p:nvSpPr>
            <p:spPr bwMode="auto">
              <a:xfrm>
                <a:off x="3595378" y="4063466"/>
                <a:ext cx="200766" cy="200766"/>
              </a:xfrm>
              <a:custGeom>
                <a:avLst/>
                <a:gdLst>
                  <a:gd name="connsiteX0" fmla="*/ 65088 w 331788"/>
                  <a:gd name="connsiteY0" fmla="*/ 223838 h 331788"/>
                  <a:gd name="connsiteX1" fmla="*/ 276226 w 331788"/>
                  <a:gd name="connsiteY1" fmla="*/ 223838 h 331788"/>
                  <a:gd name="connsiteX2" fmla="*/ 276226 w 331788"/>
                  <a:gd name="connsiteY2" fmla="*/ 265113 h 331788"/>
                  <a:gd name="connsiteX3" fmla="*/ 65088 w 331788"/>
                  <a:gd name="connsiteY3" fmla="*/ 265113 h 331788"/>
                  <a:gd name="connsiteX4" fmla="*/ 65088 w 331788"/>
                  <a:gd name="connsiteY4" fmla="*/ 157163 h 331788"/>
                  <a:gd name="connsiteX5" fmla="*/ 163513 w 331788"/>
                  <a:gd name="connsiteY5" fmla="*/ 157163 h 331788"/>
                  <a:gd name="connsiteX6" fmla="*/ 163513 w 331788"/>
                  <a:gd name="connsiteY6" fmla="*/ 198438 h 331788"/>
                  <a:gd name="connsiteX7" fmla="*/ 65088 w 331788"/>
                  <a:gd name="connsiteY7" fmla="*/ 198438 h 331788"/>
                  <a:gd name="connsiteX8" fmla="*/ 65088 w 331788"/>
                  <a:gd name="connsiteY8" fmla="*/ 90488 h 331788"/>
                  <a:gd name="connsiteX9" fmla="*/ 209551 w 331788"/>
                  <a:gd name="connsiteY9" fmla="*/ 90488 h 331788"/>
                  <a:gd name="connsiteX10" fmla="*/ 209551 w 331788"/>
                  <a:gd name="connsiteY10" fmla="*/ 133351 h 331788"/>
                  <a:gd name="connsiteX11" fmla="*/ 65088 w 331788"/>
                  <a:gd name="connsiteY11" fmla="*/ 133351 h 331788"/>
                  <a:gd name="connsiteX12" fmla="*/ 65088 w 331788"/>
                  <a:gd name="connsiteY12" fmla="*/ 25400 h 331788"/>
                  <a:gd name="connsiteX13" fmla="*/ 142876 w 331788"/>
                  <a:gd name="connsiteY13" fmla="*/ 25400 h 331788"/>
                  <a:gd name="connsiteX14" fmla="*/ 142876 w 331788"/>
                  <a:gd name="connsiteY14" fmla="*/ 66675 h 331788"/>
                  <a:gd name="connsiteX15" fmla="*/ 65088 w 331788"/>
                  <a:gd name="connsiteY15" fmla="*/ 66675 h 331788"/>
                  <a:gd name="connsiteX16" fmla="*/ 0 w 331788"/>
                  <a:gd name="connsiteY16" fmla="*/ 0 h 331788"/>
                  <a:gd name="connsiteX17" fmla="*/ 38100 w 331788"/>
                  <a:gd name="connsiteY17" fmla="*/ 0 h 331788"/>
                  <a:gd name="connsiteX18" fmla="*/ 38100 w 331788"/>
                  <a:gd name="connsiteY18" fmla="*/ 293688 h 331788"/>
                  <a:gd name="connsiteX19" fmla="*/ 331788 w 331788"/>
                  <a:gd name="connsiteY19" fmla="*/ 293688 h 331788"/>
                  <a:gd name="connsiteX20" fmla="*/ 331788 w 331788"/>
                  <a:gd name="connsiteY20" fmla="*/ 331788 h 331788"/>
                  <a:gd name="connsiteX21" fmla="*/ 0 w 331788"/>
                  <a:gd name="connsiteY21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1788" h="331788">
                    <a:moveTo>
                      <a:pt x="65088" y="223838"/>
                    </a:moveTo>
                    <a:lnTo>
                      <a:pt x="276226" y="223838"/>
                    </a:lnTo>
                    <a:lnTo>
                      <a:pt x="276226" y="265113"/>
                    </a:lnTo>
                    <a:lnTo>
                      <a:pt x="65088" y="265113"/>
                    </a:lnTo>
                    <a:close/>
                    <a:moveTo>
                      <a:pt x="65088" y="157163"/>
                    </a:moveTo>
                    <a:lnTo>
                      <a:pt x="163513" y="157163"/>
                    </a:lnTo>
                    <a:lnTo>
                      <a:pt x="163513" y="198438"/>
                    </a:lnTo>
                    <a:lnTo>
                      <a:pt x="65088" y="198438"/>
                    </a:lnTo>
                    <a:close/>
                    <a:moveTo>
                      <a:pt x="65088" y="90488"/>
                    </a:moveTo>
                    <a:lnTo>
                      <a:pt x="209551" y="90488"/>
                    </a:lnTo>
                    <a:lnTo>
                      <a:pt x="209551" y="133351"/>
                    </a:lnTo>
                    <a:lnTo>
                      <a:pt x="65088" y="133351"/>
                    </a:lnTo>
                    <a:close/>
                    <a:moveTo>
                      <a:pt x="65088" y="25400"/>
                    </a:moveTo>
                    <a:lnTo>
                      <a:pt x="142876" y="25400"/>
                    </a:lnTo>
                    <a:lnTo>
                      <a:pt x="142876" y="66675"/>
                    </a:lnTo>
                    <a:lnTo>
                      <a:pt x="65088" y="66675"/>
                    </a:lnTo>
                    <a:close/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293688"/>
                    </a:lnTo>
                    <a:lnTo>
                      <a:pt x="331788" y="293688"/>
                    </a:lnTo>
                    <a:lnTo>
                      <a:pt x="331788" y="331788"/>
                    </a:lnTo>
                    <a:lnTo>
                      <a:pt x="0" y="3317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Text3">
                <a:extLst>
                  <a:ext uri="{FF2B5EF4-FFF2-40B4-BE49-F238E27FC236}">
                    <a16:creationId xmlns:a16="http://schemas.microsoft.com/office/drawing/2014/main" id="{E7A6697C-1D6F-4A8A-93CC-A1440E1AD2EB}"/>
                  </a:ext>
                </a:extLst>
              </p:cNvPr>
              <p:cNvSpPr/>
              <p:nvPr/>
            </p:nvSpPr>
            <p:spPr bwMode="auto">
              <a:xfrm>
                <a:off x="7100924" y="4089305"/>
                <a:ext cx="2032774" cy="569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多场景适配和智能家居互联，提升设备实用性。</a:t>
                </a:r>
                <a:endParaRPr lang="en-US" dirty="0"/>
              </a:p>
            </p:txBody>
          </p:sp>
          <p:sp>
            <p:nvSpPr>
              <p:cNvPr id="28" name="Bullet3">
                <a:extLst>
                  <a:ext uri="{FF2B5EF4-FFF2-40B4-BE49-F238E27FC236}">
                    <a16:creationId xmlns:a16="http://schemas.microsoft.com/office/drawing/2014/main" id="{DDED9EBF-EFC1-4162-A9D9-0EFDB5B3B830}"/>
                  </a:ext>
                </a:extLst>
              </p:cNvPr>
              <p:cNvSpPr txBox="1"/>
              <p:nvPr/>
            </p:nvSpPr>
            <p:spPr bwMode="auto">
              <a:xfrm>
                <a:off x="7100924" y="3711580"/>
                <a:ext cx="2032774" cy="3777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功能扩展与生态融合</a:t>
                </a:r>
                <a:endParaRPr lang="en-US" dirty="0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8DFE0102-00FF-3709-B6CA-3CA9C48B7C8C}"/>
                </a:ext>
              </a:extLst>
            </p:cNvPr>
            <p:cNvGrpSpPr/>
            <p:nvPr/>
          </p:nvGrpSpPr>
          <p:grpSpPr>
            <a:xfrm>
              <a:off x="3415869" y="4559380"/>
              <a:ext cx="3770758" cy="947024"/>
              <a:chOff x="3415869" y="4559380"/>
              <a:chExt cx="3770758" cy="947024"/>
            </a:xfrm>
          </p:grpSpPr>
          <p:sp>
            <p:nvSpPr>
              <p:cNvPr id="9" name="IconBackground4">
                <a:extLst>
                  <a:ext uri="{FF2B5EF4-FFF2-40B4-BE49-F238E27FC236}">
                    <a16:creationId xmlns:a16="http://schemas.microsoft.com/office/drawing/2014/main" id="{F6D32F6C-F0AB-4DF7-8753-7B718114D169}"/>
                  </a:ext>
                </a:extLst>
              </p:cNvPr>
              <p:cNvSpPr/>
              <p:nvPr/>
            </p:nvSpPr>
            <p:spPr>
              <a:xfrm>
                <a:off x="3415869" y="4684151"/>
                <a:ext cx="546450" cy="546448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" name="Icon4">
                <a:extLst>
                  <a:ext uri="{FF2B5EF4-FFF2-40B4-BE49-F238E27FC236}">
                    <a16:creationId xmlns:a16="http://schemas.microsoft.com/office/drawing/2014/main" id="{2460F757-4CAB-47D5-9549-DF6744F6F498}"/>
                  </a:ext>
                </a:extLst>
              </p:cNvPr>
              <p:cNvSpPr/>
              <p:nvPr/>
            </p:nvSpPr>
            <p:spPr bwMode="auto">
              <a:xfrm>
                <a:off x="3566634" y="4837054"/>
                <a:ext cx="236634" cy="234371"/>
              </a:xfrm>
              <a:custGeom>
                <a:avLst/>
                <a:gdLst>
                  <a:gd name="connsiteX0" fmla="*/ 292147 w 331788"/>
                  <a:gd name="connsiteY0" fmla="*/ 109538 h 328613"/>
                  <a:gd name="connsiteX1" fmla="*/ 327025 w 331788"/>
                  <a:gd name="connsiteY1" fmla="*/ 145621 h 328613"/>
                  <a:gd name="connsiteX2" fmla="*/ 327025 w 331788"/>
                  <a:gd name="connsiteY2" fmla="*/ 229385 h 328613"/>
                  <a:gd name="connsiteX3" fmla="*/ 293438 w 331788"/>
                  <a:gd name="connsiteY3" fmla="*/ 264179 h 328613"/>
                  <a:gd name="connsiteX4" fmla="*/ 252101 w 331788"/>
                  <a:gd name="connsiteY4" fmla="*/ 264179 h 328613"/>
                  <a:gd name="connsiteX5" fmla="*/ 252101 w 331788"/>
                  <a:gd name="connsiteY5" fmla="*/ 319593 h 328613"/>
                  <a:gd name="connsiteX6" fmla="*/ 243059 w 331788"/>
                  <a:gd name="connsiteY6" fmla="*/ 328613 h 328613"/>
                  <a:gd name="connsiteX7" fmla="*/ 205596 w 331788"/>
                  <a:gd name="connsiteY7" fmla="*/ 328613 h 328613"/>
                  <a:gd name="connsiteX8" fmla="*/ 195262 w 331788"/>
                  <a:gd name="connsiteY8" fmla="*/ 319593 h 328613"/>
                  <a:gd name="connsiteX9" fmla="*/ 195262 w 331788"/>
                  <a:gd name="connsiteY9" fmla="*/ 235829 h 328613"/>
                  <a:gd name="connsiteX10" fmla="*/ 224973 w 331788"/>
                  <a:gd name="connsiteY10" fmla="*/ 207478 h 328613"/>
                  <a:gd name="connsiteX11" fmla="*/ 255976 w 331788"/>
                  <a:gd name="connsiteY11" fmla="*/ 207478 h 328613"/>
                  <a:gd name="connsiteX12" fmla="*/ 255976 w 331788"/>
                  <a:gd name="connsiteY12" fmla="*/ 145621 h 328613"/>
                  <a:gd name="connsiteX13" fmla="*/ 292147 w 331788"/>
                  <a:gd name="connsiteY13" fmla="*/ 109538 h 328613"/>
                  <a:gd name="connsiteX14" fmla="*/ 38473 w 331788"/>
                  <a:gd name="connsiteY14" fmla="*/ 109538 h 328613"/>
                  <a:gd name="connsiteX15" fmla="*/ 75079 w 331788"/>
                  <a:gd name="connsiteY15" fmla="*/ 145621 h 328613"/>
                  <a:gd name="connsiteX16" fmla="*/ 75079 w 331788"/>
                  <a:gd name="connsiteY16" fmla="*/ 207478 h 328613"/>
                  <a:gd name="connsiteX17" fmla="*/ 106456 w 331788"/>
                  <a:gd name="connsiteY17" fmla="*/ 207478 h 328613"/>
                  <a:gd name="connsiteX18" fmla="*/ 136525 w 331788"/>
                  <a:gd name="connsiteY18" fmla="*/ 235829 h 328613"/>
                  <a:gd name="connsiteX19" fmla="*/ 136525 w 331788"/>
                  <a:gd name="connsiteY19" fmla="*/ 319593 h 328613"/>
                  <a:gd name="connsiteX20" fmla="*/ 126066 w 331788"/>
                  <a:gd name="connsiteY20" fmla="*/ 328613 h 328613"/>
                  <a:gd name="connsiteX21" fmla="*/ 88153 w 331788"/>
                  <a:gd name="connsiteY21" fmla="*/ 328613 h 328613"/>
                  <a:gd name="connsiteX22" fmla="*/ 79001 w 331788"/>
                  <a:gd name="connsiteY22" fmla="*/ 319593 h 328613"/>
                  <a:gd name="connsiteX23" fmla="*/ 79001 w 331788"/>
                  <a:gd name="connsiteY23" fmla="*/ 264179 h 328613"/>
                  <a:gd name="connsiteX24" fmla="*/ 37166 w 331788"/>
                  <a:gd name="connsiteY24" fmla="*/ 264179 h 328613"/>
                  <a:gd name="connsiteX25" fmla="*/ 3175 w 331788"/>
                  <a:gd name="connsiteY25" fmla="*/ 229385 h 328613"/>
                  <a:gd name="connsiteX26" fmla="*/ 3175 w 331788"/>
                  <a:gd name="connsiteY26" fmla="*/ 145621 h 328613"/>
                  <a:gd name="connsiteX27" fmla="*/ 38473 w 331788"/>
                  <a:gd name="connsiteY27" fmla="*/ 109538 h 328613"/>
                  <a:gd name="connsiteX28" fmla="*/ 160734 w 331788"/>
                  <a:gd name="connsiteY28" fmla="*/ 88900 h 328613"/>
                  <a:gd name="connsiteX29" fmla="*/ 171053 w 331788"/>
                  <a:gd name="connsiteY29" fmla="*/ 88900 h 328613"/>
                  <a:gd name="connsiteX30" fmla="*/ 173633 w 331788"/>
                  <a:gd name="connsiteY30" fmla="*/ 90195 h 328613"/>
                  <a:gd name="connsiteX31" fmla="*/ 174923 w 331788"/>
                  <a:gd name="connsiteY31" fmla="*/ 95375 h 328613"/>
                  <a:gd name="connsiteX32" fmla="*/ 169763 w 331788"/>
                  <a:gd name="connsiteY32" fmla="*/ 103146 h 328613"/>
                  <a:gd name="connsiteX33" fmla="*/ 172343 w 331788"/>
                  <a:gd name="connsiteY33" fmla="*/ 123867 h 328613"/>
                  <a:gd name="connsiteX34" fmla="*/ 167184 w 331788"/>
                  <a:gd name="connsiteY34" fmla="*/ 136818 h 328613"/>
                  <a:gd name="connsiteX35" fmla="*/ 164604 w 331788"/>
                  <a:gd name="connsiteY35" fmla="*/ 136818 h 328613"/>
                  <a:gd name="connsiteX36" fmla="*/ 159444 w 331788"/>
                  <a:gd name="connsiteY36" fmla="*/ 123867 h 328613"/>
                  <a:gd name="connsiteX37" fmla="*/ 162024 w 331788"/>
                  <a:gd name="connsiteY37" fmla="*/ 103146 h 328613"/>
                  <a:gd name="connsiteX38" fmla="*/ 156865 w 331788"/>
                  <a:gd name="connsiteY38" fmla="*/ 95375 h 328613"/>
                  <a:gd name="connsiteX39" fmla="*/ 158155 w 331788"/>
                  <a:gd name="connsiteY39" fmla="*/ 90195 h 328613"/>
                  <a:gd name="connsiteX40" fmla="*/ 160734 w 331788"/>
                  <a:gd name="connsiteY40" fmla="*/ 88900 h 328613"/>
                  <a:gd name="connsiteX41" fmla="*/ 136182 w 331788"/>
                  <a:gd name="connsiteY41" fmla="*/ 88900 h 328613"/>
                  <a:gd name="connsiteX42" fmla="*/ 138766 w 331788"/>
                  <a:gd name="connsiteY42" fmla="*/ 91502 h 328613"/>
                  <a:gd name="connsiteX43" fmla="*/ 165893 w 331788"/>
                  <a:gd name="connsiteY43" fmla="*/ 165652 h 328613"/>
                  <a:gd name="connsiteX44" fmla="*/ 193021 w 331788"/>
                  <a:gd name="connsiteY44" fmla="*/ 91502 h 328613"/>
                  <a:gd name="connsiteX45" fmla="*/ 196897 w 331788"/>
                  <a:gd name="connsiteY45" fmla="*/ 90201 h 328613"/>
                  <a:gd name="connsiteX46" fmla="*/ 208523 w 331788"/>
                  <a:gd name="connsiteY46" fmla="*/ 92802 h 328613"/>
                  <a:gd name="connsiteX47" fmla="*/ 231775 w 331788"/>
                  <a:gd name="connsiteY47" fmla="*/ 125325 h 328613"/>
                  <a:gd name="connsiteX48" fmla="*/ 231775 w 331788"/>
                  <a:gd name="connsiteY48" fmla="*/ 176059 h 328613"/>
                  <a:gd name="connsiteX49" fmla="*/ 226608 w 331788"/>
                  <a:gd name="connsiteY49" fmla="*/ 182563 h 328613"/>
                  <a:gd name="connsiteX50" fmla="*/ 105179 w 331788"/>
                  <a:gd name="connsiteY50" fmla="*/ 182563 h 328613"/>
                  <a:gd name="connsiteX51" fmla="*/ 100012 w 331788"/>
                  <a:gd name="connsiteY51" fmla="*/ 176059 h 328613"/>
                  <a:gd name="connsiteX52" fmla="*/ 100012 w 331788"/>
                  <a:gd name="connsiteY52" fmla="*/ 125325 h 328613"/>
                  <a:gd name="connsiteX53" fmla="*/ 123264 w 331788"/>
                  <a:gd name="connsiteY53" fmla="*/ 92802 h 328613"/>
                  <a:gd name="connsiteX54" fmla="*/ 134890 w 331788"/>
                  <a:gd name="connsiteY54" fmla="*/ 90201 h 328613"/>
                  <a:gd name="connsiteX55" fmla="*/ 136182 w 331788"/>
                  <a:gd name="connsiteY55" fmla="*/ 88900 h 328613"/>
                  <a:gd name="connsiteX56" fmla="*/ 292100 w 331788"/>
                  <a:gd name="connsiteY56" fmla="*/ 19050 h 328613"/>
                  <a:gd name="connsiteX57" fmla="*/ 331788 w 331788"/>
                  <a:gd name="connsiteY57" fmla="*/ 58738 h 328613"/>
                  <a:gd name="connsiteX58" fmla="*/ 292100 w 331788"/>
                  <a:gd name="connsiteY58" fmla="*/ 98426 h 328613"/>
                  <a:gd name="connsiteX59" fmla="*/ 252412 w 331788"/>
                  <a:gd name="connsiteY59" fmla="*/ 58738 h 328613"/>
                  <a:gd name="connsiteX60" fmla="*/ 292100 w 331788"/>
                  <a:gd name="connsiteY60" fmla="*/ 19050 h 328613"/>
                  <a:gd name="connsiteX61" fmla="*/ 39688 w 331788"/>
                  <a:gd name="connsiteY61" fmla="*/ 19050 h 328613"/>
                  <a:gd name="connsiteX62" fmla="*/ 79376 w 331788"/>
                  <a:gd name="connsiteY62" fmla="*/ 58738 h 328613"/>
                  <a:gd name="connsiteX63" fmla="*/ 39688 w 331788"/>
                  <a:gd name="connsiteY63" fmla="*/ 98426 h 328613"/>
                  <a:gd name="connsiteX64" fmla="*/ 0 w 331788"/>
                  <a:gd name="connsiteY64" fmla="*/ 58738 h 328613"/>
                  <a:gd name="connsiteX65" fmla="*/ 39688 w 331788"/>
                  <a:gd name="connsiteY65" fmla="*/ 19050 h 328613"/>
                  <a:gd name="connsiteX66" fmla="*/ 165894 w 331788"/>
                  <a:gd name="connsiteY66" fmla="*/ 0 h 328613"/>
                  <a:gd name="connsiteX67" fmla="*/ 204788 w 331788"/>
                  <a:gd name="connsiteY67" fmla="*/ 39688 h 328613"/>
                  <a:gd name="connsiteX68" fmla="*/ 165894 w 331788"/>
                  <a:gd name="connsiteY68" fmla="*/ 79376 h 328613"/>
                  <a:gd name="connsiteX69" fmla="*/ 127000 w 331788"/>
                  <a:gd name="connsiteY69" fmla="*/ 39688 h 328613"/>
                  <a:gd name="connsiteX70" fmla="*/ 165894 w 331788"/>
                  <a:gd name="connsiteY70" fmla="*/ 0 h 32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331788" h="328613">
                    <a:moveTo>
                      <a:pt x="292147" y="109538"/>
                    </a:moveTo>
                    <a:cubicBezTo>
                      <a:pt x="311524" y="109538"/>
                      <a:pt x="327025" y="126291"/>
                      <a:pt x="327025" y="145621"/>
                    </a:cubicBezTo>
                    <a:cubicBezTo>
                      <a:pt x="327025" y="145621"/>
                      <a:pt x="327025" y="145621"/>
                      <a:pt x="327025" y="229385"/>
                    </a:cubicBezTo>
                    <a:cubicBezTo>
                      <a:pt x="327025" y="248715"/>
                      <a:pt x="311524" y="264179"/>
                      <a:pt x="293438" y="264179"/>
                    </a:cubicBezTo>
                    <a:cubicBezTo>
                      <a:pt x="293438" y="264179"/>
                      <a:pt x="293438" y="264179"/>
                      <a:pt x="252101" y="264179"/>
                    </a:cubicBezTo>
                    <a:cubicBezTo>
                      <a:pt x="252101" y="264179"/>
                      <a:pt x="252101" y="264179"/>
                      <a:pt x="252101" y="319593"/>
                    </a:cubicBezTo>
                    <a:cubicBezTo>
                      <a:pt x="252101" y="324747"/>
                      <a:pt x="248226" y="328613"/>
                      <a:pt x="243059" y="328613"/>
                    </a:cubicBezTo>
                    <a:cubicBezTo>
                      <a:pt x="243059" y="328613"/>
                      <a:pt x="243059" y="328613"/>
                      <a:pt x="205596" y="328613"/>
                    </a:cubicBezTo>
                    <a:cubicBezTo>
                      <a:pt x="199138" y="328613"/>
                      <a:pt x="195262" y="324747"/>
                      <a:pt x="195262" y="319593"/>
                    </a:cubicBezTo>
                    <a:cubicBezTo>
                      <a:pt x="195262" y="319593"/>
                      <a:pt x="195262" y="319593"/>
                      <a:pt x="195262" y="235829"/>
                    </a:cubicBezTo>
                    <a:cubicBezTo>
                      <a:pt x="195262" y="220364"/>
                      <a:pt x="208180" y="207478"/>
                      <a:pt x="224973" y="207478"/>
                    </a:cubicBezTo>
                    <a:cubicBezTo>
                      <a:pt x="224973" y="207478"/>
                      <a:pt x="224973" y="207478"/>
                      <a:pt x="255976" y="207478"/>
                    </a:cubicBezTo>
                    <a:cubicBezTo>
                      <a:pt x="255976" y="207478"/>
                      <a:pt x="255976" y="207478"/>
                      <a:pt x="255976" y="145621"/>
                    </a:cubicBezTo>
                    <a:cubicBezTo>
                      <a:pt x="255976" y="126291"/>
                      <a:pt x="271478" y="109538"/>
                      <a:pt x="292147" y="109538"/>
                    </a:cubicBezTo>
                    <a:close/>
                    <a:moveTo>
                      <a:pt x="38473" y="109538"/>
                    </a:moveTo>
                    <a:cubicBezTo>
                      <a:pt x="59391" y="109538"/>
                      <a:pt x="75079" y="126291"/>
                      <a:pt x="75079" y="145621"/>
                    </a:cubicBezTo>
                    <a:cubicBezTo>
                      <a:pt x="75079" y="145621"/>
                      <a:pt x="75079" y="145621"/>
                      <a:pt x="75079" y="207478"/>
                    </a:cubicBezTo>
                    <a:cubicBezTo>
                      <a:pt x="75079" y="207478"/>
                      <a:pt x="75079" y="207478"/>
                      <a:pt x="106456" y="207478"/>
                    </a:cubicBezTo>
                    <a:cubicBezTo>
                      <a:pt x="123451" y="207478"/>
                      <a:pt x="136525" y="220364"/>
                      <a:pt x="136525" y="235829"/>
                    </a:cubicBezTo>
                    <a:cubicBezTo>
                      <a:pt x="136525" y="235829"/>
                      <a:pt x="136525" y="235829"/>
                      <a:pt x="136525" y="319593"/>
                    </a:cubicBezTo>
                    <a:cubicBezTo>
                      <a:pt x="136525" y="324747"/>
                      <a:pt x="132603" y="328613"/>
                      <a:pt x="126066" y="328613"/>
                    </a:cubicBezTo>
                    <a:cubicBezTo>
                      <a:pt x="126066" y="328613"/>
                      <a:pt x="126066" y="328613"/>
                      <a:pt x="88153" y="328613"/>
                    </a:cubicBezTo>
                    <a:cubicBezTo>
                      <a:pt x="82923" y="328613"/>
                      <a:pt x="79001" y="324747"/>
                      <a:pt x="79001" y="319593"/>
                    </a:cubicBezTo>
                    <a:cubicBezTo>
                      <a:pt x="79001" y="319593"/>
                      <a:pt x="79001" y="319593"/>
                      <a:pt x="79001" y="264179"/>
                    </a:cubicBezTo>
                    <a:cubicBezTo>
                      <a:pt x="79001" y="264179"/>
                      <a:pt x="79001" y="264179"/>
                      <a:pt x="37166" y="264179"/>
                    </a:cubicBezTo>
                    <a:cubicBezTo>
                      <a:pt x="18863" y="264179"/>
                      <a:pt x="3175" y="248715"/>
                      <a:pt x="3175" y="229385"/>
                    </a:cubicBezTo>
                    <a:cubicBezTo>
                      <a:pt x="3175" y="229385"/>
                      <a:pt x="3175" y="229385"/>
                      <a:pt x="3175" y="145621"/>
                    </a:cubicBezTo>
                    <a:cubicBezTo>
                      <a:pt x="3175" y="126291"/>
                      <a:pt x="18863" y="109538"/>
                      <a:pt x="38473" y="109538"/>
                    </a:cubicBezTo>
                    <a:close/>
                    <a:moveTo>
                      <a:pt x="160734" y="88900"/>
                    </a:moveTo>
                    <a:cubicBezTo>
                      <a:pt x="160734" y="88900"/>
                      <a:pt x="160734" y="88900"/>
                      <a:pt x="171053" y="88900"/>
                    </a:cubicBezTo>
                    <a:cubicBezTo>
                      <a:pt x="172343" y="88900"/>
                      <a:pt x="173633" y="90195"/>
                      <a:pt x="173633" y="90195"/>
                    </a:cubicBezTo>
                    <a:cubicBezTo>
                      <a:pt x="174923" y="92785"/>
                      <a:pt x="176213" y="94080"/>
                      <a:pt x="174923" y="95375"/>
                    </a:cubicBezTo>
                    <a:cubicBezTo>
                      <a:pt x="174923" y="95375"/>
                      <a:pt x="174923" y="95375"/>
                      <a:pt x="169763" y="103146"/>
                    </a:cubicBezTo>
                    <a:cubicBezTo>
                      <a:pt x="169763" y="103146"/>
                      <a:pt x="169763" y="103146"/>
                      <a:pt x="172343" y="123867"/>
                    </a:cubicBezTo>
                    <a:cubicBezTo>
                      <a:pt x="172343" y="123867"/>
                      <a:pt x="172343" y="123867"/>
                      <a:pt x="167184" y="136818"/>
                    </a:cubicBezTo>
                    <a:cubicBezTo>
                      <a:pt x="167184" y="138113"/>
                      <a:pt x="164604" y="138113"/>
                      <a:pt x="164604" y="136818"/>
                    </a:cubicBezTo>
                    <a:cubicBezTo>
                      <a:pt x="164604" y="136818"/>
                      <a:pt x="164604" y="136818"/>
                      <a:pt x="159444" y="123867"/>
                    </a:cubicBezTo>
                    <a:cubicBezTo>
                      <a:pt x="159444" y="123867"/>
                      <a:pt x="159444" y="123867"/>
                      <a:pt x="162024" y="103146"/>
                    </a:cubicBezTo>
                    <a:cubicBezTo>
                      <a:pt x="162024" y="103146"/>
                      <a:pt x="162024" y="103146"/>
                      <a:pt x="156865" y="95375"/>
                    </a:cubicBezTo>
                    <a:cubicBezTo>
                      <a:pt x="155575" y="94080"/>
                      <a:pt x="156865" y="92785"/>
                      <a:pt x="158155" y="90195"/>
                    </a:cubicBezTo>
                    <a:cubicBezTo>
                      <a:pt x="158155" y="90195"/>
                      <a:pt x="159444" y="88900"/>
                      <a:pt x="160734" y="88900"/>
                    </a:cubicBezTo>
                    <a:close/>
                    <a:moveTo>
                      <a:pt x="136182" y="88900"/>
                    </a:moveTo>
                    <a:cubicBezTo>
                      <a:pt x="137474" y="88900"/>
                      <a:pt x="138766" y="90201"/>
                      <a:pt x="138766" y="91502"/>
                    </a:cubicBezTo>
                    <a:cubicBezTo>
                      <a:pt x="138766" y="91502"/>
                      <a:pt x="138766" y="91502"/>
                      <a:pt x="165893" y="165652"/>
                    </a:cubicBezTo>
                    <a:cubicBezTo>
                      <a:pt x="165893" y="165652"/>
                      <a:pt x="165893" y="165652"/>
                      <a:pt x="193021" y="91502"/>
                    </a:cubicBezTo>
                    <a:cubicBezTo>
                      <a:pt x="193021" y="90201"/>
                      <a:pt x="195605" y="88900"/>
                      <a:pt x="196897" y="90201"/>
                    </a:cubicBezTo>
                    <a:cubicBezTo>
                      <a:pt x="196897" y="90201"/>
                      <a:pt x="196897" y="90201"/>
                      <a:pt x="208523" y="92802"/>
                    </a:cubicBezTo>
                    <a:cubicBezTo>
                      <a:pt x="222733" y="98006"/>
                      <a:pt x="231775" y="111015"/>
                      <a:pt x="231775" y="125325"/>
                    </a:cubicBezTo>
                    <a:cubicBezTo>
                      <a:pt x="231775" y="125325"/>
                      <a:pt x="231775" y="125325"/>
                      <a:pt x="231775" y="176059"/>
                    </a:cubicBezTo>
                    <a:cubicBezTo>
                      <a:pt x="231775" y="179961"/>
                      <a:pt x="229192" y="182563"/>
                      <a:pt x="226608" y="182563"/>
                    </a:cubicBezTo>
                    <a:cubicBezTo>
                      <a:pt x="226608" y="182563"/>
                      <a:pt x="226608" y="182563"/>
                      <a:pt x="105179" y="182563"/>
                    </a:cubicBezTo>
                    <a:cubicBezTo>
                      <a:pt x="102595" y="182563"/>
                      <a:pt x="100012" y="179961"/>
                      <a:pt x="100012" y="176059"/>
                    </a:cubicBezTo>
                    <a:cubicBezTo>
                      <a:pt x="100012" y="176059"/>
                      <a:pt x="100012" y="176059"/>
                      <a:pt x="100012" y="125325"/>
                    </a:cubicBezTo>
                    <a:cubicBezTo>
                      <a:pt x="100012" y="111015"/>
                      <a:pt x="109054" y="98006"/>
                      <a:pt x="123264" y="92802"/>
                    </a:cubicBezTo>
                    <a:cubicBezTo>
                      <a:pt x="123264" y="92802"/>
                      <a:pt x="123264" y="92802"/>
                      <a:pt x="134890" y="90201"/>
                    </a:cubicBezTo>
                    <a:cubicBezTo>
                      <a:pt x="134890" y="88900"/>
                      <a:pt x="134890" y="88900"/>
                      <a:pt x="136182" y="88900"/>
                    </a:cubicBezTo>
                    <a:close/>
                    <a:moveTo>
                      <a:pt x="292100" y="19050"/>
                    </a:moveTo>
                    <a:cubicBezTo>
                      <a:pt x="314019" y="19050"/>
                      <a:pt x="331788" y="36819"/>
                      <a:pt x="331788" y="58738"/>
                    </a:cubicBezTo>
                    <a:cubicBezTo>
                      <a:pt x="331788" y="80657"/>
                      <a:pt x="314019" y="98426"/>
                      <a:pt x="292100" y="98426"/>
                    </a:cubicBezTo>
                    <a:cubicBezTo>
                      <a:pt x="270181" y="98426"/>
                      <a:pt x="252412" y="80657"/>
                      <a:pt x="252412" y="58738"/>
                    </a:cubicBezTo>
                    <a:cubicBezTo>
                      <a:pt x="252412" y="36819"/>
                      <a:pt x="270181" y="19050"/>
                      <a:pt x="292100" y="19050"/>
                    </a:cubicBezTo>
                    <a:close/>
                    <a:moveTo>
                      <a:pt x="39688" y="19050"/>
                    </a:moveTo>
                    <a:cubicBezTo>
                      <a:pt x="61607" y="19050"/>
                      <a:pt x="79376" y="36819"/>
                      <a:pt x="79376" y="58738"/>
                    </a:cubicBezTo>
                    <a:cubicBezTo>
                      <a:pt x="79376" y="80657"/>
                      <a:pt x="61607" y="98426"/>
                      <a:pt x="39688" y="98426"/>
                    </a:cubicBezTo>
                    <a:cubicBezTo>
                      <a:pt x="17769" y="98426"/>
                      <a:pt x="0" y="80657"/>
                      <a:pt x="0" y="58738"/>
                    </a:cubicBezTo>
                    <a:cubicBezTo>
                      <a:pt x="0" y="36819"/>
                      <a:pt x="17769" y="19050"/>
                      <a:pt x="39688" y="19050"/>
                    </a:cubicBezTo>
                    <a:close/>
                    <a:moveTo>
                      <a:pt x="165894" y="0"/>
                    </a:moveTo>
                    <a:cubicBezTo>
                      <a:pt x="187375" y="0"/>
                      <a:pt x="204788" y="17769"/>
                      <a:pt x="204788" y="39688"/>
                    </a:cubicBezTo>
                    <a:cubicBezTo>
                      <a:pt x="204788" y="61607"/>
                      <a:pt x="187375" y="79376"/>
                      <a:pt x="165894" y="79376"/>
                    </a:cubicBezTo>
                    <a:cubicBezTo>
                      <a:pt x="144413" y="79376"/>
                      <a:pt x="127000" y="61607"/>
                      <a:pt x="127000" y="39688"/>
                    </a:cubicBezTo>
                    <a:cubicBezTo>
                      <a:pt x="127000" y="17769"/>
                      <a:pt x="144413" y="0"/>
                      <a:pt x="165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lc="http://schemas.openxmlformats.org/drawingml/2006/lockedCanvas" xmlns:p14="http://schemas.microsoft.com/office/powerpoint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Text4">
                <a:extLst>
                  <a:ext uri="{FF2B5EF4-FFF2-40B4-BE49-F238E27FC236}">
                    <a16:creationId xmlns:a16="http://schemas.microsoft.com/office/drawing/2014/main" id="{E7A6697C-1D6F-4A8A-93CC-A1440E1AD2EB}"/>
                  </a:ext>
                </a:extLst>
              </p:cNvPr>
              <p:cNvSpPr/>
              <p:nvPr/>
            </p:nvSpPr>
            <p:spPr bwMode="auto">
              <a:xfrm>
                <a:off x="5153853" y="4937105"/>
                <a:ext cx="2032774" cy="569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各国无障碍法规推动技术研发与采购。</a:t>
                </a:r>
                <a:endParaRPr lang="en-US" dirty="0"/>
              </a:p>
            </p:txBody>
          </p:sp>
          <p:sp>
            <p:nvSpPr>
              <p:cNvPr id="30" name="Bullet4">
                <a:extLst>
                  <a:ext uri="{FF2B5EF4-FFF2-40B4-BE49-F238E27FC236}">
                    <a16:creationId xmlns:a16="http://schemas.microsoft.com/office/drawing/2014/main" id="{DDED9EBF-EFC1-4162-A9D9-0EFDB5B3B830}"/>
                  </a:ext>
                </a:extLst>
              </p:cNvPr>
              <p:cNvSpPr txBox="1"/>
              <p:nvPr/>
            </p:nvSpPr>
            <p:spPr bwMode="auto">
              <a:xfrm>
                <a:off x="5153853" y="4559380"/>
                <a:ext cx="2032774" cy="3777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政策支持</a:t>
                </a:r>
                <a:endParaRPr lang="en-US" dirty="0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B66DD8A-5C63-A674-AAB0-04E7051C43C6}"/>
                </a:ext>
              </a:extLst>
            </p:cNvPr>
            <p:cNvGrpSpPr/>
            <p:nvPr/>
          </p:nvGrpSpPr>
          <p:grpSpPr>
            <a:xfrm>
              <a:off x="3415869" y="5203216"/>
              <a:ext cx="7065269" cy="947024"/>
              <a:chOff x="3415869" y="5203216"/>
              <a:chExt cx="7065269" cy="947024"/>
            </a:xfrm>
          </p:grpSpPr>
          <p:sp>
            <p:nvSpPr>
              <p:cNvPr id="17" name="IconBackground5">
                <a:extLst>
                  <a:ext uri="{FF2B5EF4-FFF2-40B4-BE49-F238E27FC236}">
                    <a16:creationId xmlns:a16="http://schemas.microsoft.com/office/drawing/2014/main" id="{1352D216-2828-4488-B254-C4433744D6CB}"/>
                  </a:ext>
                </a:extLst>
              </p:cNvPr>
              <p:cNvSpPr/>
              <p:nvPr/>
            </p:nvSpPr>
            <p:spPr>
              <a:xfrm>
                <a:off x="3415869" y="5474543"/>
                <a:ext cx="546450" cy="546448"/>
              </a:xfrm>
              <a:prstGeom prst="ellipse">
                <a:avLst/>
              </a:prstGeom>
              <a:solidFill>
                <a:schemeClr val="tx2">
                  <a:alpha val="8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con5">
                <a:extLst>
                  <a:ext uri="{FF2B5EF4-FFF2-40B4-BE49-F238E27FC236}">
                    <a16:creationId xmlns:a16="http://schemas.microsoft.com/office/drawing/2014/main" id="{BB329759-0317-4E07-BE17-9FB38F412BF3}"/>
                  </a:ext>
                </a:extLst>
              </p:cNvPr>
              <p:cNvSpPr/>
              <p:nvPr/>
            </p:nvSpPr>
            <p:spPr bwMode="auto">
              <a:xfrm>
                <a:off x="3566634" y="5667701"/>
                <a:ext cx="236634" cy="153858"/>
              </a:xfrm>
              <a:custGeom>
                <a:avLst/>
                <a:gdLst>
                  <a:gd name="T0" fmla="*/ 43882 w 269348"/>
                  <a:gd name="T1" fmla="*/ 43882 w 269348"/>
                  <a:gd name="T2" fmla="*/ 43882 w 269348"/>
                  <a:gd name="T3" fmla="*/ 43882 w 269348"/>
                  <a:gd name="T4" fmla="*/ 43882 w 269348"/>
                  <a:gd name="T5" fmla="*/ 43882 w 269348"/>
                  <a:gd name="T6" fmla="*/ 43882 w 269348"/>
                  <a:gd name="T7" fmla="*/ 43882 w 269348"/>
                  <a:gd name="T8" fmla="*/ 43882 w 269348"/>
                  <a:gd name="T9" fmla="*/ 43882 w 269348"/>
                  <a:gd name="T10" fmla="*/ 43882 w 269348"/>
                  <a:gd name="T11" fmla="*/ 43882 w 269348"/>
                  <a:gd name="T12" fmla="*/ 43882 w 269348"/>
                  <a:gd name="T13" fmla="*/ 43882 w 269348"/>
                  <a:gd name="T14" fmla="*/ 43882 w 269348"/>
                  <a:gd name="T15" fmla="*/ 43882 w 269348"/>
                  <a:gd name="T16" fmla="*/ 43882 w 269348"/>
                  <a:gd name="T17" fmla="*/ 43882 w 269348"/>
                  <a:gd name="T18" fmla="*/ 43882 w 269348"/>
                  <a:gd name="T19" fmla="*/ 43882 w 269348"/>
                  <a:gd name="T20" fmla="*/ 43882 w 269348"/>
                  <a:gd name="T21" fmla="*/ 43882 w 269348"/>
                  <a:gd name="T22" fmla="*/ 43882 w 269348"/>
                  <a:gd name="T23" fmla="*/ 43882 w 269348"/>
                  <a:gd name="T24" fmla="*/ 43882 w 269348"/>
                  <a:gd name="T25" fmla="*/ 43882 w 269348"/>
                  <a:gd name="T26" fmla="*/ 43882 w 269348"/>
                  <a:gd name="T27" fmla="*/ 43882 w 269348"/>
                  <a:gd name="T28" fmla="*/ 43882 w 269348"/>
                  <a:gd name="T29" fmla="*/ 43882 w 269348"/>
                  <a:gd name="T30" fmla="*/ 43882 w 269348"/>
                  <a:gd name="T31" fmla="*/ 43882 w 269348"/>
                  <a:gd name="T32" fmla="*/ 43882 w 269348"/>
                  <a:gd name="T33" fmla="*/ 43882 w 269348"/>
                  <a:gd name="T34" fmla="*/ 43882 w 269348"/>
                  <a:gd name="T35" fmla="*/ 43882 w 269348"/>
                  <a:gd name="T36" fmla="*/ 43882 w 269348"/>
                  <a:gd name="T37" fmla="*/ 43882 w 269348"/>
                  <a:gd name="T38" fmla="*/ 43882 w 269348"/>
                  <a:gd name="T39" fmla="*/ 43882 w 269348"/>
                  <a:gd name="T40" fmla="*/ 43882 w 269348"/>
                  <a:gd name="T41" fmla="*/ 43882 w 269348"/>
                  <a:gd name="T42" fmla="*/ 43882 w 269348"/>
                  <a:gd name="T43" fmla="*/ 43882 w 269348"/>
                  <a:gd name="T44" fmla="*/ 43882 w 269348"/>
                  <a:gd name="T45" fmla="*/ 43882 w 269348"/>
                  <a:gd name="T46" fmla="*/ 43882 w 269348"/>
                  <a:gd name="T47" fmla="*/ 43882 w 269348"/>
                  <a:gd name="T48" fmla="*/ 43882 w 269348"/>
                  <a:gd name="T49" fmla="*/ 43882 w 269348"/>
                  <a:gd name="T50" fmla="*/ 43882 w 269348"/>
                  <a:gd name="T51" fmla="*/ 43882 w 269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56" h="1534">
                    <a:moveTo>
                      <a:pt x="857" y="765"/>
                    </a:moveTo>
                    <a:lnTo>
                      <a:pt x="0" y="1394"/>
                    </a:lnTo>
                    <a:lnTo>
                      <a:pt x="0" y="143"/>
                    </a:lnTo>
                    <a:lnTo>
                      <a:pt x="857" y="765"/>
                    </a:lnTo>
                    <a:close/>
                    <a:moveTo>
                      <a:pt x="1385" y="848"/>
                    </a:moveTo>
                    <a:lnTo>
                      <a:pt x="1217" y="970"/>
                    </a:lnTo>
                    <a:cubicBezTo>
                      <a:pt x="1206" y="979"/>
                      <a:pt x="1192" y="983"/>
                      <a:pt x="1178" y="983"/>
                    </a:cubicBezTo>
                    <a:cubicBezTo>
                      <a:pt x="1164" y="983"/>
                      <a:pt x="1150" y="979"/>
                      <a:pt x="1139" y="970"/>
                    </a:cubicBezTo>
                    <a:lnTo>
                      <a:pt x="970" y="848"/>
                    </a:lnTo>
                    <a:lnTo>
                      <a:pt x="49" y="1523"/>
                    </a:lnTo>
                    <a:cubicBezTo>
                      <a:pt x="62" y="1530"/>
                      <a:pt x="77" y="1534"/>
                      <a:pt x="93" y="1534"/>
                    </a:cubicBezTo>
                    <a:lnTo>
                      <a:pt x="2264" y="1534"/>
                    </a:lnTo>
                    <a:cubicBezTo>
                      <a:pt x="2279" y="1534"/>
                      <a:pt x="2294" y="1531"/>
                      <a:pt x="2306" y="1524"/>
                    </a:cubicBezTo>
                    <a:lnTo>
                      <a:pt x="1385" y="848"/>
                    </a:lnTo>
                    <a:close/>
                    <a:moveTo>
                      <a:pt x="1498" y="765"/>
                    </a:moveTo>
                    <a:lnTo>
                      <a:pt x="2356" y="1395"/>
                    </a:lnTo>
                    <a:lnTo>
                      <a:pt x="2356" y="139"/>
                    </a:lnTo>
                    <a:lnTo>
                      <a:pt x="1498" y="765"/>
                    </a:lnTo>
                    <a:close/>
                    <a:moveTo>
                      <a:pt x="2304" y="12"/>
                    </a:moveTo>
                    <a:cubicBezTo>
                      <a:pt x="2292" y="5"/>
                      <a:pt x="2279" y="0"/>
                      <a:pt x="2264" y="0"/>
                    </a:cubicBezTo>
                    <a:lnTo>
                      <a:pt x="93" y="0"/>
                    </a:lnTo>
                    <a:cubicBezTo>
                      <a:pt x="88" y="0"/>
                      <a:pt x="84" y="0"/>
                      <a:pt x="80" y="1"/>
                    </a:cubicBezTo>
                    <a:cubicBezTo>
                      <a:pt x="80" y="1"/>
                      <a:pt x="79" y="1"/>
                      <a:pt x="78" y="1"/>
                    </a:cubicBezTo>
                    <a:cubicBezTo>
                      <a:pt x="66" y="3"/>
                      <a:pt x="56" y="7"/>
                      <a:pt x="48" y="13"/>
                    </a:cubicBezTo>
                    <a:lnTo>
                      <a:pt x="1178" y="834"/>
                    </a:lnTo>
                    <a:lnTo>
                      <a:pt x="2304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lc="http://schemas.openxmlformats.org/drawingml/2006/lockedCanvas" xmlns:p14="http://schemas.microsoft.com/office/powerpoint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Text5">
                <a:extLst>
                  <a:ext uri="{FF2B5EF4-FFF2-40B4-BE49-F238E27FC236}">
                    <a16:creationId xmlns:a16="http://schemas.microsoft.com/office/drawing/2014/main" id="{E7A6697C-1D6F-4A8A-93CC-A1440E1AD2EB}"/>
                  </a:ext>
                </a:extLst>
              </p:cNvPr>
              <p:cNvSpPr/>
              <p:nvPr/>
            </p:nvSpPr>
            <p:spPr bwMode="auto">
              <a:xfrm>
                <a:off x="8448364" y="5580941"/>
                <a:ext cx="2032774" cy="569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新技术应用带来行业创新，开拓新市场。</a:t>
                </a:r>
                <a:endParaRPr lang="en-US" dirty="0"/>
              </a:p>
            </p:txBody>
          </p:sp>
          <p:sp>
            <p:nvSpPr>
              <p:cNvPr id="32" name="Bullet5">
                <a:extLst>
                  <a:ext uri="{FF2B5EF4-FFF2-40B4-BE49-F238E27FC236}">
                    <a16:creationId xmlns:a16="http://schemas.microsoft.com/office/drawing/2014/main" id="{DDED9EBF-EFC1-4162-A9D9-0EFDB5B3B830}"/>
                  </a:ext>
                </a:extLst>
              </p:cNvPr>
              <p:cNvSpPr txBox="1"/>
              <p:nvPr/>
            </p:nvSpPr>
            <p:spPr bwMode="auto">
              <a:xfrm>
                <a:off x="8448364" y="5203216"/>
                <a:ext cx="2032774" cy="3777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创新驱动</a:t>
                </a:r>
                <a:endParaRPr lang="en-US" dirty="0"/>
              </a:p>
            </p:txBody>
          </p:sp>
        </p:grpSp>
        <p:sp>
          <p:nvSpPr>
            <p:cNvPr id="36" name="Title">
              <a:extLst>
                <a:ext uri="{FF2B5EF4-FFF2-40B4-BE49-F238E27FC236}">
                  <a16:creationId xmlns:a16="http://schemas.microsoft.com/office/drawing/2014/main" id="{FAACFDC6-08D2-7516-667D-7C857B01907F}"/>
                </a:ext>
              </a:extLst>
            </p:cNvPr>
            <p:cNvSpPr txBox="1"/>
            <p:nvPr/>
          </p:nvSpPr>
          <p:spPr>
            <a:xfrm>
              <a:off x="673100" y="1130300"/>
              <a:ext cx="10845800" cy="870393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行业发展机遇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风险与对策</a:t>
            </a:r>
            <a:endParaRPr lang="en-US" dirty="0"/>
          </a:p>
        </p:txBody>
      </p:sp>
      <p:grpSp>
        <p:nvGrpSpPr>
          <p:cNvPr id="7" name="4086cdaa-01db-4197-84fe-e9915ad9ba64.source.5.zh-Hans.pptx">
            <a:extLst>
              <a:ext uri="{FF2B5EF4-FFF2-40B4-BE49-F238E27FC236}">
                <a16:creationId xmlns:a16="http://schemas.microsoft.com/office/drawing/2014/main" id="{BDBFFCA9-3305-BB52-DF56-2FBA5BA70B8F}"/>
              </a:ext>
            </a:extLst>
          </p:cNvPr>
          <p:cNvGrpSpPr/>
          <p:nvPr/>
        </p:nvGrpSpPr>
        <p:grpSpPr>
          <a:xfrm>
            <a:off x="660400" y="1130300"/>
            <a:ext cx="10858500" cy="5016500"/>
            <a:chOff x="660400" y="1130300"/>
            <a:chExt cx="10858500" cy="5016500"/>
          </a:xfrm>
        </p:grpSpPr>
        <p:cxnSp>
          <p:nvCxnSpPr>
            <p:cNvPr id="8" name="íśļïďê">
              <a:extLst>
                <a:ext uri="{FF2B5EF4-FFF2-40B4-BE49-F238E27FC236}">
                  <a16:creationId xmlns:a16="http://schemas.microsoft.com/office/drawing/2014/main" id="{67EAAA25-3D15-4270-ABD4-80A2C06F68DD}"/>
                </a:ext>
              </a:extLst>
            </p:cNvPr>
            <p:cNvCxnSpPr/>
            <p:nvPr/>
          </p:nvCxnSpPr>
          <p:spPr>
            <a:xfrm flipH="1">
              <a:off x="2839196" y="2568210"/>
              <a:ext cx="0" cy="1196952"/>
            </a:xfrm>
            <a:prstGeom prst="line">
              <a:avLst/>
            </a:prstGeom>
            <a:ln w="635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iṡḷîḓê">
              <a:extLst>
                <a:ext uri="{FF2B5EF4-FFF2-40B4-BE49-F238E27FC236}">
                  <a16:creationId xmlns:a16="http://schemas.microsoft.com/office/drawing/2014/main" id="{510B71D1-A524-4E92-8332-12949EF1019E}"/>
                </a:ext>
              </a:extLst>
            </p:cNvPr>
            <p:cNvCxnSpPr/>
            <p:nvPr/>
          </p:nvCxnSpPr>
          <p:spPr>
            <a:xfrm flipH="1">
              <a:off x="5006165" y="2568210"/>
              <a:ext cx="0" cy="1196952"/>
            </a:xfrm>
            <a:prstGeom prst="line">
              <a:avLst/>
            </a:prstGeom>
            <a:ln w="635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îsḻiḓé">
              <a:extLst>
                <a:ext uri="{FF2B5EF4-FFF2-40B4-BE49-F238E27FC236}">
                  <a16:creationId xmlns:a16="http://schemas.microsoft.com/office/drawing/2014/main" id="{817DEA96-4DE7-427D-B55F-767D0B893945}"/>
                </a:ext>
              </a:extLst>
            </p:cNvPr>
            <p:cNvCxnSpPr/>
            <p:nvPr/>
          </p:nvCxnSpPr>
          <p:spPr>
            <a:xfrm flipH="1">
              <a:off x="7173134" y="2568210"/>
              <a:ext cx="0" cy="1196952"/>
            </a:xfrm>
            <a:prstGeom prst="line">
              <a:avLst/>
            </a:prstGeom>
            <a:ln w="635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iṥlîḓé">
              <a:extLst>
                <a:ext uri="{FF2B5EF4-FFF2-40B4-BE49-F238E27FC236}">
                  <a16:creationId xmlns:a16="http://schemas.microsoft.com/office/drawing/2014/main" id="{E3586FA8-440E-4D43-8A2D-3E7FABF807E7}"/>
                </a:ext>
              </a:extLst>
            </p:cNvPr>
            <p:cNvCxnSpPr/>
            <p:nvPr/>
          </p:nvCxnSpPr>
          <p:spPr>
            <a:xfrm flipH="1">
              <a:off x="9340103" y="2568210"/>
              <a:ext cx="0" cy="1196952"/>
            </a:xfrm>
            <a:prstGeom prst="line">
              <a:avLst/>
            </a:prstGeom>
            <a:ln w="635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íṥ1ïdè">
              <a:extLst>
                <a:ext uri="{FF2B5EF4-FFF2-40B4-BE49-F238E27FC236}">
                  <a16:creationId xmlns:a16="http://schemas.microsoft.com/office/drawing/2014/main" id="{D18680FE-2F16-434C-A48C-3177842D1CFD}"/>
                </a:ext>
              </a:extLst>
            </p:cNvPr>
            <p:cNvCxnSpPr/>
            <p:nvPr/>
          </p:nvCxnSpPr>
          <p:spPr>
            <a:xfrm flipV="1">
              <a:off x="1944368" y="4060093"/>
              <a:ext cx="0" cy="842068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îsḷiḍe">
              <a:extLst>
                <a:ext uri="{FF2B5EF4-FFF2-40B4-BE49-F238E27FC236}">
                  <a16:creationId xmlns:a16="http://schemas.microsoft.com/office/drawing/2014/main" id="{859DCD59-0DDE-464A-A7F1-C67E7069D999}"/>
                </a:ext>
              </a:extLst>
            </p:cNvPr>
            <p:cNvCxnSpPr/>
            <p:nvPr/>
          </p:nvCxnSpPr>
          <p:spPr>
            <a:xfrm flipV="1">
              <a:off x="8162291" y="4060093"/>
              <a:ext cx="0" cy="842068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iṩlîḑé">
              <a:extLst>
                <a:ext uri="{FF2B5EF4-FFF2-40B4-BE49-F238E27FC236}">
                  <a16:creationId xmlns:a16="http://schemas.microsoft.com/office/drawing/2014/main" id="{A9E0034A-BF69-46FE-BDB2-1B0E7BAAD36F}"/>
                </a:ext>
              </a:extLst>
            </p:cNvPr>
            <p:cNvCxnSpPr/>
            <p:nvPr/>
          </p:nvCxnSpPr>
          <p:spPr>
            <a:xfrm flipV="1">
              <a:off x="6089650" y="4060093"/>
              <a:ext cx="0" cy="842068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ïš1îḑê">
              <a:extLst>
                <a:ext uri="{FF2B5EF4-FFF2-40B4-BE49-F238E27FC236}">
                  <a16:creationId xmlns:a16="http://schemas.microsoft.com/office/drawing/2014/main" id="{8F2E3D3B-BDCD-4DA6-9469-D9BADC326D7A}"/>
                </a:ext>
              </a:extLst>
            </p:cNvPr>
            <p:cNvCxnSpPr/>
            <p:nvPr/>
          </p:nvCxnSpPr>
          <p:spPr>
            <a:xfrm flipV="1">
              <a:off x="4017009" y="4060093"/>
              <a:ext cx="0" cy="842068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í$1íḋé">
              <a:extLst>
                <a:ext uri="{FF2B5EF4-FFF2-40B4-BE49-F238E27FC236}">
                  <a16:creationId xmlns:a16="http://schemas.microsoft.com/office/drawing/2014/main" id="{56B429CF-4FD3-4E04-AF17-4C4CB87EB967}"/>
                </a:ext>
              </a:extLst>
            </p:cNvPr>
            <p:cNvCxnSpPr/>
            <p:nvPr/>
          </p:nvCxnSpPr>
          <p:spPr>
            <a:xfrm flipV="1">
              <a:off x="10234932" y="4060093"/>
              <a:ext cx="0" cy="842068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itle">
              <a:extLst>
                <a:ext uri="{FF2B5EF4-FFF2-40B4-BE49-F238E27FC236}">
                  <a16:creationId xmlns:a16="http://schemas.microsoft.com/office/drawing/2014/main" id="{0AB8E61B-3033-4A92-9EEE-A3100F671529}"/>
                </a:ext>
              </a:extLst>
            </p:cNvPr>
            <p:cNvSpPr txBox="1"/>
            <p:nvPr/>
          </p:nvSpPr>
          <p:spPr>
            <a:xfrm>
              <a:off x="673099" y="1130300"/>
              <a:ext cx="10845800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应对项目风险</a:t>
              </a:r>
              <a:endParaRPr lang="en-US" dirty="0"/>
            </a:p>
          </p:txBody>
        </p:sp>
        <p:cxnSp>
          <p:nvCxnSpPr>
            <p:cNvPr id="28" name="ïšļíďê">
              <a:extLst>
                <a:ext uri="{FF2B5EF4-FFF2-40B4-BE49-F238E27FC236}">
                  <a16:creationId xmlns:a16="http://schemas.microsoft.com/office/drawing/2014/main" id="{DB0ED458-5B0D-4370-BA66-5B18B8A3921E}"/>
                </a:ext>
              </a:extLst>
            </p:cNvPr>
            <p:cNvCxnSpPr>
              <a:cxnSpLocks/>
            </p:cNvCxnSpPr>
            <p:nvPr/>
          </p:nvCxnSpPr>
          <p:spPr>
            <a:xfrm>
              <a:off x="673099" y="1878463"/>
              <a:ext cx="10845800" cy="0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EC33597-C098-5635-935A-8C9D88E1555E}"/>
                </a:ext>
              </a:extLst>
            </p:cNvPr>
            <p:cNvGrpSpPr/>
            <p:nvPr/>
          </p:nvGrpSpPr>
          <p:grpSpPr>
            <a:xfrm>
              <a:off x="660400" y="2124909"/>
              <a:ext cx="2567936" cy="4021891"/>
              <a:chOff x="660400" y="2124909"/>
              <a:chExt cx="2567936" cy="4021891"/>
            </a:xfrm>
          </p:grpSpPr>
          <p:sp>
            <p:nvSpPr>
              <p:cNvPr id="37" name="Text1">
                <a:extLst>
                  <a:ext uri="{FF2B5EF4-FFF2-40B4-BE49-F238E27FC236}">
                    <a16:creationId xmlns:a16="http://schemas.microsoft.com/office/drawing/2014/main" id="{FCC6AF0B-95E3-43D5-89A6-BC32FCE63FDF}"/>
                  </a:ext>
                </a:extLst>
              </p:cNvPr>
              <p:cNvSpPr/>
              <p:nvPr/>
            </p:nvSpPr>
            <p:spPr bwMode="auto">
              <a:xfrm>
                <a:off x="707566" y="2768908"/>
                <a:ext cx="2096291" cy="1183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复杂环境识别和听觉信息过载问题，需算法优化。</a:t>
                </a:r>
                <a:endParaRPr lang="en-US" dirty="0"/>
              </a:p>
            </p:txBody>
          </p:sp>
          <p:sp>
            <p:nvSpPr>
              <p:cNvPr id="38" name="Bullet1">
                <a:extLst>
                  <a:ext uri="{FF2B5EF4-FFF2-40B4-BE49-F238E27FC236}">
                    <a16:creationId xmlns:a16="http://schemas.microsoft.com/office/drawing/2014/main" id="{BD7FDC04-889E-46B9-A5E9-18172C22CD6B}"/>
                  </a:ext>
                </a:extLst>
              </p:cNvPr>
              <p:cNvSpPr txBox="1"/>
              <p:nvPr/>
            </p:nvSpPr>
            <p:spPr bwMode="auto">
              <a:xfrm>
                <a:off x="707566" y="2124909"/>
                <a:ext cx="2096291" cy="643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技术风险</a:t>
                </a:r>
                <a:endParaRPr lang="en-US" dirty="0"/>
              </a:p>
            </p:txBody>
          </p:sp>
          <p:sp>
            <p:nvSpPr>
              <p:cNvPr id="14" name="IconBackground1">
                <a:extLst>
                  <a:ext uri="{FF2B5EF4-FFF2-40B4-BE49-F238E27FC236}">
                    <a16:creationId xmlns:a16="http://schemas.microsoft.com/office/drawing/2014/main" id="{5A59896A-5B99-4FF3-877F-AD4E54D839C6}"/>
                  </a:ext>
                </a:extLst>
              </p:cNvPr>
              <p:cNvSpPr/>
              <p:nvPr/>
            </p:nvSpPr>
            <p:spPr>
              <a:xfrm flipV="1">
                <a:off x="660400" y="4960093"/>
                <a:ext cx="2567936" cy="1186707"/>
              </a:xfrm>
              <a:custGeom>
                <a:avLst/>
                <a:gdLst>
                  <a:gd name="connsiteX0" fmla="*/ 0 w 3390900"/>
                  <a:gd name="connsiteY0" fmla="*/ 0 h 1695450"/>
                  <a:gd name="connsiteX1" fmla="*/ 3390900 w 3390900"/>
                  <a:gd name="connsiteY1" fmla="*/ 0 h 1695450"/>
                  <a:gd name="connsiteX2" fmla="*/ 1695450 w 3390900"/>
                  <a:gd name="connsiteY2" fmla="*/ 1695450 h 1695450"/>
                  <a:gd name="connsiteX3" fmla="*/ 0 w 3390900"/>
                  <a:gd name="connsiteY3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90900" h="1695450">
                    <a:moveTo>
                      <a:pt x="0" y="0"/>
                    </a:moveTo>
                    <a:lnTo>
                      <a:pt x="3390900" y="0"/>
                    </a:lnTo>
                    <a:cubicBezTo>
                      <a:pt x="3390900" y="936371"/>
                      <a:pt x="2631821" y="1695450"/>
                      <a:pt x="1695450" y="1695450"/>
                    </a:cubicBezTo>
                    <a:cubicBezTo>
                      <a:pt x="759079" y="1695450"/>
                      <a:pt x="0" y="936371"/>
                      <a:pt x="0" y="0"/>
                    </a:cubicBez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600"/>
              </a:p>
            </p:txBody>
          </p:sp>
          <p:sp>
            <p:nvSpPr>
              <p:cNvPr id="24" name="Icon1">
                <a:extLst>
                  <a:ext uri="{FF2B5EF4-FFF2-40B4-BE49-F238E27FC236}">
                    <a16:creationId xmlns:a16="http://schemas.microsoft.com/office/drawing/2014/main" id="{294618C8-B8C9-43DC-B33D-E48468B559F0}"/>
                  </a:ext>
                </a:extLst>
              </p:cNvPr>
              <p:cNvSpPr/>
              <p:nvPr/>
            </p:nvSpPr>
            <p:spPr bwMode="auto">
              <a:xfrm>
                <a:off x="1727653" y="5384135"/>
                <a:ext cx="433431" cy="366280"/>
              </a:xfrm>
              <a:custGeom>
                <a:avLst/>
                <a:gdLst>
                  <a:gd name="connsiteX0" fmla="*/ 46038 w 338138"/>
                  <a:gd name="connsiteY0" fmla="*/ 261938 h 285751"/>
                  <a:gd name="connsiteX1" fmla="*/ 38100 w 338138"/>
                  <a:gd name="connsiteY1" fmla="*/ 270670 h 285751"/>
                  <a:gd name="connsiteX2" fmla="*/ 46038 w 338138"/>
                  <a:gd name="connsiteY2" fmla="*/ 279402 h 285751"/>
                  <a:gd name="connsiteX3" fmla="*/ 53976 w 338138"/>
                  <a:gd name="connsiteY3" fmla="*/ 270670 h 285751"/>
                  <a:gd name="connsiteX4" fmla="*/ 46038 w 338138"/>
                  <a:gd name="connsiteY4" fmla="*/ 261938 h 285751"/>
                  <a:gd name="connsiteX5" fmla="*/ 288131 w 338138"/>
                  <a:gd name="connsiteY5" fmla="*/ 184150 h 285751"/>
                  <a:gd name="connsiteX6" fmla="*/ 277812 w 338138"/>
                  <a:gd name="connsiteY6" fmla="*/ 194469 h 285751"/>
                  <a:gd name="connsiteX7" fmla="*/ 288131 w 338138"/>
                  <a:gd name="connsiteY7" fmla="*/ 204788 h 285751"/>
                  <a:gd name="connsiteX8" fmla="*/ 298450 w 338138"/>
                  <a:gd name="connsiteY8" fmla="*/ 194469 h 285751"/>
                  <a:gd name="connsiteX9" fmla="*/ 288131 w 338138"/>
                  <a:gd name="connsiteY9" fmla="*/ 184150 h 285751"/>
                  <a:gd name="connsiteX10" fmla="*/ 19050 w 338138"/>
                  <a:gd name="connsiteY10" fmla="*/ 165100 h 285751"/>
                  <a:gd name="connsiteX11" fmla="*/ 19050 w 338138"/>
                  <a:gd name="connsiteY11" fmla="*/ 242888 h 285751"/>
                  <a:gd name="connsiteX12" fmla="*/ 73025 w 338138"/>
                  <a:gd name="connsiteY12" fmla="*/ 242888 h 285751"/>
                  <a:gd name="connsiteX13" fmla="*/ 73025 w 338138"/>
                  <a:gd name="connsiteY13" fmla="*/ 165100 h 285751"/>
                  <a:gd name="connsiteX14" fmla="*/ 12010 w 338138"/>
                  <a:gd name="connsiteY14" fmla="*/ 141288 h 285751"/>
                  <a:gd name="connsiteX15" fmla="*/ 81400 w 338138"/>
                  <a:gd name="connsiteY15" fmla="*/ 141288 h 285751"/>
                  <a:gd name="connsiteX16" fmla="*/ 92075 w 338138"/>
                  <a:gd name="connsiteY16" fmla="*/ 153107 h 285751"/>
                  <a:gd name="connsiteX17" fmla="*/ 92075 w 338138"/>
                  <a:gd name="connsiteY17" fmla="*/ 273932 h 285751"/>
                  <a:gd name="connsiteX18" fmla="*/ 81400 w 338138"/>
                  <a:gd name="connsiteY18" fmla="*/ 285751 h 285751"/>
                  <a:gd name="connsiteX19" fmla="*/ 12010 w 338138"/>
                  <a:gd name="connsiteY19" fmla="*/ 285751 h 285751"/>
                  <a:gd name="connsiteX20" fmla="*/ 0 w 338138"/>
                  <a:gd name="connsiteY20" fmla="*/ 273932 h 285751"/>
                  <a:gd name="connsiteX21" fmla="*/ 0 w 338138"/>
                  <a:gd name="connsiteY21" fmla="*/ 153107 h 285751"/>
                  <a:gd name="connsiteX22" fmla="*/ 12010 w 338138"/>
                  <a:gd name="connsiteY22" fmla="*/ 141288 h 285751"/>
                  <a:gd name="connsiteX23" fmla="*/ 55002 w 338138"/>
                  <a:gd name="connsiteY23" fmla="*/ 82550 h 285751"/>
                  <a:gd name="connsiteX24" fmla="*/ 175185 w 338138"/>
                  <a:gd name="connsiteY24" fmla="*/ 82550 h 285751"/>
                  <a:gd name="connsiteX25" fmla="*/ 193675 w 338138"/>
                  <a:gd name="connsiteY25" fmla="*/ 99703 h 285751"/>
                  <a:gd name="connsiteX26" fmla="*/ 193675 w 338138"/>
                  <a:gd name="connsiteY26" fmla="*/ 268597 h 285751"/>
                  <a:gd name="connsiteX27" fmla="*/ 175185 w 338138"/>
                  <a:gd name="connsiteY27" fmla="*/ 285750 h 285751"/>
                  <a:gd name="connsiteX28" fmla="*/ 107830 w 338138"/>
                  <a:gd name="connsiteY28" fmla="*/ 285750 h 285751"/>
                  <a:gd name="connsiteX29" fmla="*/ 109151 w 338138"/>
                  <a:gd name="connsiteY29" fmla="*/ 276514 h 285751"/>
                  <a:gd name="connsiteX30" fmla="*/ 109151 w 338138"/>
                  <a:gd name="connsiteY30" fmla="*/ 273875 h 285751"/>
                  <a:gd name="connsiteX31" fmla="*/ 115754 w 338138"/>
                  <a:gd name="connsiteY31" fmla="*/ 275194 h 285751"/>
                  <a:gd name="connsiteX32" fmla="*/ 124999 w 338138"/>
                  <a:gd name="connsiteY32" fmla="*/ 264639 h 285751"/>
                  <a:gd name="connsiteX33" fmla="*/ 115754 w 338138"/>
                  <a:gd name="connsiteY33" fmla="*/ 254083 h 285751"/>
                  <a:gd name="connsiteX34" fmla="*/ 109151 w 338138"/>
                  <a:gd name="connsiteY34" fmla="*/ 256722 h 285751"/>
                  <a:gd name="connsiteX35" fmla="*/ 109151 w 338138"/>
                  <a:gd name="connsiteY35" fmla="*/ 235610 h 285751"/>
                  <a:gd name="connsiteX36" fmla="*/ 168582 w 338138"/>
                  <a:gd name="connsiteY36" fmla="*/ 235610 h 285751"/>
                  <a:gd name="connsiteX37" fmla="*/ 168582 w 338138"/>
                  <a:gd name="connsiteY37" fmla="*/ 110259 h 285751"/>
                  <a:gd name="connsiteX38" fmla="*/ 61606 w 338138"/>
                  <a:gd name="connsiteY38" fmla="*/ 110259 h 285751"/>
                  <a:gd name="connsiteX39" fmla="*/ 61606 w 338138"/>
                  <a:gd name="connsiteY39" fmla="*/ 126093 h 285751"/>
                  <a:gd name="connsiteX40" fmla="*/ 36512 w 338138"/>
                  <a:gd name="connsiteY40" fmla="*/ 126093 h 285751"/>
                  <a:gd name="connsiteX41" fmla="*/ 36512 w 338138"/>
                  <a:gd name="connsiteY41" fmla="*/ 99703 h 285751"/>
                  <a:gd name="connsiteX42" fmla="*/ 55002 w 338138"/>
                  <a:gd name="connsiteY42" fmla="*/ 82550 h 285751"/>
                  <a:gd name="connsiteX43" fmla="*/ 102729 w 338138"/>
                  <a:gd name="connsiteY43" fmla="*/ 0 h 285751"/>
                  <a:gd name="connsiteX44" fmla="*/ 305260 w 338138"/>
                  <a:gd name="connsiteY44" fmla="*/ 0 h 285751"/>
                  <a:gd name="connsiteX45" fmla="*/ 338138 w 338138"/>
                  <a:gd name="connsiteY45" fmla="*/ 34237 h 285751"/>
                  <a:gd name="connsiteX46" fmla="*/ 338138 w 338138"/>
                  <a:gd name="connsiteY46" fmla="*/ 188306 h 285751"/>
                  <a:gd name="connsiteX47" fmla="*/ 305260 w 338138"/>
                  <a:gd name="connsiteY47" fmla="*/ 221226 h 285751"/>
                  <a:gd name="connsiteX48" fmla="*/ 234242 w 338138"/>
                  <a:gd name="connsiteY48" fmla="*/ 221226 h 285751"/>
                  <a:gd name="connsiteX49" fmla="*/ 234242 w 338138"/>
                  <a:gd name="connsiteY49" fmla="*/ 243612 h 285751"/>
                  <a:gd name="connsiteX50" fmla="*/ 265806 w 338138"/>
                  <a:gd name="connsiteY50" fmla="*/ 243612 h 285751"/>
                  <a:gd name="connsiteX51" fmla="*/ 277642 w 338138"/>
                  <a:gd name="connsiteY51" fmla="*/ 256780 h 285751"/>
                  <a:gd name="connsiteX52" fmla="*/ 277642 w 338138"/>
                  <a:gd name="connsiteY52" fmla="*/ 272582 h 285751"/>
                  <a:gd name="connsiteX53" fmla="*/ 265806 w 338138"/>
                  <a:gd name="connsiteY53" fmla="*/ 285750 h 285751"/>
                  <a:gd name="connsiteX54" fmla="*/ 205309 w 338138"/>
                  <a:gd name="connsiteY54" fmla="*/ 285750 h 285751"/>
                  <a:gd name="connsiteX55" fmla="*/ 210570 w 338138"/>
                  <a:gd name="connsiteY55" fmla="*/ 269948 h 285751"/>
                  <a:gd name="connsiteX56" fmla="*/ 210570 w 338138"/>
                  <a:gd name="connsiteY56" fmla="*/ 213325 h 285751"/>
                  <a:gd name="connsiteX57" fmla="*/ 210570 w 338138"/>
                  <a:gd name="connsiteY57" fmla="*/ 172504 h 285751"/>
                  <a:gd name="connsiteX58" fmla="*/ 296054 w 338138"/>
                  <a:gd name="connsiteY58" fmla="*/ 172504 h 285751"/>
                  <a:gd name="connsiteX59" fmla="*/ 309205 w 338138"/>
                  <a:gd name="connsiteY59" fmla="*/ 159335 h 285751"/>
                  <a:gd name="connsiteX60" fmla="*/ 309205 w 338138"/>
                  <a:gd name="connsiteY60" fmla="*/ 39504 h 285751"/>
                  <a:gd name="connsiteX61" fmla="*/ 296054 w 338138"/>
                  <a:gd name="connsiteY61" fmla="*/ 27653 h 285751"/>
                  <a:gd name="connsiteX62" fmla="*/ 110620 w 338138"/>
                  <a:gd name="connsiteY62" fmla="*/ 27653 h 285751"/>
                  <a:gd name="connsiteX63" fmla="*/ 98783 w 338138"/>
                  <a:gd name="connsiteY63" fmla="*/ 39504 h 285751"/>
                  <a:gd name="connsiteX64" fmla="*/ 98783 w 338138"/>
                  <a:gd name="connsiteY64" fmla="*/ 65841 h 285751"/>
                  <a:gd name="connsiteX65" fmla="*/ 69850 w 338138"/>
                  <a:gd name="connsiteY65" fmla="*/ 65841 h 285751"/>
                  <a:gd name="connsiteX66" fmla="*/ 69850 w 338138"/>
                  <a:gd name="connsiteY66" fmla="*/ 34237 h 285751"/>
                  <a:gd name="connsiteX67" fmla="*/ 102729 w 338138"/>
                  <a:gd name="connsiteY67" fmla="*/ 0 h 28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38138" h="285751">
                    <a:moveTo>
                      <a:pt x="46038" y="261938"/>
                    </a:moveTo>
                    <a:cubicBezTo>
                      <a:pt x="41654" y="261938"/>
                      <a:pt x="38100" y="265847"/>
                      <a:pt x="38100" y="270670"/>
                    </a:cubicBezTo>
                    <a:cubicBezTo>
                      <a:pt x="38100" y="275493"/>
                      <a:pt x="41654" y="279402"/>
                      <a:pt x="46038" y="279402"/>
                    </a:cubicBezTo>
                    <a:cubicBezTo>
                      <a:pt x="50422" y="279402"/>
                      <a:pt x="53976" y="275493"/>
                      <a:pt x="53976" y="270670"/>
                    </a:cubicBezTo>
                    <a:cubicBezTo>
                      <a:pt x="53976" y="265847"/>
                      <a:pt x="50422" y="261938"/>
                      <a:pt x="46038" y="261938"/>
                    </a:cubicBezTo>
                    <a:close/>
                    <a:moveTo>
                      <a:pt x="288131" y="184150"/>
                    </a:moveTo>
                    <a:cubicBezTo>
                      <a:pt x="282432" y="184150"/>
                      <a:pt x="277812" y="188770"/>
                      <a:pt x="277812" y="194469"/>
                    </a:cubicBezTo>
                    <a:cubicBezTo>
                      <a:pt x="277812" y="200168"/>
                      <a:pt x="282432" y="204788"/>
                      <a:pt x="288131" y="204788"/>
                    </a:cubicBezTo>
                    <a:cubicBezTo>
                      <a:pt x="293830" y="204788"/>
                      <a:pt x="298450" y="200168"/>
                      <a:pt x="298450" y="194469"/>
                    </a:cubicBezTo>
                    <a:cubicBezTo>
                      <a:pt x="298450" y="188770"/>
                      <a:pt x="293830" y="184150"/>
                      <a:pt x="288131" y="184150"/>
                    </a:cubicBezTo>
                    <a:close/>
                    <a:moveTo>
                      <a:pt x="19050" y="165100"/>
                    </a:moveTo>
                    <a:lnTo>
                      <a:pt x="19050" y="242888"/>
                    </a:lnTo>
                    <a:lnTo>
                      <a:pt x="73025" y="242888"/>
                    </a:lnTo>
                    <a:lnTo>
                      <a:pt x="73025" y="165100"/>
                    </a:lnTo>
                    <a:close/>
                    <a:moveTo>
                      <a:pt x="12010" y="141288"/>
                    </a:moveTo>
                    <a:cubicBezTo>
                      <a:pt x="12010" y="141288"/>
                      <a:pt x="12010" y="141288"/>
                      <a:pt x="81400" y="141288"/>
                    </a:cubicBezTo>
                    <a:cubicBezTo>
                      <a:pt x="86738" y="141288"/>
                      <a:pt x="92075" y="146541"/>
                      <a:pt x="92075" y="153107"/>
                    </a:cubicBezTo>
                    <a:cubicBezTo>
                      <a:pt x="92075" y="153107"/>
                      <a:pt x="92075" y="153107"/>
                      <a:pt x="92075" y="273932"/>
                    </a:cubicBezTo>
                    <a:cubicBezTo>
                      <a:pt x="92075" y="280498"/>
                      <a:pt x="86738" y="285751"/>
                      <a:pt x="81400" y="285751"/>
                    </a:cubicBezTo>
                    <a:cubicBezTo>
                      <a:pt x="81400" y="285751"/>
                      <a:pt x="81400" y="285751"/>
                      <a:pt x="12010" y="285751"/>
                    </a:cubicBezTo>
                    <a:cubicBezTo>
                      <a:pt x="5337" y="285751"/>
                      <a:pt x="0" y="280498"/>
                      <a:pt x="0" y="273932"/>
                    </a:cubicBezTo>
                    <a:cubicBezTo>
                      <a:pt x="0" y="273932"/>
                      <a:pt x="0" y="273932"/>
                      <a:pt x="0" y="153107"/>
                    </a:cubicBezTo>
                    <a:cubicBezTo>
                      <a:pt x="0" y="146541"/>
                      <a:pt x="5337" y="141288"/>
                      <a:pt x="12010" y="141288"/>
                    </a:cubicBezTo>
                    <a:close/>
                    <a:moveTo>
                      <a:pt x="55002" y="82550"/>
                    </a:moveTo>
                    <a:cubicBezTo>
                      <a:pt x="55002" y="82550"/>
                      <a:pt x="55002" y="82550"/>
                      <a:pt x="175185" y="82550"/>
                    </a:cubicBezTo>
                    <a:cubicBezTo>
                      <a:pt x="185751" y="82550"/>
                      <a:pt x="193675" y="90467"/>
                      <a:pt x="193675" y="99703"/>
                    </a:cubicBezTo>
                    <a:cubicBezTo>
                      <a:pt x="193675" y="99703"/>
                      <a:pt x="193675" y="99703"/>
                      <a:pt x="193675" y="268597"/>
                    </a:cubicBezTo>
                    <a:cubicBezTo>
                      <a:pt x="193675" y="277833"/>
                      <a:pt x="185751" y="285750"/>
                      <a:pt x="175185" y="285750"/>
                    </a:cubicBezTo>
                    <a:cubicBezTo>
                      <a:pt x="175185" y="285750"/>
                      <a:pt x="175185" y="285750"/>
                      <a:pt x="107830" y="285750"/>
                    </a:cubicBezTo>
                    <a:cubicBezTo>
                      <a:pt x="109151" y="283111"/>
                      <a:pt x="109151" y="280472"/>
                      <a:pt x="109151" y="276514"/>
                    </a:cubicBezTo>
                    <a:cubicBezTo>
                      <a:pt x="109151" y="276514"/>
                      <a:pt x="109151" y="276514"/>
                      <a:pt x="109151" y="273875"/>
                    </a:cubicBezTo>
                    <a:cubicBezTo>
                      <a:pt x="110471" y="273875"/>
                      <a:pt x="113113" y="275194"/>
                      <a:pt x="115754" y="275194"/>
                    </a:cubicBezTo>
                    <a:cubicBezTo>
                      <a:pt x="121037" y="275194"/>
                      <a:pt x="124999" y="271236"/>
                      <a:pt x="124999" y="264639"/>
                    </a:cubicBezTo>
                    <a:cubicBezTo>
                      <a:pt x="124999" y="259361"/>
                      <a:pt x="121037" y="254083"/>
                      <a:pt x="115754" y="254083"/>
                    </a:cubicBezTo>
                    <a:cubicBezTo>
                      <a:pt x="113113" y="254083"/>
                      <a:pt x="110471" y="255402"/>
                      <a:pt x="109151" y="256722"/>
                    </a:cubicBezTo>
                    <a:cubicBezTo>
                      <a:pt x="109151" y="256722"/>
                      <a:pt x="109151" y="256722"/>
                      <a:pt x="109151" y="235610"/>
                    </a:cubicBezTo>
                    <a:cubicBezTo>
                      <a:pt x="109151" y="235610"/>
                      <a:pt x="109151" y="235610"/>
                      <a:pt x="168582" y="235610"/>
                    </a:cubicBezTo>
                    <a:cubicBezTo>
                      <a:pt x="168582" y="235610"/>
                      <a:pt x="168582" y="235610"/>
                      <a:pt x="168582" y="110259"/>
                    </a:cubicBezTo>
                    <a:cubicBezTo>
                      <a:pt x="168582" y="110259"/>
                      <a:pt x="168582" y="110259"/>
                      <a:pt x="61606" y="110259"/>
                    </a:cubicBezTo>
                    <a:cubicBezTo>
                      <a:pt x="61606" y="110259"/>
                      <a:pt x="61606" y="110259"/>
                      <a:pt x="61606" y="126093"/>
                    </a:cubicBezTo>
                    <a:cubicBezTo>
                      <a:pt x="61606" y="126093"/>
                      <a:pt x="61606" y="126093"/>
                      <a:pt x="36512" y="126093"/>
                    </a:cubicBezTo>
                    <a:cubicBezTo>
                      <a:pt x="36512" y="126093"/>
                      <a:pt x="36512" y="126093"/>
                      <a:pt x="36512" y="99703"/>
                    </a:cubicBezTo>
                    <a:cubicBezTo>
                      <a:pt x="36512" y="90467"/>
                      <a:pt x="45757" y="82550"/>
                      <a:pt x="55002" y="82550"/>
                    </a:cubicBezTo>
                    <a:close/>
                    <a:moveTo>
                      <a:pt x="102729" y="0"/>
                    </a:moveTo>
                    <a:cubicBezTo>
                      <a:pt x="102729" y="0"/>
                      <a:pt x="102729" y="0"/>
                      <a:pt x="305260" y="0"/>
                    </a:cubicBezTo>
                    <a:cubicBezTo>
                      <a:pt x="323672" y="0"/>
                      <a:pt x="338138" y="15802"/>
                      <a:pt x="338138" y="34237"/>
                    </a:cubicBezTo>
                    <a:cubicBezTo>
                      <a:pt x="338138" y="34237"/>
                      <a:pt x="338138" y="34237"/>
                      <a:pt x="338138" y="188306"/>
                    </a:cubicBezTo>
                    <a:cubicBezTo>
                      <a:pt x="338138" y="206741"/>
                      <a:pt x="323672" y="221226"/>
                      <a:pt x="305260" y="221226"/>
                    </a:cubicBezTo>
                    <a:cubicBezTo>
                      <a:pt x="305260" y="221226"/>
                      <a:pt x="305260" y="221226"/>
                      <a:pt x="234242" y="221226"/>
                    </a:cubicBezTo>
                    <a:cubicBezTo>
                      <a:pt x="234242" y="221226"/>
                      <a:pt x="234242" y="221226"/>
                      <a:pt x="234242" y="243612"/>
                    </a:cubicBezTo>
                    <a:cubicBezTo>
                      <a:pt x="234242" y="243612"/>
                      <a:pt x="234242" y="243612"/>
                      <a:pt x="265806" y="243612"/>
                    </a:cubicBezTo>
                    <a:cubicBezTo>
                      <a:pt x="272381" y="243612"/>
                      <a:pt x="277642" y="250196"/>
                      <a:pt x="277642" y="256780"/>
                    </a:cubicBezTo>
                    <a:cubicBezTo>
                      <a:pt x="277642" y="256780"/>
                      <a:pt x="277642" y="256780"/>
                      <a:pt x="277642" y="272582"/>
                    </a:cubicBezTo>
                    <a:cubicBezTo>
                      <a:pt x="277642" y="280483"/>
                      <a:pt x="272381" y="285750"/>
                      <a:pt x="265806" y="285750"/>
                    </a:cubicBezTo>
                    <a:cubicBezTo>
                      <a:pt x="265806" y="285750"/>
                      <a:pt x="265806" y="285750"/>
                      <a:pt x="205309" y="285750"/>
                    </a:cubicBezTo>
                    <a:cubicBezTo>
                      <a:pt x="207940" y="280483"/>
                      <a:pt x="209255" y="275216"/>
                      <a:pt x="210570" y="269948"/>
                    </a:cubicBezTo>
                    <a:cubicBezTo>
                      <a:pt x="210570" y="268632"/>
                      <a:pt x="210570" y="213325"/>
                      <a:pt x="210570" y="213325"/>
                    </a:cubicBezTo>
                    <a:cubicBezTo>
                      <a:pt x="210570" y="213325"/>
                      <a:pt x="210570" y="213325"/>
                      <a:pt x="210570" y="172504"/>
                    </a:cubicBezTo>
                    <a:cubicBezTo>
                      <a:pt x="210570" y="172504"/>
                      <a:pt x="210570" y="172504"/>
                      <a:pt x="296054" y="172504"/>
                    </a:cubicBezTo>
                    <a:cubicBezTo>
                      <a:pt x="303945" y="172504"/>
                      <a:pt x="309205" y="165920"/>
                      <a:pt x="309205" y="159335"/>
                    </a:cubicBezTo>
                    <a:cubicBezTo>
                      <a:pt x="309205" y="159335"/>
                      <a:pt x="309205" y="159335"/>
                      <a:pt x="309205" y="39504"/>
                    </a:cubicBezTo>
                    <a:cubicBezTo>
                      <a:pt x="309205" y="32920"/>
                      <a:pt x="303945" y="27653"/>
                      <a:pt x="296054" y="27653"/>
                    </a:cubicBezTo>
                    <a:cubicBezTo>
                      <a:pt x="296054" y="27653"/>
                      <a:pt x="296054" y="27653"/>
                      <a:pt x="110620" y="27653"/>
                    </a:cubicBezTo>
                    <a:cubicBezTo>
                      <a:pt x="104044" y="27653"/>
                      <a:pt x="98783" y="32920"/>
                      <a:pt x="98783" y="39504"/>
                    </a:cubicBezTo>
                    <a:cubicBezTo>
                      <a:pt x="98783" y="39504"/>
                      <a:pt x="98783" y="39504"/>
                      <a:pt x="98783" y="65841"/>
                    </a:cubicBezTo>
                    <a:cubicBezTo>
                      <a:pt x="98783" y="65841"/>
                      <a:pt x="98783" y="65841"/>
                      <a:pt x="69850" y="65841"/>
                    </a:cubicBezTo>
                    <a:cubicBezTo>
                      <a:pt x="69850" y="65841"/>
                      <a:pt x="69850" y="65841"/>
                      <a:pt x="69850" y="34237"/>
                    </a:cubicBezTo>
                    <a:cubicBezTo>
                      <a:pt x="69850" y="15802"/>
                      <a:pt x="84317" y="0"/>
                      <a:pt x="10272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600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6FA392AD-38AB-84B6-36D2-51B3F4DE780B}"/>
                </a:ext>
              </a:extLst>
            </p:cNvPr>
            <p:cNvGrpSpPr/>
            <p:nvPr/>
          </p:nvGrpSpPr>
          <p:grpSpPr>
            <a:xfrm>
              <a:off x="2733041" y="2124909"/>
              <a:ext cx="2567936" cy="4021891"/>
              <a:chOff x="2733041" y="2124909"/>
              <a:chExt cx="2567936" cy="4021891"/>
            </a:xfrm>
          </p:grpSpPr>
          <p:sp>
            <p:nvSpPr>
              <p:cNvPr id="35" name="Text2">
                <a:extLst>
                  <a:ext uri="{FF2B5EF4-FFF2-40B4-BE49-F238E27FC236}">
                    <a16:creationId xmlns:a16="http://schemas.microsoft.com/office/drawing/2014/main" id="{FCC6AF0B-95E3-43D5-89A6-BC32FCE63FDF}"/>
                  </a:ext>
                </a:extLst>
              </p:cNvPr>
              <p:cNvSpPr/>
              <p:nvPr/>
            </p:nvSpPr>
            <p:spPr bwMode="auto">
              <a:xfrm>
                <a:off x="2874535" y="2768908"/>
                <a:ext cx="2096291" cy="1183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感官替代认知负担和隐私问题，需渐进训练与隐私保护。</a:t>
                </a:r>
                <a:endParaRPr lang="en-US" dirty="0"/>
              </a:p>
            </p:txBody>
          </p:sp>
          <p:sp>
            <p:nvSpPr>
              <p:cNvPr id="36" name="Bullet2">
                <a:extLst>
                  <a:ext uri="{FF2B5EF4-FFF2-40B4-BE49-F238E27FC236}">
                    <a16:creationId xmlns:a16="http://schemas.microsoft.com/office/drawing/2014/main" id="{BD7FDC04-889E-46B9-A5E9-18172C22CD6B}"/>
                  </a:ext>
                </a:extLst>
              </p:cNvPr>
              <p:cNvSpPr txBox="1"/>
              <p:nvPr/>
            </p:nvSpPr>
            <p:spPr bwMode="auto">
              <a:xfrm>
                <a:off x="2874535" y="2124909"/>
                <a:ext cx="2096291" cy="643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社会风险</a:t>
                </a:r>
                <a:endParaRPr lang="en-US" dirty="0"/>
              </a:p>
            </p:txBody>
          </p:sp>
          <p:sp>
            <p:nvSpPr>
              <p:cNvPr id="13" name="IconBackground2">
                <a:extLst>
                  <a:ext uri="{FF2B5EF4-FFF2-40B4-BE49-F238E27FC236}">
                    <a16:creationId xmlns:a16="http://schemas.microsoft.com/office/drawing/2014/main" id="{ECBDD21E-F9A0-434F-8C43-5F005A4F368C}"/>
                  </a:ext>
                </a:extLst>
              </p:cNvPr>
              <p:cNvSpPr/>
              <p:nvPr/>
            </p:nvSpPr>
            <p:spPr>
              <a:xfrm flipV="1">
                <a:off x="2733041" y="4960093"/>
                <a:ext cx="2567936" cy="1186707"/>
              </a:xfrm>
              <a:custGeom>
                <a:avLst/>
                <a:gdLst>
                  <a:gd name="connsiteX0" fmla="*/ 0 w 3390900"/>
                  <a:gd name="connsiteY0" fmla="*/ 0 h 1695450"/>
                  <a:gd name="connsiteX1" fmla="*/ 3390900 w 3390900"/>
                  <a:gd name="connsiteY1" fmla="*/ 0 h 1695450"/>
                  <a:gd name="connsiteX2" fmla="*/ 1695450 w 3390900"/>
                  <a:gd name="connsiteY2" fmla="*/ 1695450 h 1695450"/>
                  <a:gd name="connsiteX3" fmla="*/ 0 w 3390900"/>
                  <a:gd name="connsiteY3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90900" h="1695450">
                    <a:moveTo>
                      <a:pt x="0" y="0"/>
                    </a:moveTo>
                    <a:lnTo>
                      <a:pt x="3390900" y="0"/>
                    </a:lnTo>
                    <a:cubicBezTo>
                      <a:pt x="3390900" y="936371"/>
                      <a:pt x="2631821" y="1695450"/>
                      <a:pt x="1695450" y="1695450"/>
                    </a:cubicBezTo>
                    <a:cubicBezTo>
                      <a:pt x="759079" y="1695450"/>
                      <a:pt x="0" y="93637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600"/>
              </a:p>
            </p:txBody>
          </p:sp>
          <p:sp>
            <p:nvSpPr>
              <p:cNvPr id="23" name="Icon2">
                <a:extLst>
                  <a:ext uri="{FF2B5EF4-FFF2-40B4-BE49-F238E27FC236}">
                    <a16:creationId xmlns:a16="http://schemas.microsoft.com/office/drawing/2014/main" id="{5B4FCE12-AFF6-4693-88B4-609F70FCB1D8}"/>
                  </a:ext>
                </a:extLst>
              </p:cNvPr>
              <p:cNvSpPr/>
              <p:nvPr/>
            </p:nvSpPr>
            <p:spPr bwMode="auto">
              <a:xfrm>
                <a:off x="3800294" y="5376230"/>
                <a:ext cx="433431" cy="366280"/>
              </a:xfrm>
              <a:custGeom>
                <a:avLst/>
                <a:gdLst>
                  <a:gd name="connsiteX0" fmla="*/ 46038 w 338138"/>
                  <a:gd name="connsiteY0" fmla="*/ 261938 h 285751"/>
                  <a:gd name="connsiteX1" fmla="*/ 38100 w 338138"/>
                  <a:gd name="connsiteY1" fmla="*/ 270670 h 285751"/>
                  <a:gd name="connsiteX2" fmla="*/ 46038 w 338138"/>
                  <a:gd name="connsiteY2" fmla="*/ 279402 h 285751"/>
                  <a:gd name="connsiteX3" fmla="*/ 53976 w 338138"/>
                  <a:gd name="connsiteY3" fmla="*/ 270670 h 285751"/>
                  <a:gd name="connsiteX4" fmla="*/ 46038 w 338138"/>
                  <a:gd name="connsiteY4" fmla="*/ 261938 h 285751"/>
                  <a:gd name="connsiteX5" fmla="*/ 288131 w 338138"/>
                  <a:gd name="connsiteY5" fmla="*/ 184150 h 285751"/>
                  <a:gd name="connsiteX6" fmla="*/ 277812 w 338138"/>
                  <a:gd name="connsiteY6" fmla="*/ 194469 h 285751"/>
                  <a:gd name="connsiteX7" fmla="*/ 288131 w 338138"/>
                  <a:gd name="connsiteY7" fmla="*/ 204788 h 285751"/>
                  <a:gd name="connsiteX8" fmla="*/ 298450 w 338138"/>
                  <a:gd name="connsiteY8" fmla="*/ 194469 h 285751"/>
                  <a:gd name="connsiteX9" fmla="*/ 288131 w 338138"/>
                  <a:gd name="connsiteY9" fmla="*/ 184150 h 285751"/>
                  <a:gd name="connsiteX10" fmla="*/ 19050 w 338138"/>
                  <a:gd name="connsiteY10" fmla="*/ 165100 h 285751"/>
                  <a:gd name="connsiteX11" fmla="*/ 19050 w 338138"/>
                  <a:gd name="connsiteY11" fmla="*/ 242888 h 285751"/>
                  <a:gd name="connsiteX12" fmla="*/ 73025 w 338138"/>
                  <a:gd name="connsiteY12" fmla="*/ 242888 h 285751"/>
                  <a:gd name="connsiteX13" fmla="*/ 73025 w 338138"/>
                  <a:gd name="connsiteY13" fmla="*/ 165100 h 285751"/>
                  <a:gd name="connsiteX14" fmla="*/ 12010 w 338138"/>
                  <a:gd name="connsiteY14" fmla="*/ 141288 h 285751"/>
                  <a:gd name="connsiteX15" fmla="*/ 81400 w 338138"/>
                  <a:gd name="connsiteY15" fmla="*/ 141288 h 285751"/>
                  <a:gd name="connsiteX16" fmla="*/ 92075 w 338138"/>
                  <a:gd name="connsiteY16" fmla="*/ 153107 h 285751"/>
                  <a:gd name="connsiteX17" fmla="*/ 92075 w 338138"/>
                  <a:gd name="connsiteY17" fmla="*/ 273932 h 285751"/>
                  <a:gd name="connsiteX18" fmla="*/ 81400 w 338138"/>
                  <a:gd name="connsiteY18" fmla="*/ 285751 h 285751"/>
                  <a:gd name="connsiteX19" fmla="*/ 12010 w 338138"/>
                  <a:gd name="connsiteY19" fmla="*/ 285751 h 285751"/>
                  <a:gd name="connsiteX20" fmla="*/ 0 w 338138"/>
                  <a:gd name="connsiteY20" fmla="*/ 273932 h 285751"/>
                  <a:gd name="connsiteX21" fmla="*/ 0 w 338138"/>
                  <a:gd name="connsiteY21" fmla="*/ 153107 h 285751"/>
                  <a:gd name="connsiteX22" fmla="*/ 12010 w 338138"/>
                  <a:gd name="connsiteY22" fmla="*/ 141288 h 285751"/>
                  <a:gd name="connsiteX23" fmla="*/ 55002 w 338138"/>
                  <a:gd name="connsiteY23" fmla="*/ 82550 h 285751"/>
                  <a:gd name="connsiteX24" fmla="*/ 175185 w 338138"/>
                  <a:gd name="connsiteY24" fmla="*/ 82550 h 285751"/>
                  <a:gd name="connsiteX25" fmla="*/ 193675 w 338138"/>
                  <a:gd name="connsiteY25" fmla="*/ 99703 h 285751"/>
                  <a:gd name="connsiteX26" fmla="*/ 193675 w 338138"/>
                  <a:gd name="connsiteY26" fmla="*/ 268597 h 285751"/>
                  <a:gd name="connsiteX27" fmla="*/ 175185 w 338138"/>
                  <a:gd name="connsiteY27" fmla="*/ 285750 h 285751"/>
                  <a:gd name="connsiteX28" fmla="*/ 107830 w 338138"/>
                  <a:gd name="connsiteY28" fmla="*/ 285750 h 285751"/>
                  <a:gd name="connsiteX29" fmla="*/ 109151 w 338138"/>
                  <a:gd name="connsiteY29" fmla="*/ 276514 h 285751"/>
                  <a:gd name="connsiteX30" fmla="*/ 109151 w 338138"/>
                  <a:gd name="connsiteY30" fmla="*/ 273875 h 285751"/>
                  <a:gd name="connsiteX31" fmla="*/ 115754 w 338138"/>
                  <a:gd name="connsiteY31" fmla="*/ 275194 h 285751"/>
                  <a:gd name="connsiteX32" fmla="*/ 124999 w 338138"/>
                  <a:gd name="connsiteY32" fmla="*/ 264639 h 285751"/>
                  <a:gd name="connsiteX33" fmla="*/ 115754 w 338138"/>
                  <a:gd name="connsiteY33" fmla="*/ 254083 h 285751"/>
                  <a:gd name="connsiteX34" fmla="*/ 109151 w 338138"/>
                  <a:gd name="connsiteY34" fmla="*/ 256722 h 285751"/>
                  <a:gd name="connsiteX35" fmla="*/ 109151 w 338138"/>
                  <a:gd name="connsiteY35" fmla="*/ 235610 h 285751"/>
                  <a:gd name="connsiteX36" fmla="*/ 168582 w 338138"/>
                  <a:gd name="connsiteY36" fmla="*/ 235610 h 285751"/>
                  <a:gd name="connsiteX37" fmla="*/ 168582 w 338138"/>
                  <a:gd name="connsiteY37" fmla="*/ 110259 h 285751"/>
                  <a:gd name="connsiteX38" fmla="*/ 61606 w 338138"/>
                  <a:gd name="connsiteY38" fmla="*/ 110259 h 285751"/>
                  <a:gd name="connsiteX39" fmla="*/ 61606 w 338138"/>
                  <a:gd name="connsiteY39" fmla="*/ 126093 h 285751"/>
                  <a:gd name="connsiteX40" fmla="*/ 36512 w 338138"/>
                  <a:gd name="connsiteY40" fmla="*/ 126093 h 285751"/>
                  <a:gd name="connsiteX41" fmla="*/ 36512 w 338138"/>
                  <a:gd name="connsiteY41" fmla="*/ 99703 h 285751"/>
                  <a:gd name="connsiteX42" fmla="*/ 55002 w 338138"/>
                  <a:gd name="connsiteY42" fmla="*/ 82550 h 285751"/>
                  <a:gd name="connsiteX43" fmla="*/ 102729 w 338138"/>
                  <a:gd name="connsiteY43" fmla="*/ 0 h 285751"/>
                  <a:gd name="connsiteX44" fmla="*/ 305260 w 338138"/>
                  <a:gd name="connsiteY44" fmla="*/ 0 h 285751"/>
                  <a:gd name="connsiteX45" fmla="*/ 338138 w 338138"/>
                  <a:gd name="connsiteY45" fmla="*/ 34237 h 285751"/>
                  <a:gd name="connsiteX46" fmla="*/ 338138 w 338138"/>
                  <a:gd name="connsiteY46" fmla="*/ 188306 h 285751"/>
                  <a:gd name="connsiteX47" fmla="*/ 305260 w 338138"/>
                  <a:gd name="connsiteY47" fmla="*/ 221226 h 285751"/>
                  <a:gd name="connsiteX48" fmla="*/ 234242 w 338138"/>
                  <a:gd name="connsiteY48" fmla="*/ 221226 h 285751"/>
                  <a:gd name="connsiteX49" fmla="*/ 234242 w 338138"/>
                  <a:gd name="connsiteY49" fmla="*/ 243612 h 285751"/>
                  <a:gd name="connsiteX50" fmla="*/ 265806 w 338138"/>
                  <a:gd name="connsiteY50" fmla="*/ 243612 h 285751"/>
                  <a:gd name="connsiteX51" fmla="*/ 277642 w 338138"/>
                  <a:gd name="connsiteY51" fmla="*/ 256780 h 285751"/>
                  <a:gd name="connsiteX52" fmla="*/ 277642 w 338138"/>
                  <a:gd name="connsiteY52" fmla="*/ 272582 h 285751"/>
                  <a:gd name="connsiteX53" fmla="*/ 265806 w 338138"/>
                  <a:gd name="connsiteY53" fmla="*/ 285750 h 285751"/>
                  <a:gd name="connsiteX54" fmla="*/ 205309 w 338138"/>
                  <a:gd name="connsiteY54" fmla="*/ 285750 h 285751"/>
                  <a:gd name="connsiteX55" fmla="*/ 210570 w 338138"/>
                  <a:gd name="connsiteY55" fmla="*/ 269948 h 285751"/>
                  <a:gd name="connsiteX56" fmla="*/ 210570 w 338138"/>
                  <a:gd name="connsiteY56" fmla="*/ 213325 h 285751"/>
                  <a:gd name="connsiteX57" fmla="*/ 210570 w 338138"/>
                  <a:gd name="connsiteY57" fmla="*/ 172504 h 285751"/>
                  <a:gd name="connsiteX58" fmla="*/ 296054 w 338138"/>
                  <a:gd name="connsiteY58" fmla="*/ 172504 h 285751"/>
                  <a:gd name="connsiteX59" fmla="*/ 309205 w 338138"/>
                  <a:gd name="connsiteY59" fmla="*/ 159335 h 285751"/>
                  <a:gd name="connsiteX60" fmla="*/ 309205 w 338138"/>
                  <a:gd name="connsiteY60" fmla="*/ 39504 h 285751"/>
                  <a:gd name="connsiteX61" fmla="*/ 296054 w 338138"/>
                  <a:gd name="connsiteY61" fmla="*/ 27653 h 285751"/>
                  <a:gd name="connsiteX62" fmla="*/ 110620 w 338138"/>
                  <a:gd name="connsiteY62" fmla="*/ 27653 h 285751"/>
                  <a:gd name="connsiteX63" fmla="*/ 98783 w 338138"/>
                  <a:gd name="connsiteY63" fmla="*/ 39504 h 285751"/>
                  <a:gd name="connsiteX64" fmla="*/ 98783 w 338138"/>
                  <a:gd name="connsiteY64" fmla="*/ 65841 h 285751"/>
                  <a:gd name="connsiteX65" fmla="*/ 69850 w 338138"/>
                  <a:gd name="connsiteY65" fmla="*/ 65841 h 285751"/>
                  <a:gd name="connsiteX66" fmla="*/ 69850 w 338138"/>
                  <a:gd name="connsiteY66" fmla="*/ 34237 h 285751"/>
                  <a:gd name="connsiteX67" fmla="*/ 102729 w 338138"/>
                  <a:gd name="connsiteY67" fmla="*/ 0 h 28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38138" h="285751">
                    <a:moveTo>
                      <a:pt x="46038" y="261938"/>
                    </a:moveTo>
                    <a:cubicBezTo>
                      <a:pt x="41654" y="261938"/>
                      <a:pt x="38100" y="265847"/>
                      <a:pt x="38100" y="270670"/>
                    </a:cubicBezTo>
                    <a:cubicBezTo>
                      <a:pt x="38100" y="275493"/>
                      <a:pt x="41654" y="279402"/>
                      <a:pt x="46038" y="279402"/>
                    </a:cubicBezTo>
                    <a:cubicBezTo>
                      <a:pt x="50422" y="279402"/>
                      <a:pt x="53976" y="275493"/>
                      <a:pt x="53976" y="270670"/>
                    </a:cubicBezTo>
                    <a:cubicBezTo>
                      <a:pt x="53976" y="265847"/>
                      <a:pt x="50422" y="261938"/>
                      <a:pt x="46038" y="261938"/>
                    </a:cubicBezTo>
                    <a:close/>
                    <a:moveTo>
                      <a:pt x="288131" y="184150"/>
                    </a:moveTo>
                    <a:cubicBezTo>
                      <a:pt x="282432" y="184150"/>
                      <a:pt x="277812" y="188770"/>
                      <a:pt x="277812" y="194469"/>
                    </a:cubicBezTo>
                    <a:cubicBezTo>
                      <a:pt x="277812" y="200168"/>
                      <a:pt x="282432" y="204788"/>
                      <a:pt x="288131" y="204788"/>
                    </a:cubicBezTo>
                    <a:cubicBezTo>
                      <a:pt x="293830" y="204788"/>
                      <a:pt x="298450" y="200168"/>
                      <a:pt x="298450" y="194469"/>
                    </a:cubicBezTo>
                    <a:cubicBezTo>
                      <a:pt x="298450" y="188770"/>
                      <a:pt x="293830" y="184150"/>
                      <a:pt x="288131" y="184150"/>
                    </a:cubicBezTo>
                    <a:close/>
                    <a:moveTo>
                      <a:pt x="19050" y="165100"/>
                    </a:moveTo>
                    <a:lnTo>
                      <a:pt x="19050" y="242888"/>
                    </a:lnTo>
                    <a:lnTo>
                      <a:pt x="73025" y="242888"/>
                    </a:lnTo>
                    <a:lnTo>
                      <a:pt x="73025" y="165100"/>
                    </a:lnTo>
                    <a:close/>
                    <a:moveTo>
                      <a:pt x="12010" y="141288"/>
                    </a:moveTo>
                    <a:cubicBezTo>
                      <a:pt x="12010" y="141288"/>
                      <a:pt x="12010" y="141288"/>
                      <a:pt x="81400" y="141288"/>
                    </a:cubicBezTo>
                    <a:cubicBezTo>
                      <a:pt x="86738" y="141288"/>
                      <a:pt x="92075" y="146541"/>
                      <a:pt x="92075" y="153107"/>
                    </a:cubicBezTo>
                    <a:cubicBezTo>
                      <a:pt x="92075" y="153107"/>
                      <a:pt x="92075" y="153107"/>
                      <a:pt x="92075" y="273932"/>
                    </a:cubicBezTo>
                    <a:cubicBezTo>
                      <a:pt x="92075" y="280498"/>
                      <a:pt x="86738" y="285751"/>
                      <a:pt x="81400" y="285751"/>
                    </a:cubicBezTo>
                    <a:cubicBezTo>
                      <a:pt x="81400" y="285751"/>
                      <a:pt x="81400" y="285751"/>
                      <a:pt x="12010" y="285751"/>
                    </a:cubicBezTo>
                    <a:cubicBezTo>
                      <a:pt x="5337" y="285751"/>
                      <a:pt x="0" y="280498"/>
                      <a:pt x="0" y="273932"/>
                    </a:cubicBezTo>
                    <a:cubicBezTo>
                      <a:pt x="0" y="273932"/>
                      <a:pt x="0" y="273932"/>
                      <a:pt x="0" y="153107"/>
                    </a:cubicBezTo>
                    <a:cubicBezTo>
                      <a:pt x="0" y="146541"/>
                      <a:pt x="5337" y="141288"/>
                      <a:pt x="12010" y="141288"/>
                    </a:cubicBezTo>
                    <a:close/>
                    <a:moveTo>
                      <a:pt x="55002" y="82550"/>
                    </a:moveTo>
                    <a:cubicBezTo>
                      <a:pt x="55002" y="82550"/>
                      <a:pt x="55002" y="82550"/>
                      <a:pt x="175185" y="82550"/>
                    </a:cubicBezTo>
                    <a:cubicBezTo>
                      <a:pt x="185751" y="82550"/>
                      <a:pt x="193675" y="90467"/>
                      <a:pt x="193675" y="99703"/>
                    </a:cubicBezTo>
                    <a:cubicBezTo>
                      <a:pt x="193675" y="99703"/>
                      <a:pt x="193675" y="99703"/>
                      <a:pt x="193675" y="268597"/>
                    </a:cubicBezTo>
                    <a:cubicBezTo>
                      <a:pt x="193675" y="277833"/>
                      <a:pt x="185751" y="285750"/>
                      <a:pt x="175185" y="285750"/>
                    </a:cubicBezTo>
                    <a:cubicBezTo>
                      <a:pt x="175185" y="285750"/>
                      <a:pt x="175185" y="285750"/>
                      <a:pt x="107830" y="285750"/>
                    </a:cubicBezTo>
                    <a:cubicBezTo>
                      <a:pt x="109151" y="283111"/>
                      <a:pt x="109151" y="280472"/>
                      <a:pt x="109151" y="276514"/>
                    </a:cubicBezTo>
                    <a:cubicBezTo>
                      <a:pt x="109151" y="276514"/>
                      <a:pt x="109151" y="276514"/>
                      <a:pt x="109151" y="273875"/>
                    </a:cubicBezTo>
                    <a:cubicBezTo>
                      <a:pt x="110471" y="273875"/>
                      <a:pt x="113113" y="275194"/>
                      <a:pt x="115754" y="275194"/>
                    </a:cubicBezTo>
                    <a:cubicBezTo>
                      <a:pt x="121037" y="275194"/>
                      <a:pt x="124999" y="271236"/>
                      <a:pt x="124999" y="264639"/>
                    </a:cubicBezTo>
                    <a:cubicBezTo>
                      <a:pt x="124999" y="259361"/>
                      <a:pt x="121037" y="254083"/>
                      <a:pt x="115754" y="254083"/>
                    </a:cubicBezTo>
                    <a:cubicBezTo>
                      <a:pt x="113113" y="254083"/>
                      <a:pt x="110471" y="255402"/>
                      <a:pt x="109151" y="256722"/>
                    </a:cubicBezTo>
                    <a:cubicBezTo>
                      <a:pt x="109151" y="256722"/>
                      <a:pt x="109151" y="256722"/>
                      <a:pt x="109151" y="235610"/>
                    </a:cubicBezTo>
                    <a:cubicBezTo>
                      <a:pt x="109151" y="235610"/>
                      <a:pt x="109151" y="235610"/>
                      <a:pt x="168582" y="235610"/>
                    </a:cubicBezTo>
                    <a:cubicBezTo>
                      <a:pt x="168582" y="235610"/>
                      <a:pt x="168582" y="235610"/>
                      <a:pt x="168582" y="110259"/>
                    </a:cubicBezTo>
                    <a:cubicBezTo>
                      <a:pt x="168582" y="110259"/>
                      <a:pt x="168582" y="110259"/>
                      <a:pt x="61606" y="110259"/>
                    </a:cubicBezTo>
                    <a:cubicBezTo>
                      <a:pt x="61606" y="110259"/>
                      <a:pt x="61606" y="110259"/>
                      <a:pt x="61606" y="126093"/>
                    </a:cubicBezTo>
                    <a:cubicBezTo>
                      <a:pt x="61606" y="126093"/>
                      <a:pt x="61606" y="126093"/>
                      <a:pt x="36512" y="126093"/>
                    </a:cubicBezTo>
                    <a:cubicBezTo>
                      <a:pt x="36512" y="126093"/>
                      <a:pt x="36512" y="126093"/>
                      <a:pt x="36512" y="99703"/>
                    </a:cubicBezTo>
                    <a:cubicBezTo>
                      <a:pt x="36512" y="90467"/>
                      <a:pt x="45757" y="82550"/>
                      <a:pt x="55002" y="82550"/>
                    </a:cubicBezTo>
                    <a:close/>
                    <a:moveTo>
                      <a:pt x="102729" y="0"/>
                    </a:moveTo>
                    <a:cubicBezTo>
                      <a:pt x="102729" y="0"/>
                      <a:pt x="102729" y="0"/>
                      <a:pt x="305260" y="0"/>
                    </a:cubicBezTo>
                    <a:cubicBezTo>
                      <a:pt x="323672" y="0"/>
                      <a:pt x="338138" y="15802"/>
                      <a:pt x="338138" y="34237"/>
                    </a:cubicBezTo>
                    <a:cubicBezTo>
                      <a:pt x="338138" y="34237"/>
                      <a:pt x="338138" y="34237"/>
                      <a:pt x="338138" y="188306"/>
                    </a:cubicBezTo>
                    <a:cubicBezTo>
                      <a:pt x="338138" y="206741"/>
                      <a:pt x="323672" y="221226"/>
                      <a:pt x="305260" y="221226"/>
                    </a:cubicBezTo>
                    <a:cubicBezTo>
                      <a:pt x="305260" y="221226"/>
                      <a:pt x="305260" y="221226"/>
                      <a:pt x="234242" y="221226"/>
                    </a:cubicBezTo>
                    <a:cubicBezTo>
                      <a:pt x="234242" y="221226"/>
                      <a:pt x="234242" y="221226"/>
                      <a:pt x="234242" y="243612"/>
                    </a:cubicBezTo>
                    <a:cubicBezTo>
                      <a:pt x="234242" y="243612"/>
                      <a:pt x="234242" y="243612"/>
                      <a:pt x="265806" y="243612"/>
                    </a:cubicBezTo>
                    <a:cubicBezTo>
                      <a:pt x="272381" y="243612"/>
                      <a:pt x="277642" y="250196"/>
                      <a:pt x="277642" y="256780"/>
                    </a:cubicBezTo>
                    <a:cubicBezTo>
                      <a:pt x="277642" y="256780"/>
                      <a:pt x="277642" y="256780"/>
                      <a:pt x="277642" y="272582"/>
                    </a:cubicBezTo>
                    <a:cubicBezTo>
                      <a:pt x="277642" y="280483"/>
                      <a:pt x="272381" y="285750"/>
                      <a:pt x="265806" y="285750"/>
                    </a:cubicBezTo>
                    <a:cubicBezTo>
                      <a:pt x="265806" y="285750"/>
                      <a:pt x="265806" y="285750"/>
                      <a:pt x="205309" y="285750"/>
                    </a:cubicBezTo>
                    <a:cubicBezTo>
                      <a:pt x="207940" y="280483"/>
                      <a:pt x="209255" y="275216"/>
                      <a:pt x="210570" y="269948"/>
                    </a:cubicBezTo>
                    <a:cubicBezTo>
                      <a:pt x="210570" y="268632"/>
                      <a:pt x="210570" y="213325"/>
                      <a:pt x="210570" y="213325"/>
                    </a:cubicBezTo>
                    <a:cubicBezTo>
                      <a:pt x="210570" y="213325"/>
                      <a:pt x="210570" y="213325"/>
                      <a:pt x="210570" y="172504"/>
                    </a:cubicBezTo>
                    <a:cubicBezTo>
                      <a:pt x="210570" y="172504"/>
                      <a:pt x="210570" y="172504"/>
                      <a:pt x="296054" y="172504"/>
                    </a:cubicBezTo>
                    <a:cubicBezTo>
                      <a:pt x="303945" y="172504"/>
                      <a:pt x="309205" y="165920"/>
                      <a:pt x="309205" y="159335"/>
                    </a:cubicBezTo>
                    <a:cubicBezTo>
                      <a:pt x="309205" y="159335"/>
                      <a:pt x="309205" y="159335"/>
                      <a:pt x="309205" y="39504"/>
                    </a:cubicBezTo>
                    <a:cubicBezTo>
                      <a:pt x="309205" y="32920"/>
                      <a:pt x="303945" y="27653"/>
                      <a:pt x="296054" y="27653"/>
                    </a:cubicBezTo>
                    <a:cubicBezTo>
                      <a:pt x="296054" y="27653"/>
                      <a:pt x="296054" y="27653"/>
                      <a:pt x="110620" y="27653"/>
                    </a:cubicBezTo>
                    <a:cubicBezTo>
                      <a:pt x="104044" y="27653"/>
                      <a:pt x="98783" y="32920"/>
                      <a:pt x="98783" y="39504"/>
                    </a:cubicBezTo>
                    <a:cubicBezTo>
                      <a:pt x="98783" y="39504"/>
                      <a:pt x="98783" y="39504"/>
                      <a:pt x="98783" y="65841"/>
                    </a:cubicBezTo>
                    <a:cubicBezTo>
                      <a:pt x="98783" y="65841"/>
                      <a:pt x="98783" y="65841"/>
                      <a:pt x="69850" y="65841"/>
                    </a:cubicBezTo>
                    <a:cubicBezTo>
                      <a:pt x="69850" y="65841"/>
                      <a:pt x="69850" y="65841"/>
                      <a:pt x="69850" y="34237"/>
                    </a:cubicBezTo>
                    <a:cubicBezTo>
                      <a:pt x="69850" y="15802"/>
                      <a:pt x="84317" y="0"/>
                      <a:pt x="1027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600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66E3AF8-85F5-57D4-D8E2-A5642CA403F0}"/>
                </a:ext>
              </a:extLst>
            </p:cNvPr>
            <p:cNvGrpSpPr/>
            <p:nvPr/>
          </p:nvGrpSpPr>
          <p:grpSpPr>
            <a:xfrm>
              <a:off x="4805682" y="2124909"/>
              <a:ext cx="2567936" cy="4021891"/>
              <a:chOff x="4805682" y="2124909"/>
              <a:chExt cx="2567936" cy="4021891"/>
            </a:xfrm>
          </p:grpSpPr>
          <p:sp>
            <p:nvSpPr>
              <p:cNvPr id="33" name="Text3">
                <a:extLst>
                  <a:ext uri="{FF2B5EF4-FFF2-40B4-BE49-F238E27FC236}">
                    <a16:creationId xmlns:a16="http://schemas.microsoft.com/office/drawing/2014/main" id="{FCC6AF0B-95E3-43D5-89A6-BC32FCE63FDF}"/>
                  </a:ext>
                </a:extLst>
              </p:cNvPr>
              <p:cNvSpPr/>
              <p:nvPr/>
            </p:nvSpPr>
            <p:spPr bwMode="auto">
              <a:xfrm>
                <a:off x="5041505" y="2768908"/>
                <a:ext cx="2096291" cy="1183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研发成本高和市场竞争，需模块化设计和差异化定位。</a:t>
                </a:r>
                <a:endParaRPr lang="en-US" dirty="0"/>
              </a:p>
            </p:txBody>
          </p:sp>
          <p:sp>
            <p:nvSpPr>
              <p:cNvPr id="34" name="Bullet3">
                <a:extLst>
                  <a:ext uri="{FF2B5EF4-FFF2-40B4-BE49-F238E27FC236}">
                    <a16:creationId xmlns:a16="http://schemas.microsoft.com/office/drawing/2014/main" id="{BD7FDC04-889E-46B9-A5E9-18172C22CD6B}"/>
                  </a:ext>
                </a:extLst>
              </p:cNvPr>
              <p:cNvSpPr txBox="1"/>
              <p:nvPr/>
            </p:nvSpPr>
            <p:spPr bwMode="auto">
              <a:xfrm>
                <a:off x="5041505" y="2124909"/>
                <a:ext cx="2096291" cy="643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商业风险</a:t>
                </a:r>
                <a:endParaRPr lang="en-US" dirty="0"/>
              </a:p>
            </p:txBody>
          </p:sp>
          <p:sp>
            <p:nvSpPr>
              <p:cNvPr id="12" name="IconBackground3">
                <a:extLst>
                  <a:ext uri="{FF2B5EF4-FFF2-40B4-BE49-F238E27FC236}">
                    <a16:creationId xmlns:a16="http://schemas.microsoft.com/office/drawing/2014/main" id="{8DAB9B60-F515-487D-8F99-1D687D64FD99}"/>
                  </a:ext>
                </a:extLst>
              </p:cNvPr>
              <p:cNvSpPr/>
              <p:nvPr/>
            </p:nvSpPr>
            <p:spPr>
              <a:xfrm flipV="1">
                <a:off x="4805682" y="4960093"/>
                <a:ext cx="2567936" cy="1186707"/>
              </a:xfrm>
              <a:custGeom>
                <a:avLst/>
                <a:gdLst>
                  <a:gd name="connsiteX0" fmla="*/ 0 w 3390900"/>
                  <a:gd name="connsiteY0" fmla="*/ 0 h 1695450"/>
                  <a:gd name="connsiteX1" fmla="*/ 3390900 w 3390900"/>
                  <a:gd name="connsiteY1" fmla="*/ 0 h 1695450"/>
                  <a:gd name="connsiteX2" fmla="*/ 1695450 w 3390900"/>
                  <a:gd name="connsiteY2" fmla="*/ 1695450 h 1695450"/>
                  <a:gd name="connsiteX3" fmla="*/ 0 w 3390900"/>
                  <a:gd name="connsiteY3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90900" h="1695450">
                    <a:moveTo>
                      <a:pt x="0" y="0"/>
                    </a:moveTo>
                    <a:lnTo>
                      <a:pt x="3390900" y="0"/>
                    </a:lnTo>
                    <a:cubicBezTo>
                      <a:pt x="3390900" y="936371"/>
                      <a:pt x="2631821" y="1695450"/>
                      <a:pt x="1695450" y="1695450"/>
                    </a:cubicBezTo>
                    <a:cubicBezTo>
                      <a:pt x="759079" y="1695450"/>
                      <a:pt x="0" y="936371"/>
                      <a:pt x="0" y="0"/>
                    </a:cubicBez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600"/>
              </a:p>
            </p:txBody>
          </p:sp>
          <p:sp>
            <p:nvSpPr>
              <p:cNvPr id="22" name="Icon3">
                <a:extLst>
                  <a:ext uri="{FF2B5EF4-FFF2-40B4-BE49-F238E27FC236}">
                    <a16:creationId xmlns:a16="http://schemas.microsoft.com/office/drawing/2014/main" id="{D0826E93-0728-4A43-A37A-567546CA580B}"/>
                  </a:ext>
                </a:extLst>
              </p:cNvPr>
              <p:cNvSpPr/>
              <p:nvPr/>
            </p:nvSpPr>
            <p:spPr bwMode="auto">
              <a:xfrm>
                <a:off x="5872935" y="5401428"/>
                <a:ext cx="433431" cy="366280"/>
              </a:xfrm>
              <a:custGeom>
                <a:avLst/>
                <a:gdLst>
                  <a:gd name="connsiteX0" fmla="*/ 46038 w 338138"/>
                  <a:gd name="connsiteY0" fmla="*/ 261938 h 285751"/>
                  <a:gd name="connsiteX1" fmla="*/ 38100 w 338138"/>
                  <a:gd name="connsiteY1" fmla="*/ 270670 h 285751"/>
                  <a:gd name="connsiteX2" fmla="*/ 46038 w 338138"/>
                  <a:gd name="connsiteY2" fmla="*/ 279402 h 285751"/>
                  <a:gd name="connsiteX3" fmla="*/ 53976 w 338138"/>
                  <a:gd name="connsiteY3" fmla="*/ 270670 h 285751"/>
                  <a:gd name="connsiteX4" fmla="*/ 46038 w 338138"/>
                  <a:gd name="connsiteY4" fmla="*/ 261938 h 285751"/>
                  <a:gd name="connsiteX5" fmla="*/ 288131 w 338138"/>
                  <a:gd name="connsiteY5" fmla="*/ 184150 h 285751"/>
                  <a:gd name="connsiteX6" fmla="*/ 277812 w 338138"/>
                  <a:gd name="connsiteY6" fmla="*/ 194469 h 285751"/>
                  <a:gd name="connsiteX7" fmla="*/ 288131 w 338138"/>
                  <a:gd name="connsiteY7" fmla="*/ 204788 h 285751"/>
                  <a:gd name="connsiteX8" fmla="*/ 298450 w 338138"/>
                  <a:gd name="connsiteY8" fmla="*/ 194469 h 285751"/>
                  <a:gd name="connsiteX9" fmla="*/ 288131 w 338138"/>
                  <a:gd name="connsiteY9" fmla="*/ 184150 h 285751"/>
                  <a:gd name="connsiteX10" fmla="*/ 19050 w 338138"/>
                  <a:gd name="connsiteY10" fmla="*/ 165100 h 285751"/>
                  <a:gd name="connsiteX11" fmla="*/ 19050 w 338138"/>
                  <a:gd name="connsiteY11" fmla="*/ 242888 h 285751"/>
                  <a:gd name="connsiteX12" fmla="*/ 73025 w 338138"/>
                  <a:gd name="connsiteY12" fmla="*/ 242888 h 285751"/>
                  <a:gd name="connsiteX13" fmla="*/ 73025 w 338138"/>
                  <a:gd name="connsiteY13" fmla="*/ 165100 h 285751"/>
                  <a:gd name="connsiteX14" fmla="*/ 12010 w 338138"/>
                  <a:gd name="connsiteY14" fmla="*/ 141288 h 285751"/>
                  <a:gd name="connsiteX15" fmla="*/ 81400 w 338138"/>
                  <a:gd name="connsiteY15" fmla="*/ 141288 h 285751"/>
                  <a:gd name="connsiteX16" fmla="*/ 92075 w 338138"/>
                  <a:gd name="connsiteY16" fmla="*/ 153107 h 285751"/>
                  <a:gd name="connsiteX17" fmla="*/ 92075 w 338138"/>
                  <a:gd name="connsiteY17" fmla="*/ 273932 h 285751"/>
                  <a:gd name="connsiteX18" fmla="*/ 81400 w 338138"/>
                  <a:gd name="connsiteY18" fmla="*/ 285751 h 285751"/>
                  <a:gd name="connsiteX19" fmla="*/ 12010 w 338138"/>
                  <a:gd name="connsiteY19" fmla="*/ 285751 h 285751"/>
                  <a:gd name="connsiteX20" fmla="*/ 0 w 338138"/>
                  <a:gd name="connsiteY20" fmla="*/ 273932 h 285751"/>
                  <a:gd name="connsiteX21" fmla="*/ 0 w 338138"/>
                  <a:gd name="connsiteY21" fmla="*/ 153107 h 285751"/>
                  <a:gd name="connsiteX22" fmla="*/ 12010 w 338138"/>
                  <a:gd name="connsiteY22" fmla="*/ 141288 h 285751"/>
                  <a:gd name="connsiteX23" fmla="*/ 55002 w 338138"/>
                  <a:gd name="connsiteY23" fmla="*/ 82550 h 285751"/>
                  <a:gd name="connsiteX24" fmla="*/ 175185 w 338138"/>
                  <a:gd name="connsiteY24" fmla="*/ 82550 h 285751"/>
                  <a:gd name="connsiteX25" fmla="*/ 193675 w 338138"/>
                  <a:gd name="connsiteY25" fmla="*/ 99703 h 285751"/>
                  <a:gd name="connsiteX26" fmla="*/ 193675 w 338138"/>
                  <a:gd name="connsiteY26" fmla="*/ 268597 h 285751"/>
                  <a:gd name="connsiteX27" fmla="*/ 175185 w 338138"/>
                  <a:gd name="connsiteY27" fmla="*/ 285750 h 285751"/>
                  <a:gd name="connsiteX28" fmla="*/ 107830 w 338138"/>
                  <a:gd name="connsiteY28" fmla="*/ 285750 h 285751"/>
                  <a:gd name="connsiteX29" fmla="*/ 109151 w 338138"/>
                  <a:gd name="connsiteY29" fmla="*/ 276514 h 285751"/>
                  <a:gd name="connsiteX30" fmla="*/ 109151 w 338138"/>
                  <a:gd name="connsiteY30" fmla="*/ 273875 h 285751"/>
                  <a:gd name="connsiteX31" fmla="*/ 115754 w 338138"/>
                  <a:gd name="connsiteY31" fmla="*/ 275194 h 285751"/>
                  <a:gd name="connsiteX32" fmla="*/ 124999 w 338138"/>
                  <a:gd name="connsiteY32" fmla="*/ 264639 h 285751"/>
                  <a:gd name="connsiteX33" fmla="*/ 115754 w 338138"/>
                  <a:gd name="connsiteY33" fmla="*/ 254083 h 285751"/>
                  <a:gd name="connsiteX34" fmla="*/ 109151 w 338138"/>
                  <a:gd name="connsiteY34" fmla="*/ 256722 h 285751"/>
                  <a:gd name="connsiteX35" fmla="*/ 109151 w 338138"/>
                  <a:gd name="connsiteY35" fmla="*/ 235610 h 285751"/>
                  <a:gd name="connsiteX36" fmla="*/ 168582 w 338138"/>
                  <a:gd name="connsiteY36" fmla="*/ 235610 h 285751"/>
                  <a:gd name="connsiteX37" fmla="*/ 168582 w 338138"/>
                  <a:gd name="connsiteY37" fmla="*/ 110259 h 285751"/>
                  <a:gd name="connsiteX38" fmla="*/ 61606 w 338138"/>
                  <a:gd name="connsiteY38" fmla="*/ 110259 h 285751"/>
                  <a:gd name="connsiteX39" fmla="*/ 61606 w 338138"/>
                  <a:gd name="connsiteY39" fmla="*/ 126093 h 285751"/>
                  <a:gd name="connsiteX40" fmla="*/ 36512 w 338138"/>
                  <a:gd name="connsiteY40" fmla="*/ 126093 h 285751"/>
                  <a:gd name="connsiteX41" fmla="*/ 36512 w 338138"/>
                  <a:gd name="connsiteY41" fmla="*/ 99703 h 285751"/>
                  <a:gd name="connsiteX42" fmla="*/ 55002 w 338138"/>
                  <a:gd name="connsiteY42" fmla="*/ 82550 h 285751"/>
                  <a:gd name="connsiteX43" fmla="*/ 102729 w 338138"/>
                  <a:gd name="connsiteY43" fmla="*/ 0 h 285751"/>
                  <a:gd name="connsiteX44" fmla="*/ 305260 w 338138"/>
                  <a:gd name="connsiteY44" fmla="*/ 0 h 285751"/>
                  <a:gd name="connsiteX45" fmla="*/ 338138 w 338138"/>
                  <a:gd name="connsiteY45" fmla="*/ 34237 h 285751"/>
                  <a:gd name="connsiteX46" fmla="*/ 338138 w 338138"/>
                  <a:gd name="connsiteY46" fmla="*/ 188306 h 285751"/>
                  <a:gd name="connsiteX47" fmla="*/ 305260 w 338138"/>
                  <a:gd name="connsiteY47" fmla="*/ 221226 h 285751"/>
                  <a:gd name="connsiteX48" fmla="*/ 234242 w 338138"/>
                  <a:gd name="connsiteY48" fmla="*/ 221226 h 285751"/>
                  <a:gd name="connsiteX49" fmla="*/ 234242 w 338138"/>
                  <a:gd name="connsiteY49" fmla="*/ 243612 h 285751"/>
                  <a:gd name="connsiteX50" fmla="*/ 265806 w 338138"/>
                  <a:gd name="connsiteY50" fmla="*/ 243612 h 285751"/>
                  <a:gd name="connsiteX51" fmla="*/ 277642 w 338138"/>
                  <a:gd name="connsiteY51" fmla="*/ 256780 h 285751"/>
                  <a:gd name="connsiteX52" fmla="*/ 277642 w 338138"/>
                  <a:gd name="connsiteY52" fmla="*/ 272582 h 285751"/>
                  <a:gd name="connsiteX53" fmla="*/ 265806 w 338138"/>
                  <a:gd name="connsiteY53" fmla="*/ 285750 h 285751"/>
                  <a:gd name="connsiteX54" fmla="*/ 205309 w 338138"/>
                  <a:gd name="connsiteY54" fmla="*/ 285750 h 285751"/>
                  <a:gd name="connsiteX55" fmla="*/ 210570 w 338138"/>
                  <a:gd name="connsiteY55" fmla="*/ 269948 h 285751"/>
                  <a:gd name="connsiteX56" fmla="*/ 210570 w 338138"/>
                  <a:gd name="connsiteY56" fmla="*/ 213325 h 285751"/>
                  <a:gd name="connsiteX57" fmla="*/ 210570 w 338138"/>
                  <a:gd name="connsiteY57" fmla="*/ 172504 h 285751"/>
                  <a:gd name="connsiteX58" fmla="*/ 296054 w 338138"/>
                  <a:gd name="connsiteY58" fmla="*/ 172504 h 285751"/>
                  <a:gd name="connsiteX59" fmla="*/ 309205 w 338138"/>
                  <a:gd name="connsiteY59" fmla="*/ 159335 h 285751"/>
                  <a:gd name="connsiteX60" fmla="*/ 309205 w 338138"/>
                  <a:gd name="connsiteY60" fmla="*/ 39504 h 285751"/>
                  <a:gd name="connsiteX61" fmla="*/ 296054 w 338138"/>
                  <a:gd name="connsiteY61" fmla="*/ 27653 h 285751"/>
                  <a:gd name="connsiteX62" fmla="*/ 110620 w 338138"/>
                  <a:gd name="connsiteY62" fmla="*/ 27653 h 285751"/>
                  <a:gd name="connsiteX63" fmla="*/ 98783 w 338138"/>
                  <a:gd name="connsiteY63" fmla="*/ 39504 h 285751"/>
                  <a:gd name="connsiteX64" fmla="*/ 98783 w 338138"/>
                  <a:gd name="connsiteY64" fmla="*/ 65841 h 285751"/>
                  <a:gd name="connsiteX65" fmla="*/ 69850 w 338138"/>
                  <a:gd name="connsiteY65" fmla="*/ 65841 h 285751"/>
                  <a:gd name="connsiteX66" fmla="*/ 69850 w 338138"/>
                  <a:gd name="connsiteY66" fmla="*/ 34237 h 285751"/>
                  <a:gd name="connsiteX67" fmla="*/ 102729 w 338138"/>
                  <a:gd name="connsiteY67" fmla="*/ 0 h 28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38138" h="285751">
                    <a:moveTo>
                      <a:pt x="46038" y="261938"/>
                    </a:moveTo>
                    <a:cubicBezTo>
                      <a:pt x="41654" y="261938"/>
                      <a:pt x="38100" y="265847"/>
                      <a:pt x="38100" y="270670"/>
                    </a:cubicBezTo>
                    <a:cubicBezTo>
                      <a:pt x="38100" y="275493"/>
                      <a:pt x="41654" y="279402"/>
                      <a:pt x="46038" y="279402"/>
                    </a:cubicBezTo>
                    <a:cubicBezTo>
                      <a:pt x="50422" y="279402"/>
                      <a:pt x="53976" y="275493"/>
                      <a:pt x="53976" y="270670"/>
                    </a:cubicBezTo>
                    <a:cubicBezTo>
                      <a:pt x="53976" y="265847"/>
                      <a:pt x="50422" y="261938"/>
                      <a:pt x="46038" y="261938"/>
                    </a:cubicBezTo>
                    <a:close/>
                    <a:moveTo>
                      <a:pt x="288131" y="184150"/>
                    </a:moveTo>
                    <a:cubicBezTo>
                      <a:pt x="282432" y="184150"/>
                      <a:pt x="277812" y="188770"/>
                      <a:pt x="277812" y="194469"/>
                    </a:cubicBezTo>
                    <a:cubicBezTo>
                      <a:pt x="277812" y="200168"/>
                      <a:pt x="282432" y="204788"/>
                      <a:pt x="288131" y="204788"/>
                    </a:cubicBezTo>
                    <a:cubicBezTo>
                      <a:pt x="293830" y="204788"/>
                      <a:pt x="298450" y="200168"/>
                      <a:pt x="298450" y="194469"/>
                    </a:cubicBezTo>
                    <a:cubicBezTo>
                      <a:pt x="298450" y="188770"/>
                      <a:pt x="293830" y="184150"/>
                      <a:pt x="288131" y="184150"/>
                    </a:cubicBezTo>
                    <a:close/>
                    <a:moveTo>
                      <a:pt x="19050" y="165100"/>
                    </a:moveTo>
                    <a:lnTo>
                      <a:pt x="19050" y="242888"/>
                    </a:lnTo>
                    <a:lnTo>
                      <a:pt x="73025" y="242888"/>
                    </a:lnTo>
                    <a:lnTo>
                      <a:pt x="73025" y="165100"/>
                    </a:lnTo>
                    <a:close/>
                    <a:moveTo>
                      <a:pt x="12010" y="141288"/>
                    </a:moveTo>
                    <a:cubicBezTo>
                      <a:pt x="12010" y="141288"/>
                      <a:pt x="12010" y="141288"/>
                      <a:pt x="81400" y="141288"/>
                    </a:cubicBezTo>
                    <a:cubicBezTo>
                      <a:pt x="86738" y="141288"/>
                      <a:pt x="92075" y="146541"/>
                      <a:pt x="92075" y="153107"/>
                    </a:cubicBezTo>
                    <a:cubicBezTo>
                      <a:pt x="92075" y="153107"/>
                      <a:pt x="92075" y="153107"/>
                      <a:pt x="92075" y="273932"/>
                    </a:cubicBezTo>
                    <a:cubicBezTo>
                      <a:pt x="92075" y="280498"/>
                      <a:pt x="86738" y="285751"/>
                      <a:pt x="81400" y="285751"/>
                    </a:cubicBezTo>
                    <a:cubicBezTo>
                      <a:pt x="81400" y="285751"/>
                      <a:pt x="81400" y="285751"/>
                      <a:pt x="12010" y="285751"/>
                    </a:cubicBezTo>
                    <a:cubicBezTo>
                      <a:pt x="5337" y="285751"/>
                      <a:pt x="0" y="280498"/>
                      <a:pt x="0" y="273932"/>
                    </a:cubicBezTo>
                    <a:cubicBezTo>
                      <a:pt x="0" y="273932"/>
                      <a:pt x="0" y="273932"/>
                      <a:pt x="0" y="153107"/>
                    </a:cubicBezTo>
                    <a:cubicBezTo>
                      <a:pt x="0" y="146541"/>
                      <a:pt x="5337" y="141288"/>
                      <a:pt x="12010" y="141288"/>
                    </a:cubicBezTo>
                    <a:close/>
                    <a:moveTo>
                      <a:pt x="55002" y="82550"/>
                    </a:moveTo>
                    <a:cubicBezTo>
                      <a:pt x="55002" y="82550"/>
                      <a:pt x="55002" y="82550"/>
                      <a:pt x="175185" y="82550"/>
                    </a:cubicBezTo>
                    <a:cubicBezTo>
                      <a:pt x="185751" y="82550"/>
                      <a:pt x="193675" y="90467"/>
                      <a:pt x="193675" y="99703"/>
                    </a:cubicBezTo>
                    <a:cubicBezTo>
                      <a:pt x="193675" y="99703"/>
                      <a:pt x="193675" y="99703"/>
                      <a:pt x="193675" y="268597"/>
                    </a:cubicBezTo>
                    <a:cubicBezTo>
                      <a:pt x="193675" y="277833"/>
                      <a:pt x="185751" y="285750"/>
                      <a:pt x="175185" y="285750"/>
                    </a:cubicBezTo>
                    <a:cubicBezTo>
                      <a:pt x="175185" y="285750"/>
                      <a:pt x="175185" y="285750"/>
                      <a:pt x="107830" y="285750"/>
                    </a:cubicBezTo>
                    <a:cubicBezTo>
                      <a:pt x="109151" y="283111"/>
                      <a:pt x="109151" y="280472"/>
                      <a:pt x="109151" y="276514"/>
                    </a:cubicBezTo>
                    <a:cubicBezTo>
                      <a:pt x="109151" y="276514"/>
                      <a:pt x="109151" y="276514"/>
                      <a:pt x="109151" y="273875"/>
                    </a:cubicBezTo>
                    <a:cubicBezTo>
                      <a:pt x="110471" y="273875"/>
                      <a:pt x="113113" y="275194"/>
                      <a:pt x="115754" y="275194"/>
                    </a:cubicBezTo>
                    <a:cubicBezTo>
                      <a:pt x="121037" y="275194"/>
                      <a:pt x="124999" y="271236"/>
                      <a:pt x="124999" y="264639"/>
                    </a:cubicBezTo>
                    <a:cubicBezTo>
                      <a:pt x="124999" y="259361"/>
                      <a:pt x="121037" y="254083"/>
                      <a:pt x="115754" y="254083"/>
                    </a:cubicBezTo>
                    <a:cubicBezTo>
                      <a:pt x="113113" y="254083"/>
                      <a:pt x="110471" y="255402"/>
                      <a:pt x="109151" y="256722"/>
                    </a:cubicBezTo>
                    <a:cubicBezTo>
                      <a:pt x="109151" y="256722"/>
                      <a:pt x="109151" y="256722"/>
                      <a:pt x="109151" y="235610"/>
                    </a:cubicBezTo>
                    <a:cubicBezTo>
                      <a:pt x="109151" y="235610"/>
                      <a:pt x="109151" y="235610"/>
                      <a:pt x="168582" y="235610"/>
                    </a:cubicBezTo>
                    <a:cubicBezTo>
                      <a:pt x="168582" y="235610"/>
                      <a:pt x="168582" y="235610"/>
                      <a:pt x="168582" y="110259"/>
                    </a:cubicBezTo>
                    <a:cubicBezTo>
                      <a:pt x="168582" y="110259"/>
                      <a:pt x="168582" y="110259"/>
                      <a:pt x="61606" y="110259"/>
                    </a:cubicBezTo>
                    <a:cubicBezTo>
                      <a:pt x="61606" y="110259"/>
                      <a:pt x="61606" y="110259"/>
                      <a:pt x="61606" y="126093"/>
                    </a:cubicBezTo>
                    <a:cubicBezTo>
                      <a:pt x="61606" y="126093"/>
                      <a:pt x="61606" y="126093"/>
                      <a:pt x="36512" y="126093"/>
                    </a:cubicBezTo>
                    <a:cubicBezTo>
                      <a:pt x="36512" y="126093"/>
                      <a:pt x="36512" y="126093"/>
                      <a:pt x="36512" y="99703"/>
                    </a:cubicBezTo>
                    <a:cubicBezTo>
                      <a:pt x="36512" y="90467"/>
                      <a:pt x="45757" y="82550"/>
                      <a:pt x="55002" y="82550"/>
                    </a:cubicBezTo>
                    <a:close/>
                    <a:moveTo>
                      <a:pt x="102729" y="0"/>
                    </a:moveTo>
                    <a:cubicBezTo>
                      <a:pt x="102729" y="0"/>
                      <a:pt x="102729" y="0"/>
                      <a:pt x="305260" y="0"/>
                    </a:cubicBezTo>
                    <a:cubicBezTo>
                      <a:pt x="323672" y="0"/>
                      <a:pt x="338138" y="15802"/>
                      <a:pt x="338138" y="34237"/>
                    </a:cubicBezTo>
                    <a:cubicBezTo>
                      <a:pt x="338138" y="34237"/>
                      <a:pt x="338138" y="34237"/>
                      <a:pt x="338138" y="188306"/>
                    </a:cubicBezTo>
                    <a:cubicBezTo>
                      <a:pt x="338138" y="206741"/>
                      <a:pt x="323672" y="221226"/>
                      <a:pt x="305260" y="221226"/>
                    </a:cubicBezTo>
                    <a:cubicBezTo>
                      <a:pt x="305260" y="221226"/>
                      <a:pt x="305260" y="221226"/>
                      <a:pt x="234242" y="221226"/>
                    </a:cubicBezTo>
                    <a:cubicBezTo>
                      <a:pt x="234242" y="221226"/>
                      <a:pt x="234242" y="221226"/>
                      <a:pt x="234242" y="243612"/>
                    </a:cubicBezTo>
                    <a:cubicBezTo>
                      <a:pt x="234242" y="243612"/>
                      <a:pt x="234242" y="243612"/>
                      <a:pt x="265806" y="243612"/>
                    </a:cubicBezTo>
                    <a:cubicBezTo>
                      <a:pt x="272381" y="243612"/>
                      <a:pt x="277642" y="250196"/>
                      <a:pt x="277642" y="256780"/>
                    </a:cubicBezTo>
                    <a:cubicBezTo>
                      <a:pt x="277642" y="256780"/>
                      <a:pt x="277642" y="256780"/>
                      <a:pt x="277642" y="272582"/>
                    </a:cubicBezTo>
                    <a:cubicBezTo>
                      <a:pt x="277642" y="280483"/>
                      <a:pt x="272381" y="285750"/>
                      <a:pt x="265806" y="285750"/>
                    </a:cubicBezTo>
                    <a:cubicBezTo>
                      <a:pt x="265806" y="285750"/>
                      <a:pt x="265806" y="285750"/>
                      <a:pt x="205309" y="285750"/>
                    </a:cubicBezTo>
                    <a:cubicBezTo>
                      <a:pt x="207940" y="280483"/>
                      <a:pt x="209255" y="275216"/>
                      <a:pt x="210570" y="269948"/>
                    </a:cubicBezTo>
                    <a:cubicBezTo>
                      <a:pt x="210570" y="268632"/>
                      <a:pt x="210570" y="213325"/>
                      <a:pt x="210570" y="213325"/>
                    </a:cubicBezTo>
                    <a:cubicBezTo>
                      <a:pt x="210570" y="213325"/>
                      <a:pt x="210570" y="213325"/>
                      <a:pt x="210570" y="172504"/>
                    </a:cubicBezTo>
                    <a:cubicBezTo>
                      <a:pt x="210570" y="172504"/>
                      <a:pt x="210570" y="172504"/>
                      <a:pt x="296054" y="172504"/>
                    </a:cubicBezTo>
                    <a:cubicBezTo>
                      <a:pt x="303945" y="172504"/>
                      <a:pt x="309205" y="165920"/>
                      <a:pt x="309205" y="159335"/>
                    </a:cubicBezTo>
                    <a:cubicBezTo>
                      <a:pt x="309205" y="159335"/>
                      <a:pt x="309205" y="159335"/>
                      <a:pt x="309205" y="39504"/>
                    </a:cubicBezTo>
                    <a:cubicBezTo>
                      <a:pt x="309205" y="32920"/>
                      <a:pt x="303945" y="27653"/>
                      <a:pt x="296054" y="27653"/>
                    </a:cubicBezTo>
                    <a:cubicBezTo>
                      <a:pt x="296054" y="27653"/>
                      <a:pt x="296054" y="27653"/>
                      <a:pt x="110620" y="27653"/>
                    </a:cubicBezTo>
                    <a:cubicBezTo>
                      <a:pt x="104044" y="27653"/>
                      <a:pt x="98783" y="32920"/>
                      <a:pt x="98783" y="39504"/>
                    </a:cubicBezTo>
                    <a:cubicBezTo>
                      <a:pt x="98783" y="39504"/>
                      <a:pt x="98783" y="39504"/>
                      <a:pt x="98783" y="65841"/>
                    </a:cubicBezTo>
                    <a:cubicBezTo>
                      <a:pt x="98783" y="65841"/>
                      <a:pt x="98783" y="65841"/>
                      <a:pt x="69850" y="65841"/>
                    </a:cubicBezTo>
                    <a:cubicBezTo>
                      <a:pt x="69850" y="65841"/>
                      <a:pt x="69850" y="65841"/>
                      <a:pt x="69850" y="34237"/>
                    </a:cubicBezTo>
                    <a:cubicBezTo>
                      <a:pt x="69850" y="15802"/>
                      <a:pt x="84317" y="0"/>
                      <a:pt x="10272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600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196B8F2-9DF9-CEEF-66CC-341390D4B3F7}"/>
                </a:ext>
              </a:extLst>
            </p:cNvPr>
            <p:cNvGrpSpPr/>
            <p:nvPr/>
          </p:nvGrpSpPr>
          <p:grpSpPr>
            <a:xfrm>
              <a:off x="6878323" y="2124909"/>
              <a:ext cx="2567936" cy="4021891"/>
              <a:chOff x="6878323" y="2124909"/>
              <a:chExt cx="2567936" cy="4021891"/>
            </a:xfrm>
          </p:grpSpPr>
          <p:sp>
            <p:nvSpPr>
              <p:cNvPr id="31" name="Text4">
                <a:extLst>
                  <a:ext uri="{FF2B5EF4-FFF2-40B4-BE49-F238E27FC236}">
                    <a16:creationId xmlns:a16="http://schemas.microsoft.com/office/drawing/2014/main" id="{FCC6AF0B-95E3-43D5-89A6-BC32FCE63FDF}"/>
                  </a:ext>
                </a:extLst>
              </p:cNvPr>
              <p:cNvSpPr/>
              <p:nvPr/>
            </p:nvSpPr>
            <p:spPr bwMode="auto">
              <a:xfrm>
                <a:off x="7208473" y="2768908"/>
                <a:ext cx="2096291" cy="1183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建立完善的风险管理体系，及时识别和应对风险。</a:t>
                </a:r>
                <a:endParaRPr lang="en-US" dirty="0"/>
              </a:p>
            </p:txBody>
          </p:sp>
          <p:sp>
            <p:nvSpPr>
              <p:cNvPr id="32" name="Bullet4">
                <a:extLst>
                  <a:ext uri="{FF2B5EF4-FFF2-40B4-BE49-F238E27FC236}">
                    <a16:creationId xmlns:a16="http://schemas.microsoft.com/office/drawing/2014/main" id="{BD7FDC04-889E-46B9-A5E9-18172C22CD6B}"/>
                  </a:ext>
                </a:extLst>
              </p:cNvPr>
              <p:cNvSpPr txBox="1"/>
              <p:nvPr/>
            </p:nvSpPr>
            <p:spPr bwMode="auto">
              <a:xfrm>
                <a:off x="7208473" y="2124909"/>
                <a:ext cx="2096291" cy="643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风险管理体系</a:t>
                </a:r>
                <a:endParaRPr lang="en-US" dirty="0"/>
              </a:p>
            </p:txBody>
          </p:sp>
          <p:sp>
            <p:nvSpPr>
              <p:cNvPr id="15" name="IconBackground4">
                <a:extLst>
                  <a:ext uri="{FF2B5EF4-FFF2-40B4-BE49-F238E27FC236}">
                    <a16:creationId xmlns:a16="http://schemas.microsoft.com/office/drawing/2014/main" id="{E0C5859B-5A9B-4B6A-9C8D-CC53580BF249}"/>
                  </a:ext>
                </a:extLst>
              </p:cNvPr>
              <p:cNvSpPr/>
              <p:nvPr/>
            </p:nvSpPr>
            <p:spPr>
              <a:xfrm flipV="1">
                <a:off x="6878323" y="4960093"/>
                <a:ext cx="2567936" cy="1186707"/>
              </a:xfrm>
              <a:custGeom>
                <a:avLst/>
                <a:gdLst>
                  <a:gd name="connsiteX0" fmla="*/ 0 w 3390900"/>
                  <a:gd name="connsiteY0" fmla="*/ 0 h 1695450"/>
                  <a:gd name="connsiteX1" fmla="*/ 3390900 w 3390900"/>
                  <a:gd name="connsiteY1" fmla="*/ 0 h 1695450"/>
                  <a:gd name="connsiteX2" fmla="*/ 1695450 w 3390900"/>
                  <a:gd name="connsiteY2" fmla="*/ 1695450 h 1695450"/>
                  <a:gd name="connsiteX3" fmla="*/ 0 w 3390900"/>
                  <a:gd name="connsiteY3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90900" h="1695450">
                    <a:moveTo>
                      <a:pt x="0" y="0"/>
                    </a:moveTo>
                    <a:lnTo>
                      <a:pt x="3390900" y="0"/>
                    </a:lnTo>
                    <a:cubicBezTo>
                      <a:pt x="3390900" y="936371"/>
                      <a:pt x="2631821" y="1695450"/>
                      <a:pt x="1695450" y="1695450"/>
                    </a:cubicBezTo>
                    <a:cubicBezTo>
                      <a:pt x="759079" y="1695450"/>
                      <a:pt x="0" y="93637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600"/>
              </a:p>
            </p:txBody>
          </p:sp>
          <p:sp>
            <p:nvSpPr>
              <p:cNvPr id="25" name="Icon4">
                <a:extLst>
                  <a:ext uri="{FF2B5EF4-FFF2-40B4-BE49-F238E27FC236}">
                    <a16:creationId xmlns:a16="http://schemas.microsoft.com/office/drawing/2014/main" id="{07C59DCF-EC9B-429F-9EF6-E354025D28E4}"/>
                  </a:ext>
                </a:extLst>
              </p:cNvPr>
              <p:cNvSpPr/>
              <p:nvPr/>
            </p:nvSpPr>
            <p:spPr bwMode="auto">
              <a:xfrm>
                <a:off x="7945576" y="5372776"/>
                <a:ext cx="433431" cy="366280"/>
              </a:xfrm>
              <a:custGeom>
                <a:avLst/>
                <a:gdLst>
                  <a:gd name="connsiteX0" fmla="*/ 46038 w 338138"/>
                  <a:gd name="connsiteY0" fmla="*/ 261938 h 285751"/>
                  <a:gd name="connsiteX1" fmla="*/ 38100 w 338138"/>
                  <a:gd name="connsiteY1" fmla="*/ 270670 h 285751"/>
                  <a:gd name="connsiteX2" fmla="*/ 46038 w 338138"/>
                  <a:gd name="connsiteY2" fmla="*/ 279402 h 285751"/>
                  <a:gd name="connsiteX3" fmla="*/ 53976 w 338138"/>
                  <a:gd name="connsiteY3" fmla="*/ 270670 h 285751"/>
                  <a:gd name="connsiteX4" fmla="*/ 46038 w 338138"/>
                  <a:gd name="connsiteY4" fmla="*/ 261938 h 285751"/>
                  <a:gd name="connsiteX5" fmla="*/ 288131 w 338138"/>
                  <a:gd name="connsiteY5" fmla="*/ 184150 h 285751"/>
                  <a:gd name="connsiteX6" fmla="*/ 277812 w 338138"/>
                  <a:gd name="connsiteY6" fmla="*/ 194469 h 285751"/>
                  <a:gd name="connsiteX7" fmla="*/ 288131 w 338138"/>
                  <a:gd name="connsiteY7" fmla="*/ 204788 h 285751"/>
                  <a:gd name="connsiteX8" fmla="*/ 298450 w 338138"/>
                  <a:gd name="connsiteY8" fmla="*/ 194469 h 285751"/>
                  <a:gd name="connsiteX9" fmla="*/ 288131 w 338138"/>
                  <a:gd name="connsiteY9" fmla="*/ 184150 h 285751"/>
                  <a:gd name="connsiteX10" fmla="*/ 19050 w 338138"/>
                  <a:gd name="connsiteY10" fmla="*/ 165100 h 285751"/>
                  <a:gd name="connsiteX11" fmla="*/ 19050 w 338138"/>
                  <a:gd name="connsiteY11" fmla="*/ 242888 h 285751"/>
                  <a:gd name="connsiteX12" fmla="*/ 73025 w 338138"/>
                  <a:gd name="connsiteY12" fmla="*/ 242888 h 285751"/>
                  <a:gd name="connsiteX13" fmla="*/ 73025 w 338138"/>
                  <a:gd name="connsiteY13" fmla="*/ 165100 h 285751"/>
                  <a:gd name="connsiteX14" fmla="*/ 12010 w 338138"/>
                  <a:gd name="connsiteY14" fmla="*/ 141288 h 285751"/>
                  <a:gd name="connsiteX15" fmla="*/ 81400 w 338138"/>
                  <a:gd name="connsiteY15" fmla="*/ 141288 h 285751"/>
                  <a:gd name="connsiteX16" fmla="*/ 92075 w 338138"/>
                  <a:gd name="connsiteY16" fmla="*/ 153107 h 285751"/>
                  <a:gd name="connsiteX17" fmla="*/ 92075 w 338138"/>
                  <a:gd name="connsiteY17" fmla="*/ 273932 h 285751"/>
                  <a:gd name="connsiteX18" fmla="*/ 81400 w 338138"/>
                  <a:gd name="connsiteY18" fmla="*/ 285751 h 285751"/>
                  <a:gd name="connsiteX19" fmla="*/ 12010 w 338138"/>
                  <a:gd name="connsiteY19" fmla="*/ 285751 h 285751"/>
                  <a:gd name="connsiteX20" fmla="*/ 0 w 338138"/>
                  <a:gd name="connsiteY20" fmla="*/ 273932 h 285751"/>
                  <a:gd name="connsiteX21" fmla="*/ 0 w 338138"/>
                  <a:gd name="connsiteY21" fmla="*/ 153107 h 285751"/>
                  <a:gd name="connsiteX22" fmla="*/ 12010 w 338138"/>
                  <a:gd name="connsiteY22" fmla="*/ 141288 h 285751"/>
                  <a:gd name="connsiteX23" fmla="*/ 55002 w 338138"/>
                  <a:gd name="connsiteY23" fmla="*/ 82550 h 285751"/>
                  <a:gd name="connsiteX24" fmla="*/ 175185 w 338138"/>
                  <a:gd name="connsiteY24" fmla="*/ 82550 h 285751"/>
                  <a:gd name="connsiteX25" fmla="*/ 193675 w 338138"/>
                  <a:gd name="connsiteY25" fmla="*/ 99703 h 285751"/>
                  <a:gd name="connsiteX26" fmla="*/ 193675 w 338138"/>
                  <a:gd name="connsiteY26" fmla="*/ 268597 h 285751"/>
                  <a:gd name="connsiteX27" fmla="*/ 175185 w 338138"/>
                  <a:gd name="connsiteY27" fmla="*/ 285750 h 285751"/>
                  <a:gd name="connsiteX28" fmla="*/ 107830 w 338138"/>
                  <a:gd name="connsiteY28" fmla="*/ 285750 h 285751"/>
                  <a:gd name="connsiteX29" fmla="*/ 109151 w 338138"/>
                  <a:gd name="connsiteY29" fmla="*/ 276514 h 285751"/>
                  <a:gd name="connsiteX30" fmla="*/ 109151 w 338138"/>
                  <a:gd name="connsiteY30" fmla="*/ 273875 h 285751"/>
                  <a:gd name="connsiteX31" fmla="*/ 115754 w 338138"/>
                  <a:gd name="connsiteY31" fmla="*/ 275194 h 285751"/>
                  <a:gd name="connsiteX32" fmla="*/ 124999 w 338138"/>
                  <a:gd name="connsiteY32" fmla="*/ 264639 h 285751"/>
                  <a:gd name="connsiteX33" fmla="*/ 115754 w 338138"/>
                  <a:gd name="connsiteY33" fmla="*/ 254083 h 285751"/>
                  <a:gd name="connsiteX34" fmla="*/ 109151 w 338138"/>
                  <a:gd name="connsiteY34" fmla="*/ 256722 h 285751"/>
                  <a:gd name="connsiteX35" fmla="*/ 109151 w 338138"/>
                  <a:gd name="connsiteY35" fmla="*/ 235610 h 285751"/>
                  <a:gd name="connsiteX36" fmla="*/ 168582 w 338138"/>
                  <a:gd name="connsiteY36" fmla="*/ 235610 h 285751"/>
                  <a:gd name="connsiteX37" fmla="*/ 168582 w 338138"/>
                  <a:gd name="connsiteY37" fmla="*/ 110259 h 285751"/>
                  <a:gd name="connsiteX38" fmla="*/ 61606 w 338138"/>
                  <a:gd name="connsiteY38" fmla="*/ 110259 h 285751"/>
                  <a:gd name="connsiteX39" fmla="*/ 61606 w 338138"/>
                  <a:gd name="connsiteY39" fmla="*/ 126093 h 285751"/>
                  <a:gd name="connsiteX40" fmla="*/ 36512 w 338138"/>
                  <a:gd name="connsiteY40" fmla="*/ 126093 h 285751"/>
                  <a:gd name="connsiteX41" fmla="*/ 36512 w 338138"/>
                  <a:gd name="connsiteY41" fmla="*/ 99703 h 285751"/>
                  <a:gd name="connsiteX42" fmla="*/ 55002 w 338138"/>
                  <a:gd name="connsiteY42" fmla="*/ 82550 h 285751"/>
                  <a:gd name="connsiteX43" fmla="*/ 102729 w 338138"/>
                  <a:gd name="connsiteY43" fmla="*/ 0 h 285751"/>
                  <a:gd name="connsiteX44" fmla="*/ 305260 w 338138"/>
                  <a:gd name="connsiteY44" fmla="*/ 0 h 285751"/>
                  <a:gd name="connsiteX45" fmla="*/ 338138 w 338138"/>
                  <a:gd name="connsiteY45" fmla="*/ 34237 h 285751"/>
                  <a:gd name="connsiteX46" fmla="*/ 338138 w 338138"/>
                  <a:gd name="connsiteY46" fmla="*/ 188306 h 285751"/>
                  <a:gd name="connsiteX47" fmla="*/ 305260 w 338138"/>
                  <a:gd name="connsiteY47" fmla="*/ 221226 h 285751"/>
                  <a:gd name="connsiteX48" fmla="*/ 234242 w 338138"/>
                  <a:gd name="connsiteY48" fmla="*/ 221226 h 285751"/>
                  <a:gd name="connsiteX49" fmla="*/ 234242 w 338138"/>
                  <a:gd name="connsiteY49" fmla="*/ 243612 h 285751"/>
                  <a:gd name="connsiteX50" fmla="*/ 265806 w 338138"/>
                  <a:gd name="connsiteY50" fmla="*/ 243612 h 285751"/>
                  <a:gd name="connsiteX51" fmla="*/ 277642 w 338138"/>
                  <a:gd name="connsiteY51" fmla="*/ 256780 h 285751"/>
                  <a:gd name="connsiteX52" fmla="*/ 277642 w 338138"/>
                  <a:gd name="connsiteY52" fmla="*/ 272582 h 285751"/>
                  <a:gd name="connsiteX53" fmla="*/ 265806 w 338138"/>
                  <a:gd name="connsiteY53" fmla="*/ 285750 h 285751"/>
                  <a:gd name="connsiteX54" fmla="*/ 205309 w 338138"/>
                  <a:gd name="connsiteY54" fmla="*/ 285750 h 285751"/>
                  <a:gd name="connsiteX55" fmla="*/ 210570 w 338138"/>
                  <a:gd name="connsiteY55" fmla="*/ 269948 h 285751"/>
                  <a:gd name="connsiteX56" fmla="*/ 210570 w 338138"/>
                  <a:gd name="connsiteY56" fmla="*/ 213325 h 285751"/>
                  <a:gd name="connsiteX57" fmla="*/ 210570 w 338138"/>
                  <a:gd name="connsiteY57" fmla="*/ 172504 h 285751"/>
                  <a:gd name="connsiteX58" fmla="*/ 296054 w 338138"/>
                  <a:gd name="connsiteY58" fmla="*/ 172504 h 285751"/>
                  <a:gd name="connsiteX59" fmla="*/ 309205 w 338138"/>
                  <a:gd name="connsiteY59" fmla="*/ 159335 h 285751"/>
                  <a:gd name="connsiteX60" fmla="*/ 309205 w 338138"/>
                  <a:gd name="connsiteY60" fmla="*/ 39504 h 285751"/>
                  <a:gd name="connsiteX61" fmla="*/ 296054 w 338138"/>
                  <a:gd name="connsiteY61" fmla="*/ 27653 h 285751"/>
                  <a:gd name="connsiteX62" fmla="*/ 110620 w 338138"/>
                  <a:gd name="connsiteY62" fmla="*/ 27653 h 285751"/>
                  <a:gd name="connsiteX63" fmla="*/ 98783 w 338138"/>
                  <a:gd name="connsiteY63" fmla="*/ 39504 h 285751"/>
                  <a:gd name="connsiteX64" fmla="*/ 98783 w 338138"/>
                  <a:gd name="connsiteY64" fmla="*/ 65841 h 285751"/>
                  <a:gd name="connsiteX65" fmla="*/ 69850 w 338138"/>
                  <a:gd name="connsiteY65" fmla="*/ 65841 h 285751"/>
                  <a:gd name="connsiteX66" fmla="*/ 69850 w 338138"/>
                  <a:gd name="connsiteY66" fmla="*/ 34237 h 285751"/>
                  <a:gd name="connsiteX67" fmla="*/ 102729 w 338138"/>
                  <a:gd name="connsiteY67" fmla="*/ 0 h 28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38138" h="285751">
                    <a:moveTo>
                      <a:pt x="46038" y="261938"/>
                    </a:moveTo>
                    <a:cubicBezTo>
                      <a:pt x="41654" y="261938"/>
                      <a:pt x="38100" y="265847"/>
                      <a:pt x="38100" y="270670"/>
                    </a:cubicBezTo>
                    <a:cubicBezTo>
                      <a:pt x="38100" y="275493"/>
                      <a:pt x="41654" y="279402"/>
                      <a:pt x="46038" y="279402"/>
                    </a:cubicBezTo>
                    <a:cubicBezTo>
                      <a:pt x="50422" y="279402"/>
                      <a:pt x="53976" y="275493"/>
                      <a:pt x="53976" y="270670"/>
                    </a:cubicBezTo>
                    <a:cubicBezTo>
                      <a:pt x="53976" y="265847"/>
                      <a:pt x="50422" y="261938"/>
                      <a:pt x="46038" y="261938"/>
                    </a:cubicBezTo>
                    <a:close/>
                    <a:moveTo>
                      <a:pt x="288131" y="184150"/>
                    </a:moveTo>
                    <a:cubicBezTo>
                      <a:pt x="282432" y="184150"/>
                      <a:pt x="277812" y="188770"/>
                      <a:pt x="277812" y="194469"/>
                    </a:cubicBezTo>
                    <a:cubicBezTo>
                      <a:pt x="277812" y="200168"/>
                      <a:pt x="282432" y="204788"/>
                      <a:pt x="288131" y="204788"/>
                    </a:cubicBezTo>
                    <a:cubicBezTo>
                      <a:pt x="293830" y="204788"/>
                      <a:pt x="298450" y="200168"/>
                      <a:pt x="298450" y="194469"/>
                    </a:cubicBezTo>
                    <a:cubicBezTo>
                      <a:pt x="298450" y="188770"/>
                      <a:pt x="293830" y="184150"/>
                      <a:pt x="288131" y="184150"/>
                    </a:cubicBezTo>
                    <a:close/>
                    <a:moveTo>
                      <a:pt x="19050" y="165100"/>
                    </a:moveTo>
                    <a:lnTo>
                      <a:pt x="19050" y="242888"/>
                    </a:lnTo>
                    <a:lnTo>
                      <a:pt x="73025" y="242888"/>
                    </a:lnTo>
                    <a:lnTo>
                      <a:pt x="73025" y="165100"/>
                    </a:lnTo>
                    <a:close/>
                    <a:moveTo>
                      <a:pt x="12010" y="141288"/>
                    </a:moveTo>
                    <a:cubicBezTo>
                      <a:pt x="12010" y="141288"/>
                      <a:pt x="12010" y="141288"/>
                      <a:pt x="81400" y="141288"/>
                    </a:cubicBezTo>
                    <a:cubicBezTo>
                      <a:pt x="86738" y="141288"/>
                      <a:pt x="92075" y="146541"/>
                      <a:pt x="92075" y="153107"/>
                    </a:cubicBezTo>
                    <a:cubicBezTo>
                      <a:pt x="92075" y="153107"/>
                      <a:pt x="92075" y="153107"/>
                      <a:pt x="92075" y="273932"/>
                    </a:cubicBezTo>
                    <a:cubicBezTo>
                      <a:pt x="92075" y="280498"/>
                      <a:pt x="86738" y="285751"/>
                      <a:pt x="81400" y="285751"/>
                    </a:cubicBezTo>
                    <a:cubicBezTo>
                      <a:pt x="81400" y="285751"/>
                      <a:pt x="81400" y="285751"/>
                      <a:pt x="12010" y="285751"/>
                    </a:cubicBezTo>
                    <a:cubicBezTo>
                      <a:pt x="5337" y="285751"/>
                      <a:pt x="0" y="280498"/>
                      <a:pt x="0" y="273932"/>
                    </a:cubicBezTo>
                    <a:cubicBezTo>
                      <a:pt x="0" y="273932"/>
                      <a:pt x="0" y="273932"/>
                      <a:pt x="0" y="153107"/>
                    </a:cubicBezTo>
                    <a:cubicBezTo>
                      <a:pt x="0" y="146541"/>
                      <a:pt x="5337" y="141288"/>
                      <a:pt x="12010" y="141288"/>
                    </a:cubicBezTo>
                    <a:close/>
                    <a:moveTo>
                      <a:pt x="55002" y="82550"/>
                    </a:moveTo>
                    <a:cubicBezTo>
                      <a:pt x="55002" y="82550"/>
                      <a:pt x="55002" y="82550"/>
                      <a:pt x="175185" y="82550"/>
                    </a:cubicBezTo>
                    <a:cubicBezTo>
                      <a:pt x="185751" y="82550"/>
                      <a:pt x="193675" y="90467"/>
                      <a:pt x="193675" y="99703"/>
                    </a:cubicBezTo>
                    <a:cubicBezTo>
                      <a:pt x="193675" y="99703"/>
                      <a:pt x="193675" y="99703"/>
                      <a:pt x="193675" y="268597"/>
                    </a:cubicBezTo>
                    <a:cubicBezTo>
                      <a:pt x="193675" y="277833"/>
                      <a:pt x="185751" y="285750"/>
                      <a:pt x="175185" y="285750"/>
                    </a:cubicBezTo>
                    <a:cubicBezTo>
                      <a:pt x="175185" y="285750"/>
                      <a:pt x="175185" y="285750"/>
                      <a:pt x="107830" y="285750"/>
                    </a:cubicBezTo>
                    <a:cubicBezTo>
                      <a:pt x="109151" y="283111"/>
                      <a:pt x="109151" y="280472"/>
                      <a:pt x="109151" y="276514"/>
                    </a:cubicBezTo>
                    <a:cubicBezTo>
                      <a:pt x="109151" y="276514"/>
                      <a:pt x="109151" y="276514"/>
                      <a:pt x="109151" y="273875"/>
                    </a:cubicBezTo>
                    <a:cubicBezTo>
                      <a:pt x="110471" y="273875"/>
                      <a:pt x="113113" y="275194"/>
                      <a:pt x="115754" y="275194"/>
                    </a:cubicBezTo>
                    <a:cubicBezTo>
                      <a:pt x="121037" y="275194"/>
                      <a:pt x="124999" y="271236"/>
                      <a:pt x="124999" y="264639"/>
                    </a:cubicBezTo>
                    <a:cubicBezTo>
                      <a:pt x="124999" y="259361"/>
                      <a:pt x="121037" y="254083"/>
                      <a:pt x="115754" y="254083"/>
                    </a:cubicBezTo>
                    <a:cubicBezTo>
                      <a:pt x="113113" y="254083"/>
                      <a:pt x="110471" y="255402"/>
                      <a:pt x="109151" y="256722"/>
                    </a:cubicBezTo>
                    <a:cubicBezTo>
                      <a:pt x="109151" y="256722"/>
                      <a:pt x="109151" y="256722"/>
                      <a:pt x="109151" y="235610"/>
                    </a:cubicBezTo>
                    <a:cubicBezTo>
                      <a:pt x="109151" y="235610"/>
                      <a:pt x="109151" y="235610"/>
                      <a:pt x="168582" y="235610"/>
                    </a:cubicBezTo>
                    <a:cubicBezTo>
                      <a:pt x="168582" y="235610"/>
                      <a:pt x="168582" y="235610"/>
                      <a:pt x="168582" y="110259"/>
                    </a:cubicBezTo>
                    <a:cubicBezTo>
                      <a:pt x="168582" y="110259"/>
                      <a:pt x="168582" y="110259"/>
                      <a:pt x="61606" y="110259"/>
                    </a:cubicBezTo>
                    <a:cubicBezTo>
                      <a:pt x="61606" y="110259"/>
                      <a:pt x="61606" y="110259"/>
                      <a:pt x="61606" y="126093"/>
                    </a:cubicBezTo>
                    <a:cubicBezTo>
                      <a:pt x="61606" y="126093"/>
                      <a:pt x="61606" y="126093"/>
                      <a:pt x="36512" y="126093"/>
                    </a:cubicBezTo>
                    <a:cubicBezTo>
                      <a:pt x="36512" y="126093"/>
                      <a:pt x="36512" y="126093"/>
                      <a:pt x="36512" y="99703"/>
                    </a:cubicBezTo>
                    <a:cubicBezTo>
                      <a:pt x="36512" y="90467"/>
                      <a:pt x="45757" y="82550"/>
                      <a:pt x="55002" y="82550"/>
                    </a:cubicBezTo>
                    <a:close/>
                    <a:moveTo>
                      <a:pt x="102729" y="0"/>
                    </a:moveTo>
                    <a:cubicBezTo>
                      <a:pt x="102729" y="0"/>
                      <a:pt x="102729" y="0"/>
                      <a:pt x="305260" y="0"/>
                    </a:cubicBezTo>
                    <a:cubicBezTo>
                      <a:pt x="323672" y="0"/>
                      <a:pt x="338138" y="15802"/>
                      <a:pt x="338138" y="34237"/>
                    </a:cubicBezTo>
                    <a:cubicBezTo>
                      <a:pt x="338138" y="34237"/>
                      <a:pt x="338138" y="34237"/>
                      <a:pt x="338138" y="188306"/>
                    </a:cubicBezTo>
                    <a:cubicBezTo>
                      <a:pt x="338138" y="206741"/>
                      <a:pt x="323672" y="221226"/>
                      <a:pt x="305260" y="221226"/>
                    </a:cubicBezTo>
                    <a:cubicBezTo>
                      <a:pt x="305260" y="221226"/>
                      <a:pt x="305260" y="221226"/>
                      <a:pt x="234242" y="221226"/>
                    </a:cubicBezTo>
                    <a:cubicBezTo>
                      <a:pt x="234242" y="221226"/>
                      <a:pt x="234242" y="221226"/>
                      <a:pt x="234242" y="243612"/>
                    </a:cubicBezTo>
                    <a:cubicBezTo>
                      <a:pt x="234242" y="243612"/>
                      <a:pt x="234242" y="243612"/>
                      <a:pt x="265806" y="243612"/>
                    </a:cubicBezTo>
                    <a:cubicBezTo>
                      <a:pt x="272381" y="243612"/>
                      <a:pt x="277642" y="250196"/>
                      <a:pt x="277642" y="256780"/>
                    </a:cubicBezTo>
                    <a:cubicBezTo>
                      <a:pt x="277642" y="256780"/>
                      <a:pt x="277642" y="256780"/>
                      <a:pt x="277642" y="272582"/>
                    </a:cubicBezTo>
                    <a:cubicBezTo>
                      <a:pt x="277642" y="280483"/>
                      <a:pt x="272381" y="285750"/>
                      <a:pt x="265806" y="285750"/>
                    </a:cubicBezTo>
                    <a:cubicBezTo>
                      <a:pt x="265806" y="285750"/>
                      <a:pt x="265806" y="285750"/>
                      <a:pt x="205309" y="285750"/>
                    </a:cubicBezTo>
                    <a:cubicBezTo>
                      <a:pt x="207940" y="280483"/>
                      <a:pt x="209255" y="275216"/>
                      <a:pt x="210570" y="269948"/>
                    </a:cubicBezTo>
                    <a:cubicBezTo>
                      <a:pt x="210570" y="268632"/>
                      <a:pt x="210570" y="213325"/>
                      <a:pt x="210570" y="213325"/>
                    </a:cubicBezTo>
                    <a:cubicBezTo>
                      <a:pt x="210570" y="213325"/>
                      <a:pt x="210570" y="213325"/>
                      <a:pt x="210570" y="172504"/>
                    </a:cubicBezTo>
                    <a:cubicBezTo>
                      <a:pt x="210570" y="172504"/>
                      <a:pt x="210570" y="172504"/>
                      <a:pt x="296054" y="172504"/>
                    </a:cubicBezTo>
                    <a:cubicBezTo>
                      <a:pt x="303945" y="172504"/>
                      <a:pt x="309205" y="165920"/>
                      <a:pt x="309205" y="159335"/>
                    </a:cubicBezTo>
                    <a:cubicBezTo>
                      <a:pt x="309205" y="159335"/>
                      <a:pt x="309205" y="159335"/>
                      <a:pt x="309205" y="39504"/>
                    </a:cubicBezTo>
                    <a:cubicBezTo>
                      <a:pt x="309205" y="32920"/>
                      <a:pt x="303945" y="27653"/>
                      <a:pt x="296054" y="27653"/>
                    </a:cubicBezTo>
                    <a:cubicBezTo>
                      <a:pt x="296054" y="27653"/>
                      <a:pt x="296054" y="27653"/>
                      <a:pt x="110620" y="27653"/>
                    </a:cubicBezTo>
                    <a:cubicBezTo>
                      <a:pt x="104044" y="27653"/>
                      <a:pt x="98783" y="32920"/>
                      <a:pt x="98783" y="39504"/>
                    </a:cubicBezTo>
                    <a:cubicBezTo>
                      <a:pt x="98783" y="39504"/>
                      <a:pt x="98783" y="39504"/>
                      <a:pt x="98783" y="65841"/>
                    </a:cubicBezTo>
                    <a:cubicBezTo>
                      <a:pt x="98783" y="65841"/>
                      <a:pt x="98783" y="65841"/>
                      <a:pt x="69850" y="65841"/>
                    </a:cubicBezTo>
                    <a:cubicBezTo>
                      <a:pt x="69850" y="65841"/>
                      <a:pt x="69850" y="65841"/>
                      <a:pt x="69850" y="34237"/>
                    </a:cubicBezTo>
                    <a:cubicBezTo>
                      <a:pt x="69850" y="15802"/>
                      <a:pt x="84317" y="0"/>
                      <a:pt x="1027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600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2B4F2FE-D16B-F4DE-5B5F-8FA07F925B5E}"/>
                </a:ext>
              </a:extLst>
            </p:cNvPr>
            <p:cNvGrpSpPr/>
            <p:nvPr/>
          </p:nvGrpSpPr>
          <p:grpSpPr>
            <a:xfrm>
              <a:off x="8950964" y="2124909"/>
              <a:ext cx="2567936" cy="4021891"/>
              <a:chOff x="8950964" y="2124909"/>
              <a:chExt cx="2567936" cy="4021891"/>
            </a:xfrm>
          </p:grpSpPr>
          <p:sp>
            <p:nvSpPr>
              <p:cNvPr id="29" name="Text5">
                <a:extLst>
                  <a:ext uri="{FF2B5EF4-FFF2-40B4-BE49-F238E27FC236}">
                    <a16:creationId xmlns:a16="http://schemas.microsoft.com/office/drawing/2014/main" id="{FCC6AF0B-95E3-43D5-89A6-BC32FCE63FDF}"/>
                  </a:ext>
                </a:extLst>
              </p:cNvPr>
              <p:cNvSpPr/>
              <p:nvPr/>
            </p:nvSpPr>
            <p:spPr bwMode="auto">
              <a:xfrm>
                <a:off x="9375443" y="2768908"/>
                <a:ext cx="2096291" cy="1183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定期监控风险变化，及时调整策略以降低风险影响。</a:t>
                </a:r>
                <a:endParaRPr lang="en-US" dirty="0"/>
              </a:p>
            </p:txBody>
          </p:sp>
          <p:sp>
            <p:nvSpPr>
              <p:cNvPr id="30" name="Bullet5">
                <a:extLst>
                  <a:ext uri="{FF2B5EF4-FFF2-40B4-BE49-F238E27FC236}">
                    <a16:creationId xmlns:a16="http://schemas.microsoft.com/office/drawing/2014/main" id="{BD7FDC04-889E-46B9-A5E9-18172C22CD6B}"/>
                  </a:ext>
                </a:extLst>
              </p:cNvPr>
              <p:cNvSpPr txBox="1"/>
              <p:nvPr/>
            </p:nvSpPr>
            <p:spPr bwMode="auto">
              <a:xfrm>
                <a:off x="9375443" y="2124909"/>
                <a:ext cx="2096291" cy="643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风险监控与调整</a:t>
                </a:r>
                <a:endParaRPr lang="en-US" dirty="0"/>
              </a:p>
            </p:txBody>
          </p:sp>
          <p:sp>
            <p:nvSpPr>
              <p:cNvPr id="16" name="IconBackground5">
                <a:extLst>
                  <a:ext uri="{FF2B5EF4-FFF2-40B4-BE49-F238E27FC236}">
                    <a16:creationId xmlns:a16="http://schemas.microsoft.com/office/drawing/2014/main" id="{3110CB91-5FB8-4F5A-9DEE-76B274E360F4}"/>
                  </a:ext>
                </a:extLst>
              </p:cNvPr>
              <p:cNvSpPr/>
              <p:nvPr/>
            </p:nvSpPr>
            <p:spPr>
              <a:xfrm flipV="1">
                <a:off x="8950964" y="4960093"/>
                <a:ext cx="2567936" cy="1186707"/>
              </a:xfrm>
              <a:custGeom>
                <a:avLst/>
                <a:gdLst>
                  <a:gd name="connsiteX0" fmla="*/ 0 w 3390900"/>
                  <a:gd name="connsiteY0" fmla="*/ 0 h 1695450"/>
                  <a:gd name="connsiteX1" fmla="*/ 3390900 w 3390900"/>
                  <a:gd name="connsiteY1" fmla="*/ 0 h 1695450"/>
                  <a:gd name="connsiteX2" fmla="*/ 1695450 w 3390900"/>
                  <a:gd name="connsiteY2" fmla="*/ 1695450 h 1695450"/>
                  <a:gd name="connsiteX3" fmla="*/ 0 w 3390900"/>
                  <a:gd name="connsiteY3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90900" h="1695450">
                    <a:moveTo>
                      <a:pt x="0" y="0"/>
                    </a:moveTo>
                    <a:lnTo>
                      <a:pt x="3390900" y="0"/>
                    </a:lnTo>
                    <a:cubicBezTo>
                      <a:pt x="3390900" y="936371"/>
                      <a:pt x="2631821" y="1695450"/>
                      <a:pt x="1695450" y="1695450"/>
                    </a:cubicBezTo>
                    <a:cubicBezTo>
                      <a:pt x="759079" y="1695450"/>
                      <a:pt x="0" y="936371"/>
                      <a:pt x="0" y="0"/>
                    </a:cubicBezTo>
                    <a:close/>
                  </a:path>
                </a:pathLst>
              </a:custGeom>
              <a:solidFill>
                <a:schemeClr val="tx2">
                  <a:alpha val="1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600"/>
              </a:p>
            </p:txBody>
          </p:sp>
          <p:sp>
            <p:nvSpPr>
              <p:cNvPr id="26" name="Icon5">
                <a:extLst>
                  <a:ext uri="{FF2B5EF4-FFF2-40B4-BE49-F238E27FC236}">
                    <a16:creationId xmlns:a16="http://schemas.microsoft.com/office/drawing/2014/main" id="{9EEB94FF-33E6-4A17-B9DC-D5EBD7650EF4}"/>
                  </a:ext>
                </a:extLst>
              </p:cNvPr>
              <p:cNvSpPr/>
              <p:nvPr/>
            </p:nvSpPr>
            <p:spPr bwMode="auto">
              <a:xfrm>
                <a:off x="10018217" y="5372776"/>
                <a:ext cx="433431" cy="366280"/>
              </a:xfrm>
              <a:custGeom>
                <a:avLst/>
                <a:gdLst>
                  <a:gd name="connsiteX0" fmla="*/ 46038 w 338138"/>
                  <a:gd name="connsiteY0" fmla="*/ 261938 h 285751"/>
                  <a:gd name="connsiteX1" fmla="*/ 38100 w 338138"/>
                  <a:gd name="connsiteY1" fmla="*/ 270670 h 285751"/>
                  <a:gd name="connsiteX2" fmla="*/ 46038 w 338138"/>
                  <a:gd name="connsiteY2" fmla="*/ 279402 h 285751"/>
                  <a:gd name="connsiteX3" fmla="*/ 53976 w 338138"/>
                  <a:gd name="connsiteY3" fmla="*/ 270670 h 285751"/>
                  <a:gd name="connsiteX4" fmla="*/ 46038 w 338138"/>
                  <a:gd name="connsiteY4" fmla="*/ 261938 h 285751"/>
                  <a:gd name="connsiteX5" fmla="*/ 288131 w 338138"/>
                  <a:gd name="connsiteY5" fmla="*/ 184150 h 285751"/>
                  <a:gd name="connsiteX6" fmla="*/ 277812 w 338138"/>
                  <a:gd name="connsiteY6" fmla="*/ 194469 h 285751"/>
                  <a:gd name="connsiteX7" fmla="*/ 288131 w 338138"/>
                  <a:gd name="connsiteY7" fmla="*/ 204788 h 285751"/>
                  <a:gd name="connsiteX8" fmla="*/ 298450 w 338138"/>
                  <a:gd name="connsiteY8" fmla="*/ 194469 h 285751"/>
                  <a:gd name="connsiteX9" fmla="*/ 288131 w 338138"/>
                  <a:gd name="connsiteY9" fmla="*/ 184150 h 285751"/>
                  <a:gd name="connsiteX10" fmla="*/ 19050 w 338138"/>
                  <a:gd name="connsiteY10" fmla="*/ 165100 h 285751"/>
                  <a:gd name="connsiteX11" fmla="*/ 19050 w 338138"/>
                  <a:gd name="connsiteY11" fmla="*/ 242888 h 285751"/>
                  <a:gd name="connsiteX12" fmla="*/ 73025 w 338138"/>
                  <a:gd name="connsiteY12" fmla="*/ 242888 h 285751"/>
                  <a:gd name="connsiteX13" fmla="*/ 73025 w 338138"/>
                  <a:gd name="connsiteY13" fmla="*/ 165100 h 285751"/>
                  <a:gd name="connsiteX14" fmla="*/ 12010 w 338138"/>
                  <a:gd name="connsiteY14" fmla="*/ 141288 h 285751"/>
                  <a:gd name="connsiteX15" fmla="*/ 81400 w 338138"/>
                  <a:gd name="connsiteY15" fmla="*/ 141288 h 285751"/>
                  <a:gd name="connsiteX16" fmla="*/ 92075 w 338138"/>
                  <a:gd name="connsiteY16" fmla="*/ 153107 h 285751"/>
                  <a:gd name="connsiteX17" fmla="*/ 92075 w 338138"/>
                  <a:gd name="connsiteY17" fmla="*/ 273932 h 285751"/>
                  <a:gd name="connsiteX18" fmla="*/ 81400 w 338138"/>
                  <a:gd name="connsiteY18" fmla="*/ 285751 h 285751"/>
                  <a:gd name="connsiteX19" fmla="*/ 12010 w 338138"/>
                  <a:gd name="connsiteY19" fmla="*/ 285751 h 285751"/>
                  <a:gd name="connsiteX20" fmla="*/ 0 w 338138"/>
                  <a:gd name="connsiteY20" fmla="*/ 273932 h 285751"/>
                  <a:gd name="connsiteX21" fmla="*/ 0 w 338138"/>
                  <a:gd name="connsiteY21" fmla="*/ 153107 h 285751"/>
                  <a:gd name="connsiteX22" fmla="*/ 12010 w 338138"/>
                  <a:gd name="connsiteY22" fmla="*/ 141288 h 285751"/>
                  <a:gd name="connsiteX23" fmla="*/ 55002 w 338138"/>
                  <a:gd name="connsiteY23" fmla="*/ 82550 h 285751"/>
                  <a:gd name="connsiteX24" fmla="*/ 175185 w 338138"/>
                  <a:gd name="connsiteY24" fmla="*/ 82550 h 285751"/>
                  <a:gd name="connsiteX25" fmla="*/ 193675 w 338138"/>
                  <a:gd name="connsiteY25" fmla="*/ 99703 h 285751"/>
                  <a:gd name="connsiteX26" fmla="*/ 193675 w 338138"/>
                  <a:gd name="connsiteY26" fmla="*/ 268597 h 285751"/>
                  <a:gd name="connsiteX27" fmla="*/ 175185 w 338138"/>
                  <a:gd name="connsiteY27" fmla="*/ 285750 h 285751"/>
                  <a:gd name="connsiteX28" fmla="*/ 107830 w 338138"/>
                  <a:gd name="connsiteY28" fmla="*/ 285750 h 285751"/>
                  <a:gd name="connsiteX29" fmla="*/ 109151 w 338138"/>
                  <a:gd name="connsiteY29" fmla="*/ 276514 h 285751"/>
                  <a:gd name="connsiteX30" fmla="*/ 109151 w 338138"/>
                  <a:gd name="connsiteY30" fmla="*/ 273875 h 285751"/>
                  <a:gd name="connsiteX31" fmla="*/ 115754 w 338138"/>
                  <a:gd name="connsiteY31" fmla="*/ 275194 h 285751"/>
                  <a:gd name="connsiteX32" fmla="*/ 124999 w 338138"/>
                  <a:gd name="connsiteY32" fmla="*/ 264639 h 285751"/>
                  <a:gd name="connsiteX33" fmla="*/ 115754 w 338138"/>
                  <a:gd name="connsiteY33" fmla="*/ 254083 h 285751"/>
                  <a:gd name="connsiteX34" fmla="*/ 109151 w 338138"/>
                  <a:gd name="connsiteY34" fmla="*/ 256722 h 285751"/>
                  <a:gd name="connsiteX35" fmla="*/ 109151 w 338138"/>
                  <a:gd name="connsiteY35" fmla="*/ 235610 h 285751"/>
                  <a:gd name="connsiteX36" fmla="*/ 168582 w 338138"/>
                  <a:gd name="connsiteY36" fmla="*/ 235610 h 285751"/>
                  <a:gd name="connsiteX37" fmla="*/ 168582 w 338138"/>
                  <a:gd name="connsiteY37" fmla="*/ 110259 h 285751"/>
                  <a:gd name="connsiteX38" fmla="*/ 61606 w 338138"/>
                  <a:gd name="connsiteY38" fmla="*/ 110259 h 285751"/>
                  <a:gd name="connsiteX39" fmla="*/ 61606 w 338138"/>
                  <a:gd name="connsiteY39" fmla="*/ 126093 h 285751"/>
                  <a:gd name="connsiteX40" fmla="*/ 36512 w 338138"/>
                  <a:gd name="connsiteY40" fmla="*/ 126093 h 285751"/>
                  <a:gd name="connsiteX41" fmla="*/ 36512 w 338138"/>
                  <a:gd name="connsiteY41" fmla="*/ 99703 h 285751"/>
                  <a:gd name="connsiteX42" fmla="*/ 55002 w 338138"/>
                  <a:gd name="connsiteY42" fmla="*/ 82550 h 285751"/>
                  <a:gd name="connsiteX43" fmla="*/ 102729 w 338138"/>
                  <a:gd name="connsiteY43" fmla="*/ 0 h 285751"/>
                  <a:gd name="connsiteX44" fmla="*/ 305260 w 338138"/>
                  <a:gd name="connsiteY44" fmla="*/ 0 h 285751"/>
                  <a:gd name="connsiteX45" fmla="*/ 338138 w 338138"/>
                  <a:gd name="connsiteY45" fmla="*/ 34237 h 285751"/>
                  <a:gd name="connsiteX46" fmla="*/ 338138 w 338138"/>
                  <a:gd name="connsiteY46" fmla="*/ 188306 h 285751"/>
                  <a:gd name="connsiteX47" fmla="*/ 305260 w 338138"/>
                  <a:gd name="connsiteY47" fmla="*/ 221226 h 285751"/>
                  <a:gd name="connsiteX48" fmla="*/ 234242 w 338138"/>
                  <a:gd name="connsiteY48" fmla="*/ 221226 h 285751"/>
                  <a:gd name="connsiteX49" fmla="*/ 234242 w 338138"/>
                  <a:gd name="connsiteY49" fmla="*/ 243612 h 285751"/>
                  <a:gd name="connsiteX50" fmla="*/ 265806 w 338138"/>
                  <a:gd name="connsiteY50" fmla="*/ 243612 h 285751"/>
                  <a:gd name="connsiteX51" fmla="*/ 277642 w 338138"/>
                  <a:gd name="connsiteY51" fmla="*/ 256780 h 285751"/>
                  <a:gd name="connsiteX52" fmla="*/ 277642 w 338138"/>
                  <a:gd name="connsiteY52" fmla="*/ 272582 h 285751"/>
                  <a:gd name="connsiteX53" fmla="*/ 265806 w 338138"/>
                  <a:gd name="connsiteY53" fmla="*/ 285750 h 285751"/>
                  <a:gd name="connsiteX54" fmla="*/ 205309 w 338138"/>
                  <a:gd name="connsiteY54" fmla="*/ 285750 h 285751"/>
                  <a:gd name="connsiteX55" fmla="*/ 210570 w 338138"/>
                  <a:gd name="connsiteY55" fmla="*/ 269948 h 285751"/>
                  <a:gd name="connsiteX56" fmla="*/ 210570 w 338138"/>
                  <a:gd name="connsiteY56" fmla="*/ 213325 h 285751"/>
                  <a:gd name="connsiteX57" fmla="*/ 210570 w 338138"/>
                  <a:gd name="connsiteY57" fmla="*/ 172504 h 285751"/>
                  <a:gd name="connsiteX58" fmla="*/ 296054 w 338138"/>
                  <a:gd name="connsiteY58" fmla="*/ 172504 h 285751"/>
                  <a:gd name="connsiteX59" fmla="*/ 309205 w 338138"/>
                  <a:gd name="connsiteY59" fmla="*/ 159335 h 285751"/>
                  <a:gd name="connsiteX60" fmla="*/ 309205 w 338138"/>
                  <a:gd name="connsiteY60" fmla="*/ 39504 h 285751"/>
                  <a:gd name="connsiteX61" fmla="*/ 296054 w 338138"/>
                  <a:gd name="connsiteY61" fmla="*/ 27653 h 285751"/>
                  <a:gd name="connsiteX62" fmla="*/ 110620 w 338138"/>
                  <a:gd name="connsiteY62" fmla="*/ 27653 h 285751"/>
                  <a:gd name="connsiteX63" fmla="*/ 98783 w 338138"/>
                  <a:gd name="connsiteY63" fmla="*/ 39504 h 285751"/>
                  <a:gd name="connsiteX64" fmla="*/ 98783 w 338138"/>
                  <a:gd name="connsiteY64" fmla="*/ 65841 h 285751"/>
                  <a:gd name="connsiteX65" fmla="*/ 69850 w 338138"/>
                  <a:gd name="connsiteY65" fmla="*/ 65841 h 285751"/>
                  <a:gd name="connsiteX66" fmla="*/ 69850 w 338138"/>
                  <a:gd name="connsiteY66" fmla="*/ 34237 h 285751"/>
                  <a:gd name="connsiteX67" fmla="*/ 102729 w 338138"/>
                  <a:gd name="connsiteY67" fmla="*/ 0 h 28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38138" h="285751">
                    <a:moveTo>
                      <a:pt x="46038" y="261938"/>
                    </a:moveTo>
                    <a:cubicBezTo>
                      <a:pt x="41654" y="261938"/>
                      <a:pt x="38100" y="265847"/>
                      <a:pt x="38100" y="270670"/>
                    </a:cubicBezTo>
                    <a:cubicBezTo>
                      <a:pt x="38100" y="275493"/>
                      <a:pt x="41654" y="279402"/>
                      <a:pt x="46038" y="279402"/>
                    </a:cubicBezTo>
                    <a:cubicBezTo>
                      <a:pt x="50422" y="279402"/>
                      <a:pt x="53976" y="275493"/>
                      <a:pt x="53976" y="270670"/>
                    </a:cubicBezTo>
                    <a:cubicBezTo>
                      <a:pt x="53976" y="265847"/>
                      <a:pt x="50422" y="261938"/>
                      <a:pt x="46038" y="261938"/>
                    </a:cubicBezTo>
                    <a:close/>
                    <a:moveTo>
                      <a:pt x="288131" y="184150"/>
                    </a:moveTo>
                    <a:cubicBezTo>
                      <a:pt x="282432" y="184150"/>
                      <a:pt x="277812" y="188770"/>
                      <a:pt x="277812" y="194469"/>
                    </a:cubicBezTo>
                    <a:cubicBezTo>
                      <a:pt x="277812" y="200168"/>
                      <a:pt x="282432" y="204788"/>
                      <a:pt x="288131" y="204788"/>
                    </a:cubicBezTo>
                    <a:cubicBezTo>
                      <a:pt x="293830" y="204788"/>
                      <a:pt x="298450" y="200168"/>
                      <a:pt x="298450" y="194469"/>
                    </a:cubicBezTo>
                    <a:cubicBezTo>
                      <a:pt x="298450" y="188770"/>
                      <a:pt x="293830" y="184150"/>
                      <a:pt x="288131" y="184150"/>
                    </a:cubicBezTo>
                    <a:close/>
                    <a:moveTo>
                      <a:pt x="19050" y="165100"/>
                    </a:moveTo>
                    <a:lnTo>
                      <a:pt x="19050" y="242888"/>
                    </a:lnTo>
                    <a:lnTo>
                      <a:pt x="73025" y="242888"/>
                    </a:lnTo>
                    <a:lnTo>
                      <a:pt x="73025" y="165100"/>
                    </a:lnTo>
                    <a:close/>
                    <a:moveTo>
                      <a:pt x="12010" y="141288"/>
                    </a:moveTo>
                    <a:cubicBezTo>
                      <a:pt x="12010" y="141288"/>
                      <a:pt x="12010" y="141288"/>
                      <a:pt x="81400" y="141288"/>
                    </a:cubicBezTo>
                    <a:cubicBezTo>
                      <a:pt x="86738" y="141288"/>
                      <a:pt x="92075" y="146541"/>
                      <a:pt x="92075" y="153107"/>
                    </a:cubicBezTo>
                    <a:cubicBezTo>
                      <a:pt x="92075" y="153107"/>
                      <a:pt x="92075" y="153107"/>
                      <a:pt x="92075" y="273932"/>
                    </a:cubicBezTo>
                    <a:cubicBezTo>
                      <a:pt x="92075" y="280498"/>
                      <a:pt x="86738" y="285751"/>
                      <a:pt x="81400" y="285751"/>
                    </a:cubicBezTo>
                    <a:cubicBezTo>
                      <a:pt x="81400" y="285751"/>
                      <a:pt x="81400" y="285751"/>
                      <a:pt x="12010" y="285751"/>
                    </a:cubicBezTo>
                    <a:cubicBezTo>
                      <a:pt x="5337" y="285751"/>
                      <a:pt x="0" y="280498"/>
                      <a:pt x="0" y="273932"/>
                    </a:cubicBezTo>
                    <a:cubicBezTo>
                      <a:pt x="0" y="273932"/>
                      <a:pt x="0" y="273932"/>
                      <a:pt x="0" y="153107"/>
                    </a:cubicBezTo>
                    <a:cubicBezTo>
                      <a:pt x="0" y="146541"/>
                      <a:pt x="5337" y="141288"/>
                      <a:pt x="12010" y="141288"/>
                    </a:cubicBezTo>
                    <a:close/>
                    <a:moveTo>
                      <a:pt x="55002" y="82550"/>
                    </a:moveTo>
                    <a:cubicBezTo>
                      <a:pt x="55002" y="82550"/>
                      <a:pt x="55002" y="82550"/>
                      <a:pt x="175185" y="82550"/>
                    </a:cubicBezTo>
                    <a:cubicBezTo>
                      <a:pt x="185751" y="82550"/>
                      <a:pt x="193675" y="90467"/>
                      <a:pt x="193675" y="99703"/>
                    </a:cubicBezTo>
                    <a:cubicBezTo>
                      <a:pt x="193675" y="99703"/>
                      <a:pt x="193675" y="99703"/>
                      <a:pt x="193675" y="268597"/>
                    </a:cubicBezTo>
                    <a:cubicBezTo>
                      <a:pt x="193675" y="277833"/>
                      <a:pt x="185751" y="285750"/>
                      <a:pt x="175185" y="285750"/>
                    </a:cubicBezTo>
                    <a:cubicBezTo>
                      <a:pt x="175185" y="285750"/>
                      <a:pt x="175185" y="285750"/>
                      <a:pt x="107830" y="285750"/>
                    </a:cubicBezTo>
                    <a:cubicBezTo>
                      <a:pt x="109151" y="283111"/>
                      <a:pt x="109151" y="280472"/>
                      <a:pt x="109151" y="276514"/>
                    </a:cubicBezTo>
                    <a:cubicBezTo>
                      <a:pt x="109151" y="276514"/>
                      <a:pt x="109151" y="276514"/>
                      <a:pt x="109151" y="273875"/>
                    </a:cubicBezTo>
                    <a:cubicBezTo>
                      <a:pt x="110471" y="273875"/>
                      <a:pt x="113113" y="275194"/>
                      <a:pt x="115754" y="275194"/>
                    </a:cubicBezTo>
                    <a:cubicBezTo>
                      <a:pt x="121037" y="275194"/>
                      <a:pt x="124999" y="271236"/>
                      <a:pt x="124999" y="264639"/>
                    </a:cubicBezTo>
                    <a:cubicBezTo>
                      <a:pt x="124999" y="259361"/>
                      <a:pt x="121037" y="254083"/>
                      <a:pt x="115754" y="254083"/>
                    </a:cubicBezTo>
                    <a:cubicBezTo>
                      <a:pt x="113113" y="254083"/>
                      <a:pt x="110471" y="255402"/>
                      <a:pt x="109151" y="256722"/>
                    </a:cubicBezTo>
                    <a:cubicBezTo>
                      <a:pt x="109151" y="256722"/>
                      <a:pt x="109151" y="256722"/>
                      <a:pt x="109151" y="235610"/>
                    </a:cubicBezTo>
                    <a:cubicBezTo>
                      <a:pt x="109151" y="235610"/>
                      <a:pt x="109151" y="235610"/>
                      <a:pt x="168582" y="235610"/>
                    </a:cubicBezTo>
                    <a:cubicBezTo>
                      <a:pt x="168582" y="235610"/>
                      <a:pt x="168582" y="235610"/>
                      <a:pt x="168582" y="110259"/>
                    </a:cubicBezTo>
                    <a:cubicBezTo>
                      <a:pt x="168582" y="110259"/>
                      <a:pt x="168582" y="110259"/>
                      <a:pt x="61606" y="110259"/>
                    </a:cubicBezTo>
                    <a:cubicBezTo>
                      <a:pt x="61606" y="110259"/>
                      <a:pt x="61606" y="110259"/>
                      <a:pt x="61606" y="126093"/>
                    </a:cubicBezTo>
                    <a:cubicBezTo>
                      <a:pt x="61606" y="126093"/>
                      <a:pt x="61606" y="126093"/>
                      <a:pt x="36512" y="126093"/>
                    </a:cubicBezTo>
                    <a:cubicBezTo>
                      <a:pt x="36512" y="126093"/>
                      <a:pt x="36512" y="126093"/>
                      <a:pt x="36512" y="99703"/>
                    </a:cubicBezTo>
                    <a:cubicBezTo>
                      <a:pt x="36512" y="90467"/>
                      <a:pt x="45757" y="82550"/>
                      <a:pt x="55002" y="82550"/>
                    </a:cubicBezTo>
                    <a:close/>
                    <a:moveTo>
                      <a:pt x="102729" y="0"/>
                    </a:moveTo>
                    <a:cubicBezTo>
                      <a:pt x="102729" y="0"/>
                      <a:pt x="102729" y="0"/>
                      <a:pt x="305260" y="0"/>
                    </a:cubicBezTo>
                    <a:cubicBezTo>
                      <a:pt x="323672" y="0"/>
                      <a:pt x="338138" y="15802"/>
                      <a:pt x="338138" y="34237"/>
                    </a:cubicBezTo>
                    <a:cubicBezTo>
                      <a:pt x="338138" y="34237"/>
                      <a:pt x="338138" y="34237"/>
                      <a:pt x="338138" y="188306"/>
                    </a:cubicBezTo>
                    <a:cubicBezTo>
                      <a:pt x="338138" y="206741"/>
                      <a:pt x="323672" y="221226"/>
                      <a:pt x="305260" y="221226"/>
                    </a:cubicBezTo>
                    <a:cubicBezTo>
                      <a:pt x="305260" y="221226"/>
                      <a:pt x="305260" y="221226"/>
                      <a:pt x="234242" y="221226"/>
                    </a:cubicBezTo>
                    <a:cubicBezTo>
                      <a:pt x="234242" y="221226"/>
                      <a:pt x="234242" y="221226"/>
                      <a:pt x="234242" y="243612"/>
                    </a:cubicBezTo>
                    <a:cubicBezTo>
                      <a:pt x="234242" y="243612"/>
                      <a:pt x="234242" y="243612"/>
                      <a:pt x="265806" y="243612"/>
                    </a:cubicBezTo>
                    <a:cubicBezTo>
                      <a:pt x="272381" y="243612"/>
                      <a:pt x="277642" y="250196"/>
                      <a:pt x="277642" y="256780"/>
                    </a:cubicBezTo>
                    <a:cubicBezTo>
                      <a:pt x="277642" y="256780"/>
                      <a:pt x="277642" y="256780"/>
                      <a:pt x="277642" y="272582"/>
                    </a:cubicBezTo>
                    <a:cubicBezTo>
                      <a:pt x="277642" y="280483"/>
                      <a:pt x="272381" y="285750"/>
                      <a:pt x="265806" y="285750"/>
                    </a:cubicBezTo>
                    <a:cubicBezTo>
                      <a:pt x="265806" y="285750"/>
                      <a:pt x="265806" y="285750"/>
                      <a:pt x="205309" y="285750"/>
                    </a:cubicBezTo>
                    <a:cubicBezTo>
                      <a:pt x="207940" y="280483"/>
                      <a:pt x="209255" y="275216"/>
                      <a:pt x="210570" y="269948"/>
                    </a:cubicBezTo>
                    <a:cubicBezTo>
                      <a:pt x="210570" y="268632"/>
                      <a:pt x="210570" y="213325"/>
                      <a:pt x="210570" y="213325"/>
                    </a:cubicBezTo>
                    <a:cubicBezTo>
                      <a:pt x="210570" y="213325"/>
                      <a:pt x="210570" y="213325"/>
                      <a:pt x="210570" y="172504"/>
                    </a:cubicBezTo>
                    <a:cubicBezTo>
                      <a:pt x="210570" y="172504"/>
                      <a:pt x="210570" y="172504"/>
                      <a:pt x="296054" y="172504"/>
                    </a:cubicBezTo>
                    <a:cubicBezTo>
                      <a:pt x="303945" y="172504"/>
                      <a:pt x="309205" y="165920"/>
                      <a:pt x="309205" y="159335"/>
                    </a:cubicBezTo>
                    <a:cubicBezTo>
                      <a:pt x="309205" y="159335"/>
                      <a:pt x="309205" y="159335"/>
                      <a:pt x="309205" y="39504"/>
                    </a:cubicBezTo>
                    <a:cubicBezTo>
                      <a:pt x="309205" y="32920"/>
                      <a:pt x="303945" y="27653"/>
                      <a:pt x="296054" y="27653"/>
                    </a:cubicBezTo>
                    <a:cubicBezTo>
                      <a:pt x="296054" y="27653"/>
                      <a:pt x="296054" y="27653"/>
                      <a:pt x="110620" y="27653"/>
                    </a:cubicBezTo>
                    <a:cubicBezTo>
                      <a:pt x="104044" y="27653"/>
                      <a:pt x="98783" y="32920"/>
                      <a:pt x="98783" y="39504"/>
                    </a:cubicBezTo>
                    <a:cubicBezTo>
                      <a:pt x="98783" y="39504"/>
                      <a:pt x="98783" y="39504"/>
                      <a:pt x="98783" y="65841"/>
                    </a:cubicBezTo>
                    <a:cubicBezTo>
                      <a:pt x="98783" y="65841"/>
                      <a:pt x="98783" y="65841"/>
                      <a:pt x="69850" y="65841"/>
                    </a:cubicBezTo>
                    <a:cubicBezTo>
                      <a:pt x="69850" y="65841"/>
                      <a:pt x="69850" y="65841"/>
                      <a:pt x="69850" y="34237"/>
                    </a:cubicBezTo>
                    <a:cubicBezTo>
                      <a:pt x="69850" y="15802"/>
                      <a:pt x="84317" y="0"/>
                      <a:pt x="10272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sz="1600"/>
              </a:p>
            </p:txBody>
          </p: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35" name="12b4d800-2eac-45d1-8b59-31680e6d0014.source.5.zh-Hans.pptx">
            <a:extLst>
              <a:ext uri="{FF2B5EF4-FFF2-40B4-BE49-F238E27FC236}">
                <a16:creationId xmlns:a16="http://schemas.microsoft.com/office/drawing/2014/main" id="{58083BF9-AD08-08AD-E305-99B46F90D7EB}"/>
              </a:ext>
            </a:extLst>
          </p:cNvPr>
          <p:cNvGrpSpPr/>
          <p:nvPr/>
        </p:nvGrpSpPr>
        <p:grpSpPr>
          <a:xfrm>
            <a:off x="669926" y="1130300"/>
            <a:ext cx="10848974" cy="5003800"/>
            <a:chOff x="669926" y="1130300"/>
            <a:chExt cx="10848974" cy="5003800"/>
          </a:xfrm>
        </p:grpSpPr>
        <p:sp>
          <p:nvSpPr>
            <p:cNvPr id="3" name="îsḻídé">
              <a:extLst>
                <a:ext uri="{FF2B5EF4-FFF2-40B4-BE49-F238E27FC236}">
                  <a16:creationId xmlns:a16="http://schemas.microsoft.com/office/drawing/2014/main" id="{89E208F4-434B-4A56-8518-DF98789C65EF}"/>
                </a:ext>
              </a:extLst>
            </p:cNvPr>
            <p:cNvSpPr/>
            <p:nvPr/>
          </p:nvSpPr>
          <p:spPr bwMode="auto">
            <a:xfrm>
              <a:off x="8602640" y="6100449"/>
              <a:ext cx="1304308" cy="18951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îSļîḑé">
              <a:extLst>
                <a:ext uri="{FF2B5EF4-FFF2-40B4-BE49-F238E27FC236}">
                  <a16:creationId xmlns:a16="http://schemas.microsoft.com/office/drawing/2014/main" id="{942160FA-D2A8-4B5F-ABF5-15DC5C295A0A}"/>
                </a:ext>
              </a:extLst>
            </p:cNvPr>
            <p:cNvSpPr/>
            <p:nvPr/>
          </p:nvSpPr>
          <p:spPr bwMode="auto">
            <a:xfrm>
              <a:off x="7470536" y="3137535"/>
              <a:ext cx="3550389" cy="2148855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iṥḻïḑê">
              <a:extLst>
                <a:ext uri="{FF2B5EF4-FFF2-40B4-BE49-F238E27FC236}">
                  <a16:creationId xmlns:a16="http://schemas.microsoft.com/office/drawing/2014/main" id="{2450D1BA-0768-460F-9EFD-67EE3E301674}"/>
                </a:ext>
              </a:extLst>
            </p:cNvPr>
            <p:cNvSpPr/>
            <p:nvPr/>
          </p:nvSpPr>
          <p:spPr bwMode="auto">
            <a:xfrm>
              <a:off x="8602640" y="5678587"/>
              <a:ext cx="1304308" cy="432573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í$1îḍe">
              <a:extLst>
                <a:ext uri="{FF2B5EF4-FFF2-40B4-BE49-F238E27FC236}">
                  <a16:creationId xmlns:a16="http://schemas.microsoft.com/office/drawing/2014/main" id="{60D54C91-8B2F-4E1B-975A-FAFF8B52B327}"/>
                </a:ext>
              </a:extLst>
            </p:cNvPr>
            <p:cNvSpPr/>
            <p:nvPr/>
          </p:nvSpPr>
          <p:spPr bwMode="auto">
            <a:xfrm>
              <a:off x="7470536" y="5286390"/>
              <a:ext cx="3550389" cy="393023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îSlïḓé">
              <a:extLst>
                <a:ext uri="{FF2B5EF4-FFF2-40B4-BE49-F238E27FC236}">
                  <a16:creationId xmlns:a16="http://schemas.microsoft.com/office/drawing/2014/main" id="{8CE23E31-C3C5-436B-A5D8-03E829004D89}"/>
                </a:ext>
              </a:extLst>
            </p:cNvPr>
            <p:cNvSpPr/>
            <p:nvPr/>
          </p:nvSpPr>
          <p:spPr bwMode="auto">
            <a:xfrm>
              <a:off x="8602640" y="6079851"/>
              <a:ext cx="1304308" cy="31310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íşľîďê">
              <a:extLst>
                <a:ext uri="{FF2B5EF4-FFF2-40B4-BE49-F238E27FC236}">
                  <a16:creationId xmlns:a16="http://schemas.microsoft.com/office/drawing/2014/main" id="{F54DD1D5-DF6C-4714-AEDD-E45CF3CCFFB2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6" y="2101500"/>
              <a:ext cx="6162226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îślïḑè">
              <a:extLst>
                <a:ext uri="{FF2B5EF4-FFF2-40B4-BE49-F238E27FC236}">
                  <a16:creationId xmlns:a16="http://schemas.microsoft.com/office/drawing/2014/main" id="{F54DD1D5-DF6C-4714-AEDD-E45CF3CCFFB2}"/>
                </a:ext>
              </a:extLst>
            </p:cNvPr>
            <p:cNvCxnSpPr/>
            <p:nvPr/>
          </p:nvCxnSpPr>
          <p:spPr>
            <a:xfrm>
              <a:off x="697453" y="3143674"/>
              <a:ext cx="6134699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i$lîḑe">
              <a:extLst>
                <a:ext uri="{FF2B5EF4-FFF2-40B4-BE49-F238E27FC236}">
                  <a16:creationId xmlns:a16="http://schemas.microsoft.com/office/drawing/2014/main" id="{F54DD1D5-DF6C-4714-AEDD-E45CF3CCFFB2}"/>
                </a:ext>
              </a:extLst>
            </p:cNvPr>
            <p:cNvCxnSpPr/>
            <p:nvPr/>
          </p:nvCxnSpPr>
          <p:spPr>
            <a:xfrm>
              <a:off x="697453" y="4132954"/>
              <a:ext cx="6134699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î$ḻíḍé">
              <a:extLst>
                <a:ext uri="{FF2B5EF4-FFF2-40B4-BE49-F238E27FC236}">
                  <a16:creationId xmlns:a16="http://schemas.microsoft.com/office/drawing/2014/main" id="{F54DD1D5-DF6C-4714-AEDD-E45CF3CCFFB2}"/>
                </a:ext>
              </a:extLst>
            </p:cNvPr>
            <p:cNvCxnSpPr/>
            <p:nvPr/>
          </p:nvCxnSpPr>
          <p:spPr>
            <a:xfrm>
              <a:off x="697453" y="5175128"/>
              <a:ext cx="6134699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itle">
              <a:extLst>
                <a:ext uri="{FF2B5EF4-FFF2-40B4-BE49-F238E27FC236}">
                  <a16:creationId xmlns:a16="http://schemas.microsoft.com/office/drawing/2014/main" id="{82747938-A303-158F-68C0-17B4EBFC5867}"/>
                </a:ext>
              </a:extLst>
            </p:cNvPr>
            <p:cNvSpPr txBox="1">
              <a:spLocks/>
            </p:cNvSpPr>
            <p:nvPr/>
          </p:nvSpPr>
          <p:spPr>
            <a:xfrm>
              <a:off x="6906000" y="1130300"/>
              <a:ext cx="4612900" cy="1295881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pPr algn="r"/>
              <a:r>
                <a:rPr lang="zh-CN" altLang="en-US" sz="2400" b="1" dirty="0"/>
                <a:t>综合分析总结</a:t>
              </a:r>
              <a:endParaRPr 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1556DE8-DA24-21BE-3306-C65602A048E7}"/>
                </a:ext>
              </a:extLst>
            </p:cNvPr>
            <p:cNvGrpSpPr/>
            <p:nvPr/>
          </p:nvGrpSpPr>
          <p:grpSpPr>
            <a:xfrm>
              <a:off x="669926" y="1130300"/>
              <a:ext cx="10182913" cy="3984707"/>
              <a:chOff x="669926" y="1130300"/>
              <a:chExt cx="10182913" cy="3984707"/>
            </a:xfrm>
          </p:grpSpPr>
          <p:sp>
            <p:nvSpPr>
              <p:cNvPr id="8" name="PictureMisc">
                <a:extLst>
                  <a:ext uri="{FF2B5EF4-FFF2-40B4-BE49-F238E27FC236}">
                    <a16:creationId xmlns:a16="http://schemas.microsoft.com/office/drawing/2014/main" id="{799BEBC8-A2A5-427F-B8B2-797F6BDE8938}"/>
                  </a:ext>
                </a:extLst>
              </p:cNvPr>
              <p:cNvSpPr/>
              <p:nvPr/>
            </p:nvSpPr>
            <p:spPr bwMode="auto">
              <a:xfrm>
                <a:off x="7636973" y="3293261"/>
                <a:ext cx="3215866" cy="1821746"/>
              </a:xfrm>
              <a:custGeom>
                <a:avLst/>
                <a:gdLst>
                  <a:gd name="T0" fmla="*/ 17212 w 17213"/>
                  <a:gd name="T1" fmla="*/ 9749 h 9750"/>
                  <a:gd name="T2" fmla="*/ 0 w 17213"/>
                  <a:gd name="T3" fmla="*/ 9749 h 9750"/>
                  <a:gd name="T4" fmla="*/ 0 w 17213"/>
                  <a:gd name="T5" fmla="*/ 0 h 9750"/>
                  <a:gd name="T6" fmla="*/ 17212 w 17213"/>
                  <a:gd name="T7" fmla="*/ 0 h 9750"/>
                  <a:gd name="T8" fmla="*/ 17212 w 17213"/>
                  <a:gd name="T9" fmla="*/ 9749 h 9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13" h="9750">
                    <a:moveTo>
                      <a:pt x="17212" y="9749"/>
                    </a:moveTo>
                    <a:lnTo>
                      <a:pt x="0" y="9749"/>
                    </a:lnTo>
                    <a:lnTo>
                      <a:pt x="0" y="0"/>
                    </a:lnTo>
                    <a:lnTo>
                      <a:pt x="17212" y="0"/>
                    </a:lnTo>
                    <a:lnTo>
                      <a:pt x="17212" y="9749"/>
                    </a:lnTo>
                  </a:path>
                </a:pathLst>
              </a:custGeom>
              <a:blipFill>
                <a:blip r:embed="rId2"/>
                <a:stretch>
                  <a:fillRect l="935" t="-5894" r="-941" b="-8316"/>
                </a:stretch>
              </a:blipFill>
              <a:ln w="38100">
                <a:noFill/>
                <a:round/>
                <a:headEnd/>
                <a:tailEnd/>
              </a:ln>
              <a:effectLst/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6="http://schemas.microsoft.com/office/drawing/2014/main" xmlns:a14="http://schemas.microsoft.com/office/drawing/2010/main" xmlns:p14="http://schemas.microsoft.com/office/powerpoint/2010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Bullet1">
                <a:extLst>
                  <a:ext uri="{FF2B5EF4-FFF2-40B4-BE49-F238E27FC236}">
                    <a16:creationId xmlns:a16="http://schemas.microsoft.com/office/drawing/2014/main" id="{5DEBA578-627E-4F08-B011-43DCBC493555}"/>
                  </a:ext>
                </a:extLst>
              </p:cNvPr>
              <p:cNvSpPr txBox="1"/>
              <p:nvPr/>
            </p:nvSpPr>
            <p:spPr bwMode="auto">
              <a:xfrm>
                <a:off x="669926" y="1130300"/>
                <a:ext cx="1300378" cy="971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accent1"/>
                    </a:solidFill>
                  </a:rPr>
                  <a:t>机遇与挑战并存</a:t>
                </a:r>
                <a:endParaRPr lang="en-US" dirty="0"/>
              </a:p>
            </p:txBody>
          </p:sp>
          <p:sp>
            <p:nvSpPr>
              <p:cNvPr id="11" name="Text1">
                <a:extLst>
                  <a:ext uri="{FF2B5EF4-FFF2-40B4-BE49-F238E27FC236}">
                    <a16:creationId xmlns:a16="http://schemas.microsoft.com/office/drawing/2014/main" id="{75AB2401-CE49-4685-AED6-44CF0A81FCD7}"/>
                  </a:ext>
                </a:extLst>
              </p:cNvPr>
              <p:cNvSpPr/>
              <p:nvPr/>
            </p:nvSpPr>
            <p:spPr bwMode="auto">
              <a:xfrm>
                <a:off x="1970304" y="1224719"/>
                <a:ext cx="4935696" cy="851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行业快速发展，技术进步带来机遇，同时也面临诸多挑战。</a:t>
                </a:r>
                <a:endParaRPr 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F1A2C87-99AB-16CB-A34E-C06AEDBDC556}"/>
                </a:ext>
              </a:extLst>
            </p:cNvPr>
            <p:cNvGrpSpPr/>
            <p:nvPr/>
          </p:nvGrpSpPr>
          <p:grpSpPr>
            <a:xfrm>
              <a:off x="669926" y="2101499"/>
              <a:ext cx="6236074" cy="1036035"/>
              <a:chOff x="669926" y="2101499"/>
              <a:chExt cx="6236074" cy="1036035"/>
            </a:xfrm>
          </p:grpSpPr>
          <p:sp>
            <p:nvSpPr>
              <p:cNvPr id="12" name="Bullet2">
                <a:extLst>
                  <a:ext uri="{FF2B5EF4-FFF2-40B4-BE49-F238E27FC236}">
                    <a16:creationId xmlns:a16="http://schemas.microsoft.com/office/drawing/2014/main" id="{5DEBA578-627E-4F08-B011-43DCBC493555}"/>
                  </a:ext>
                </a:extLst>
              </p:cNvPr>
              <p:cNvSpPr txBox="1"/>
              <p:nvPr/>
            </p:nvSpPr>
            <p:spPr bwMode="auto">
              <a:xfrm>
                <a:off x="669926" y="2101499"/>
                <a:ext cx="1300378" cy="10360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accent3"/>
                    </a:solidFill>
                  </a:rPr>
                  <a:t>发展策略建议</a:t>
                </a:r>
                <a:endParaRPr lang="en-US" dirty="0"/>
              </a:p>
            </p:txBody>
          </p:sp>
          <p:sp>
            <p:nvSpPr>
              <p:cNvPr id="13" name="Text2">
                <a:extLst>
                  <a:ext uri="{FF2B5EF4-FFF2-40B4-BE49-F238E27FC236}">
                    <a16:creationId xmlns:a16="http://schemas.microsoft.com/office/drawing/2014/main" id="{75AB2401-CE49-4685-AED6-44CF0A81FCD7}"/>
                  </a:ext>
                </a:extLst>
              </p:cNvPr>
              <p:cNvSpPr/>
              <p:nvPr/>
            </p:nvSpPr>
            <p:spPr bwMode="auto">
              <a:xfrm>
                <a:off x="1970304" y="2214000"/>
                <a:ext cx="4935696" cy="764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加强技术研发，优化用户体验，拓展市场份额。</a:t>
                </a:r>
                <a:endParaRPr lang="en-US" dirty="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4A1EABB-2462-4C90-F0DF-B9058FE9FAD4}"/>
                </a:ext>
              </a:extLst>
            </p:cNvPr>
            <p:cNvGrpSpPr/>
            <p:nvPr/>
          </p:nvGrpSpPr>
          <p:grpSpPr>
            <a:xfrm>
              <a:off x="669926" y="3137534"/>
              <a:ext cx="6236074" cy="989277"/>
              <a:chOff x="669926" y="3137534"/>
              <a:chExt cx="6236074" cy="989277"/>
            </a:xfrm>
          </p:grpSpPr>
          <p:sp>
            <p:nvSpPr>
              <p:cNvPr id="14" name="Bullet3">
                <a:extLst>
                  <a:ext uri="{FF2B5EF4-FFF2-40B4-BE49-F238E27FC236}">
                    <a16:creationId xmlns:a16="http://schemas.microsoft.com/office/drawing/2014/main" id="{5DEBA578-627E-4F08-B011-43DCBC493555}"/>
                  </a:ext>
                </a:extLst>
              </p:cNvPr>
              <p:cNvSpPr txBox="1"/>
              <p:nvPr/>
            </p:nvSpPr>
            <p:spPr bwMode="auto">
              <a:xfrm>
                <a:off x="669926" y="3137534"/>
                <a:ext cx="1300378" cy="98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accent1"/>
                    </a:solidFill>
                  </a:rPr>
                  <a:t>未来展望</a:t>
                </a:r>
                <a:endParaRPr lang="en-US" dirty="0"/>
              </a:p>
            </p:txBody>
          </p:sp>
          <p:sp>
            <p:nvSpPr>
              <p:cNvPr id="15" name="Text3">
                <a:extLst>
                  <a:ext uri="{FF2B5EF4-FFF2-40B4-BE49-F238E27FC236}">
                    <a16:creationId xmlns:a16="http://schemas.microsoft.com/office/drawing/2014/main" id="{75AB2401-CE49-4685-AED6-44CF0A81FCD7}"/>
                  </a:ext>
                </a:extLst>
              </p:cNvPr>
              <p:cNvSpPr/>
              <p:nvPr/>
            </p:nvSpPr>
            <p:spPr bwMode="auto">
              <a:xfrm>
                <a:off x="1970304" y="3203280"/>
                <a:ext cx="4935696" cy="870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智能导盲设备有望为视障人士带来更优质的服务，推动社会进步。</a:t>
                </a:r>
                <a:endParaRPr lang="en-US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B5DA4C5-9015-020A-A130-B8C14433EA89}"/>
                </a:ext>
              </a:extLst>
            </p:cNvPr>
            <p:cNvGrpSpPr/>
            <p:nvPr/>
          </p:nvGrpSpPr>
          <p:grpSpPr>
            <a:xfrm>
              <a:off x="669926" y="4139098"/>
              <a:ext cx="6236074" cy="1036030"/>
              <a:chOff x="669926" y="4139098"/>
              <a:chExt cx="6236074" cy="1036030"/>
            </a:xfrm>
          </p:grpSpPr>
          <p:sp>
            <p:nvSpPr>
              <p:cNvPr id="16" name="Bullet4">
                <a:extLst>
                  <a:ext uri="{FF2B5EF4-FFF2-40B4-BE49-F238E27FC236}">
                    <a16:creationId xmlns:a16="http://schemas.microsoft.com/office/drawing/2014/main" id="{5DEBA578-627E-4F08-B011-43DCBC493555}"/>
                  </a:ext>
                </a:extLst>
              </p:cNvPr>
              <p:cNvSpPr txBox="1"/>
              <p:nvPr/>
            </p:nvSpPr>
            <p:spPr bwMode="auto">
              <a:xfrm>
                <a:off x="669926" y="4139098"/>
                <a:ext cx="1300378" cy="1036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accent1"/>
                    </a:solidFill>
                  </a:rPr>
                  <a:t>可持续发展</a:t>
                </a:r>
                <a:endParaRPr lang="en-US" dirty="0"/>
              </a:p>
            </p:txBody>
          </p:sp>
          <p:sp>
            <p:nvSpPr>
              <p:cNvPr id="17" name="Text4">
                <a:extLst>
                  <a:ext uri="{FF2B5EF4-FFF2-40B4-BE49-F238E27FC236}">
                    <a16:creationId xmlns:a16="http://schemas.microsoft.com/office/drawing/2014/main" id="{75AB2401-CE49-4685-AED6-44CF0A81FCD7}"/>
                  </a:ext>
                </a:extLst>
              </p:cNvPr>
              <p:cNvSpPr/>
              <p:nvPr/>
            </p:nvSpPr>
            <p:spPr bwMode="auto">
              <a:xfrm>
                <a:off x="1970304" y="4298348"/>
                <a:ext cx="4935696" cy="764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注重环保与社会责任，确保行业可持续发展。</a:t>
                </a:r>
                <a:endParaRPr lang="en-US" dirty="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B0880A1-1602-4992-2121-A2457F230852}"/>
                </a:ext>
              </a:extLst>
            </p:cNvPr>
            <p:cNvGrpSpPr/>
            <p:nvPr/>
          </p:nvGrpSpPr>
          <p:grpSpPr>
            <a:xfrm>
              <a:off x="669926" y="5187416"/>
              <a:ext cx="6236074" cy="946684"/>
              <a:chOff x="669926" y="5187416"/>
              <a:chExt cx="6236074" cy="946684"/>
            </a:xfrm>
          </p:grpSpPr>
          <p:sp>
            <p:nvSpPr>
              <p:cNvPr id="18" name="Text5">
                <a:extLst>
                  <a:ext uri="{FF2B5EF4-FFF2-40B4-BE49-F238E27FC236}">
                    <a16:creationId xmlns:a16="http://schemas.microsoft.com/office/drawing/2014/main" id="{75AB2401-CE49-4685-AED6-44CF0A81FCD7}"/>
                  </a:ext>
                </a:extLst>
              </p:cNvPr>
              <p:cNvSpPr/>
              <p:nvPr/>
            </p:nvSpPr>
            <p:spPr bwMode="auto">
              <a:xfrm>
                <a:off x="1970304" y="5287628"/>
                <a:ext cx="4935696" cy="764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持续创新，推动智能导盲设备行业向更高水平发展。</a:t>
                </a:r>
                <a:endParaRPr lang="en-US" dirty="0"/>
              </a:p>
            </p:txBody>
          </p:sp>
          <p:sp>
            <p:nvSpPr>
              <p:cNvPr id="19" name="Bullet5">
                <a:extLst>
                  <a:ext uri="{FF2B5EF4-FFF2-40B4-BE49-F238E27FC236}">
                    <a16:creationId xmlns:a16="http://schemas.microsoft.com/office/drawing/2014/main" id="{5DEBA578-627E-4F08-B011-43DCBC493555}"/>
                  </a:ext>
                </a:extLst>
              </p:cNvPr>
              <p:cNvSpPr txBox="1"/>
              <p:nvPr/>
            </p:nvSpPr>
            <p:spPr bwMode="auto">
              <a:xfrm>
                <a:off x="669926" y="5187416"/>
                <a:ext cx="1300378" cy="946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accent1"/>
                    </a:solidFill>
                  </a:rPr>
                  <a:t>创新驱动发展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r>
              <a:rPr lang="zh-CN" altLang="en-US" dirty="0"/>
              <a:t>报告人名称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r>
              <a:rPr lang="zh-CN" altLang="en-US" dirty="0"/>
              <a:t>20xx.xx.xx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  <a:endParaRPr lang="en-US" dirty="0"/>
          </a:p>
        </p:txBody>
      </p:sp>
      <p:grpSp>
        <p:nvGrpSpPr>
          <p:cNvPr id="31" name="b731b871-05dc-4bc7-a30d-3b73a341498f.source.6.zh-Hans.pptx">
            <a:extLst>
              <a:ext uri="{FF2B5EF4-FFF2-40B4-BE49-F238E27FC236}">
                <a16:creationId xmlns:a16="http://schemas.microsoft.com/office/drawing/2014/main" id="{FDB7AB25-2E3E-657E-1E0E-8CDA6C039D04}"/>
              </a:ext>
            </a:extLst>
          </p:cNvPr>
          <p:cNvGrpSpPr/>
          <p:nvPr/>
        </p:nvGrpSpPr>
        <p:grpSpPr>
          <a:xfrm>
            <a:off x="660400" y="1130299"/>
            <a:ext cx="11531600" cy="5003801"/>
            <a:chOff x="660400" y="1130299"/>
            <a:chExt cx="11531600" cy="5003801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0DACB7F-BAEA-421A-97B6-0078AAB38EF9}"/>
                </a:ext>
              </a:extLst>
            </p:cNvPr>
            <p:cNvGrpSpPr/>
            <p:nvPr/>
          </p:nvGrpSpPr>
          <p:grpSpPr>
            <a:xfrm>
              <a:off x="660400" y="2417594"/>
              <a:ext cx="4259242" cy="1155914"/>
              <a:chOff x="1019588" y="2330215"/>
              <a:chExt cx="4259242" cy="1155914"/>
            </a:xfrm>
          </p:grpSpPr>
          <p:sp>
            <p:nvSpPr>
              <p:cNvPr id="27" name="Bullet1">
                <a:extLst>
                  <a:ext uri="{FF2B5EF4-FFF2-40B4-BE49-F238E27FC236}">
                    <a16:creationId xmlns:a16="http://schemas.microsoft.com/office/drawing/2014/main" id="{77C62572-AADA-425A-8E47-72EB5790D7FA}"/>
                  </a:ext>
                </a:extLst>
              </p:cNvPr>
              <p:cNvSpPr txBox="1"/>
              <p:nvPr/>
            </p:nvSpPr>
            <p:spPr bwMode="auto">
              <a:xfrm>
                <a:off x="1019588" y="2330215"/>
                <a:ext cx="4259242" cy="385862"/>
              </a:xfrm>
              <a:prstGeom prst="rect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目标人群</a:t>
                </a:r>
                <a:endParaRPr lang="en-US" dirty="0"/>
              </a:p>
            </p:txBody>
          </p:sp>
          <p:sp>
            <p:nvSpPr>
              <p:cNvPr id="28" name="Number1">
                <a:extLst>
                  <a:ext uri="{FF2B5EF4-FFF2-40B4-BE49-F238E27FC236}">
                    <a16:creationId xmlns:a16="http://schemas.microsoft.com/office/drawing/2014/main" id="{0A06BFC6-DAB7-4085-8CA0-59F9B354B5EF}"/>
                  </a:ext>
                </a:extLst>
              </p:cNvPr>
              <p:cNvSpPr/>
              <p:nvPr/>
            </p:nvSpPr>
            <p:spPr>
              <a:xfrm>
                <a:off x="1019588" y="2330215"/>
                <a:ext cx="918477" cy="385862"/>
              </a:xfrm>
              <a:custGeom>
                <a:avLst/>
                <a:gdLst>
                  <a:gd name="connsiteX0" fmla="*/ 0 w 918477"/>
                  <a:gd name="connsiteY0" fmla="*/ 0 h 385862"/>
                  <a:gd name="connsiteX1" fmla="*/ 682853 w 918477"/>
                  <a:gd name="connsiteY1" fmla="*/ 0 h 385862"/>
                  <a:gd name="connsiteX2" fmla="*/ 918477 w 918477"/>
                  <a:gd name="connsiteY2" fmla="*/ 385862 h 385862"/>
                  <a:gd name="connsiteX3" fmla="*/ 0 w 918477"/>
                  <a:gd name="connsiteY3" fmla="*/ 385862 h 385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477" h="385862">
                    <a:moveTo>
                      <a:pt x="0" y="0"/>
                    </a:moveTo>
                    <a:lnTo>
                      <a:pt x="682853" y="0"/>
                    </a:lnTo>
                    <a:lnTo>
                      <a:pt x="918477" y="385862"/>
                    </a:lnTo>
                    <a:lnTo>
                      <a:pt x="0" y="385862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354"/>
                <a:r>
                  <a:rPr lang="en-US" altLang="zh-CN" sz="1600" dirty="0">
                    <a:solidFill>
                      <a:srgbClr val="FFFFFF"/>
                    </a:solidFill>
                  </a:rPr>
                  <a:t>01</a:t>
                </a:r>
                <a:endParaRPr lang="zh-CN" alt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Text1">
                <a:extLst>
                  <a:ext uri="{FF2B5EF4-FFF2-40B4-BE49-F238E27FC236}">
                    <a16:creationId xmlns:a16="http://schemas.microsoft.com/office/drawing/2014/main" id="{E9DAE5C3-9765-47DF-B916-7B785FDEAACA}"/>
                  </a:ext>
                </a:extLst>
              </p:cNvPr>
              <p:cNvSpPr/>
              <p:nvPr/>
            </p:nvSpPr>
            <p:spPr bwMode="auto">
              <a:xfrm>
                <a:off x="1938065" y="2716077"/>
                <a:ext cx="3340765" cy="770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专为视力障碍人群设计，提供实时导航支持。</a:t>
                </a:r>
                <a:endParaRPr lang="en-US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F898668-A777-43F4-A7DB-B73959151B3D}"/>
                </a:ext>
              </a:extLst>
            </p:cNvPr>
            <p:cNvGrpSpPr/>
            <p:nvPr/>
          </p:nvGrpSpPr>
          <p:grpSpPr>
            <a:xfrm>
              <a:off x="660400" y="3673134"/>
              <a:ext cx="4259242" cy="1161619"/>
              <a:chOff x="1019588" y="2330215"/>
              <a:chExt cx="4259242" cy="1161619"/>
            </a:xfrm>
          </p:grpSpPr>
          <p:sp>
            <p:nvSpPr>
              <p:cNvPr id="24" name="Bullet2">
                <a:extLst>
                  <a:ext uri="{FF2B5EF4-FFF2-40B4-BE49-F238E27FC236}">
                    <a16:creationId xmlns:a16="http://schemas.microsoft.com/office/drawing/2014/main" id="{77C62572-AADA-425A-8E47-72EB5790D7FA}"/>
                  </a:ext>
                </a:extLst>
              </p:cNvPr>
              <p:cNvSpPr txBox="1"/>
              <p:nvPr/>
            </p:nvSpPr>
            <p:spPr bwMode="auto">
              <a:xfrm>
                <a:off x="1019588" y="2330215"/>
                <a:ext cx="4259242" cy="385862"/>
              </a:xfrm>
              <a:prstGeom prst="rect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核心技术</a:t>
                </a:r>
                <a:endParaRPr lang="en-US" dirty="0"/>
              </a:p>
            </p:txBody>
          </p:sp>
          <p:sp>
            <p:nvSpPr>
              <p:cNvPr id="25" name="Number2">
                <a:extLst>
                  <a:ext uri="{FF2B5EF4-FFF2-40B4-BE49-F238E27FC236}">
                    <a16:creationId xmlns:a16="http://schemas.microsoft.com/office/drawing/2014/main" id="{9970C6AD-88A2-48FD-A659-E95713CEBA65}"/>
                  </a:ext>
                </a:extLst>
              </p:cNvPr>
              <p:cNvSpPr/>
              <p:nvPr/>
            </p:nvSpPr>
            <p:spPr>
              <a:xfrm>
                <a:off x="1019588" y="2330215"/>
                <a:ext cx="918477" cy="385862"/>
              </a:xfrm>
              <a:custGeom>
                <a:avLst/>
                <a:gdLst>
                  <a:gd name="connsiteX0" fmla="*/ 0 w 918477"/>
                  <a:gd name="connsiteY0" fmla="*/ 0 h 385862"/>
                  <a:gd name="connsiteX1" fmla="*/ 682853 w 918477"/>
                  <a:gd name="connsiteY1" fmla="*/ 0 h 385862"/>
                  <a:gd name="connsiteX2" fmla="*/ 918477 w 918477"/>
                  <a:gd name="connsiteY2" fmla="*/ 385862 h 385862"/>
                  <a:gd name="connsiteX3" fmla="*/ 0 w 918477"/>
                  <a:gd name="connsiteY3" fmla="*/ 385862 h 385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477" h="385862">
                    <a:moveTo>
                      <a:pt x="0" y="0"/>
                    </a:moveTo>
                    <a:lnTo>
                      <a:pt x="682853" y="0"/>
                    </a:lnTo>
                    <a:lnTo>
                      <a:pt x="918477" y="385862"/>
                    </a:lnTo>
                    <a:lnTo>
                      <a:pt x="0" y="385862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354"/>
                <a:r>
                  <a:rPr lang="en-US" altLang="zh-CN" sz="1600" dirty="0">
                    <a:solidFill>
                      <a:srgbClr val="FFFFFF"/>
                    </a:solidFill>
                  </a:rPr>
                  <a:t>02</a:t>
                </a:r>
                <a:endParaRPr lang="zh-CN" alt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Text2">
                <a:extLst>
                  <a:ext uri="{FF2B5EF4-FFF2-40B4-BE49-F238E27FC236}">
                    <a16:creationId xmlns:a16="http://schemas.microsoft.com/office/drawing/2014/main" id="{E9DAE5C3-9765-47DF-B916-7B785FDEAACA}"/>
                  </a:ext>
                </a:extLst>
              </p:cNvPr>
              <p:cNvSpPr/>
              <p:nvPr/>
            </p:nvSpPr>
            <p:spPr bwMode="auto">
              <a:xfrm>
                <a:off x="1938065" y="2716077"/>
                <a:ext cx="3340765" cy="775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融合YOLO目标检测与双目视觉深度感知。</a:t>
                </a:r>
                <a:endParaRPr lang="en-US" dirty="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4764D87-CA1F-4512-9F1C-2AD7F113B766}"/>
                </a:ext>
              </a:extLst>
            </p:cNvPr>
            <p:cNvGrpSpPr/>
            <p:nvPr/>
          </p:nvGrpSpPr>
          <p:grpSpPr>
            <a:xfrm>
              <a:off x="660400" y="4918166"/>
              <a:ext cx="4259242" cy="1041199"/>
              <a:chOff x="1019588" y="2330215"/>
              <a:chExt cx="4259242" cy="1041199"/>
            </a:xfrm>
          </p:grpSpPr>
          <p:sp>
            <p:nvSpPr>
              <p:cNvPr id="21" name="Bullet3">
                <a:extLst>
                  <a:ext uri="{FF2B5EF4-FFF2-40B4-BE49-F238E27FC236}">
                    <a16:creationId xmlns:a16="http://schemas.microsoft.com/office/drawing/2014/main" id="{77C62572-AADA-425A-8E47-72EB5790D7FA}"/>
                  </a:ext>
                </a:extLst>
              </p:cNvPr>
              <p:cNvSpPr txBox="1"/>
              <p:nvPr/>
            </p:nvSpPr>
            <p:spPr bwMode="auto">
              <a:xfrm>
                <a:off x="1019588" y="2330215"/>
                <a:ext cx="4259242" cy="385862"/>
              </a:xfrm>
              <a:prstGeom prst="rect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应用场景</a:t>
                </a:r>
                <a:endParaRPr lang="en-US" dirty="0"/>
              </a:p>
            </p:txBody>
          </p:sp>
          <p:sp>
            <p:nvSpPr>
              <p:cNvPr id="22" name="Number3">
                <a:extLst>
                  <a:ext uri="{FF2B5EF4-FFF2-40B4-BE49-F238E27FC236}">
                    <a16:creationId xmlns:a16="http://schemas.microsoft.com/office/drawing/2014/main" id="{B1B2DE3D-3831-4262-AF76-04E989AC82C3}"/>
                  </a:ext>
                </a:extLst>
              </p:cNvPr>
              <p:cNvSpPr/>
              <p:nvPr/>
            </p:nvSpPr>
            <p:spPr>
              <a:xfrm>
                <a:off x="1019588" y="2330215"/>
                <a:ext cx="918477" cy="385862"/>
              </a:xfrm>
              <a:custGeom>
                <a:avLst/>
                <a:gdLst>
                  <a:gd name="connsiteX0" fmla="*/ 0 w 918477"/>
                  <a:gd name="connsiteY0" fmla="*/ 0 h 385862"/>
                  <a:gd name="connsiteX1" fmla="*/ 682853 w 918477"/>
                  <a:gd name="connsiteY1" fmla="*/ 0 h 385862"/>
                  <a:gd name="connsiteX2" fmla="*/ 918477 w 918477"/>
                  <a:gd name="connsiteY2" fmla="*/ 385862 h 385862"/>
                  <a:gd name="connsiteX3" fmla="*/ 0 w 918477"/>
                  <a:gd name="connsiteY3" fmla="*/ 385862 h 385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477" h="385862">
                    <a:moveTo>
                      <a:pt x="0" y="0"/>
                    </a:moveTo>
                    <a:lnTo>
                      <a:pt x="682853" y="0"/>
                    </a:lnTo>
                    <a:lnTo>
                      <a:pt x="918477" y="385862"/>
                    </a:lnTo>
                    <a:lnTo>
                      <a:pt x="0" y="385862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354"/>
                <a:r>
                  <a:rPr lang="en-US" altLang="zh-CN" sz="1600" dirty="0">
                    <a:solidFill>
                      <a:srgbClr val="FFFFFF"/>
                    </a:solidFill>
                  </a:rPr>
                  <a:t>03</a:t>
                </a:r>
                <a:endParaRPr lang="zh-CN" alt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Text3">
                <a:extLst>
                  <a:ext uri="{FF2B5EF4-FFF2-40B4-BE49-F238E27FC236}">
                    <a16:creationId xmlns:a16="http://schemas.microsoft.com/office/drawing/2014/main" id="{E9DAE5C3-9765-47DF-B916-7B785FDEAACA}"/>
                  </a:ext>
                </a:extLst>
              </p:cNvPr>
              <p:cNvSpPr/>
              <p:nvPr/>
            </p:nvSpPr>
            <p:spPr bwMode="auto">
              <a:xfrm>
                <a:off x="1938065" y="2716077"/>
                <a:ext cx="3340765" cy="655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适用于城市道路、公共交通及室内外复杂场景。</a:t>
                </a:r>
                <a:endParaRPr lang="en-US" dirty="0"/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59180C7-4055-493C-9D84-6C076E154BB5}"/>
                </a:ext>
              </a:extLst>
            </p:cNvPr>
            <p:cNvSpPr/>
            <p:nvPr/>
          </p:nvSpPr>
          <p:spPr>
            <a:xfrm>
              <a:off x="6089650" y="1130300"/>
              <a:ext cx="6102350" cy="5003800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73C385C-85AA-48B7-8854-D2D9452AB82F}"/>
                </a:ext>
              </a:extLst>
            </p:cNvPr>
            <p:cNvGrpSpPr/>
            <p:nvPr/>
          </p:nvGrpSpPr>
          <p:grpSpPr>
            <a:xfrm>
              <a:off x="7259658" y="1597798"/>
              <a:ext cx="4259242" cy="4422002"/>
              <a:chOff x="660400" y="1597798"/>
              <a:chExt cx="4259242" cy="4422002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B62720B-3D8E-4362-81C1-3E9BD3DA2D45}"/>
                  </a:ext>
                </a:extLst>
              </p:cNvPr>
              <p:cNvGrpSpPr/>
              <p:nvPr/>
            </p:nvGrpSpPr>
            <p:grpSpPr>
              <a:xfrm>
                <a:off x="660400" y="1597798"/>
                <a:ext cx="4259242" cy="1364390"/>
                <a:chOff x="1019588" y="2330215"/>
                <a:chExt cx="4259242" cy="1364390"/>
              </a:xfrm>
            </p:grpSpPr>
            <p:sp>
              <p:nvSpPr>
                <p:cNvPr id="15" name="Bullet4">
                  <a:extLst>
                    <a:ext uri="{FF2B5EF4-FFF2-40B4-BE49-F238E27FC236}">
                      <a16:creationId xmlns:a16="http://schemas.microsoft.com/office/drawing/2014/main" id="{77C62572-AADA-425A-8E47-72EB5790D7FA}"/>
                    </a:ext>
                  </a:extLst>
                </p:cNvPr>
                <p:cNvSpPr txBox="1"/>
                <p:nvPr/>
              </p:nvSpPr>
              <p:spPr bwMode="auto">
                <a:xfrm>
                  <a:off x="1019588" y="2330215"/>
                  <a:ext cx="4259242" cy="3858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ctr" anchorCtr="1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b="1" dirty="0"/>
                    <a:t>用户体验提升</a:t>
                  </a:r>
                  <a:endParaRPr lang="en-US" dirty="0"/>
                </a:p>
              </p:txBody>
            </p:sp>
            <p:sp>
              <p:nvSpPr>
                <p:cNvPr id="16" name="Number4">
                  <a:extLst>
                    <a:ext uri="{FF2B5EF4-FFF2-40B4-BE49-F238E27FC236}">
                      <a16:creationId xmlns:a16="http://schemas.microsoft.com/office/drawing/2014/main" id="{EFDE83A4-BE47-4158-9242-E704FEA850ED}"/>
                    </a:ext>
                  </a:extLst>
                </p:cNvPr>
                <p:cNvSpPr/>
                <p:nvPr/>
              </p:nvSpPr>
              <p:spPr>
                <a:xfrm>
                  <a:off x="1019588" y="2330215"/>
                  <a:ext cx="918477" cy="385862"/>
                </a:xfrm>
                <a:custGeom>
                  <a:avLst/>
                  <a:gdLst>
                    <a:gd name="connsiteX0" fmla="*/ 0 w 918477"/>
                    <a:gd name="connsiteY0" fmla="*/ 0 h 385862"/>
                    <a:gd name="connsiteX1" fmla="*/ 682853 w 918477"/>
                    <a:gd name="connsiteY1" fmla="*/ 0 h 385862"/>
                    <a:gd name="connsiteX2" fmla="*/ 918477 w 918477"/>
                    <a:gd name="connsiteY2" fmla="*/ 385862 h 385862"/>
                    <a:gd name="connsiteX3" fmla="*/ 0 w 918477"/>
                    <a:gd name="connsiteY3" fmla="*/ 385862 h 385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8477" h="385862">
                      <a:moveTo>
                        <a:pt x="0" y="0"/>
                      </a:moveTo>
                      <a:lnTo>
                        <a:pt x="682853" y="0"/>
                      </a:lnTo>
                      <a:lnTo>
                        <a:pt x="918477" y="385862"/>
                      </a:lnTo>
                      <a:lnTo>
                        <a:pt x="0" y="3858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354"/>
                  <a:r>
                    <a:rPr lang="en-US" altLang="zh-CN" sz="1600" dirty="0">
                      <a:solidFill>
                        <a:srgbClr val="FFFFFF"/>
                      </a:solidFill>
                    </a:rPr>
                    <a:t>04</a:t>
                  </a:r>
                  <a:endParaRPr lang="zh-CN" altLang="en-US" sz="16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" name="Text4">
                  <a:extLst>
                    <a:ext uri="{FF2B5EF4-FFF2-40B4-BE49-F238E27FC236}">
                      <a16:creationId xmlns:a16="http://schemas.microsoft.com/office/drawing/2014/main" id="{E9DAE5C3-9765-47DF-B916-7B785FDEAACA}"/>
                    </a:ext>
                  </a:extLst>
                </p:cNvPr>
                <p:cNvSpPr/>
                <p:nvPr/>
              </p:nvSpPr>
              <p:spPr bwMode="auto">
                <a:xfrm>
                  <a:off x="1938065" y="2716077"/>
                  <a:ext cx="3340765" cy="97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通过多模态感知与人性化交互，提升出行安全性。</a:t>
                  </a:r>
                  <a:endParaRPr lang="en-US" dirty="0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6D38104E-A97E-4F2A-ACF5-E84B58BF2422}"/>
                  </a:ext>
                </a:extLst>
              </p:cNvPr>
              <p:cNvGrpSpPr/>
              <p:nvPr/>
            </p:nvGrpSpPr>
            <p:grpSpPr>
              <a:xfrm>
                <a:off x="660400" y="3126604"/>
                <a:ext cx="4259242" cy="1364390"/>
                <a:chOff x="1019588" y="2330215"/>
                <a:chExt cx="4259242" cy="1364390"/>
              </a:xfrm>
            </p:grpSpPr>
            <p:sp>
              <p:nvSpPr>
                <p:cNvPr id="12" name="Bullet5">
                  <a:extLst>
                    <a:ext uri="{FF2B5EF4-FFF2-40B4-BE49-F238E27FC236}">
                      <a16:creationId xmlns:a16="http://schemas.microsoft.com/office/drawing/2014/main" id="{77C62572-AADA-425A-8E47-72EB5790D7FA}"/>
                    </a:ext>
                  </a:extLst>
                </p:cNvPr>
                <p:cNvSpPr txBox="1"/>
                <p:nvPr/>
              </p:nvSpPr>
              <p:spPr bwMode="auto">
                <a:xfrm>
                  <a:off x="1019588" y="2330215"/>
                  <a:ext cx="4259242" cy="3858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ctr" anchorCtr="1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b="1" dirty="0"/>
                    <a:t>市场空白填补</a:t>
                  </a:r>
                  <a:endParaRPr lang="en-US" dirty="0"/>
                </a:p>
              </p:txBody>
            </p:sp>
            <p:sp>
              <p:nvSpPr>
                <p:cNvPr id="13" name="Number5">
                  <a:extLst>
                    <a:ext uri="{FF2B5EF4-FFF2-40B4-BE49-F238E27FC236}">
                      <a16:creationId xmlns:a16="http://schemas.microsoft.com/office/drawing/2014/main" id="{CD105A51-226D-467A-924F-168F03F0BBB4}"/>
                    </a:ext>
                  </a:extLst>
                </p:cNvPr>
                <p:cNvSpPr/>
                <p:nvPr/>
              </p:nvSpPr>
              <p:spPr>
                <a:xfrm>
                  <a:off x="1019588" y="2330215"/>
                  <a:ext cx="918477" cy="385862"/>
                </a:xfrm>
                <a:custGeom>
                  <a:avLst/>
                  <a:gdLst>
                    <a:gd name="connsiteX0" fmla="*/ 0 w 918477"/>
                    <a:gd name="connsiteY0" fmla="*/ 0 h 385862"/>
                    <a:gd name="connsiteX1" fmla="*/ 682853 w 918477"/>
                    <a:gd name="connsiteY1" fmla="*/ 0 h 385862"/>
                    <a:gd name="connsiteX2" fmla="*/ 918477 w 918477"/>
                    <a:gd name="connsiteY2" fmla="*/ 385862 h 385862"/>
                    <a:gd name="connsiteX3" fmla="*/ 0 w 918477"/>
                    <a:gd name="connsiteY3" fmla="*/ 385862 h 385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8477" h="385862">
                      <a:moveTo>
                        <a:pt x="0" y="0"/>
                      </a:moveTo>
                      <a:lnTo>
                        <a:pt x="682853" y="0"/>
                      </a:lnTo>
                      <a:lnTo>
                        <a:pt x="918477" y="385862"/>
                      </a:lnTo>
                      <a:lnTo>
                        <a:pt x="0" y="3858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354"/>
                  <a:r>
                    <a:rPr lang="en-US" altLang="zh-CN" sz="1600" dirty="0">
                      <a:solidFill>
                        <a:srgbClr val="FFFFFF"/>
                      </a:solidFill>
                    </a:rPr>
                    <a:t>05</a:t>
                  </a:r>
                  <a:endParaRPr lang="zh-CN" altLang="en-US" sz="16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" name="Text5">
                  <a:extLst>
                    <a:ext uri="{FF2B5EF4-FFF2-40B4-BE49-F238E27FC236}">
                      <a16:creationId xmlns:a16="http://schemas.microsoft.com/office/drawing/2014/main" id="{E9DAE5C3-9765-47DF-B916-7B785FDEAACA}"/>
                    </a:ext>
                  </a:extLst>
                </p:cNvPr>
                <p:cNvSpPr/>
                <p:nvPr/>
              </p:nvSpPr>
              <p:spPr bwMode="auto">
                <a:xfrm>
                  <a:off x="1938065" y="2716077"/>
                  <a:ext cx="3340765" cy="97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弥补现有导盲设备在精度与交互上的不足。</a:t>
                  </a:r>
                  <a:endParaRPr lang="en-US" dirty="0"/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435A9175-58F6-4D41-BD45-A981D832A0C1}"/>
                  </a:ext>
                </a:extLst>
              </p:cNvPr>
              <p:cNvGrpSpPr/>
              <p:nvPr/>
            </p:nvGrpSpPr>
            <p:grpSpPr>
              <a:xfrm>
                <a:off x="660400" y="4655410"/>
                <a:ext cx="4259242" cy="1364390"/>
                <a:chOff x="1019588" y="2330215"/>
                <a:chExt cx="4259242" cy="1364390"/>
              </a:xfrm>
            </p:grpSpPr>
            <p:sp>
              <p:nvSpPr>
                <p:cNvPr id="9" name="Bullet6">
                  <a:extLst>
                    <a:ext uri="{FF2B5EF4-FFF2-40B4-BE49-F238E27FC236}">
                      <a16:creationId xmlns:a16="http://schemas.microsoft.com/office/drawing/2014/main" id="{77C62572-AADA-425A-8E47-72EB5790D7FA}"/>
                    </a:ext>
                  </a:extLst>
                </p:cNvPr>
                <p:cNvSpPr txBox="1"/>
                <p:nvPr/>
              </p:nvSpPr>
              <p:spPr bwMode="auto">
                <a:xfrm>
                  <a:off x="1019588" y="2330215"/>
                  <a:ext cx="4259242" cy="3858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ctr" anchorCtr="1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b="1" dirty="0"/>
                    <a:t>无障碍技术发展</a:t>
                  </a:r>
                  <a:endParaRPr lang="en-US" dirty="0"/>
                </a:p>
              </p:txBody>
            </p:sp>
            <p:sp>
              <p:nvSpPr>
                <p:cNvPr id="10" name="Number6">
                  <a:extLst>
                    <a:ext uri="{FF2B5EF4-FFF2-40B4-BE49-F238E27FC236}">
                      <a16:creationId xmlns:a16="http://schemas.microsoft.com/office/drawing/2014/main" id="{D85E1D91-3A3B-4AB3-94BC-2504B6ED8945}"/>
                    </a:ext>
                  </a:extLst>
                </p:cNvPr>
                <p:cNvSpPr/>
                <p:nvPr/>
              </p:nvSpPr>
              <p:spPr>
                <a:xfrm>
                  <a:off x="1019588" y="2330215"/>
                  <a:ext cx="918477" cy="385862"/>
                </a:xfrm>
                <a:custGeom>
                  <a:avLst/>
                  <a:gdLst>
                    <a:gd name="connsiteX0" fmla="*/ 0 w 918477"/>
                    <a:gd name="connsiteY0" fmla="*/ 0 h 385862"/>
                    <a:gd name="connsiteX1" fmla="*/ 682853 w 918477"/>
                    <a:gd name="connsiteY1" fmla="*/ 0 h 385862"/>
                    <a:gd name="connsiteX2" fmla="*/ 918477 w 918477"/>
                    <a:gd name="connsiteY2" fmla="*/ 385862 h 385862"/>
                    <a:gd name="connsiteX3" fmla="*/ 0 w 918477"/>
                    <a:gd name="connsiteY3" fmla="*/ 385862 h 385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8477" h="385862">
                      <a:moveTo>
                        <a:pt x="0" y="0"/>
                      </a:moveTo>
                      <a:lnTo>
                        <a:pt x="682853" y="0"/>
                      </a:lnTo>
                      <a:lnTo>
                        <a:pt x="918477" y="385862"/>
                      </a:lnTo>
                      <a:lnTo>
                        <a:pt x="0" y="3858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4354"/>
                  <a:r>
                    <a:rPr lang="en-US" altLang="zh-CN" sz="1600" dirty="0">
                      <a:solidFill>
                        <a:srgbClr val="FFFFFF"/>
                      </a:solidFill>
                    </a:rPr>
                    <a:t>06</a:t>
                  </a:r>
                  <a:endParaRPr lang="zh-CN" altLang="en-US" sz="16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Text6">
                  <a:extLst>
                    <a:ext uri="{FF2B5EF4-FFF2-40B4-BE49-F238E27FC236}">
                      <a16:creationId xmlns:a16="http://schemas.microsoft.com/office/drawing/2014/main" id="{E9DAE5C3-9765-47DF-B916-7B785FDEAACA}"/>
                    </a:ext>
                  </a:extLst>
                </p:cNvPr>
                <p:cNvSpPr/>
                <p:nvPr/>
              </p:nvSpPr>
              <p:spPr bwMode="auto">
                <a:xfrm>
                  <a:off x="1938065" y="2716077"/>
                  <a:ext cx="3340765" cy="97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推动无障碍技术向智能化、个性化方向发展。</a:t>
                  </a:r>
                  <a:endParaRPr lang="en-US" dirty="0"/>
                </a:p>
              </p:txBody>
            </p:sp>
          </p:grpSp>
        </p:grpSp>
        <p:sp>
          <p:nvSpPr>
            <p:cNvPr id="3" name="Title">
              <a:extLst>
                <a:ext uri="{FF2B5EF4-FFF2-40B4-BE49-F238E27FC236}">
                  <a16:creationId xmlns:a16="http://schemas.microsoft.com/office/drawing/2014/main" id="{32038118-F9DD-077B-FF38-221BDFD45A60}"/>
                </a:ext>
              </a:extLst>
            </p:cNvPr>
            <p:cNvSpPr txBox="1"/>
            <p:nvPr/>
          </p:nvSpPr>
          <p:spPr>
            <a:xfrm>
              <a:off x="660400" y="1130299"/>
              <a:ext cx="5256924" cy="1017819"/>
            </a:xfrm>
            <a:prstGeom prst="rect">
              <a:avLst/>
            </a:prstGeom>
            <a:noFill/>
          </p:spPr>
          <p:txBody>
            <a:bodyPr vert="horz" wrap="square" rtlCol="0">
              <a:normAutofit/>
            </a:bodyPr>
            <a:lstStyle/>
            <a:p>
              <a:r>
                <a:rPr lang="zh-CN" altLang="en-US" sz="2400" b="1" dirty="0"/>
                <a:t>产品功能与价值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技术优势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项目核心技术与创新点，展现技术领先性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YOLOv5 - Lite + 双目深度测距</a:t>
            </a:r>
            <a:endParaRPr lang="en-US" dirty="0"/>
          </a:p>
        </p:txBody>
      </p:sp>
      <p:grpSp>
        <p:nvGrpSpPr>
          <p:cNvPr id="23" name="0183ee05-032a-4360-88d9-9abe92528ae9.source.5.zh-Hans.pptx">
            <a:extLst>
              <a:ext uri="{FF2B5EF4-FFF2-40B4-BE49-F238E27FC236}">
                <a16:creationId xmlns:a16="http://schemas.microsoft.com/office/drawing/2014/main" id="{42D1B27B-553F-F3ED-099E-B3E1A2C68FEB}"/>
              </a:ext>
            </a:extLst>
          </p:cNvPr>
          <p:cNvGrpSpPr/>
          <p:nvPr/>
        </p:nvGrpSpPr>
        <p:grpSpPr>
          <a:xfrm>
            <a:off x="669924" y="1135264"/>
            <a:ext cx="10852150" cy="5023243"/>
            <a:chOff x="669924" y="1135264"/>
            <a:chExt cx="10852150" cy="502324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48D0A0C-34F6-5D03-3499-4F64B05996B3}"/>
                </a:ext>
              </a:extLst>
            </p:cNvPr>
            <p:cNvGrpSpPr/>
            <p:nvPr/>
          </p:nvGrpSpPr>
          <p:grpSpPr>
            <a:xfrm>
              <a:off x="669924" y="1135264"/>
              <a:ext cx="10852150" cy="602611"/>
              <a:chOff x="669924" y="1135264"/>
              <a:chExt cx="10852150" cy="602611"/>
            </a:xfrm>
          </p:grpSpPr>
          <p:sp>
            <p:nvSpPr>
              <p:cNvPr id="3" name="Bullet1">
                <a:extLst>
                  <a:ext uri="{FF2B5EF4-FFF2-40B4-BE49-F238E27FC236}">
                    <a16:creationId xmlns:a16="http://schemas.microsoft.com/office/drawing/2014/main" id="{E5C0386F-F205-4DBC-A4B4-387240824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4" y="1135264"/>
                <a:ext cx="3951288" cy="600075"/>
              </a:xfrm>
              <a:prstGeom prst="homePlate">
                <a:avLst>
                  <a:gd name="adj" fmla="val 39678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  <a:effectLst/>
            </p:spPr>
            <p:txBody>
              <a:bodyPr wrap="square" lIns="90000" tIns="46800" rIns="90000" bIns="46800" anchor="ctr" anchorCtr="0">
                <a:normAutofit/>
              </a:bodyPr>
              <a:lstStyle>
                <a:lvl1pPr>
                  <a:defRPr sz="1300" b="1">
                    <a:solidFill>
                      <a:srgbClr val="000000"/>
                    </a:solidFill>
                  </a:defRPr>
                </a:lvl1pPr>
                <a:lvl2pPr marL="742950" indent="-285750">
                  <a:defRPr sz="1300" b="1">
                    <a:solidFill>
                      <a:srgbClr val="000000"/>
                    </a:solidFill>
                  </a:defRPr>
                </a:lvl2pPr>
                <a:lvl3pPr marL="1143000" indent="-228600">
                  <a:defRPr sz="1300" b="1">
                    <a:solidFill>
                      <a:srgbClr val="000000"/>
                    </a:solidFill>
                  </a:defRPr>
                </a:lvl3pPr>
                <a:lvl4pPr marL="1600200" indent="-228600">
                  <a:defRPr sz="1300" b="1">
                    <a:solidFill>
                      <a:srgbClr val="000000"/>
                    </a:solidFill>
                  </a:defRPr>
                </a:lvl4pPr>
                <a:lvl5pPr marL="2057400" indent="-228600">
                  <a:defRPr sz="1300" b="1">
                    <a:solidFill>
                      <a:srgbClr val="000000"/>
                    </a:solidFill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9pPr>
              </a:lstStyle>
              <a:p>
                <a:r>
                  <a:rPr lang="zh-CN" altLang="en-US" sz="1800" dirty="0">
                    <a:solidFill>
                      <a:schemeClr val="tx1"/>
                    </a:solidFill>
                  </a:rPr>
                  <a:t>目标检测精度</a:t>
                </a:r>
                <a:endParaRPr lang="en-US" dirty="0"/>
              </a:p>
            </p:txBody>
          </p:sp>
          <p:sp>
            <p:nvSpPr>
              <p:cNvPr id="5" name="Text1">
                <a:extLst>
                  <a:ext uri="{FF2B5EF4-FFF2-40B4-BE49-F238E27FC236}">
                    <a16:creationId xmlns:a16="http://schemas.microsoft.com/office/drawing/2014/main" id="{A3FD8D0F-3F20-420B-A676-C7298C757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1141" y="1142561"/>
                <a:ext cx="6570933" cy="595314"/>
              </a:xfrm>
              <a:custGeom>
                <a:avLst/>
                <a:gdLst>
                  <a:gd name="T0" fmla="*/ 0 w 4544"/>
                  <a:gd name="T1" fmla="*/ 0 h 375"/>
                  <a:gd name="T2" fmla="*/ 2147483646 w 4544"/>
                  <a:gd name="T3" fmla="*/ 0 h 375"/>
                  <a:gd name="T4" fmla="*/ 2147483646 w 4544"/>
                  <a:gd name="T5" fmla="*/ 2147483646 h 37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44" h="375">
                    <a:moveTo>
                      <a:pt x="0" y="0"/>
                    </a:moveTo>
                    <a:lnTo>
                      <a:pt x="4544" y="0"/>
                    </a:lnTo>
                    <a:lnTo>
                      <a:pt x="4543" y="375"/>
                    </a:lnTo>
                  </a:path>
                </a:pathLst>
              </a:custGeom>
              <a:noFill/>
              <a:ln w="22225" cap="flat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  <a:tabLst>
                    <a:tab pos="228594" algn="l"/>
                  </a:tabLst>
                  <a:defRPr/>
                </a:pPr>
                <a:r>
                  <a:rPr lang="zh-CN" altLang="en-US" sz="1200" dirty="0"/>
                  <a:t>YOLOv5 - Lite可识别桌椅、楼梯等多种障碍物。</a:t>
                </a:r>
                <a:endParaRPr lang="en-US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2727FB5-9B28-2DED-F28B-935920AF485C}"/>
                </a:ext>
              </a:extLst>
            </p:cNvPr>
            <p:cNvGrpSpPr/>
            <p:nvPr/>
          </p:nvGrpSpPr>
          <p:grpSpPr>
            <a:xfrm>
              <a:off x="669924" y="2240494"/>
              <a:ext cx="10852149" cy="602794"/>
              <a:chOff x="669924" y="2096263"/>
              <a:chExt cx="10852149" cy="602794"/>
            </a:xfrm>
          </p:grpSpPr>
          <p:sp>
            <p:nvSpPr>
              <p:cNvPr id="6" name="Bullet2">
                <a:extLst>
                  <a:ext uri="{FF2B5EF4-FFF2-40B4-BE49-F238E27FC236}">
                    <a16:creationId xmlns:a16="http://schemas.microsoft.com/office/drawing/2014/main" id="{3CC50E6B-428F-493B-8FA7-8E2929997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4" y="2096263"/>
                <a:ext cx="3951288" cy="600075"/>
              </a:xfrm>
              <a:prstGeom prst="homePlate">
                <a:avLst>
                  <a:gd name="adj" fmla="val 39250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  <a:effectLst/>
            </p:spPr>
            <p:txBody>
              <a:bodyPr wrap="square" lIns="90000" tIns="46800" rIns="90000" bIns="46800" anchor="ctr" anchorCtr="0">
                <a:normAutofit/>
              </a:bodyPr>
              <a:lstStyle>
                <a:lvl1pPr>
                  <a:defRPr sz="1300" b="1">
                    <a:solidFill>
                      <a:srgbClr val="000000"/>
                    </a:solidFill>
                  </a:defRPr>
                </a:lvl1pPr>
                <a:lvl2pPr marL="742950" indent="-285750">
                  <a:defRPr sz="1300" b="1">
                    <a:solidFill>
                      <a:srgbClr val="000000"/>
                    </a:solidFill>
                  </a:defRPr>
                </a:lvl2pPr>
                <a:lvl3pPr marL="1143000" indent="-228600">
                  <a:defRPr sz="1300" b="1">
                    <a:solidFill>
                      <a:srgbClr val="000000"/>
                    </a:solidFill>
                  </a:defRPr>
                </a:lvl3pPr>
                <a:lvl4pPr marL="1600200" indent="-228600">
                  <a:defRPr sz="1300" b="1">
                    <a:solidFill>
                      <a:srgbClr val="000000"/>
                    </a:solidFill>
                  </a:defRPr>
                </a:lvl4pPr>
                <a:lvl5pPr marL="2057400" indent="-228600">
                  <a:defRPr sz="1300" b="1">
                    <a:solidFill>
                      <a:srgbClr val="000000"/>
                    </a:solidFill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9pPr>
              </a:lstStyle>
              <a:p>
                <a:r>
                  <a:rPr lang="zh-CN" altLang="en-US" sz="1800" dirty="0">
                    <a:solidFill>
                      <a:schemeClr val="tx1"/>
                    </a:solidFill>
                  </a:rPr>
                  <a:t>深度测距误差</a:t>
                </a:r>
                <a:endParaRPr lang="en-US" dirty="0"/>
              </a:p>
            </p:txBody>
          </p:sp>
          <p:sp>
            <p:nvSpPr>
              <p:cNvPr id="14" name="Text2">
                <a:extLst>
                  <a:ext uri="{FF2B5EF4-FFF2-40B4-BE49-F238E27FC236}">
                    <a16:creationId xmlns:a16="http://schemas.microsoft.com/office/drawing/2014/main" id="{7910A67E-4AE9-4CD9-9718-527ACA44C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1141" y="2103743"/>
                <a:ext cx="6570932" cy="595314"/>
              </a:xfrm>
              <a:custGeom>
                <a:avLst/>
                <a:gdLst>
                  <a:gd name="T0" fmla="*/ 0 w 4544"/>
                  <a:gd name="T1" fmla="*/ 0 h 375"/>
                  <a:gd name="T2" fmla="*/ 2147483646 w 4544"/>
                  <a:gd name="T3" fmla="*/ 0 h 375"/>
                  <a:gd name="T4" fmla="*/ 2147483646 w 4544"/>
                  <a:gd name="T5" fmla="*/ 2147483646 h 37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44" h="375">
                    <a:moveTo>
                      <a:pt x="0" y="0"/>
                    </a:moveTo>
                    <a:lnTo>
                      <a:pt x="4544" y="0"/>
                    </a:lnTo>
                    <a:lnTo>
                      <a:pt x="4543" y="375"/>
                    </a:lnTo>
                  </a:path>
                </a:pathLst>
              </a:custGeom>
              <a:noFill/>
              <a:ln w="22225" cap="flat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  <a:tabLst>
                    <a:tab pos="228594" algn="l"/>
                  </a:tabLst>
                  <a:defRPr/>
                </a:pPr>
                <a:r>
                  <a:rPr lang="zh-CN" altLang="en-US" sz="1200" dirty="0"/>
                  <a:t>双目测距误差控制在厘米级，精准提示距离。</a:t>
                </a:r>
                <a:endParaRPr lang="en-US" dirty="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9DF774A-6267-4F47-C866-B344B2BCA4BA}"/>
                </a:ext>
              </a:extLst>
            </p:cNvPr>
            <p:cNvGrpSpPr/>
            <p:nvPr/>
          </p:nvGrpSpPr>
          <p:grpSpPr>
            <a:xfrm>
              <a:off x="669924" y="3345907"/>
              <a:ext cx="10852150" cy="605231"/>
              <a:chOff x="669924" y="3308914"/>
              <a:chExt cx="10852150" cy="605231"/>
            </a:xfrm>
          </p:grpSpPr>
          <p:sp>
            <p:nvSpPr>
              <p:cNvPr id="7" name="Bullet3">
                <a:extLst>
                  <a:ext uri="{FF2B5EF4-FFF2-40B4-BE49-F238E27FC236}">
                    <a16:creationId xmlns:a16="http://schemas.microsoft.com/office/drawing/2014/main" id="{B9A2BE3C-D9C1-4CB3-871A-7DE41EC25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4" y="3308914"/>
                <a:ext cx="3951288" cy="600075"/>
              </a:xfrm>
              <a:prstGeom prst="homePlate">
                <a:avLst>
                  <a:gd name="adj" fmla="val 39678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  <a:effectLst/>
            </p:spPr>
            <p:txBody>
              <a:bodyPr wrap="square" lIns="90000" tIns="46800" rIns="90000" bIns="46800" anchor="ctr" anchorCtr="0">
                <a:normAutofit/>
              </a:bodyPr>
              <a:lstStyle>
                <a:lvl1pPr>
                  <a:defRPr sz="1300" b="1">
                    <a:solidFill>
                      <a:srgbClr val="000000"/>
                    </a:solidFill>
                  </a:defRPr>
                </a:lvl1pPr>
                <a:lvl2pPr marL="742950" indent="-285750">
                  <a:defRPr sz="1300" b="1">
                    <a:solidFill>
                      <a:srgbClr val="000000"/>
                    </a:solidFill>
                  </a:defRPr>
                </a:lvl2pPr>
                <a:lvl3pPr marL="1143000" indent="-228600">
                  <a:defRPr sz="1300" b="1">
                    <a:solidFill>
                      <a:srgbClr val="000000"/>
                    </a:solidFill>
                  </a:defRPr>
                </a:lvl3pPr>
                <a:lvl4pPr marL="1600200" indent="-228600">
                  <a:defRPr sz="1300" b="1">
                    <a:solidFill>
                      <a:srgbClr val="000000"/>
                    </a:solidFill>
                  </a:defRPr>
                </a:lvl4pPr>
                <a:lvl5pPr marL="2057400" indent="-228600">
                  <a:defRPr sz="1300" b="1">
                    <a:solidFill>
                      <a:srgbClr val="000000"/>
                    </a:solidFill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9pPr>
              </a:lstStyle>
              <a:p>
                <a:r>
                  <a:rPr lang="zh-CN" altLang="en-US" sz="1800" dirty="0">
                    <a:solidFill>
                      <a:schemeClr val="tx1"/>
                    </a:solidFill>
                  </a:rPr>
                  <a:t>环境适应性</a:t>
                </a:r>
                <a:endParaRPr lang="en-US" dirty="0"/>
              </a:p>
            </p:txBody>
          </p:sp>
          <p:sp>
            <p:nvSpPr>
              <p:cNvPr id="15" name="Text3">
                <a:extLst>
                  <a:ext uri="{FF2B5EF4-FFF2-40B4-BE49-F238E27FC236}">
                    <a16:creationId xmlns:a16="http://schemas.microsoft.com/office/drawing/2014/main" id="{07BA4269-C492-4BA8-888E-B7D228EBA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1141" y="3318831"/>
                <a:ext cx="6570933" cy="595314"/>
              </a:xfrm>
              <a:custGeom>
                <a:avLst/>
                <a:gdLst>
                  <a:gd name="T0" fmla="*/ 0 w 4544"/>
                  <a:gd name="T1" fmla="*/ 0 h 375"/>
                  <a:gd name="T2" fmla="*/ 2147483646 w 4544"/>
                  <a:gd name="T3" fmla="*/ 0 h 375"/>
                  <a:gd name="T4" fmla="*/ 2147483646 w 4544"/>
                  <a:gd name="T5" fmla="*/ 2147483646 h 37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44" h="375">
                    <a:moveTo>
                      <a:pt x="0" y="0"/>
                    </a:moveTo>
                    <a:lnTo>
                      <a:pt x="4544" y="0"/>
                    </a:lnTo>
                    <a:lnTo>
                      <a:pt x="4543" y="375"/>
                    </a:lnTo>
                  </a:path>
                </a:pathLst>
              </a:custGeom>
              <a:noFill/>
              <a:ln w="22225" cap="flat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  <a:tabLst>
                    <a:tab pos="228594" algn="l"/>
                  </a:tabLst>
                  <a:defRPr/>
                </a:pPr>
                <a:r>
                  <a:rPr lang="zh-CN" altLang="en-US" sz="1200" dirty="0"/>
                  <a:t>结合深度学习，适应不同光照条件，不易受干扰。</a:t>
                </a:r>
                <a:endParaRPr lang="en-US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593D505-8E11-5FB2-6F3A-A8E76865A963}"/>
                </a:ext>
              </a:extLst>
            </p:cNvPr>
            <p:cNvGrpSpPr/>
            <p:nvPr/>
          </p:nvGrpSpPr>
          <p:grpSpPr>
            <a:xfrm>
              <a:off x="669925" y="4453757"/>
              <a:ext cx="10852148" cy="602057"/>
              <a:chOff x="669925" y="4419000"/>
              <a:chExt cx="10852148" cy="602057"/>
            </a:xfrm>
          </p:grpSpPr>
          <p:sp>
            <p:nvSpPr>
              <p:cNvPr id="8" name="Bullet4">
                <a:extLst>
                  <a:ext uri="{FF2B5EF4-FFF2-40B4-BE49-F238E27FC236}">
                    <a16:creationId xmlns:a16="http://schemas.microsoft.com/office/drawing/2014/main" id="{ED114D2D-104B-45BB-A61A-358BF1C28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" y="4419000"/>
                <a:ext cx="3951288" cy="600075"/>
              </a:xfrm>
              <a:prstGeom prst="homePlate">
                <a:avLst>
                  <a:gd name="adj" fmla="val 39678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  <a:effectLst/>
            </p:spPr>
            <p:txBody>
              <a:bodyPr wrap="square" lIns="90000" tIns="46800" rIns="90000" bIns="46800" anchor="ctr" anchorCtr="0">
                <a:normAutofit/>
              </a:bodyPr>
              <a:lstStyle>
                <a:lvl1pPr>
                  <a:defRPr sz="1300" b="1">
                    <a:solidFill>
                      <a:srgbClr val="000000"/>
                    </a:solidFill>
                  </a:defRPr>
                </a:lvl1pPr>
                <a:lvl2pPr marL="742950" indent="-285750">
                  <a:defRPr sz="1300" b="1">
                    <a:solidFill>
                      <a:srgbClr val="000000"/>
                    </a:solidFill>
                  </a:defRPr>
                </a:lvl2pPr>
                <a:lvl3pPr marL="1143000" indent="-228600">
                  <a:defRPr sz="1300" b="1">
                    <a:solidFill>
                      <a:srgbClr val="000000"/>
                    </a:solidFill>
                  </a:defRPr>
                </a:lvl3pPr>
                <a:lvl4pPr marL="1600200" indent="-228600">
                  <a:defRPr sz="1300" b="1">
                    <a:solidFill>
                      <a:srgbClr val="000000"/>
                    </a:solidFill>
                  </a:defRPr>
                </a:lvl4pPr>
                <a:lvl5pPr marL="2057400" indent="-228600">
                  <a:defRPr sz="1300" b="1">
                    <a:solidFill>
                      <a:srgbClr val="000000"/>
                    </a:solidFill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9pPr>
              </a:lstStyle>
              <a:p>
                <a:r>
                  <a:rPr lang="zh-CN" altLang="en-US" sz="1800" dirty="0">
                    <a:solidFill>
                      <a:schemeClr val="tx1"/>
                    </a:solidFill>
                  </a:rPr>
                  <a:t>实时性</a:t>
                </a:r>
                <a:endParaRPr lang="en-US" dirty="0"/>
              </a:p>
            </p:txBody>
          </p:sp>
          <p:sp>
            <p:nvSpPr>
              <p:cNvPr id="16" name="Text4">
                <a:extLst>
                  <a:ext uri="{FF2B5EF4-FFF2-40B4-BE49-F238E27FC236}">
                    <a16:creationId xmlns:a16="http://schemas.microsoft.com/office/drawing/2014/main" id="{348C0495-8C9E-47B1-87D4-72569BCEF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1141" y="4425743"/>
                <a:ext cx="6570932" cy="595314"/>
              </a:xfrm>
              <a:custGeom>
                <a:avLst/>
                <a:gdLst>
                  <a:gd name="T0" fmla="*/ 0 w 4544"/>
                  <a:gd name="T1" fmla="*/ 0 h 375"/>
                  <a:gd name="T2" fmla="*/ 2147483646 w 4544"/>
                  <a:gd name="T3" fmla="*/ 0 h 375"/>
                  <a:gd name="T4" fmla="*/ 2147483646 w 4544"/>
                  <a:gd name="T5" fmla="*/ 2147483646 h 37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44" h="375">
                    <a:moveTo>
                      <a:pt x="0" y="0"/>
                    </a:moveTo>
                    <a:lnTo>
                      <a:pt x="4544" y="0"/>
                    </a:lnTo>
                    <a:lnTo>
                      <a:pt x="4543" y="375"/>
                    </a:lnTo>
                  </a:path>
                </a:pathLst>
              </a:custGeom>
              <a:noFill/>
              <a:ln w="22225" cap="flat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  <a:tabLst>
                    <a:tab pos="228594" algn="l"/>
                  </a:tabLst>
                  <a:defRPr/>
                </a:pPr>
                <a:r>
                  <a:rPr lang="zh-CN" altLang="en-US" sz="1200" dirty="0"/>
                  <a:t>系统实现毫秒级响应，确保导航信息及时准确。</a:t>
                </a:r>
                <a:endParaRPr 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FB6CC59-85AA-1DCF-04EA-394CDC2B3369}"/>
                </a:ext>
              </a:extLst>
            </p:cNvPr>
            <p:cNvGrpSpPr/>
            <p:nvPr/>
          </p:nvGrpSpPr>
          <p:grpSpPr>
            <a:xfrm>
              <a:off x="669925" y="5558432"/>
              <a:ext cx="10852148" cy="600075"/>
              <a:chOff x="669925" y="5558432"/>
              <a:chExt cx="10852148" cy="600075"/>
            </a:xfrm>
          </p:grpSpPr>
          <p:sp>
            <p:nvSpPr>
              <p:cNvPr id="9" name="Bullet5">
                <a:extLst>
                  <a:ext uri="{FF2B5EF4-FFF2-40B4-BE49-F238E27FC236}">
                    <a16:creationId xmlns:a16="http://schemas.microsoft.com/office/drawing/2014/main" id="{48F820A0-68E0-477E-96E2-DF092C936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25" y="5558432"/>
                <a:ext cx="3951288" cy="600075"/>
              </a:xfrm>
              <a:prstGeom prst="homePlate">
                <a:avLst>
                  <a:gd name="adj" fmla="val 38057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  <a:effectLst/>
            </p:spPr>
            <p:txBody>
              <a:bodyPr wrap="square" lIns="90000" tIns="46800" rIns="90000" bIns="46800" anchor="ctr" anchorCtr="0">
                <a:normAutofit/>
              </a:bodyPr>
              <a:lstStyle>
                <a:lvl1pPr>
                  <a:defRPr sz="1300" b="1">
                    <a:solidFill>
                      <a:srgbClr val="000000"/>
                    </a:solidFill>
                  </a:defRPr>
                </a:lvl1pPr>
                <a:lvl2pPr marL="742950" indent="-285750">
                  <a:defRPr sz="1300" b="1">
                    <a:solidFill>
                      <a:srgbClr val="000000"/>
                    </a:solidFill>
                  </a:defRPr>
                </a:lvl2pPr>
                <a:lvl3pPr marL="1143000" indent="-228600">
                  <a:defRPr sz="1300" b="1">
                    <a:solidFill>
                      <a:srgbClr val="000000"/>
                    </a:solidFill>
                  </a:defRPr>
                </a:lvl3pPr>
                <a:lvl4pPr marL="1600200" indent="-228600">
                  <a:defRPr sz="1300" b="1">
                    <a:solidFill>
                      <a:srgbClr val="000000"/>
                    </a:solidFill>
                  </a:defRPr>
                </a:lvl4pPr>
                <a:lvl5pPr marL="2057400" indent="-228600">
                  <a:defRPr sz="1300" b="1">
                    <a:solidFill>
                      <a:srgbClr val="000000"/>
                    </a:solidFill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 b="1">
                    <a:solidFill>
                      <a:srgbClr val="000000"/>
                    </a:solidFill>
                  </a:defRPr>
                </a:lvl9pPr>
              </a:lstStyle>
              <a:p>
                <a:r>
                  <a:rPr lang="zh-CN" altLang="en-US" sz="1800" dirty="0">
                    <a:solidFill>
                      <a:schemeClr val="tx1"/>
                    </a:solidFill>
                  </a:rPr>
                  <a:t>硬件优化</a:t>
                </a:r>
                <a:endParaRPr lang="en-US" dirty="0"/>
              </a:p>
            </p:txBody>
          </p:sp>
          <p:sp>
            <p:nvSpPr>
              <p:cNvPr id="17" name="Text5">
                <a:extLst>
                  <a:ext uri="{FF2B5EF4-FFF2-40B4-BE49-F238E27FC236}">
                    <a16:creationId xmlns:a16="http://schemas.microsoft.com/office/drawing/2014/main" id="{5A02C1B4-C4E4-4531-A0FA-2A29709DD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1141" y="5563193"/>
                <a:ext cx="6570932" cy="595314"/>
              </a:xfrm>
              <a:custGeom>
                <a:avLst/>
                <a:gdLst>
                  <a:gd name="T0" fmla="*/ 0 w 4544"/>
                  <a:gd name="T1" fmla="*/ 0 h 375"/>
                  <a:gd name="T2" fmla="*/ 2147483646 w 4544"/>
                  <a:gd name="T3" fmla="*/ 0 h 375"/>
                  <a:gd name="T4" fmla="*/ 2147483646 w 4544"/>
                  <a:gd name="T5" fmla="*/ 2147483646 h 37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44" h="375">
                    <a:moveTo>
                      <a:pt x="0" y="0"/>
                    </a:moveTo>
                    <a:lnTo>
                      <a:pt x="4544" y="0"/>
                    </a:lnTo>
                    <a:lnTo>
                      <a:pt x="4543" y="375"/>
                    </a:lnTo>
                  </a:path>
                </a:pathLst>
              </a:custGeom>
              <a:noFill/>
              <a:ln w="22225" cap="flat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  <a:tabLst>
                    <a:tab pos="228594" algn="l"/>
                  </a:tabLst>
                  <a:defRPr/>
                </a:pPr>
                <a:r>
                  <a:rPr lang="zh-CN" altLang="en-US" sz="1200" dirty="0"/>
                  <a:t>轻量化设计，适配便携设备，降低功耗。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60748" y="123171"/>
            <a:ext cx="10858500" cy="900112"/>
          </a:xfrm>
        </p:spPr>
        <p:txBody>
          <a:bodyPr/>
          <a:lstStyle/>
          <a:p>
            <a:r>
              <a:rPr lang="zh-CN" altLang="en-US" dirty="0"/>
              <a:t>语音导航智能化</a:t>
            </a:r>
            <a:endParaRPr lang="en-US" dirty="0"/>
          </a:p>
        </p:txBody>
      </p:sp>
      <p:grpSp>
        <p:nvGrpSpPr>
          <p:cNvPr id="60" name="2c887554-5786-43a4-b87b-1dc03fefb11a.source.5.zh-Hans.pptx">
            <a:extLst>
              <a:ext uri="{FF2B5EF4-FFF2-40B4-BE49-F238E27FC236}">
                <a16:creationId xmlns:a16="http://schemas.microsoft.com/office/drawing/2014/main" id="{27CFD218-A42A-8FAF-C4CC-5E83BEC9A219}"/>
              </a:ext>
            </a:extLst>
          </p:cNvPr>
          <p:cNvGrpSpPr/>
          <p:nvPr/>
        </p:nvGrpSpPr>
        <p:grpSpPr>
          <a:xfrm>
            <a:off x="1004908" y="1166707"/>
            <a:ext cx="10191946" cy="4862273"/>
            <a:chOff x="1004908" y="1166707"/>
            <a:chExt cx="10191946" cy="4862273"/>
          </a:xfrm>
        </p:grpSpPr>
        <p:sp>
          <p:nvSpPr>
            <p:cNvPr id="12" name="îś1ïḋé">
              <a:extLst>
                <a:ext uri="{FF2B5EF4-FFF2-40B4-BE49-F238E27FC236}">
                  <a16:creationId xmlns:a16="http://schemas.microsoft.com/office/drawing/2014/main" id="{37F51F8E-D880-4266-9399-6E5DEF749351}"/>
                </a:ext>
              </a:extLst>
            </p:cNvPr>
            <p:cNvSpPr/>
            <p:nvPr/>
          </p:nvSpPr>
          <p:spPr>
            <a:xfrm rot="14400000">
              <a:off x="8122284" y="3521355"/>
              <a:ext cx="4348237" cy="241951"/>
            </a:xfrm>
            <a:custGeom>
              <a:avLst/>
              <a:gdLst>
                <a:gd name="connsiteX0" fmla="*/ 4195073 w 4195073"/>
                <a:gd name="connsiteY0" fmla="*/ 0 h 212450"/>
                <a:gd name="connsiteX1" fmla="*/ 3886739 w 4195073"/>
                <a:gd name="connsiteY1" fmla="*/ 212450 h 212450"/>
                <a:gd name="connsiteX2" fmla="*/ 3886739 w 4195073"/>
                <a:gd name="connsiteY2" fmla="*/ 99664 h 212450"/>
                <a:gd name="connsiteX3" fmla="*/ 0 w 4195073"/>
                <a:gd name="connsiteY3" fmla="*/ 99664 h 212450"/>
                <a:gd name="connsiteX4" fmla="*/ 0 w 4195073"/>
                <a:gd name="connsiteY4" fmla="*/ 0 h 21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5073" h="212450">
                  <a:moveTo>
                    <a:pt x="4195073" y="0"/>
                  </a:moveTo>
                  <a:lnTo>
                    <a:pt x="3886739" y="212450"/>
                  </a:lnTo>
                  <a:lnTo>
                    <a:pt x="3886739" y="99664"/>
                  </a:lnTo>
                  <a:lnTo>
                    <a:pt x="0" y="99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/>
            </a:p>
          </p:txBody>
        </p:sp>
        <p:sp>
          <p:nvSpPr>
            <p:cNvPr id="24" name="ïṡ1îḑe">
              <a:extLst>
                <a:ext uri="{FF2B5EF4-FFF2-40B4-BE49-F238E27FC236}">
                  <a16:creationId xmlns:a16="http://schemas.microsoft.com/office/drawing/2014/main" id="{A772DAC1-F4D6-4BD1-A451-613521F149B6}"/>
                </a:ext>
              </a:extLst>
            </p:cNvPr>
            <p:cNvSpPr/>
            <p:nvPr/>
          </p:nvSpPr>
          <p:spPr>
            <a:xfrm>
              <a:off x="1004908" y="1897576"/>
              <a:ext cx="399214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5" name="ïṧľïdé">
              <a:extLst>
                <a:ext uri="{FF2B5EF4-FFF2-40B4-BE49-F238E27FC236}">
                  <a16:creationId xmlns:a16="http://schemas.microsoft.com/office/drawing/2014/main" id="{82938CCD-F97F-4CAD-8596-9609CC99EEEB}"/>
                </a:ext>
              </a:extLst>
            </p:cNvPr>
            <p:cNvSpPr/>
            <p:nvPr/>
          </p:nvSpPr>
          <p:spPr>
            <a:xfrm>
              <a:off x="1126886" y="2015757"/>
              <a:ext cx="155257" cy="16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C1346627-A15C-4D25-B64D-F230E82A9017}"/>
                </a:ext>
              </a:extLst>
            </p:cNvPr>
            <p:cNvGrpSpPr/>
            <p:nvPr/>
          </p:nvGrpSpPr>
          <p:grpSpPr>
            <a:xfrm>
              <a:off x="1526100" y="1840410"/>
              <a:ext cx="7929210" cy="833106"/>
              <a:chOff x="1526100" y="1840410"/>
              <a:chExt cx="7929210" cy="833106"/>
            </a:xfrm>
          </p:grpSpPr>
          <p:sp>
            <p:nvSpPr>
              <p:cNvPr id="13" name="Number1">
                <a:extLst>
                  <a:ext uri="{FF2B5EF4-FFF2-40B4-BE49-F238E27FC236}">
                    <a16:creationId xmlns:a16="http://schemas.microsoft.com/office/drawing/2014/main" id="{8BDFB2B0-C769-4418-BA91-A7C21B8B4B32}"/>
                  </a:ext>
                </a:extLst>
              </p:cNvPr>
              <p:cNvSpPr/>
              <p:nvPr/>
            </p:nvSpPr>
            <p:spPr bwMode="auto">
              <a:xfrm>
                <a:off x="8583721" y="1840410"/>
                <a:ext cx="871589" cy="755921"/>
              </a:xfrm>
              <a:custGeom>
                <a:avLst/>
                <a:gdLst>
                  <a:gd name="connsiteX0" fmla="*/ 349282 w 695278"/>
                  <a:gd name="connsiteY0" fmla="*/ 0 h 603008"/>
                  <a:gd name="connsiteX1" fmla="*/ 355860 w 695278"/>
                  <a:gd name="connsiteY1" fmla="*/ 5198 h 603008"/>
                  <a:gd name="connsiteX2" fmla="*/ 386296 w 695278"/>
                  <a:gd name="connsiteY2" fmla="*/ 66663 h 603008"/>
                  <a:gd name="connsiteX3" fmla="*/ 695278 w 695278"/>
                  <a:gd name="connsiteY3" fmla="*/ 603008 h 603008"/>
                  <a:gd name="connsiteX4" fmla="*/ 467851 w 695278"/>
                  <a:gd name="connsiteY4" fmla="*/ 603008 h 603008"/>
                  <a:gd name="connsiteX5" fmla="*/ 467851 w 695278"/>
                  <a:gd name="connsiteY5" fmla="*/ 603007 h 603008"/>
                  <a:gd name="connsiteX6" fmla="*/ 227428 w 695278"/>
                  <a:gd name="connsiteY6" fmla="*/ 603007 h 603008"/>
                  <a:gd name="connsiteX7" fmla="*/ 227427 w 695278"/>
                  <a:gd name="connsiteY7" fmla="*/ 603007 h 603008"/>
                  <a:gd name="connsiteX8" fmla="*/ 227427 w 695278"/>
                  <a:gd name="connsiteY8" fmla="*/ 603008 h 603008"/>
                  <a:gd name="connsiteX9" fmla="*/ 0 w 695278"/>
                  <a:gd name="connsiteY9" fmla="*/ 603008 h 603008"/>
                  <a:gd name="connsiteX10" fmla="*/ 323433 w 695278"/>
                  <a:gd name="connsiteY10" fmla="*/ 43687 h 603008"/>
                  <a:gd name="connsiteX11" fmla="*/ 342704 w 695278"/>
                  <a:gd name="connsiteY11" fmla="*/ 5198 h 603008"/>
                  <a:gd name="connsiteX12" fmla="*/ 347641 w 695278"/>
                  <a:gd name="connsiteY12" fmla="*/ 1297 h 603008"/>
                  <a:gd name="connsiteX13" fmla="*/ 348289 w 695278"/>
                  <a:gd name="connsiteY13" fmla="*/ 1 h 603008"/>
                  <a:gd name="connsiteX14" fmla="*/ 348570 w 695278"/>
                  <a:gd name="connsiteY14" fmla="*/ 563 h 60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5278" h="603008">
                    <a:moveTo>
                      <a:pt x="349282" y="0"/>
                    </a:moveTo>
                    <a:lnTo>
                      <a:pt x="355860" y="5198"/>
                    </a:lnTo>
                    <a:lnTo>
                      <a:pt x="386296" y="66663"/>
                    </a:lnTo>
                    <a:lnTo>
                      <a:pt x="695278" y="603008"/>
                    </a:lnTo>
                    <a:lnTo>
                      <a:pt x="467851" y="603008"/>
                    </a:lnTo>
                    <a:lnTo>
                      <a:pt x="467851" y="603007"/>
                    </a:lnTo>
                    <a:lnTo>
                      <a:pt x="227428" y="603007"/>
                    </a:lnTo>
                    <a:lnTo>
                      <a:pt x="227427" y="603007"/>
                    </a:lnTo>
                    <a:lnTo>
                      <a:pt x="227427" y="603008"/>
                    </a:lnTo>
                    <a:lnTo>
                      <a:pt x="0" y="603008"/>
                    </a:lnTo>
                    <a:lnTo>
                      <a:pt x="323433" y="43687"/>
                    </a:lnTo>
                    <a:lnTo>
                      <a:pt x="342704" y="5198"/>
                    </a:lnTo>
                    <a:lnTo>
                      <a:pt x="347641" y="1297"/>
                    </a:lnTo>
                    <a:lnTo>
                      <a:pt x="348289" y="1"/>
                    </a:lnTo>
                    <a:lnTo>
                      <a:pt x="348570" y="5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b">
                <a:norm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rgbClr val="FFFFFF"/>
                    </a:solidFill>
                  </a:rPr>
                  <a:t>01</a:t>
                </a:r>
                <a:endParaRPr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Text1">
                <a:extLst>
                  <a:ext uri="{FF2B5EF4-FFF2-40B4-BE49-F238E27FC236}">
                    <a16:creationId xmlns:a16="http://schemas.microsoft.com/office/drawing/2014/main" id="{D50B7357-E882-C7AB-6636-801830A7B40C}"/>
                  </a:ext>
                </a:extLst>
              </p:cNvPr>
              <p:cNvSpPr/>
              <p:nvPr/>
            </p:nvSpPr>
            <p:spPr bwMode="auto">
              <a:xfrm>
                <a:off x="1526102" y="2274302"/>
                <a:ext cx="5141171" cy="399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根据用户行走速度动态调整提示频率和内容。</a:t>
                </a:r>
                <a:endParaRPr lang="en-US" dirty="0"/>
              </a:p>
            </p:txBody>
          </p:sp>
          <p:sp>
            <p:nvSpPr>
              <p:cNvPr id="37" name="Bullet1">
                <a:extLst>
                  <a:ext uri="{FF2B5EF4-FFF2-40B4-BE49-F238E27FC236}">
                    <a16:creationId xmlns:a16="http://schemas.microsoft.com/office/drawing/2014/main" id="{FB801FD9-F7DF-8551-A65C-4A4D517733A6}"/>
                  </a:ext>
                </a:extLst>
              </p:cNvPr>
              <p:cNvSpPr txBox="1"/>
              <p:nvPr/>
            </p:nvSpPr>
            <p:spPr bwMode="auto">
              <a:xfrm>
                <a:off x="1526100" y="1897576"/>
                <a:ext cx="5141174" cy="3767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动态提示</a:t>
                </a:r>
                <a:endParaRPr lang="en-US" dirty="0"/>
              </a:p>
            </p:txBody>
          </p:sp>
        </p:grpSp>
        <p:sp>
          <p:nvSpPr>
            <p:cNvPr id="38" name="ïṡ1îḑe">
              <a:extLst>
                <a:ext uri="{FF2B5EF4-FFF2-40B4-BE49-F238E27FC236}">
                  <a16:creationId xmlns:a16="http://schemas.microsoft.com/office/drawing/2014/main" id="{56906504-F0A2-7855-7355-FB7FB66F7978}"/>
                </a:ext>
              </a:extLst>
            </p:cNvPr>
            <p:cNvSpPr/>
            <p:nvPr/>
          </p:nvSpPr>
          <p:spPr>
            <a:xfrm>
              <a:off x="1004908" y="2742536"/>
              <a:ext cx="399214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9" name="ïṧľïdé">
              <a:extLst>
                <a:ext uri="{FF2B5EF4-FFF2-40B4-BE49-F238E27FC236}">
                  <a16:creationId xmlns:a16="http://schemas.microsoft.com/office/drawing/2014/main" id="{F73D5636-7D71-0D73-9BCC-4D48AAC5D511}"/>
                </a:ext>
              </a:extLst>
            </p:cNvPr>
            <p:cNvSpPr/>
            <p:nvPr/>
          </p:nvSpPr>
          <p:spPr>
            <a:xfrm>
              <a:off x="1126886" y="2860717"/>
              <a:ext cx="155257" cy="16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6C091966-9E6A-7415-2D32-7459EF612232}"/>
                </a:ext>
              </a:extLst>
            </p:cNvPr>
            <p:cNvGrpSpPr/>
            <p:nvPr/>
          </p:nvGrpSpPr>
          <p:grpSpPr>
            <a:xfrm>
              <a:off x="1526100" y="2596330"/>
              <a:ext cx="8365817" cy="922146"/>
              <a:chOff x="1526100" y="2596330"/>
              <a:chExt cx="8365817" cy="922146"/>
            </a:xfrm>
          </p:grpSpPr>
          <p:sp>
            <p:nvSpPr>
              <p:cNvPr id="11" name="Number2">
                <a:extLst>
                  <a:ext uri="{FF2B5EF4-FFF2-40B4-BE49-F238E27FC236}">
                    <a16:creationId xmlns:a16="http://schemas.microsoft.com/office/drawing/2014/main" id="{92789115-0A72-4CC9-90C2-78709D6D3B1E}"/>
                  </a:ext>
                </a:extLst>
              </p:cNvPr>
              <p:cNvSpPr/>
              <p:nvPr/>
            </p:nvSpPr>
            <p:spPr bwMode="auto">
              <a:xfrm>
                <a:off x="8147114" y="2596330"/>
                <a:ext cx="1744803" cy="754291"/>
              </a:xfrm>
              <a:custGeom>
                <a:avLst/>
                <a:gdLst>
                  <a:gd name="connsiteX0" fmla="*/ 348288 w 1391853"/>
                  <a:gd name="connsiteY0" fmla="*/ 0 h 601707"/>
                  <a:gd name="connsiteX1" fmla="*/ 527601 w 1391853"/>
                  <a:gd name="connsiteY1" fmla="*/ 0 h 601707"/>
                  <a:gd name="connsiteX2" fmla="*/ 575715 w 1391853"/>
                  <a:gd name="connsiteY2" fmla="*/ 0 h 601707"/>
                  <a:gd name="connsiteX3" fmla="*/ 816138 w 1391853"/>
                  <a:gd name="connsiteY3" fmla="*/ 0 h 601707"/>
                  <a:gd name="connsiteX4" fmla="*/ 896189 w 1391853"/>
                  <a:gd name="connsiteY4" fmla="*/ 0 h 601707"/>
                  <a:gd name="connsiteX5" fmla="*/ 1043565 w 1391853"/>
                  <a:gd name="connsiteY5" fmla="*/ 0 h 601707"/>
                  <a:gd name="connsiteX6" fmla="*/ 1391853 w 1391853"/>
                  <a:gd name="connsiteY6" fmla="*/ 601707 h 601707"/>
                  <a:gd name="connsiteX7" fmla="*/ 1075503 w 1391853"/>
                  <a:gd name="connsiteY7" fmla="*/ 601707 h 601707"/>
                  <a:gd name="connsiteX8" fmla="*/ 933100 w 1391853"/>
                  <a:gd name="connsiteY8" fmla="*/ 601707 h 601707"/>
                  <a:gd name="connsiteX9" fmla="*/ 458753 w 1391853"/>
                  <a:gd name="connsiteY9" fmla="*/ 601707 h 601707"/>
                  <a:gd name="connsiteX10" fmla="*/ 348287 w 1391853"/>
                  <a:gd name="connsiteY10" fmla="*/ 601707 h 601707"/>
                  <a:gd name="connsiteX11" fmla="*/ 0 w 1391853"/>
                  <a:gd name="connsiteY11" fmla="*/ 601707 h 601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91853" h="601707">
                    <a:moveTo>
                      <a:pt x="348288" y="0"/>
                    </a:moveTo>
                    <a:lnTo>
                      <a:pt x="527601" y="0"/>
                    </a:lnTo>
                    <a:lnTo>
                      <a:pt x="575715" y="0"/>
                    </a:lnTo>
                    <a:lnTo>
                      <a:pt x="816138" y="0"/>
                    </a:lnTo>
                    <a:lnTo>
                      <a:pt x="896189" y="0"/>
                    </a:lnTo>
                    <a:lnTo>
                      <a:pt x="1043565" y="0"/>
                    </a:lnTo>
                    <a:lnTo>
                      <a:pt x="1391853" y="601707"/>
                    </a:lnTo>
                    <a:lnTo>
                      <a:pt x="1075503" y="601707"/>
                    </a:lnTo>
                    <a:lnTo>
                      <a:pt x="933100" y="601707"/>
                    </a:lnTo>
                    <a:lnTo>
                      <a:pt x="458753" y="601707"/>
                    </a:lnTo>
                    <a:lnTo>
                      <a:pt x="348287" y="601707"/>
                    </a:lnTo>
                    <a:lnTo>
                      <a:pt x="0" y="601707"/>
                    </a:ln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b">
                <a:norm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02</a:t>
                </a:r>
                <a:endParaRPr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2">
                <a:extLst>
                  <a:ext uri="{FF2B5EF4-FFF2-40B4-BE49-F238E27FC236}">
                    <a16:creationId xmlns:a16="http://schemas.microsoft.com/office/drawing/2014/main" id="{B1CD4716-C683-C8C3-BCB8-F73A29C322B2}"/>
                  </a:ext>
                </a:extLst>
              </p:cNvPr>
              <p:cNvSpPr/>
              <p:nvPr/>
            </p:nvSpPr>
            <p:spPr bwMode="auto">
              <a:xfrm>
                <a:off x="1526102" y="3119262"/>
                <a:ext cx="5141171" cy="399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用户可自选播报模式，满足不同使用需求。</a:t>
                </a:r>
                <a:endParaRPr lang="en-US" dirty="0"/>
              </a:p>
            </p:txBody>
          </p:sp>
          <p:sp>
            <p:nvSpPr>
              <p:cNvPr id="41" name="Bullet2">
                <a:extLst>
                  <a:ext uri="{FF2B5EF4-FFF2-40B4-BE49-F238E27FC236}">
                    <a16:creationId xmlns:a16="http://schemas.microsoft.com/office/drawing/2014/main" id="{C3348B82-52A9-64C9-2C7F-1540596F4B1B}"/>
                  </a:ext>
                </a:extLst>
              </p:cNvPr>
              <p:cNvSpPr txBox="1"/>
              <p:nvPr/>
            </p:nvSpPr>
            <p:spPr bwMode="auto">
              <a:xfrm>
                <a:off x="1526100" y="2742536"/>
                <a:ext cx="5141174" cy="3767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定制化播报</a:t>
                </a:r>
                <a:endParaRPr lang="en-US" dirty="0"/>
              </a:p>
            </p:txBody>
          </p:sp>
        </p:grpSp>
        <p:sp>
          <p:nvSpPr>
            <p:cNvPr id="42" name="ïṡ1îḑe">
              <a:extLst>
                <a:ext uri="{FF2B5EF4-FFF2-40B4-BE49-F238E27FC236}">
                  <a16:creationId xmlns:a16="http://schemas.microsoft.com/office/drawing/2014/main" id="{D01FACF1-0BBF-184D-1F34-5192C1CFFE7B}"/>
                </a:ext>
              </a:extLst>
            </p:cNvPr>
            <p:cNvSpPr/>
            <p:nvPr/>
          </p:nvSpPr>
          <p:spPr>
            <a:xfrm>
              <a:off x="1004908" y="3574507"/>
              <a:ext cx="399214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3" name="ïṧľïdé">
              <a:extLst>
                <a:ext uri="{FF2B5EF4-FFF2-40B4-BE49-F238E27FC236}">
                  <a16:creationId xmlns:a16="http://schemas.microsoft.com/office/drawing/2014/main" id="{EA944E19-D062-C4F2-08A5-4CC4BE1E453F}"/>
                </a:ext>
              </a:extLst>
            </p:cNvPr>
            <p:cNvSpPr/>
            <p:nvPr/>
          </p:nvSpPr>
          <p:spPr>
            <a:xfrm>
              <a:off x="1126886" y="3692688"/>
              <a:ext cx="155257" cy="16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C0874B0-4E7C-2587-F2E6-17974D66F775}"/>
                </a:ext>
              </a:extLst>
            </p:cNvPr>
            <p:cNvGrpSpPr/>
            <p:nvPr/>
          </p:nvGrpSpPr>
          <p:grpSpPr>
            <a:xfrm>
              <a:off x="1526100" y="3350618"/>
              <a:ext cx="8800796" cy="999829"/>
              <a:chOff x="1526100" y="3350618"/>
              <a:chExt cx="8800796" cy="999829"/>
            </a:xfrm>
          </p:grpSpPr>
          <p:sp>
            <p:nvSpPr>
              <p:cNvPr id="10" name="Number3">
                <a:extLst>
                  <a:ext uri="{FF2B5EF4-FFF2-40B4-BE49-F238E27FC236}">
                    <a16:creationId xmlns:a16="http://schemas.microsoft.com/office/drawing/2014/main" id="{CC67D324-E269-44EB-B6B2-DFB771F9550B}"/>
                  </a:ext>
                </a:extLst>
              </p:cNvPr>
              <p:cNvSpPr/>
              <p:nvPr/>
            </p:nvSpPr>
            <p:spPr bwMode="auto">
              <a:xfrm>
                <a:off x="7712136" y="3350618"/>
                <a:ext cx="2614760" cy="754291"/>
              </a:xfrm>
              <a:custGeom>
                <a:avLst/>
                <a:gdLst>
                  <a:gd name="connsiteX0" fmla="*/ 346988 w 2085829"/>
                  <a:gd name="connsiteY0" fmla="*/ 0 h 601707"/>
                  <a:gd name="connsiteX1" fmla="*/ 761790 w 2085829"/>
                  <a:gd name="connsiteY1" fmla="*/ 0 h 601707"/>
                  <a:gd name="connsiteX2" fmla="*/ 805741 w 2085829"/>
                  <a:gd name="connsiteY2" fmla="*/ 0 h 601707"/>
                  <a:gd name="connsiteX3" fmla="*/ 1280088 w 2085829"/>
                  <a:gd name="connsiteY3" fmla="*/ 0 h 601707"/>
                  <a:gd name="connsiteX4" fmla="*/ 1304153 w 2085829"/>
                  <a:gd name="connsiteY4" fmla="*/ 0 h 601707"/>
                  <a:gd name="connsiteX5" fmla="*/ 1738841 w 2085829"/>
                  <a:gd name="connsiteY5" fmla="*/ 0 h 601707"/>
                  <a:gd name="connsiteX6" fmla="*/ 2085829 w 2085829"/>
                  <a:gd name="connsiteY6" fmla="*/ 601707 h 601707"/>
                  <a:gd name="connsiteX7" fmla="*/ 1437886 w 2085829"/>
                  <a:gd name="connsiteY7" fmla="*/ 601707 h 601707"/>
                  <a:gd name="connsiteX8" fmla="*/ 1397050 w 2085829"/>
                  <a:gd name="connsiteY8" fmla="*/ 601707 h 601707"/>
                  <a:gd name="connsiteX9" fmla="*/ 688779 w 2085829"/>
                  <a:gd name="connsiteY9" fmla="*/ 601707 h 601707"/>
                  <a:gd name="connsiteX10" fmla="*/ 628057 w 2085829"/>
                  <a:gd name="connsiteY10" fmla="*/ 601707 h 601707"/>
                  <a:gd name="connsiteX11" fmla="*/ 0 w 2085829"/>
                  <a:gd name="connsiteY11" fmla="*/ 601707 h 601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5829" h="601707">
                    <a:moveTo>
                      <a:pt x="346988" y="0"/>
                    </a:moveTo>
                    <a:lnTo>
                      <a:pt x="761790" y="0"/>
                    </a:lnTo>
                    <a:lnTo>
                      <a:pt x="805741" y="0"/>
                    </a:lnTo>
                    <a:lnTo>
                      <a:pt x="1280088" y="0"/>
                    </a:lnTo>
                    <a:lnTo>
                      <a:pt x="1304153" y="0"/>
                    </a:lnTo>
                    <a:lnTo>
                      <a:pt x="1738841" y="0"/>
                    </a:lnTo>
                    <a:lnTo>
                      <a:pt x="2085829" y="601707"/>
                    </a:lnTo>
                    <a:lnTo>
                      <a:pt x="1437886" y="601707"/>
                    </a:lnTo>
                    <a:lnTo>
                      <a:pt x="1397050" y="601707"/>
                    </a:lnTo>
                    <a:lnTo>
                      <a:pt x="688779" y="601707"/>
                    </a:lnTo>
                    <a:lnTo>
                      <a:pt x="628057" y="601707"/>
                    </a:lnTo>
                    <a:lnTo>
                      <a:pt x="0" y="6017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b">
                <a:normAutofit/>
              </a:bodyPr>
              <a:lstStyle/>
              <a:p>
                <a:pPr algn="ctr"/>
                <a:r>
                  <a:rPr lang="en-US" sz="1200" b="1" dirty="0">
                    <a:solidFill>
                      <a:srgbClr val="FFFFFF"/>
                    </a:solidFill>
                  </a:rPr>
                  <a:t>03</a:t>
                </a:r>
                <a:endParaRPr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Text3">
                <a:extLst>
                  <a:ext uri="{FF2B5EF4-FFF2-40B4-BE49-F238E27FC236}">
                    <a16:creationId xmlns:a16="http://schemas.microsoft.com/office/drawing/2014/main" id="{B7EE9F90-999C-9753-66FA-1884970B5E97}"/>
                  </a:ext>
                </a:extLst>
              </p:cNvPr>
              <p:cNvSpPr/>
              <p:nvPr/>
            </p:nvSpPr>
            <p:spPr bwMode="auto">
              <a:xfrm>
                <a:off x="1526102" y="3951233"/>
                <a:ext cx="5141171" cy="399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嘈杂环境中增强关键信息播报，避免信息遗漏。</a:t>
                </a:r>
                <a:endParaRPr lang="en-US" dirty="0"/>
              </a:p>
            </p:txBody>
          </p:sp>
          <p:sp>
            <p:nvSpPr>
              <p:cNvPr id="45" name="Bullet3">
                <a:extLst>
                  <a:ext uri="{FF2B5EF4-FFF2-40B4-BE49-F238E27FC236}">
                    <a16:creationId xmlns:a16="http://schemas.microsoft.com/office/drawing/2014/main" id="{E5E1E7A4-3165-6227-7B6E-57FAD86F0482}"/>
                  </a:ext>
                </a:extLst>
              </p:cNvPr>
              <p:cNvSpPr txBox="1"/>
              <p:nvPr/>
            </p:nvSpPr>
            <p:spPr bwMode="auto">
              <a:xfrm>
                <a:off x="1526100" y="3574507"/>
                <a:ext cx="5141174" cy="3767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噪音环境优化</a:t>
                </a:r>
                <a:endParaRPr lang="en-US" dirty="0"/>
              </a:p>
            </p:txBody>
          </p:sp>
        </p:grpSp>
        <p:sp>
          <p:nvSpPr>
            <p:cNvPr id="46" name="ïṡ1îḑe">
              <a:extLst>
                <a:ext uri="{FF2B5EF4-FFF2-40B4-BE49-F238E27FC236}">
                  <a16:creationId xmlns:a16="http://schemas.microsoft.com/office/drawing/2014/main" id="{054DBD45-1722-A191-5923-7027EEB6B263}"/>
                </a:ext>
              </a:extLst>
            </p:cNvPr>
            <p:cNvSpPr/>
            <p:nvPr/>
          </p:nvSpPr>
          <p:spPr>
            <a:xfrm>
              <a:off x="1004908" y="4419467"/>
              <a:ext cx="399214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7" name="ïṧľïdé">
              <a:extLst>
                <a:ext uri="{FF2B5EF4-FFF2-40B4-BE49-F238E27FC236}">
                  <a16:creationId xmlns:a16="http://schemas.microsoft.com/office/drawing/2014/main" id="{7F0ADEC8-D30E-57A2-1DB8-5B5AC755A130}"/>
                </a:ext>
              </a:extLst>
            </p:cNvPr>
            <p:cNvSpPr/>
            <p:nvPr/>
          </p:nvSpPr>
          <p:spPr>
            <a:xfrm>
              <a:off x="1126886" y="4537648"/>
              <a:ext cx="155257" cy="16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353378DB-9B81-6A6B-74B2-951C3BC70766}"/>
                </a:ext>
              </a:extLst>
            </p:cNvPr>
            <p:cNvGrpSpPr/>
            <p:nvPr/>
          </p:nvGrpSpPr>
          <p:grpSpPr>
            <a:xfrm>
              <a:off x="1526100" y="4104908"/>
              <a:ext cx="9235777" cy="1090499"/>
              <a:chOff x="1526100" y="4104908"/>
              <a:chExt cx="9235777" cy="1090499"/>
            </a:xfrm>
          </p:grpSpPr>
          <p:sp>
            <p:nvSpPr>
              <p:cNvPr id="9" name="Number4">
                <a:extLst>
                  <a:ext uri="{FF2B5EF4-FFF2-40B4-BE49-F238E27FC236}">
                    <a16:creationId xmlns:a16="http://schemas.microsoft.com/office/drawing/2014/main" id="{A71CB8B3-1AE9-4D94-9AEB-4C2B6EE023C4}"/>
                  </a:ext>
                </a:extLst>
              </p:cNvPr>
              <p:cNvSpPr/>
              <p:nvPr/>
            </p:nvSpPr>
            <p:spPr bwMode="auto">
              <a:xfrm>
                <a:off x="7277158" y="4104908"/>
                <a:ext cx="3484719" cy="754291"/>
              </a:xfrm>
              <a:custGeom>
                <a:avLst/>
                <a:gdLst>
                  <a:gd name="connsiteX0" fmla="*/ 346988 w 2779807"/>
                  <a:gd name="connsiteY0" fmla="*/ 0 h 601707"/>
                  <a:gd name="connsiteX1" fmla="*/ 921015 w 2779807"/>
                  <a:gd name="connsiteY1" fmla="*/ 0 h 601707"/>
                  <a:gd name="connsiteX2" fmla="*/ 1035767 w 2779807"/>
                  <a:gd name="connsiteY2" fmla="*/ 0 h 601707"/>
                  <a:gd name="connsiteX3" fmla="*/ 1744040 w 2779807"/>
                  <a:gd name="connsiteY3" fmla="*/ 0 h 601707"/>
                  <a:gd name="connsiteX4" fmla="*/ 1843696 w 2779807"/>
                  <a:gd name="connsiteY4" fmla="*/ 0 h 601707"/>
                  <a:gd name="connsiteX5" fmla="*/ 2432819 w 2779807"/>
                  <a:gd name="connsiteY5" fmla="*/ 0 h 601707"/>
                  <a:gd name="connsiteX6" fmla="*/ 2779807 w 2779807"/>
                  <a:gd name="connsiteY6" fmla="*/ 601707 h 601707"/>
                  <a:gd name="connsiteX7" fmla="*/ 1997758 w 2779807"/>
                  <a:gd name="connsiteY7" fmla="*/ 601707 h 601707"/>
                  <a:gd name="connsiteX8" fmla="*/ 1862302 w 2779807"/>
                  <a:gd name="connsiteY8" fmla="*/ 601707 h 601707"/>
                  <a:gd name="connsiteX9" fmla="*/ 917505 w 2779807"/>
                  <a:gd name="connsiteY9" fmla="*/ 601707 h 601707"/>
                  <a:gd name="connsiteX10" fmla="*/ 766953 w 2779807"/>
                  <a:gd name="connsiteY10" fmla="*/ 601707 h 601707"/>
                  <a:gd name="connsiteX11" fmla="*/ 0 w 2779807"/>
                  <a:gd name="connsiteY11" fmla="*/ 601707 h 601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79807" h="601707">
                    <a:moveTo>
                      <a:pt x="346988" y="0"/>
                    </a:moveTo>
                    <a:lnTo>
                      <a:pt x="921015" y="0"/>
                    </a:lnTo>
                    <a:lnTo>
                      <a:pt x="1035767" y="0"/>
                    </a:lnTo>
                    <a:lnTo>
                      <a:pt x="1744040" y="0"/>
                    </a:lnTo>
                    <a:lnTo>
                      <a:pt x="1843696" y="0"/>
                    </a:lnTo>
                    <a:lnTo>
                      <a:pt x="2432819" y="0"/>
                    </a:lnTo>
                    <a:lnTo>
                      <a:pt x="2779807" y="601707"/>
                    </a:lnTo>
                    <a:lnTo>
                      <a:pt x="1997758" y="601707"/>
                    </a:lnTo>
                    <a:lnTo>
                      <a:pt x="1862302" y="601707"/>
                    </a:lnTo>
                    <a:lnTo>
                      <a:pt x="917505" y="601707"/>
                    </a:lnTo>
                    <a:lnTo>
                      <a:pt x="766953" y="601707"/>
                    </a:lnTo>
                    <a:lnTo>
                      <a:pt x="0" y="601707"/>
                    </a:ln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>
                <a:noFill/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b">
                <a:norm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04</a:t>
                </a:r>
                <a:endParaRPr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4">
                <a:extLst>
                  <a:ext uri="{FF2B5EF4-FFF2-40B4-BE49-F238E27FC236}">
                    <a16:creationId xmlns:a16="http://schemas.microsoft.com/office/drawing/2014/main" id="{343B297F-C894-669D-CED4-18BFD6987080}"/>
                  </a:ext>
                </a:extLst>
              </p:cNvPr>
              <p:cNvSpPr/>
              <p:nvPr/>
            </p:nvSpPr>
            <p:spPr bwMode="auto">
              <a:xfrm>
                <a:off x="1526102" y="4796193"/>
                <a:ext cx="5141171" cy="399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支持多种语言播报，方便不同地区用户使用。</a:t>
                </a:r>
                <a:endParaRPr lang="en-US" dirty="0"/>
              </a:p>
            </p:txBody>
          </p:sp>
          <p:sp>
            <p:nvSpPr>
              <p:cNvPr id="49" name="Bullet4">
                <a:extLst>
                  <a:ext uri="{FF2B5EF4-FFF2-40B4-BE49-F238E27FC236}">
                    <a16:creationId xmlns:a16="http://schemas.microsoft.com/office/drawing/2014/main" id="{BBA5A293-94DE-68DF-6844-64618FF84737}"/>
                  </a:ext>
                </a:extLst>
              </p:cNvPr>
              <p:cNvSpPr txBox="1"/>
              <p:nvPr/>
            </p:nvSpPr>
            <p:spPr bwMode="auto">
              <a:xfrm>
                <a:off x="1526100" y="4419467"/>
                <a:ext cx="5141174" cy="3767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多语言支持</a:t>
                </a:r>
                <a:endParaRPr lang="en-US" dirty="0"/>
              </a:p>
            </p:txBody>
          </p:sp>
        </p:grpSp>
        <p:sp>
          <p:nvSpPr>
            <p:cNvPr id="50" name="ïṡ1îḑe">
              <a:extLst>
                <a:ext uri="{FF2B5EF4-FFF2-40B4-BE49-F238E27FC236}">
                  <a16:creationId xmlns:a16="http://schemas.microsoft.com/office/drawing/2014/main" id="{B5BB7989-7560-17AA-1315-0AD6912D08E5}"/>
                </a:ext>
              </a:extLst>
            </p:cNvPr>
            <p:cNvSpPr/>
            <p:nvPr/>
          </p:nvSpPr>
          <p:spPr>
            <a:xfrm>
              <a:off x="1004908" y="5253040"/>
              <a:ext cx="399214" cy="39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1" name="ïṧľïdé">
              <a:extLst>
                <a:ext uri="{FF2B5EF4-FFF2-40B4-BE49-F238E27FC236}">
                  <a16:creationId xmlns:a16="http://schemas.microsoft.com/office/drawing/2014/main" id="{E563646E-E880-7C52-FE1B-177148629E24}"/>
                </a:ext>
              </a:extLst>
            </p:cNvPr>
            <p:cNvSpPr/>
            <p:nvPr/>
          </p:nvSpPr>
          <p:spPr>
            <a:xfrm>
              <a:off x="1126886" y="5371221"/>
              <a:ext cx="155257" cy="16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03E477E2-EB8F-A19A-A356-06DAA1611627}"/>
                </a:ext>
              </a:extLst>
            </p:cNvPr>
            <p:cNvGrpSpPr/>
            <p:nvPr/>
          </p:nvGrpSpPr>
          <p:grpSpPr>
            <a:xfrm>
              <a:off x="1526100" y="4859197"/>
              <a:ext cx="9670754" cy="1169783"/>
              <a:chOff x="1526100" y="4859197"/>
              <a:chExt cx="9670754" cy="1169783"/>
            </a:xfrm>
          </p:grpSpPr>
          <p:sp>
            <p:nvSpPr>
              <p:cNvPr id="8" name="Number5">
                <a:extLst>
                  <a:ext uri="{FF2B5EF4-FFF2-40B4-BE49-F238E27FC236}">
                    <a16:creationId xmlns:a16="http://schemas.microsoft.com/office/drawing/2014/main" id="{01D83C1A-B643-4CD0-A7F4-2C89C3107B7D}"/>
                  </a:ext>
                </a:extLst>
              </p:cNvPr>
              <p:cNvSpPr/>
              <p:nvPr/>
            </p:nvSpPr>
            <p:spPr bwMode="auto">
              <a:xfrm>
                <a:off x="6853414" y="4859197"/>
                <a:ext cx="4343440" cy="754291"/>
              </a:xfrm>
              <a:custGeom>
                <a:avLst/>
                <a:gdLst>
                  <a:gd name="connsiteX0" fmla="*/ 343490 w 3464820"/>
                  <a:gd name="connsiteY0" fmla="*/ 0 h 601707"/>
                  <a:gd name="connsiteX1" fmla="*/ 1146865 w 3464820"/>
                  <a:gd name="connsiteY1" fmla="*/ 0 h 601707"/>
                  <a:gd name="connsiteX2" fmla="*/ 1251746 w 3464820"/>
                  <a:gd name="connsiteY2" fmla="*/ 0 h 601707"/>
                  <a:gd name="connsiteX3" fmla="*/ 2200326 w 3464820"/>
                  <a:gd name="connsiteY3" fmla="*/ 0 h 601707"/>
                  <a:gd name="connsiteX4" fmla="*/ 2341984 w 3464820"/>
                  <a:gd name="connsiteY4" fmla="*/ 0 h 601707"/>
                  <a:gd name="connsiteX5" fmla="*/ 3117831 w 3464820"/>
                  <a:gd name="connsiteY5" fmla="*/ 0 h 601707"/>
                  <a:gd name="connsiteX6" fmla="*/ 3464820 w 3464820"/>
                  <a:gd name="connsiteY6" fmla="*/ 601707 h 601707"/>
                  <a:gd name="connsiteX7" fmla="*/ 2489936 w 3464820"/>
                  <a:gd name="connsiteY7" fmla="*/ 601707 h 601707"/>
                  <a:gd name="connsiteX8" fmla="*/ 2317288 w 3464820"/>
                  <a:gd name="connsiteY8" fmla="*/ 601707 h 601707"/>
                  <a:gd name="connsiteX9" fmla="*/ 1135963 w 3464820"/>
                  <a:gd name="connsiteY9" fmla="*/ 601707 h 601707"/>
                  <a:gd name="connsiteX10" fmla="*/ 998913 w 3464820"/>
                  <a:gd name="connsiteY10" fmla="*/ 601707 h 601707"/>
                  <a:gd name="connsiteX11" fmla="*/ 0 w 3464820"/>
                  <a:gd name="connsiteY11" fmla="*/ 601707 h 601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64820" h="601707">
                    <a:moveTo>
                      <a:pt x="343490" y="0"/>
                    </a:moveTo>
                    <a:lnTo>
                      <a:pt x="1146865" y="0"/>
                    </a:lnTo>
                    <a:lnTo>
                      <a:pt x="1251746" y="0"/>
                    </a:lnTo>
                    <a:lnTo>
                      <a:pt x="2200326" y="0"/>
                    </a:lnTo>
                    <a:lnTo>
                      <a:pt x="2341984" y="0"/>
                    </a:lnTo>
                    <a:lnTo>
                      <a:pt x="3117831" y="0"/>
                    </a:lnTo>
                    <a:lnTo>
                      <a:pt x="3464820" y="601707"/>
                    </a:lnTo>
                    <a:lnTo>
                      <a:pt x="2489936" y="601707"/>
                    </a:lnTo>
                    <a:lnTo>
                      <a:pt x="2317288" y="601707"/>
                    </a:lnTo>
                    <a:lnTo>
                      <a:pt x="1135963" y="601707"/>
                    </a:lnTo>
                    <a:lnTo>
                      <a:pt x="998913" y="601707"/>
                    </a:lnTo>
                    <a:lnTo>
                      <a:pt x="0" y="6017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b">
                <a:normAutofit/>
              </a:bodyPr>
              <a:lstStyle/>
              <a:p>
                <a:pPr algn="ctr"/>
                <a:r>
                  <a:rPr lang="en-US" sz="1200" b="1" dirty="0">
                    <a:solidFill>
                      <a:srgbClr val="FFFFFF"/>
                    </a:solidFill>
                  </a:rPr>
                  <a:t>05</a:t>
                </a:r>
                <a:endParaRPr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Text5">
                <a:extLst>
                  <a:ext uri="{FF2B5EF4-FFF2-40B4-BE49-F238E27FC236}">
                    <a16:creationId xmlns:a16="http://schemas.microsoft.com/office/drawing/2014/main" id="{C48D0151-8BA8-E4A2-2E5F-CEF472B30DE8}"/>
                  </a:ext>
                </a:extLst>
              </p:cNvPr>
              <p:cNvSpPr/>
              <p:nvPr/>
            </p:nvSpPr>
            <p:spPr bwMode="auto">
              <a:xfrm>
                <a:off x="1526102" y="5629766"/>
                <a:ext cx="5141171" cy="399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提供多种语音风格，增加用户使用舒适度。</a:t>
                </a:r>
                <a:endParaRPr lang="en-US" dirty="0"/>
              </a:p>
            </p:txBody>
          </p:sp>
          <p:sp>
            <p:nvSpPr>
              <p:cNvPr id="53" name="Bullet5">
                <a:extLst>
                  <a:ext uri="{FF2B5EF4-FFF2-40B4-BE49-F238E27FC236}">
                    <a16:creationId xmlns:a16="http://schemas.microsoft.com/office/drawing/2014/main" id="{4440F442-275F-2D21-11DB-93C169D5BAE1}"/>
                  </a:ext>
                </a:extLst>
              </p:cNvPr>
              <p:cNvSpPr txBox="1"/>
              <p:nvPr/>
            </p:nvSpPr>
            <p:spPr bwMode="auto">
              <a:xfrm>
                <a:off x="1526100" y="5253040"/>
                <a:ext cx="5141174" cy="3767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语音风格选择</a:t>
                </a:r>
                <a:endParaRPr lang="en-US" dirty="0"/>
              </a:p>
            </p:txBody>
          </p:sp>
        </p:grpSp>
        <p:sp>
          <p:nvSpPr>
            <p:cNvPr id="34" name="Title">
              <a:extLst>
                <a:ext uri="{FF2B5EF4-FFF2-40B4-BE49-F238E27FC236}">
                  <a16:creationId xmlns:a16="http://schemas.microsoft.com/office/drawing/2014/main" id="{6BB1BAA0-1A83-50E1-3CDC-CB1BC8A951EF}"/>
                </a:ext>
              </a:extLst>
            </p:cNvPr>
            <p:cNvSpPr txBox="1"/>
            <p:nvPr/>
          </p:nvSpPr>
          <p:spPr>
            <a:xfrm>
              <a:off x="1004908" y="1166707"/>
              <a:ext cx="5290853" cy="532293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r>
                <a:rPr lang="zh-CN" altLang="en-US" sz="2000" b="1" dirty="0"/>
                <a:t>智能语音播报，提升交互体验</a:t>
              </a:r>
              <a:endParaRPr lang="en-US" sz="20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自适应学习</a:t>
            </a:r>
            <a:endParaRPr lang="en-US" dirty="0"/>
          </a:p>
        </p:txBody>
      </p:sp>
      <p:grpSp>
        <p:nvGrpSpPr>
          <p:cNvPr id="26" name="93e28cd5-c830-4cde-b46a-4c1fed69e37b.source.5.zh-Hans.pptx">
            <a:extLst>
              <a:ext uri="{FF2B5EF4-FFF2-40B4-BE49-F238E27FC236}">
                <a16:creationId xmlns:a16="http://schemas.microsoft.com/office/drawing/2014/main" id="{D892AC47-F98C-9491-0CAD-FC5BE8A112AB}"/>
              </a:ext>
            </a:extLst>
          </p:cNvPr>
          <p:cNvGrpSpPr/>
          <p:nvPr/>
        </p:nvGrpSpPr>
        <p:grpSpPr>
          <a:xfrm>
            <a:off x="691082" y="1319559"/>
            <a:ext cx="10809837" cy="4814541"/>
            <a:chOff x="691082" y="1319559"/>
            <a:chExt cx="10809837" cy="4814541"/>
          </a:xfrm>
        </p:grpSpPr>
        <p:sp>
          <p:nvSpPr>
            <p:cNvPr id="3" name="Title">
              <a:extLst>
                <a:ext uri="{FF2B5EF4-FFF2-40B4-BE49-F238E27FC236}">
                  <a16:creationId xmlns:a16="http://schemas.microsoft.com/office/drawing/2014/main" id="{1BF35DE0-93B0-A879-3629-E621CB85C2ED}"/>
                </a:ext>
              </a:extLst>
            </p:cNvPr>
            <p:cNvSpPr txBox="1"/>
            <p:nvPr/>
          </p:nvSpPr>
          <p:spPr>
            <a:xfrm>
              <a:off x="2026816" y="1319559"/>
              <a:ext cx="8125668" cy="523220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60000">
                        <a:schemeClr val="accent2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algn="ctr"/>
              <a:r>
                <a:rPr lang="zh-CN" altLang="en-US" sz="2400" dirty="0">
                  <a:solidFill>
                    <a:schemeClr val="accent1"/>
                  </a:solidFill>
                  <a:effectLst/>
                </a:rPr>
                <a:t>智能学习，优化用户体验</a:t>
              </a:r>
              <a:endParaRPr lang="en-US" dirty="0"/>
            </a:p>
          </p:txBody>
        </p:sp>
        <p:sp>
          <p:nvSpPr>
            <p:cNvPr id="11" name="泪滴形 10">
              <a:extLst>
                <a:ext uri="{FF2B5EF4-FFF2-40B4-BE49-F238E27FC236}">
                  <a16:creationId xmlns:a16="http://schemas.microsoft.com/office/drawing/2014/main" id="{EDA27107-3323-6C02-85BA-1F9802B7CE72}"/>
                </a:ext>
              </a:extLst>
            </p:cNvPr>
            <p:cNvSpPr/>
            <p:nvPr/>
          </p:nvSpPr>
          <p:spPr>
            <a:xfrm rot="2674452">
              <a:off x="9150892" y="3291021"/>
              <a:ext cx="1946856" cy="1946856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Icon1">
              <a:extLst>
                <a:ext uri="{FF2B5EF4-FFF2-40B4-BE49-F238E27FC236}">
                  <a16:creationId xmlns:a16="http://schemas.microsoft.com/office/drawing/2014/main" id="{A8477141-EC7D-A600-51C2-601DAD1EF864}"/>
                </a:ext>
              </a:extLst>
            </p:cNvPr>
            <p:cNvSpPr/>
            <p:nvPr/>
          </p:nvSpPr>
          <p:spPr>
            <a:xfrm>
              <a:off x="9907869" y="3772935"/>
              <a:ext cx="432903" cy="425172"/>
            </a:xfrm>
            <a:custGeom>
              <a:avLst/>
              <a:gdLst>
                <a:gd name="connsiteX0" fmla="*/ 343764 w 533400"/>
                <a:gd name="connsiteY0" fmla="*/ 276846 h 523875"/>
                <a:gd name="connsiteX1" fmla="*/ 372339 w 533400"/>
                <a:gd name="connsiteY1" fmla="*/ 305421 h 523875"/>
                <a:gd name="connsiteX2" fmla="*/ 372339 w 533400"/>
                <a:gd name="connsiteY2" fmla="*/ 495921 h 523875"/>
                <a:gd name="connsiteX3" fmla="*/ 343764 w 533400"/>
                <a:gd name="connsiteY3" fmla="*/ 524496 h 523875"/>
                <a:gd name="connsiteX4" fmla="*/ 191364 w 533400"/>
                <a:gd name="connsiteY4" fmla="*/ 524496 h 523875"/>
                <a:gd name="connsiteX5" fmla="*/ 162789 w 533400"/>
                <a:gd name="connsiteY5" fmla="*/ 495921 h 523875"/>
                <a:gd name="connsiteX6" fmla="*/ 162789 w 533400"/>
                <a:gd name="connsiteY6" fmla="*/ 305421 h 523875"/>
                <a:gd name="connsiteX7" fmla="*/ 191364 w 533400"/>
                <a:gd name="connsiteY7" fmla="*/ 276846 h 523875"/>
                <a:gd name="connsiteX8" fmla="*/ 343764 w 533400"/>
                <a:gd name="connsiteY8" fmla="*/ 276846 h 523875"/>
                <a:gd name="connsiteX9" fmla="*/ 143739 w 533400"/>
                <a:gd name="connsiteY9" fmla="*/ 114921 h 523875"/>
                <a:gd name="connsiteX10" fmla="*/ 179934 w 533400"/>
                <a:gd name="connsiteY10" fmla="*/ 153021 h 523875"/>
                <a:gd name="connsiteX11" fmla="*/ 181839 w 533400"/>
                <a:gd name="connsiteY11" fmla="*/ 153021 h 523875"/>
                <a:gd name="connsiteX12" fmla="*/ 353289 w 533400"/>
                <a:gd name="connsiteY12" fmla="*/ 153021 h 523875"/>
                <a:gd name="connsiteX13" fmla="*/ 391389 w 533400"/>
                <a:gd name="connsiteY13" fmla="*/ 116826 h 523875"/>
                <a:gd name="connsiteX14" fmla="*/ 391389 w 533400"/>
                <a:gd name="connsiteY14" fmla="*/ 114921 h 523875"/>
                <a:gd name="connsiteX15" fmla="*/ 505689 w 533400"/>
                <a:gd name="connsiteY15" fmla="*/ 114921 h 523875"/>
                <a:gd name="connsiteX16" fmla="*/ 534264 w 533400"/>
                <a:gd name="connsiteY16" fmla="*/ 143496 h 523875"/>
                <a:gd name="connsiteX17" fmla="*/ 534264 w 533400"/>
                <a:gd name="connsiteY17" fmla="*/ 381621 h 523875"/>
                <a:gd name="connsiteX18" fmla="*/ 505689 w 533400"/>
                <a:gd name="connsiteY18" fmla="*/ 410196 h 523875"/>
                <a:gd name="connsiteX19" fmla="*/ 391389 w 533400"/>
                <a:gd name="connsiteY19" fmla="*/ 410196 h 523875"/>
                <a:gd name="connsiteX20" fmla="*/ 391389 w 533400"/>
                <a:gd name="connsiteY20" fmla="*/ 295896 h 523875"/>
                <a:gd name="connsiteX21" fmla="*/ 355194 w 533400"/>
                <a:gd name="connsiteY21" fmla="*/ 257796 h 523875"/>
                <a:gd name="connsiteX22" fmla="*/ 353289 w 533400"/>
                <a:gd name="connsiteY22" fmla="*/ 257796 h 523875"/>
                <a:gd name="connsiteX23" fmla="*/ 181839 w 533400"/>
                <a:gd name="connsiteY23" fmla="*/ 257796 h 523875"/>
                <a:gd name="connsiteX24" fmla="*/ 143739 w 533400"/>
                <a:gd name="connsiteY24" fmla="*/ 293991 h 523875"/>
                <a:gd name="connsiteX25" fmla="*/ 143739 w 533400"/>
                <a:gd name="connsiteY25" fmla="*/ 295896 h 523875"/>
                <a:gd name="connsiteX26" fmla="*/ 143739 w 533400"/>
                <a:gd name="connsiteY26" fmla="*/ 410196 h 523875"/>
                <a:gd name="connsiteX27" fmla="*/ 29439 w 533400"/>
                <a:gd name="connsiteY27" fmla="*/ 410196 h 523875"/>
                <a:gd name="connsiteX28" fmla="*/ 864 w 533400"/>
                <a:gd name="connsiteY28" fmla="*/ 381621 h 523875"/>
                <a:gd name="connsiteX29" fmla="*/ 864 w 533400"/>
                <a:gd name="connsiteY29" fmla="*/ 201599 h 523875"/>
                <a:gd name="connsiteX30" fmla="*/ 11342 w 533400"/>
                <a:gd name="connsiteY30" fmla="*/ 175881 h 523875"/>
                <a:gd name="connsiteX31" fmla="*/ 56109 w 533400"/>
                <a:gd name="connsiteY31" fmla="*/ 127304 h 523875"/>
                <a:gd name="connsiteX32" fmla="*/ 83732 w 533400"/>
                <a:gd name="connsiteY32" fmla="*/ 114921 h 523875"/>
                <a:gd name="connsiteX33" fmla="*/ 143739 w 533400"/>
                <a:gd name="connsiteY33" fmla="*/ 114921 h 523875"/>
                <a:gd name="connsiteX34" fmla="*/ 462827 w 533400"/>
                <a:gd name="connsiteY34" fmla="*/ 172071 h 523875"/>
                <a:gd name="connsiteX35" fmla="*/ 448539 w 533400"/>
                <a:gd name="connsiteY35" fmla="*/ 186359 h 523875"/>
                <a:gd name="connsiteX36" fmla="*/ 462827 w 533400"/>
                <a:gd name="connsiteY36" fmla="*/ 200646 h 523875"/>
                <a:gd name="connsiteX37" fmla="*/ 477114 w 533400"/>
                <a:gd name="connsiteY37" fmla="*/ 186359 h 523875"/>
                <a:gd name="connsiteX38" fmla="*/ 462827 w 533400"/>
                <a:gd name="connsiteY38" fmla="*/ 172071 h 523875"/>
                <a:gd name="connsiteX39" fmla="*/ 343764 w 533400"/>
                <a:gd name="connsiteY39" fmla="*/ 621 h 523875"/>
                <a:gd name="connsiteX40" fmla="*/ 372339 w 533400"/>
                <a:gd name="connsiteY40" fmla="*/ 29196 h 523875"/>
                <a:gd name="connsiteX41" fmla="*/ 372339 w 533400"/>
                <a:gd name="connsiteY41" fmla="*/ 105396 h 523875"/>
                <a:gd name="connsiteX42" fmla="*/ 343764 w 533400"/>
                <a:gd name="connsiteY42" fmla="*/ 133971 h 523875"/>
                <a:gd name="connsiteX43" fmla="*/ 191364 w 533400"/>
                <a:gd name="connsiteY43" fmla="*/ 133971 h 523875"/>
                <a:gd name="connsiteX44" fmla="*/ 162789 w 533400"/>
                <a:gd name="connsiteY44" fmla="*/ 105396 h 523875"/>
                <a:gd name="connsiteX45" fmla="*/ 162789 w 533400"/>
                <a:gd name="connsiteY45" fmla="*/ 29196 h 523875"/>
                <a:gd name="connsiteX46" fmla="*/ 191364 w 533400"/>
                <a:gd name="connsiteY46" fmla="*/ 621 h 523875"/>
                <a:gd name="connsiteX47" fmla="*/ 343764 w 533400"/>
                <a:gd name="connsiteY47" fmla="*/ 62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33400" h="523875">
                  <a:moveTo>
                    <a:pt x="343764" y="276846"/>
                  </a:moveTo>
                  <a:cubicBezTo>
                    <a:pt x="359957" y="276846"/>
                    <a:pt x="372339" y="289229"/>
                    <a:pt x="372339" y="305421"/>
                  </a:cubicBezTo>
                  <a:lnTo>
                    <a:pt x="372339" y="495921"/>
                  </a:lnTo>
                  <a:cubicBezTo>
                    <a:pt x="372339" y="512114"/>
                    <a:pt x="359957" y="524496"/>
                    <a:pt x="343764" y="524496"/>
                  </a:cubicBezTo>
                  <a:lnTo>
                    <a:pt x="191364" y="524496"/>
                  </a:lnTo>
                  <a:cubicBezTo>
                    <a:pt x="175171" y="524496"/>
                    <a:pt x="162789" y="512114"/>
                    <a:pt x="162789" y="495921"/>
                  </a:cubicBezTo>
                  <a:lnTo>
                    <a:pt x="162789" y="305421"/>
                  </a:lnTo>
                  <a:cubicBezTo>
                    <a:pt x="162789" y="289229"/>
                    <a:pt x="175171" y="276846"/>
                    <a:pt x="191364" y="276846"/>
                  </a:cubicBezTo>
                  <a:lnTo>
                    <a:pt x="343764" y="276846"/>
                  </a:lnTo>
                  <a:close/>
                  <a:moveTo>
                    <a:pt x="143739" y="114921"/>
                  </a:moveTo>
                  <a:cubicBezTo>
                    <a:pt x="143739" y="134924"/>
                    <a:pt x="159932" y="152069"/>
                    <a:pt x="179934" y="153021"/>
                  </a:cubicBezTo>
                  <a:lnTo>
                    <a:pt x="181839" y="153021"/>
                  </a:lnTo>
                  <a:lnTo>
                    <a:pt x="353289" y="153021"/>
                  </a:lnTo>
                  <a:cubicBezTo>
                    <a:pt x="373292" y="153021"/>
                    <a:pt x="390436" y="136829"/>
                    <a:pt x="391389" y="116826"/>
                  </a:cubicBezTo>
                  <a:lnTo>
                    <a:pt x="391389" y="114921"/>
                  </a:lnTo>
                  <a:lnTo>
                    <a:pt x="505689" y="114921"/>
                  </a:lnTo>
                  <a:cubicBezTo>
                    <a:pt x="521882" y="114921"/>
                    <a:pt x="534264" y="127304"/>
                    <a:pt x="534264" y="143496"/>
                  </a:cubicBezTo>
                  <a:lnTo>
                    <a:pt x="534264" y="381621"/>
                  </a:lnTo>
                  <a:cubicBezTo>
                    <a:pt x="534264" y="397814"/>
                    <a:pt x="521882" y="410196"/>
                    <a:pt x="505689" y="410196"/>
                  </a:cubicBezTo>
                  <a:lnTo>
                    <a:pt x="391389" y="410196"/>
                  </a:lnTo>
                  <a:lnTo>
                    <a:pt x="391389" y="295896"/>
                  </a:lnTo>
                  <a:cubicBezTo>
                    <a:pt x="391389" y="275894"/>
                    <a:pt x="375196" y="258749"/>
                    <a:pt x="355194" y="257796"/>
                  </a:cubicBezTo>
                  <a:lnTo>
                    <a:pt x="353289" y="257796"/>
                  </a:lnTo>
                  <a:lnTo>
                    <a:pt x="181839" y="257796"/>
                  </a:lnTo>
                  <a:cubicBezTo>
                    <a:pt x="161836" y="257796"/>
                    <a:pt x="144692" y="273989"/>
                    <a:pt x="143739" y="293991"/>
                  </a:cubicBezTo>
                  <a:lnTo>
                    <a:pt x="143739" y="295896"/>
                  </a:lnTo>
                  <a:lnTo>
                    <a:pt x="143739" y="410196"/>
                  </a:lnTo>
                  <a:lnTo>
                    <a:pt x="29439" y="410196"/>
                  </a:lnTo>
                  <a:cubicBezTo>
                    <a:pt x="13246" y="410196"/>
                    <a:pt x="864" y="397814"/>
                    <a:pt x="864" y="381621"/>
                  </a:cubicBezTo>
                  <a:lnTo>
                    <a:pt x="864" y="201599"/>
                  </a:lnTo>
                  <a:cubicBezTo>
                    <a:pt x="864" y="192074"/>
                    <a:pt x="4674" y="182549"/>
                    <a:pt x="11342" y="175881"/>
                  </a:cubicBezTo>
                  <a:lnTo>
                    <a:pt x="56109" y="127304"/>
                  </a:lnTo>
                  <a:cubicBezTo>
                    <a:pt x="63729" y="119684"/>
                    <a:pt x="73254" y="114921"/>
                    <a:pt x="83732" y="114921"/>
                  </a:cubicBezTo>
                  <a:lnTo>
                    <a:pt x="143739" y="114921"/>
                  </a:lnTo>
                  <a:close/>
                  <a:moveTo>
                    <a:pt x="462827" y="172071"/>
                  </a:moveTo>
                  <a:cubicBezTo>
                    <a:pt x="455207" y="172071"/>
                    <a:pt x="448539" y="178739"/>
                    <a:pt x="448539" y="186359"/>
                  </a:cubicBezTo>
                  <a:cubicBezTo>
                    <a:pt x="448539" y="193979"/>
                    <a:pt x="455207" y="200646"/>
                    <a:pt x="462827" y="200646"/>
                  </a:cubicBezTo>
                  <a:cubicBezTo>
                    <a:pt x="470446" y="200646"/>
                    <a:pt x="477114" y="193979"/>
                    <a:pt x="477114" y="186359"/>
                  </a:cubicBezTo>
                  <a:cubicBezTo>
                    <a:pt x="477114" y="178739"/>
                    <a:pt x="470446" y="172071"/>
                    <a:pt x="462827" y="172071"/>
                  </a:cubicBezTo>
                  <a:close/>
                  <a:moveTo>
                    <a:pt x="343764" y="621"/>
                  </a:moveTo>
                  <a:cubicBezTo>
                    <a:pt x="359957" y="621"/>
                    <a:pt x="372339" y="13004"/>
                    <a:pt x="372339" y="29196"/>
                  </a:cubicBezTo>
                  <a:lnTo>
                    <a:pt x="372339" y="105396"/>
                  </a:lnTo>
                  <a:cubicBezTo>
                    <a:pt x="372339" y="121589"/>
                    <a:pt x="359957" y="133971"/>
                    <a:pt x="343764" y="133971"/>
                  </a:cubicBezTo>
                  <a:lnTo>
                    <a:pt x="191364" y="133971"/>
                  </a:lnTo>
                  <a:cubicBezTo>
                    <a:pt x="175171" y="133971"/>
                    <a:pt x="162789" y="121589"/>
                    <a:pt x="162789" y="105396"/>
                  </a:cubicBezTo>
                  <a:lnTo>
                    <a:pt x="162789" y="29196"/>
                  </a:lnTo>
                  <a:cubicBezTo>
                    <a:pt x="162789" y="13004"/>
                    <a:pt x="175171" y="621"/>
                    <a:pt x="191364" y="621"/>
                  </a:cubicBezTo>
                  <a:lnTo>
                    <a:pt x="343764" y="6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Number1">
              <a:extLst>
                <a:ext uri="{FF2B5EF4-FFF2-40B4-BE49-F238E27FC236}">
                  <a16:creationId xmlns:a16="http://schemas.microsoft.com/office/drawing/2014/main" id="{87431999-A00D-DA15-E593-64C12E8E603B}"/>
                </a:ext>
              </a:extLst>
            </p:cNvPr>
            <p:cNvSpPr txBox="1"/>
            <p:nvPr/>
          </p:nvSpPr>
          <p:spPr>
            <a:xfrm>
              <a:off x="9831612" y="4295266"/>
              <a:ext cx="585417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ctr" anchorCtr="0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FF"/>
                  </a:solidFill>
                </a:rPr>
                <a:t>05</a:t>
              </a:r>
              <a:endParaRPr kumimoji="1" lang="zh-CN" alt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泪滴形 9">
              <a:extLst>
                <a:ext uri="{FF2B5EF4-FFF2-40B4-BE49-F238E27FC236}">
                  <a16:creationId xmlns:a16="http://schemas.microsoft.com/office/drawing/2014/main" id="{32D4B38F-02C9-0654-7E62-CDE2307AB52E}"/>
                </a:ext>
              </a:extLst>
            </p:cNvPr>
            <p:cNvSpPr/>
            <p:nvPr/>
          </p:nvSpPr>
          <p:spPr>
            <a:xfrm rot="2674452">
              <a:off x="7136731" y="3291021"/>
              <a:ext cx="1946856" cy="1946856"/>
            </a:xfrm>
            <a:prstGeom prst="teardrop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Icon2">
              <a:extLst>
                <a:ext uri="{FF2B5EF4-FFF2-40B4-BE49-F238E27FC236}">
                  <a16:creationId xmlns:a16="http://schemas.microsoft.com/office/drawing/2014/main" id="{40F0E915-4D74-C468-6CA6-566917C38C34}"/>
                </a:ext>
              </a:extLst>
            </p:cNvPr>
            <p:cNvSpPr/>
            <p:nvPr/>
          </p:nvSpPr>
          <p:spPr>
            <a:xfrm>
              <a:off x="7912343" y="3773322"/>
              <a:ext cx="395632" cy="424399"/>
            </a:xfrm>
            <a:custGeom>
              <a:avLst/>
              <a:gdLst>
                <a:gd name="connsiteX0" fmla="*/ 8356 w 487477"/>
                <a:gd name="connsiteY0" fmla="*/ 512114 h 522922"/>
                <a:gd name="connsiteX1" fmla="*/ 8356 w 487477"/>
                <a:gd name="connsiteY1" fmla="*/ 512114 h 522922"/>
                <a:gd name="connsiteX2" fmla="*/ 8356 w 487477"/>
                <a:gd name="connsiteY2" fmla="*/ 512114 h 522922"/>
                <a:gd name="connsiteX3" fmla="*/ 7404 w 487477"/>
                <a:gd name="connsiteY3" fmla="*/ 511161 h 522922"/>
                <a:gd name="connsiteX4" fmla="*/ 5499 w 487477"/>
                <a:gd name="connsiteY4" fmla="*/ 508303 h 522922"/>
                <a:gd name="connsiteX5" fmla="*/ 5499 w 487477"/>
                <a:gd name="connsiteY5" fmla="*/ 508303 h 522922"/>
                <a:gd name="connsiteX6" fmla="*/ 5499 w 487477"/>
                <a:gd name="connsiteY6" fmla="*/ 507351 h 522922"/>
                <a:gd name="connsiteX7" fmla="*/ 4546 w 487477"/>
                <a:gd name="connsiteY7" fmla="*/ 505446 h 522922"/>
                <a:gd name="connsiteX8" fmla="*/ 3593 w 487477"/>
                <a:gd name="connsiteY8" fmla="*/ 503541 h 522922"/>
                <a:gd name="connsiteX9" fmla="*/ 3593 w 487477"/>
                <a:gd name="connsiteY9" fmla="*/ 503541 h 522922"/>
                <a:gd name="connsiteX10" fmla="*/ 3593 w 487477"/>
                <a:gd name="connsiteY10" fmla="*/ 503541 h 522922"/>
                <a:gd name="connsiteX11" fmla="*/ 3593 w 487477"/>
                <a:gd name="connsiteY11" fmla="*/ 503541 h 522922"/>
                <a:gd name="connsiteX12" fmla="*/ 2641 w 487477"/>
                <a:gd name="connsiteY12" fmla="*/ 501636 h 522922"/>
                <a:gd name="connsiteX13" fmla="*/ 2641 w 487477"/>
                <a:gd name="connsiteY13" fmla="*/ 500684 h 522922"/>
                <a:gd name="connsiteX14" fmla="*/ 1689 w 487477"/>
                <a:gd name="connsiteY14" fmla="*/ 498778 h 522922"/>
                <a:gd name="connsiteX15" fmla="*/ 736 w 487477"/>
                <a:gd name="connsiteY15" fmla="*/ 494968 h 522922"/>
                <a:gd name="connsiteX16" fmla="*/ 736 w 487477"/>
                <a:gd name="connsiteY16" fmla="*/ 492111 h 522922"/>
                <a:gd name="connsiteX17" fmla="*/ 736 w 487477"/>
                <a:gd name="connsiteY17" fmla="*/ 485443 h 522922"/>
                <a:gd name="connsiteX18" fmla="*/ 5499 w 487477"/>
                <a:gd name="connsiteY18" fmla="*/ 467346 h 522922"/>
                <a:gd name="connsiteX19" fmla="*/ 155041 w 487477"/>
                <a:gd name="connsiteY19" fmla="*/ 151116 h 522922"/>
                <a:gd name="connsiteX20" fmla="*/ 158851 w 487477"/>
                <a:gd name="connsiteY20" fmla="*/ 134924 h 522922"/>
                <a:gd name="connsiteX21" fmla="*/ 158851 w 487477"/>
                <a:gd name="connsiteY21" fmla="*/ 19671 h 522922"/>
                <a:gd name="connsiteX22" fmla="*/ 120751 w 487477"/>
                <a:gd name="connsiteY22" fmla="*/ 19671 h 522922"/>
                <a:gd name="connsiteX23" fmla="*/ 120751 w 487477"/>
                <a:gd name="connsiteY23" fmla="*/ 621 h 522922"/>
                <a:gd name="connsiteX24" fmla="*/ 368401 w 487477"/>
                <a:gd name="connsiteY24" fmla="*/ 621 h 522922"/>
                <a:gd name="connsiteX25" fmla="*/ 368401 w 487477"/>
                <a:gd name="connsiteY25" fmla="*/ 19671 h 522922"/>
                <a:gd name="connsiteX26" fmla="*/ 330301 w 487477"/>
                <a:gd name="connsiteY26" fmla="*/ 19671 h 522922"/>
                <a:gd name="connsiteX27" fmla="*/ 330301 w 487477"/>
                <a:gd name="connsiteY27" fmla="*/ 134924 h 522922"/>
                <a:gd name="connsiteX28" fmla="*/ 334111 w 487477"/>
                <a:gd name="connsiteY28" fmla="*/ 151116 h 522922"/>
                <a:gd name="connsiteX29" fmla="*/ 483654 w 487477"/>
                <a:gd name="connsiteY29" fmla="*/ 467346 h 522922"/>
                <a:gd name="connsiteX30" fmla="*/ 485558 w 487477"/>
                <a:gd name="connsiteY30" fmla="*/ 504493 h 522922"/>
                <a:gd name="connsiteX31" fmla="*/ 485558 w 487477"/>
                <a:gd name="connsiteY31" fmla="*/ 504493 h 522922"/>
                <a:gd name="connsiteX32" fmla="*/ 484606 w 487477"/>
                <a:gd name="connsiteY32" fmla="*/ 506399 h 522922"/>
                <a:gd name="connsiteX33" fmla="*/ 459841 w 487477"/>
                <a:gd name="connsiteY33" fmla="*/ 523543 h 522922"/>
                <a:gd name="connsiteX34" fmla="*/ 457936 w 487477"/>
                <a:gd name="connsiteY34" fmla="*/ 523543 h 522922"/>
                <a:gd name="connsiteX35" fmla="*/ 32168 w 487477"/>
                <a:gd name="connsiteY35" fmla="*/ 523543 h 522922"/>
                <a:gd name="connsiteX36" fmla="*/ 30264 w 487477"/>
                <a:gd name="connsiteY36" fmla="*/ 523543 h 522922"/>
                <a:gd name="connsiteX37" fmla="*/ 27406 w 487477"/>
                <a:gd name="connsiteY37" fmla="*/ 523543 h 522922"/>
                <a:gd name="connsiteX38" fmla="*/ 23596 w 487477"/>
                <a:gd name="connsiteY38" fmla="*/ 522591 h 522922"/>
                <a:gd name="connsiteX39" fmla="*/ 23596 w 487477"/>
                <a:gd name="connsiteY39" fmla="*/ 522591 h 522922"/>
                <a:gd name="connsiteX40" fmla="*/ 17881 w 487477"/>
                <a:gd name="connsiteY40" fmla="*/ 520686 h 522922"/>
                <a:gd name="connsiteX41" fmla="*/ 15976 w 487477"/>
                <a:gd name="connsiteY41" fmla="*/ 519734 h 522922"/>
                <a:gd name="connsiteX42" fmla="*/ 15024 w 487477"/>
                <a:gd name="connsiteY42" fmla="*/ 518781 h 522922"/>
                <a:gd name="connsiteX43" fmla="*/ 10261 w 487477"/>
                <a:gd name="connsiteY43" fmla="*/ 514971 h 522922"/>
                <a:gd name="connsiteX44" fmla="*/ 8356 w 487477"/>
                <a:gd name="connsiteY44" fmla="*/ 512114 h 522922"/>
                <a:gd name="connsiteX45" fmla="*/ 8356 w 487477"/>
                <a:gd name="connsiteY45" fmla="*/ 512114 h 522922"/>
                <a:gd name="connsiteX46" fmla="*/ 255054 w 487477"/>
                <a:gd name="connsiteY46" fmla="*/ 402576 h 522922"/>
                <a:gd name="connsiteX47" fmla="*/ 252196 w 487477"/>
                <a:gd name="connsiteY47" fmla="*/ 404481 h 522922"/>
                <a:gd name="connsiteX48" fmla="*/ 246481 w 487477"/>
                <a:gd name="connsiteY48" fmla="*/ 408291 h 522922"/>
                <a:gd name="connsiteX49" fmla="*/ 55029 w 487477"/>
                <a:gd name="connsiteY49" fmla="*/ 414959 h 522922"/>
                <a:gd name="connsiteX50" fmla="*/ 51218 w 487477"/>
                <a:gd name="connsiteY50" fmla="*/ 413053 h 522922"/>
                <a:gd name="connsiteX51" fmla="*/ 22643 w 487477"/>
                <a:gd name="connsiteY51" fmla="*/ 474014 h 522922"/>
                <a:gd name="connsiteX52" fmla="*/ 21691 w 487477"/>
                <a:gd name="connsiteY52" fmla="*/ 475918 h 522922"/>
                <a:gd name="connsiteX53" fmla="*/ 21691 w 487477"/>
                <a:gd name="connsiteY53" fmla="*/ 495921 h 522922"/>
                <a:gd name="connsiteX54" fmla="*/ 29311 w 487477"/>
                <a:gd name="connsiteY54" fmla="*/ 502589 h 522922"/>
                <a:gd name="connsiteX55" fmla="*/ 30264 w 487477"/>
                <a:gd name="connsiteY55" fmla="*/ 502589 h 522922"/>
                <a:gd name="connsiteX56" fmla="*/ 31216 w 487477"/>
                <a:gd name="connsiteY56" fmla="*/ 502589 h 522922"/>
                <a:gd name="connsiteX57" fmla="*/ 456983 w 487477"/>
                <a:gd name="connsiteY57" fmla="*/ 502589 h 522922"/>
                <a:gd name="connsiteX58" fmla="*/ 457936 w 487477"/>
                <a:gd name="connsiteY58" fmla="*/ 502589 h 522922"/>
                <a:gd name="connsiteX59" fmla="*/ 466508 w 487477"/>
                <a:gd name="connsiteY59" fmla="*/ 495921 h 522922"/>
                <a:gd name="connsiteX60" fmla="*/ 467461 w 487477"/>
                <a:gd name="connsiteY60" fmla="*/ 477824 h 522922"/>
                <a:gd name="connsiteX61" fmla="*/ 466508 w 487477"/>
                <a:gd name="connsiteY61" fmla="*/ 475918 h 522922"/>
                <a:gd name="connsiteX62" fmla="*/ 465556 w 487477"/>
                <a:gd name="connsiteY62" fmla="*/ 474014 h 522922"/>
                <a:gd name="connsiteX63" fmla="*/ 423646 w 487477"/>
                <a:gd name="connsiteY63" fmla="*/ 385431 h 522922"/>
                <a:gd name="connsiteX64" fmla="*/ 255054 w 487477"/>
                <a:gd name="connsiteY64" fmla="*/ 402576 h 522922"/>
                <a:gd name="connsiteX65" fmla="*/ 305536 w 487477"/>
                <a:gd name="connsiteY65" fmla="*/ 255891 h 522922"/>
                <a:gd name="connsiteX66" fmla="*/ 272199 w 487477"/>
                <a:gd name="connsiteY66" fmla="*/ 289228 h 522922"/>
                <a:gd name="connsiteX67" fmla="*/ 305536 w 487477"/>
                <a:gd name="connsiteY67" fmla="*/ 322566 h 522922"/>
                <a:gd name="connsiteX68" fmla="*/ 338874 w 487477"/>
                <a:gd name="connsiteY68" fmla="*/ 289228 h 522922"/>
                <a:gd name="connsiteX69" fmla="*/ 305536 w 487477"/>
                <a:gd name="connsiteY69" fmla="*/ 255891 h 52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87477" h="522922">
                  <a:moveTo>
                    <a:pt x="8356" y="512114"/>
                  </a:moveTo>
                  <a:lnTo>
                    <a:pt x="8356" y="512114"/>
                  </a:lnTo>
                  <a:lnTo>
                    <a:pt x="8356" y="512114"/>
                  </a:lnTo>
                  <a:lnTo>
                    <a:pt x="7404" y="511161"/>
                  </a:lnTo>
                  <a:cubicBezTo>
                    <a:pt x="6451" y="510209"/>
                    <a:pt x="6451" y="509256"/>
                    <a:pt x="5499" y="508303"/>
                  </a:cubicBezTo>
                  <a:lnTo>
                    <a:pt x="5499" y="508303"/>
                  </a:lnTo>
                  <a:lnTo>
                    <a:pt x="5499" y="507351"/>
                  </a:lnTo>
                  <a:lnTo>
                    <a:pt x="4546" y="505446"/>
                  </a:lnTo>
                  <a:lnTo>
                    <a:pt x="3593" y="503541"/>
                  </a:lnTo>
                  <a:lnTo>
                    <a:pt x="3593" y="503541"/>
                  </a:lnTo>
                  <a:lnTo>
                    <a:pt x="3593" y="503541"/>
                  </a:lnTo>
                  <a:lnTo>
                    <a:pt x="3593" y="503541"/>
                  </a:lnTo>
                  <a:lnTo>
                    <a:pt x="2641" y="501636"/>
                  </a:lnTo>
                  <a:cubicBezTo>
                    <a:pt x="2641" y="501636"/>
                    <a:pt x="2641" y="500684"/>
                    <a:pt x="2641" y="500684"/>
                  </a:cubicBezTo>
                  <a:cubicBezTo>
                    <a:pt x="2641" y="499731"/>
                    <a:pt x="2641" y="499731"/>
                    <a:pt x="1689" y="498778"/>
                  </a:cubicBezTo>
                  <a:cubicBezTo>
                    <a:pt x="1689" y="497826"/>
                    <a:pt x="736" y="495921"/>
                    <a:pt x="736" y="494968"/>
                  </a:cubicBezTo>
                  <a:lnTo>
                    <a:pt x="736" y="492111"/>
                  </a:lnTo>
                  <a:cubicBezTo>
                    <a:pt x="736" y="490206"/>
                    <a:pt x="736" y="487349"/>
                    <a:pt x="736" y="485443"/>
                  </a:cubicBezTo>
                  <a:cubicBezTo>
                    <a:pt x="736" y="478776"/>
                    <a:pt x="2641" y="473061"/>
                    <a:pt x="5499" y="467346"/>
                  </a:cubicBezTo>
                  <a:lnTo>
                    <a:pt x="155041" y="151116"/>
                  </a:lnTo>
                  <a:cubicBezTo>
                    <a:pt x="157899" y="146353"/>
                    <a:pt x="158851" y="140639"/>
                    <a:pt x="158851" y="134924"/>
                  </a:cubicBezTo>
                  <a:lnTo>
                    <a:pt x="158851" y="19671"/>
                  </a:lnTo>
                  <a:lnTo>
                    <a:pt x="120751" y="19671"/>
                  </a:lnTo>
                  <a:lnTo>
                    <a:pt x="120751" y="621"/>
                  </a:lnTo>
                  <a:lnTo>
                    <a:pt x="368401" y="621"/>
                  </a:lnTo>
                  <a:lnTo>
                    <a:pt x="368401" y="19671"/>
                  </a:lnTo>
                  <a:lnTo>
                    <a:pt x="330301" y="19671"/>
                  </a:lnTo>
                  <a:lnTo>
                    <a:pt x="330301" y="134924"/>
                  </a:lnTo>
                  <a:cubicBezTo>
                    <a:pt x="330301" y="140639"/>
                    <a:pt x="331254" y="146353"/>
                    <a:pt x="334111" y="151116"/>
                  </a:cubicBezTo>
                  <a:lnTo>
                    <a:pt x="483654" y="467346"/>
                  </a:lnTo>
                  <a:cubicBezTo>
                    <a:pt x="489368" y="478776"/>
                    <a:pt x="489368" y="492111"/>
                    <a:pt x="485558" y="504493"/>
                  </a:cubicBezTo>
                  <a:lnTo>
                    <a:pt x="485558" y="504493"/>
                  </a:lnTo>
                  <a:lnTo>
                    <a:pt x="484606" y="506399"/>
                  </a:lnTo>
                  <a:cubicBezTo>
                    <a:pt x="479843" y="515924"/>
                    <a:pt x="470318" y="522591"/>
                    <a:pt x="459841" y="523543"/>
                  </a:cubicBezTo>
                  <a:lnTo>
                    <a:pt x="457936" y="523543"/>
                  </a:lnTo>
                  <a:lnTo>
                    <a:pt x="32168" y="523543"/>
                  </a:lnTo>
                  <a:lnTo>
                    <a:pt x="30264" y="523543"/>
                  </a:lnTo>
                  <a:cubicBezTo>
                    <a:pt x="29311" y="523543"/>
                    <a:pt x="28358" y="523543"/>
                    <a:pt x="27406" y="523543"/>
                  </a:cubicBezTo>
                  <a:cubicBezTo>
                    <a:pt x="26454" y="523543"/>
                    <a:pt x="24549" y="523543"/>
                    <a:pt x="23596" y="522591"/>
                  </a:cubicBezTo>
                  <a:lnTo>
                    <a:pt x="23596" y="522591"/>
                  </a:lnTo>
                  <a:cubicBezTo>
                    <a:pt x="21691" y="521639"/>
                    <a:pt x="19786" y="521639"/>
                    <a:pt x="17881" y="520686"/>
                  </a:cubicBezTo>
                  <a:lnTo>
                    <a:pt x="15976" y="519734"/>
                  </a:lnTo>
                  <a:cubicBezTo>
                    <a:pt x="15976" y="519734"/>
                    <a:pt x="15024" y="519734"/>
                    <a:pt x="15024" y="518781"/>
                  </a:cubicBezTo>
                  <a:cubicBezTo>
                    <a:pt x="13118" y="517828"/>
                    <a:pt x="11214" y="515924"/>
                    <a:pt x="10261" y="514971"/>
                  </a:cubicBezTo>
                  <a:lnTo>
                    <a:pt x="8356" y="512114"/>
                  </a:lnTo>
                  <a:lnTo>
                    <a:pt x="8356" y="512114"/>
                  </a:lnTo>
                  <a:close/>
                  <a:moveTo>
                    <a:pt x="255054" y="402576"/>
                  </a:moveTo>
                  <a:lnTo>
                    <a:pt x="252196" y="404481"/>
                  </a:lnTo>
                  <a:lnTo>
                    <a:pt x="246481" y="408291"/>
                  </a:lnTo>
                  <a:cubicBezTo>
                    <a:pt x="198856" y="439724"/>
                    <a:pt x="119799" y="440676"/>
                    <a:pt x="55029" y="414959"/>
                  </a:cubicBezTo>
                  <a:lnTo>
                    <a:pt x="51218" y="413053"/>
                  </a:lnTo>
                  <a:lnTo>
                    <a:pt x="22643" y="474014"/>
                  </a:lnTo>
                  <a:lnTo>
                    <a:pt x="21691" y="475918"/>
                  </a:lnTo>
                  <a:cubicBezTo>
                    <a:pt x="18833" y="482586"/>
                    <a:pt x="18833" y="490206"/>
                    <a:pt x="21691" y="495921"/>
                  </a:cubicBezTo>
                  <a:cubicBezTo>
                    <a:pt x="22643" y="498778"/>
                    <a:pt x="25501" y="501636"/>
                    <a:pt x="29311" y="502589"/>
                  </a:cubicBezTo>
                  <a:lnTo>
                    <a:pt x="30264" y="502589"/>
                  </a:lnTo>
                  <a:lnTo>
                    <a:pt x="31216" y="502589"/>
                  </a:lnTo>
                  <a:lnTo>
                    <a:pt x="456983" y="502589"/>
                  </a:lnTo>
                  <a:lnTo>
                    <a:pt x="457936" y="502589"/>
                  </a:lnTo>
                  <a:cubicBezTo>
                    <a:pt x="461746" y="502589"/>
                    <a:pt x="464604" y="499731"/>
                    <a:pt x="466508" y="495921"/>
                  </a:cubicBezTo>
                  <a:cubicBezTo>
                    <a:pt x="468414" y="490206"/>
                    <a:pt x="469366" y="483539"/>
                    <a:pt x="467461" y="477824"/>
                  </a:cubicBezTo>
                  <a:lnTo>
                    <a:pt x="466508" y="475918"/>
                  </a:lnTo>
                  <a:lnTo>
                    <a:pt x="465556" y="474014"/>
                  </a:lnTo>
                  <a:lnTo>
                    <a:pt x="423646" y="385431"/>
                  </a:lnTo>
                  <a:cubicBezTo>
                    <a:pt x="365543" y="372096"/>
                    <a:pt x="296011" y="376859"/>
                    <a:pt x="255054" y="402576"/>
                  </a:cubicBezTo>
                  <a:close/>
                  <a:moveTo>
                    <a:pt x="305536" y="255891"/>
                  </a:moveTo>
                  <a:cubicBezTo>
                    <a:pt x="287439" y="255891"/>
                    <a:pt x="272199" y="271131"/>
                    <a:pt x="272199" y="289228"/>
                  </a:cubicBezTo>
                  <a:cubicBezTo>
                    <a:pt x="272199" y="307326"/>
                    <a:pt x="287439" y="322566"/>
                    <a:pt x="305536" y="322566"/>
                  </a:cubicBezTo>
                  <a:cubicBezTo>
                    <a:pt x="323633" y="322566"/>
                    <a:pt x="338874" y="307326"/>
                    <a:pt x="338874" y="289228"/>
                  </a:cubicBezTo>
                  <a:cubicBezTo>
                    <a:pt x="338874" y="270178"/>
                    <a:pt x="323633" y="255891"/>
                    <a:pt x="305536" y="2558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Number2">
              <a:extLst>
                <a:ext uri="{FF2B5EF4-FFF2-40B4-BE49-F238E27FC236}">
                  <a16:creationId xmlns:a16="http://schemas.microsoft.com/office/drawing/2014/main" id="{B0A3C569-06B6-A5E2-1F93-08D92C9BA0C2}"/>
                </a:ext>
              </a:extLst>
            </p:cNvPr>
            <p:cNvSpPr txBox="1"/>
            <p:nvPr/>
          </p:nvSpPr>
          <p:spPr>
            <a:xfrm>
              <a:off x="7817451" y="4295266"/>
              <a:ext cx="585417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ctr" anchorCtr="0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FF"/>
                  </a:solidFill>
                </a:rPr>
                <a:t>04</a:t>
              </a:r>
              <a:endParaRPr kumimoji="1" lang="zh-CN" alt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泪滴形 8">
              <a:extLst>
                <a:ext uri="{FF2B5EF4-FFF2-40B4-BE49-F238E27FC236}">
                  <a16:creationId xmlns:a16="http://schemas.microsoft.com/office/drawing/2014/main" id="{C83F5E7B-FC24-BF17-C6B3-E0F19613DC7F}"/>
                </a:ext>
              </a:extLst>
            </p:cNvPr>
            <p:cNvSpPr/>
            <p:nvPr/>
          </p:nvSpPr>
          <p:spPr>
            <a:xfrm rot="2674452">
              <a:off x="5122571" y="3291021"/>
              <a:ext cx="1946856" cy="1946856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Icon3">
              <a:extLst>
                <a:ext uri="{FF2B5EF4-FFF2-40B4-BE49-F238E27FC236}">
                  <a16:creationId xmlns:a16="http://schemas.microsoft.com/office/drawing/2014/main" id="{348A86BE-9D54-EFEA-39AA-6EC3F711DDCD}"/>
                </a:ext>
              </a:extLst>
            </p:cNvPr>
            <p:cNvSpPr/>
            <p:nvPr/>
          </p:nvSpPr>
          <p:spPr>
            <a:xfrm>
              <a:off x="5879548" y="3823183"/>
              <a:ext cx="432903" cy="324677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133 w 533400"/>
                <a:gd name="connsiteY9" fmla="*/ 198741 h 400050"/>
                <a:gd name="connsiteX10" fmla="*/ 351128 w 533400"/>
                <a:gd name="connsiteY10" fmla="*/ 204456 h 400050"/>
                <a:gd name="connsiteX11" fmla="*/ 351128 w 533400"/>
                <a:gd name="connsiteY11" fmla="*/ 204456 h 400050"/>
                <a:gd name="connsiteX12" fmla="*/ 267308 w 533400"/>
                <a:gd name="connsiteY12" fmla="*/ 315899 h 400050"/>
                <a:gd name="connsiteX13" fmla="*/ 264451 w 533400"/>
                <a:gd name="connsiteY13" fmla="*/ 318756 h 400050"/>
                <a:gd name="connsiteX14" fmla="*/ 224446 w 533400"/>
                <a:gd name="connsiteY14" fmla="*/ 318756 h 400050"/>
                <a:gd name="connsiteX15" fmla="*/ 224446 w 533400"/>
                <a:gd name="connsiteY15" fmla="*/ 318756 h 400050"/>
                <a:gd name="connsiteX16" fmla="*/ 162533 w 533400"/>
                <a:gd name="connsiteY16" fmla="*/ 257796 h 400050"/>
                <a:gd name="connsiteX17" fmla="*/ 160628 w 533400"/>
                <a:gd name="connsiteY17" fmla="*/ 255891 h 400050"/>
                <a:gd name="connsiteX18" fmla="*/ 120623 w 533400"/>
                <a:gd name="connsiteY18" fmla="*/ 259701 h 400050"/>
                <a:gd name="connsiteX19" fmla="*/ 120623 w 533400"/>
                <a:gd name="connsiteY19" fmla="*/ 259701 h 400050"/>
                <a:gd name="connsiteX20" fmla="*/ 32993 w 533400"/>
                <a:gd name="connsiteY20" fmla="*/ 366381 h 400050"/>
                <a:gd name="connsiteX21" fmla="*/ 31088 w 533400"/>
                <a:gd name="connsiteY21" fmla="*/ 372096 h 400050"/>
                <a:gd name="connsiteX22" fmla="*/ 40613 w 533400"/>
                <a:gd name="connsiteY22" fmla="*/ 381621 h 400050"/>
                <a:gd name="connsiteX23" fmla="*/ 40613 w 533400"/>
                <a:gd name="connsiteY23" fmla="*/ 381621 h 400050"/>
                <a:gd name="connsiteX24" fmla="*/ 497813 w 533400"/>
                <a:gd name="connsiteY24" fmla="*/ 381621 h 400050"/>
                <a:gd name="connsiteX25" fmla="*/ 503528 w 533400"/>
                <a:gd name="connsiteY25" fmla="*/ 379716 h 400050"/>
                <a:gd name="connsiteX26" fmla="*/ 506386 w 533400"/>
                <a:gd name="connsiteY26" fmla="*/ 366381 h 400050"/>
                <a:gd name="connsiteX27" fmla="*/ 506386 w 533400"/>
                <a:gd name="connsiteY27" fmla="*/ 366381 h 400050"/>
                <a:gd name="connsiteX28" fmla="*/ 398753 w 533400"/>
                <a:gd name="connsiteY28" fmla="*/ 205409 h 400050"/>
                <a:gd name="connsiteX29" fmla="*/ 391133 w 533400"/>
                <a:gd name="connsiteY29" fmla="*/ 198741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626" y="621"/>
                    <a:pt x="534008" y="13004"/>
                    <a:pt x="534008" y="29196"/>
                  </a:cubicBezTo>
                  <a:lnTo>
                    <a:pt x="534008" y="372096"/>
                  </a:lnTo>
                  <a:cubicBezTo>
                    <a:pt x="534008" y="388289"/>
                    <a:pt x="521626" y="400671"/>
                    <a:pt x="505433" y="400671"/>
                  </a:cubicBezTo>
                  <a:lnTo>
                    <a:pt x="29183" y="400671"/>
                  </a:lnTo>
                  <a:cubicBezTo>
                    <a:pt x="12990" y="400671"/>
                    <a:pt x="608" y="388289"/>
                    <a:pt x="608" y="372096"/>
                  </a:cubicBezTo>
                  <a:lnTo>
                    <a:pt x="608" y="29196"/>
                  </a:lnTo>
                  <a:cubicBezTo>
                    <a:pt x="608" y="13004"/>
                    <a:pt x="12990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133" y="198741"/>
                  </a:moveTo>
                  <a:cubicBezTo>
                    <a:pt x="378751" y="189216"/>
                    <a:pt x="360653" y="192074"/>
                    <a:pt x="351128" y="204456"/>
                  </a:cubicBezTo>
                  <a:lnTo>
                    <a:pt x="351128" y="204456"/>
                  </a:lnTo>
                  <a:lnTo>
                    <a:pt x="267308" y="315899"/>
                  </a:lnTo>
                  <a:cubicBezTo>
                    <a:pt x="266355" y="316851"/>
                    <a:pt x="265403" y="317804"/>
                    <a:pt x="264451" y="318756"/>
                  </a:cubicBezTo>
                  <a:cubicBezTo>
                    <a:pt x="253021" y="330186"/>
                    <a:pt x="234923" y="330186"/>
                    <a:pt x="224446" y="318756"/>
                  </a:cubicBezTo>
                  <a:lnTo>
                    <a:pt x="224446" y="318756"/>
                  </a:lnTo>
                  <a:lnTo>
                    <a:pt x="162533" y="257796"/>
                  </a:lnTo>
                  <a:cubicBezTo>
                    <a:pt x="161580" y="256844"/>
                    <a:pt x="161580" y="256844"/>
                    <a:pt x="160628" y="255891"/>
                  </a:cubicBezTo>
                  <a:cubicBezTo>
                    <a:pt x="148246" y="245414"/>
                    <a:pt x="130148" y="247319"/>
                    <a:pt x="120623" y="259701"/>
                  </a:cubicBezTo>
                  <a:lnTo>
                    <a:pt x="120623" y="259701"/>
                  </a:lnTo>
                  <a:lnTo>
                    <a:pt x="32993" y="366381"/>
                  </a:lnTo>
                  <a:cubicBezTo>
                    <a:pt x="32040" y="368286"/>
                    <a:pt x="31088" y="370191"/>
                    <a:pt x="31088" y="372096"/>
                  </a:cubicBezTo>
                  <a:cubicBezTo>
                    <a:pt x="31088" y="377811"/>
                    <a:pt x="34898" y="381621"/>
                    <a:pt x="40613" y="381621"/>
                  </a:cubicBezTo>
                  <a:lnTo>
                    <a:pt x="40613" y="381621"/>
                  </a:lnTo>
                  <a:lnTo>
                    <a:pt x="497813" y="381621"/>
                  </a:lnTo>
                  <a:cubicBezTo>
                    <a:pt x="499718" y="381621"/>
                    <a:pt x="501623" y="380669"/>
                    <a:pt x="503528" y="379716"/>
                  </a:cubicBezTo>
                  <a:cubicBezTo>
                    <a:pt x="508290" y="376859"/>
                    <a:pt x="509243" y="371144"/>
                    <a:pt x="506386" y="366381"/>
                  </a:cubicBezTo>
                  <a:lnTo>
                    <a:pt x="506386" y="366381"/>
                  </a:lnTo>
                  <a:lnTo>
                    <a:pt x="398753" y="205409"/>
                  </a:lnTo>
                  <a:cubicBezTo>
                    <a:pt x="395896" y="202551"/>
                    <a:pt x="393990" y="200646"/>
                    <a:pt x="391133" y="198741"/>
                  </a:cubicBezTo>
                  <a:close/>
                  <a:moveTo>
                    <a:pt x="95858" y="57771"/>
                  </a:moveTo>
                  <a:cubicBezTo>
                    <a:pt x="74903" y="57771"/>
                    <a:pt x="57758" y="74916"/>
                    <a:pt x="57758" y="95871"/>
                  </a:cubicBezTo>
                  <a:cubicBezTo>
                    <a:pt x="57758" y="116826"/>
                    <a:pt x="74903" y="133971"/>
                    <a:pt x="95858" y="133971"/>
                  </a:cubicBezTo>
                  <a:cubicBezTo>
                    <a:pt x="116813" y="133971"/>
                    <a:pt x="133958" y="116826"/>
                    <a:pt x="133958" y="95871"/>
                  </a:cubicBezTo>
                  <a:cubicBezTo>
                    <a:pt x="133958" y="74916"/>
                    <a:pt x="116813" y="57771"/>
                    <a:pt x="95858" y="5777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Number3">
              <a:extLst>
                <a:ext uri="{FF2B5EF4-FFF2-40B4-BE49-F238E27FC236}">
                  <a16:creationId xmlns:a16="http://schemas.microsoft.com/office/drawing/2014/main" id="{46EA664C-91FF-1397-DEFC-5569B5AB0270}"/>
                </a:ext>
              </a:extLst>
            </p:cNvPr>
            <p:cNvSpPr txBox="1"/>
            <p:nvPr/>
          </p:nvSpPr>
          <p:spPr>
            <a:xfrm>
              <a:off x="5803291" y="4295266"/>
              <a:ext cx="585417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ctr" anchorCtr="0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FFFFFF"/>
                  </a:solidFill>
                </a:rPr>
                <a:t>03</a:t>
              </a:r>
              <a:endParaRPr kumimoji="1" lang="zh-CN" alt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8" name="泪滴形 7">
              <a:extLst>
                <a:ext uri="{FF2B5EF4-FFF2-40B4-BE49-F238E27FC236}">
                  <a16:creationId xmlns:a16="http://schemas.microsoft.com/office/drawing/2014/main" id="{41C99E77-332D-B82E-E29A-02A65C352570}"/>
                </a:ext>
              </a:extLst>
            </p:cNvPr>
            <p:cNvSpPr/>
            <p:nvPr/>
          </p:nvSpPr>
          <p:spPr>
            <a:xfrm rot="2674452">
              <a:off x="3108411" y="3291021"/>
              <a:ext cx="1946856" cy="1946856"/>
            </a:xfrm>
            <a:prstGeom prst="teardrop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Icon4">
              <a:extLst>
                <a:ext uri="{FF2B5EF4-FFF2-40B4-BE49-F238E27FC236}">
                  <a16:creationId xmlns:a16="http://schemas.microsoft.com/office/drawing/2014/main" id="{C25871EF-60CF-4E47-CC7D-282CADB15E38}"/>
                </a:ext>
              </a:extLst>
            </p:cNvPr>
            <p:cNvSpPr/>
            <p:nvPr/>
          </p:nvSpPr>
          <p:spPr>
            <a:xfrm>
              <a:off x="3880849" y="3772935"/>
              <a:ext cx="401981" cy="425172"/>
            </a:xfrm>
            <a:custGeom>
              <a:avLst/>
              <a:gdLst>
                <a:gd name="connsiteX0" fmla="*/ 371955 w 495300"/>
                <a:gd name="connsiteY0" fmla="*/ 621 h 523875"/>
                <a:gd name="connsiteX1" fmla="*/ 400530 w 495300"/>
                <a:gd name="connsiteY1" fmla="*/ 29196 h 523875"/>
                <a:gd name="connsiteX2" fmla="*/ 400530 w 495300"/>
                <a:gd name="connsiteY2" fmla="*/ 133971 h 523875"/>
                <a:gd name="connsiteX3" fmla="*/ 371955 w 495300"/>
                <a:gd name="connsiteY3" fmla="*/ 162546 h 523875"/>
                <a:gd name="connsiteX4" fmla="*/ 257655 w 495300"/>
                <a:gd name="connsiteY4" fmla="*/ 162546 h 523875"/>
                <a:gd name="connsiteX5" fmla="*/ 257655 w 495300"/>
                <a:gd name="connsiteY5" fmla="*/ 286371 h 523875"/>
                <a:gd name="connsiteX6" fmla="*/ 419580 w 495300"/>
                <a:gd name="connsiteY6" fmla="*/ 286371 h 523875"/>
                <a:gd name="connsiteX7" fmla="*/ 457680 w 495300"/>
                <a:gd name="connsiteY7" fmla="*/ 322566 h 523875"/>
                <a:gd name="connsiteX8" fmla="*/ 457680 w 495300"/>
                <a:gd name="connsiteY8" fmla="*/ 324471 h 523875"/>
                <a:gd name="connsiteX9" fmla="*/ 457680 w 495300"/>
                <a:gd name="connsiteY9" fmla="*/ 429246 h 523875"/>
                <a:gd name="connsiteX10" fmla="*/ 476730 w 495300"/>
                <a:gd name="connsiteY10" fmla="*/ 429246 h 523875"/>
                <a:gd name="connsiteX11" fmla="*/ 495780 w 495300"/>
                <a:gd name="connsiteY11" fmla="*/ 448296 h 523875"/>
                <a:gd name="connsiteX12" fmla="*/ 495780 w 495300"/>
                <a:gd name="connsiteY12" fmla="*/ 505446 h 523875"/>
                <a:gd name="connsiteX13" fmla="*/ 476730 w 495300"/>
                <a:gd name="connsiteY13" fmla="*/ 524496 h 523875"/>
                <a:gd name="connsiteX14" fmla="*/ 419580 w 495300"/>
                <a:gd name="connsiteY14" fmla="*/ 524496 h 523875"/>
                <a:gd name="connsiteX15" fmla="*/ 400530 w 495300"/>
                <a:gd name="connsiteY15" fmla="*/ 505446 h 523875"/>
                <a:gd name="connsiteX16" fmla="*/ 400530 w 495300"/>
                <a:gd name="connsiteY16" fmla="*/ 448296 h 523875"/>
                <a:gd name="connsiteX17" fmla="*/ 419580 w 495300"/>
                <a:gd name="connsiteY17" fmla="*/ 429246 h 523875"/>
                <a:gd name="connsiteX18" fmla="*/ 438630 w 495300"/>
                <a:gd name="connsiteY18" fmla="*/ 429246 h 523875"/>
                <a:gd name="connsiteX19" fmla="*/ 438630 w 495300"/>
                <a:gd name="connsiteY19" fmla="*/ 324471 h 523875"/>
                <a:gd name="connsiteX20" fmla="*/ 420533 w 495300"/>
                <a:gd name="connsiteY20" fmla="*/ 305421 h 523875"/>
                <a:gd name="connsiteX21" fmla="*/ 419580 w 495300"/>
                <a:gd name="connsiteY21" fmla="*/ 305421 h 523875"/>
                <a:gd name="connsiteX22" fmla="*/ 257655 w 495300"/>
                <a:gd name="connsiteY22" fmla="*/ 305421 h 523875"/>
                <a:gd name="connsiteX23" fmla="*/ 257655 w 495300"/>
                <a:gd name="connsiteY23" fmla="*/ 429246 h 523875"/>
                <a:gd name="connsiteX24" fmla="*/ 276705 w 495300"/>
                <a:gd name="connsiteY24" fmla="*/ 429246 h 523875"/>
                <a:gd name="connsiteX25" fmla="*/ 295755 w 495300"/>
                <a:gd name="connsiteY25" fmla="*/ 448296 h 523875"/>
                <a:gd name="connsiteX26" fmla="*/ 295755 w 495300"/>
                <a:gd name="connsiteY26" fmla="*/ 505446 h 523875"/>
                <a:gd name="connsiteX27" fmla="*/ 276705 w 495300"/>
                <a:gd name="connsiteY27" fmla="*/ 524496 h 523875"/>
                <a:gd name="connsiteX28" fmla="*/ 219555 w 495300"/>
                <a:gd name="connsiteY28" fmla="*/ 524496 h 523875"/>
                <a:gd name="connsiteX29" fmla="*/ 200505 w 495300"/>
                <a:gd name="connsiteY29" fmla="*/ 505446 h 523875"/>
                <a:gd name="connsiteX30" fmla="*/ 200505 w 495300"/>
                <a:gd name="connsiteY30" fmla="*/ 448296 h 523875"/>
                <a:gd name="connsiteX31" fmla="*/ 219555 w 495300"/>
                <a:gd name="connsiteY31" fmla="*/ 429246 h 523875"/>
                <a:gd name="connsiteX32" fmla="*/ 238605 w 495300"/>
                <a:gd name="connsiteY32" fmla="*/ 429246 h 523875"/>
                <a:gd name="connsiteX33" fmla="*/ 238605 w 495300"/>
                <a:gd name="connsiteY33" fmla="*/ 305421 h 523875"/>
                <a:gd name="connsiteX34" fmla="*/ 76680 w 495300"/>
                <a:gd name="connsiteY34" fmla="*/ 305421 h 523875"/>
                <a:gd name="connsiteX35" fmla="*/ 57630 w 495300"/>
                <a:gd name="connsiteY35" fmla="*/ 323519 h 523875"/>
                <a:gd name="connsiteX36" fmla="*/ 57630 w 495300"/>
                <a:gd name="connsiteY36" fmla="*/ 324471 h 523875"/>
                <a:gd name="connsiteX37" fmla="*/ 57630 w 495300"/>
                <a:gd name="connsiteY37" fmla="*/ 429246 h 523875"/>
                <a:gd name="connsiteX38" fmla="*/ 76680 w 495300"/>
                <a:gd name="connsiteY38" fmla="*/ 429246 h 523875"/>
                <a:gd name="connsiteX39" fmla="*/ 95730 w 495300"/>
                <a:gd name="connsiteY39" fmla="*/ 448296 h 523875"/>
                <a:gd name="connsiteX40" fmla="*/ 95730 w 495300"/>
                <a:gd name="connsiteY40" fmla="*/ 505446 h 523875"/>
                <a:gd name="connsiteX41" fmla="*/ 76680 w 495300"/>
                <a:gd name="connsiteY41" fmla="*/ 524496 h 523875"/>
                <a:gd name="connsiteX42" fmla="*/ 19530 w 495300"/>
                <a:gd name="connsiteY42" fmla="*/ 524496 h 523875"/>
                <a:gd name="connsiteX43" fmla="*/ 480 w 495300"/>
                <a:gd name="connsiteY43" fmla="*/ 505446 h 523875"/>
                <a:gd name="connsiteX44" fmla="*/ 480 w 495300"/>
                <a:gd name="connsiteY44" fmla="*/ 448296 h 523875"/>
                <a:gd name="connsiteX45" fmla="*/ 19530 w 495300"/>
                <a:gd name="connsiteY45" fmla="*/ 429246 h 523875"/>
                <a:gd name="connsiteX46" fmla="*/ 38580 w 495300"/>
                <a:gd name="connsiteY46" fmla="*/ 429246 h 523875"/>
                <a:gd name="connsiteX47" fmla="*/ 38580 w 495300"/>
                <a:gd name="connsiteY47" fmla="*/ 324471 h 523875"/>
                <a:gd name="connsiteX48" fmla="*/ 74775 w 495300"/>
                <a:gd name="connsiteY48" fmla="*/ 286371 h 523875"/>
                <a:gd name="connsiteX49" fmla="*/ 76680 w 495300"/>
                <a:gd name="connsiteY49" fmla="*/ 286371 h 523875"/>
                <a:gd name="connsiteX50" fmla="*/ 238605 w 495300"/>
                <a:gd name="connsiteY50" fmla="*/ 286371 h 523875"/>
                <a:gd name="connsiteX51" fmla="*/ 238605 w 495300"/>
                <a:gd name="connsiteY51" fmla="*/ 162546 h 523875"/>
                <a:gd name="connsiteX52" fmla="*/ 124305 w 495300"/>
                <a:gd name="connsiteY52" fmla="*/ 162546 h 523875"/>
                <a:gd name="connsiteX53" fmla="*/ 95730 w 495300"/>
                <a:gd name="connsiteY53" fmla="*/ 133971 h 523875"/>
                <a:gd name="connsiteX54" fmla="*/ 95730 w 495300"/>
                <a:gd name="connsiteY54" fmla="*/ 29196 h 523875"/>
                <a:gd name="connsiteX55" fmla="*/ 124305 w 495300"/>
                <a:gd name="connsiteY55" fmla="*/ 621 h 523875"/>
                <a:gd name="connsiteX56" fmla="*/ 371955 w 495300"/>
                <a:gd name="connsiteY56" fmla="*/ 621 h 523875"/>
                <a:gd name="connsiteX57" fmla="*/ 148118 w 495300"/>
                <a:gd name="connsiteY57" fmla="*/ 95871 h 523875"/>
                <a:gd name="connsiteX58" fmla="*/ 133830 w 495300"/>
                <a:gd name="connsiteY58" fmla="*/ 110159 h 523875"/>
                <a:gd name="connsiteX59" fmla="*/ 148118 w 495300"/>
                <a:gd name="connsiteY59" fmla="*/ 124446 h 523875"/>
                <a:gd name="connsiteX60" fmla="*/ 162405 w 495300"/>
                <a:gd name="connsiteY60" fmla="*/ 110159 h 523875"/>
                <a:gd name="connsiteX61" fmla="*/ 148118 w 495300"/>
                <a:gd name="connsiteY61" fmla="*/ 9587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95300" h="523875">
                  <a:moveTo>
                    <a:pt x="371955" y="621"/>
                  </a:moveTo>
                  <a:cubicBezTo>
                    <a:pt x="388148" y="621"/>
                    <a:pt x="400530" y="13004"/>
                    <a:pt x="400530" y="29196"/>
                  </a:cubicBezTo>
                  <a:lnTo>
                    <a:pt x="400530" y="133971"/>
                  </a:lnTo>
                  <a:cubicBezTo>
                    <a:pt x="400530" y="150164"/>
                    <a:pt x="388148" y="162546"/>
                    <a:pt x="371955" y="162546"/>
                  </a:cubicBezTo>
                  <a:lnTo>
                    <a:pt x="257655" y="162546"/>
                  </a:lnTo>
                  <a:lnTo>
                    <a:pt x="257655" y="286371"/>
                  </a:lnTo>
                  <a:lnTo>
                    <a:pt x="419580" y="286371"/>
                  </a:lnTo>
                  <a:cubicBezTo>
                    <a:pt x="439583" y="286371"/>
                    <a:pt x="456727" y="302564"/>
                    <a:pt x="457680" y="322566"/>
                  </a:cubicBezTo>
                  <a:lnTo>
                    <a:pt x="457680" y="324471"/>
                  </a:lnTo>
                  <a:lnTo>
                    <a:pt x="457680" y="429246"/>
                  </a:lnTo>
                  <a:lnTo>
                    <a:pt x="476730" y="429246"/>
                  </a:lnTo>
                  <a:cubicBezTo>
                    <a:pt x="487208" y="429246"/>
                    <a:pt x="495780" y="437819"/>
                    <a:pt x="495780" y="448296"/>
                  </a:cubicBezTo>
                  <a:lnTo>
                    <a:pt x="495780" y="505446"/>
                  </a:lnTo>
                  <a:cubicBezTo>
                    <a:pt x="495780" y="515924"/>
                    <a:pt x="487208" y="524496"/>
                    <a:pt x="476730" y="524496"/>
                  </a:cubicBezTo>
                  <a:lnTo>
                    <a:pt x="419580" y="524496"/>
                  </a:lnTo>
                  <a:cubicBezTo>
                    <a:pt x="409102" y="524496"/>
                    <a:pt x="400530" y="515924"/>
                    <a:pt x="400530" y="505446"/>
                  </a:cubicBezTo>
                  <a:lnTo>
                    <a:pt x="400530" y="448296"/>
                  </a:lnTo>
                  <a:cubicBezTo>
                    <a:pt x="400530" y="437819"/>
                    <a:pt x="409102" y="429246"/>
                    <a:pt x="419580" y="429246"/>
                  </a:cubicBezTo>
                  <a:lnTo>
                    <a:pt x="438630" y="429246"/>
                  </a:lnTo>
                  <a:lnTo>
                    <a:pt x="438630" y="324471"/>
                  </a:lnTo>
                  <a:cubicBezTo>
                    <a:pt x="438630" y="313994"/>
                    <a:pt x="431010" y="306374"/>
                    <a:pt x="420533" y="305421"/>
                  </a:cubicBezTo>
                  <a:lnTo>
                    <a:pt x="419580" y="305421"/>
                  </a:lnTo>
                  <a:lnTo>
                    <a:pt x="257655" y="305421"/>
                  </a:lnTo>
                  <a:lnTo>
                    <a:pt x="257655" y="429246"/>
                  </a:lnTo>
                  <a:lnTo>
                    <a:pt x="276705" y="429246"/>
                  </a:lnTo>
                  <a:cubicBezTo>
                    <a:pt x="287183" y="429246"/>
                    <a:pt x="295755" y="437819"/>
                    <a:pt x="295755" y="448296"/>
                  </a:cubicBezTo>
                  <a:lnTo>
                    <a:pt x="295755" y="505446"/>
                  </a:lnTo>
                  <a:cubicBezTo>
                    <a:pt x="295755" y="515924"/>
                    <a:pt x="287183" y="524496"/>
                    <a:pt x="276705" y="524496"/>
                  </a:cubicBezTo>
                  <a:lnTo>
                    <a:pt x="219555" y="524496"/>
                  </a:lnTo>
                  <a:cubicBezTo>
                    <a:pt x="209077" y="524496"/>
                    <a:pt x="200505" y="515924"/>
                    <a:pt x="200505" y="505446"/>
                  </a:cubicBezTo>
                  <a:lnTo>
                    <a:pt x="200505" y="448296"/>
                  </a:lnTo>
                  <a:cubicBezTo>
                    <a:pt x="200505" y="437819"/>
                    <a:pt x="209077" y="429246"/>
                    <a:pt x="219555" y="429246"/>
                  </a:cubicBezTo>
                  <a:lnTo>
                    <a:pt x="238605" y="429246"/>
                  </a:lnTo>
                  <a:lnTo>
                    <a:pt x="238605" y="305421"/>
                  </a:lnTo>
                  <a:lnTo>
                    <a:pt x="76680" y="305421"/>
                  </a:lnTo>
                  <a:cubicBezTo>
                    <a:pt x="66202" y="305421"/>
                    <a:pt x="58583" y="313041"/>
                    <a:pt x="57630" y="323519"/>
                  </a:cubicBezTo>
                  <a:lnTo>
                    <a:pt x="57630" y="324471"/>
                  </a:lnTo>
                  <a:lnTo>
                    <a:pt x="57630" y="429246"/>
                  </a:lnTo>
                  <a:lnTo>
                    <a:pt x="76680" y="429246"/>
                  </a:lnTo>
                  <a:cubicBezTo>
                    <a:pt x="87158" y="429246"/>
                    <a:pt x="95730" y="437819"/>
                    <a:pt x="95730" y="448296"/>
                  </a:cubicBezTo>
                  <a:lnTo>
                    <a:pt x="95730" y="505446"/>
                  </a:lnTo>
                  <a:cubicBezTo>
                    <a:pt x="95730" y="515924"/>
                    <a:pt x="87158" y="524496"/>
                    <a:pt x="76680" y="524496"/>
                  </a:cubicBezTo>
                  <a:lnTo>
                    <a:pt x="19530" y="524496"/>
                  </a:lnTo>
                  <a:cubicBezTo>
                    <a:pt x="9052" y="524496"/>
                    <a:pt x="480" y="515924"/>
                    <a:pt x="480" y="505446"/>
                  </a:cubicBezTo>
                  <a:lnTo>
                    <a:pt x="480" y="448296"/>
                  </a:lnTo>
                  <a:cubicBezTo>
                    <a:pt x="480" y="437819"/>
                    <a:pt x="9052" y="429246"/>
                    <a:pt x="19530" y="429246"/>
                  </a:cubicBezTo>
                  <a:lnTo>
                    <a:pt x="38580" y="429246"/>
                  </a:lnTo>
                  <a:lnTo>
                    <a:pt x="38580" y="324471"/>
                  </a:lnTo>
                  <a:cubicBezTo>
                    <a:pt x="38580" y="304469"/>
                    <a:pt x="54773" y="287324"/>
                    <a:pt x="74775" y="286371"/>
                  </a:cubicBezTo>
                  <a:lnTo>
                    <a:pt x="76680" y="286371"/>
                  </a:lnTo>
                  <a:lnTo>
                    <a:pt x="238605" y="286371"/>
                  </a:lnTo>
                  <a:lnTo>
                    <a:pt x="238605" y="162546"/>
                  </a:lnTo>
                  <a:lnTo>
                    <a:pt x="124305" y="162546"/>
                  </a:lnTo>
                  <a:cubicBezTo>
                    <a:pt x="108112" y="162546"/>
                    <a:pt x="95730" y="150164"/>
                    <a:pt x="95730" y="133971"/>
                  </a:cubicBezTo>
                  <a:lnTo>
                    <a:pt x="95730" y="29196"/>
                  </a:lnTo>
                  <a:cubicBezTo>
                    <a:pt x="95730" y="13004"/>
                    <a:pt x="108112" y="621"/>
                    <a:pt x="124305" y="621"/>
                  </a:cubicBezTo>
                  <a:lnTo>
                    <a:pt x="371955" y="621"/>
                  </a:lnTo>
                  <a:close/>
                  <a:moveTo>
                    <a:pt x="148118" y="95871"/>
                  </a:moveTo>
                  <a:cubicBezTo>
                    <a:pt x="140498" y="95871"/>
                    <a:pt x="133830" y="102539"/>
                    <a:pt x="133830" y="110159"/>
                  </a:cubicBezTo>
                  <a:cubicBezTo>
                    <a:pt x="133830" y="117779"/>
                    <a:pt x="140498" y="124446"/>
                    <a:pt x="148118" y="124446"/>
                  </a:cubicBezTo>
                  <a:cubicBezTo>
                    <a:pt x="155737" y="124446"/>
                    <a:pt x="162405" y="117779"/>
                    <a:pt x="162405" y="110159"/>
                  </a:cubicBezTo>
                  <a:cubicBezTo>
                    <a:pt x="162405" y="102539"/>
                    <a:pt x="155737" y="95871"/>
                    <a:pt x="148118" y="9587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Number4">
              <a:extLst>
                <a:ext uri="{FF2B5EF4-FFF2-40B4-BE49-F238E27FC236}">
                  <a16:creationId xmlns:a16="http://schemas.microsoft.com/office/drawing/2014/main" id="{BE95EA5F-69E3-79D7-94FE-9D83037A16A9}"/>
                </a:ext>
              </a:extLst>
            </p:cNvPr>
            <p:cNvSpPr txBox="1"/>
            <p:nvPr/>
          </p:nvSpPr>
          <p:spPr>
            <a:xfrm>
              <a:off x="3789131" y="4295266"/>
              <a:ext cx="585417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ctr" anchorCtr="0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4" name="泪滴形 3">
              <a:extLst>
                <a:ext uri="{FF2B5EF4-FFF2-40B4-BE49-F238E27FC236}">
                  <a16:creationId xmlns:a16="http://schemas.microsoft.com/office/drawing/2014/main" id="{D6882128-E359-AB4A-EB1D-A8F9887AB1FB}"/>
                </a:ext>
              </a:extLst>
            </p:cNvPr>
            <p:cNvSpPr/>
            <p:nvPr/>
          </p:nvSpPr>
          <p:spPr>
            <a:xfrm rot="2674452">
              <a:off x="1094251" y="3291021"/>
              <a:ext cx="1946856" cy="1946856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Number5">
              <a:extLst>
                <a:ext uri="{FF2B5EF4-FFF2-40B4-BE49-F238E27FC236}">
                  <a16:creationId xmlns:a16="http://schemas.microsoft.com/office/drawing/2014/main" id="{E772C811-865D-2511-3DF9-4A0E5855DF60}"/>
                </a:ext>
              </a:extLst>
            </p:cNvPr>
            <p:cNvSpPr txBox="1"/>
            <p:nvPr/>
          </p:nvSpPr>
          <p:spPr>
            <a:xfrm>
              <a:off x="1774971" y="4295266"/>
              <a:ext cx="585417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ctr" anchorCtr="0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FFFFFF"/>
                  </a:solidFill>
                </a:rPr>
                <a:t>01</a:t>
              </a:r>
              <a:endParaRPr kumimoji="1" lang="zh-CN" alt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32" name="Icon5">
              <a:extLst>
                <a:ext uri="{FF2B5EF4-FFF2-40B4-BE49-F238E27FC236}">
                  <a16:creationId xmlns:a16="http://schemas.microsoft.com/office/drawing/2014/main" id="{D0EA1DB6-FA2B-F9FB-B795-1682E15F2841}"/>
                </a:ext>
              </a:extLst>
            </p:cNvPr>
            <p:cNvSpPr/>
            <p:nvPr/>
          </p:nvSpPr>
          <p:spPr>
            <a:xfrm>
              <a:off x="1889880" y="3769070"/>
              <a:ext cx="355599" cy="432903"/>
            </a:xfrm>
            <a:custGeom>
              <a:avLst/>
              <a:gdLst>
                <a:gd name="connsiteX0" fmla="*/ 284197 w 438150"/>
                <a:gd name="connsiteY0" fmla="*/ 621 h 533400"/>
                <a:gd name="connsiteX1" fmla="*/ 286102 w 438150"/>
                <a:gd name="connsiteY1" fmla="*/ 621 h 533400"/>
                <a:gd name="connsiteX2" fmla="*/ 286102 w 438150"/>
                <a:gd name="connsiteY2" fmla="*/ 124446 h 533400"/>
                <a:gd name="connsiteX3" fmla="*/ 286102 w 438150"/>
                <a:gd name="connsiteY3" fmla="*/ 126351 h 533400"/>
                <a:gd name="connsiteX4" fmla="*/ 314677 w 438150"/>
                <a:gd name="connsiteY4" fmla="*/ 153021 h 533400"/>
                <a:gd name="connsiteX5" fmla="*/ 314677 w 438150"/>
                <a:gd name="connsiteY5" fmla="*/ 153021 h 533400"/>
                <a:gd name="connsiteX6" fmla="*/ 438502 w 438150"/>
                <a:gd name="connsiteY6" fmla="*/ 153021 h 533400"/>
                <a:gd name="connsiteX7" fmla="*/ 438502 w 438150"/>
                <a:gd name="connsiteY7" fmla="*/ 154926 h 533400"/>
                <a:gd name="connsiteX8" fmla="*/ 438502 w 438150"/>
                <a:gd name="connsiteY8" fmla="*/ 505446 h 533400"/>
                <a:gd name="connsiteX9" fmla="*/ 409927 w 438150"/>
                <a:gd name="connsiteY9" fmla="*/ 534021 h 533400"/>
                <a:gd name="connsiteX10" fmla="*/ 28927 w 438150"/>
                <a:gd name="connsiteY10" fmla="*/ 534021 h 533400"/>
                <a:gd name="connsiteX11" fmla="*/ 352 w 438150"/>
                <a:gd name="connsiteY11" fmla="*/ 505446 h 533400"/>
                <a:gd name="connsiteX12" fmla="*/ 352 w 438150"/>
                <a:gd name="connsiteY12" fmla="*/ 29196 h 533400"/>
                <a:gd name="connsiteX13" fmla="*/ 28927 w 438150"/>
                <a:gd name="connsiteY13" fmla="*/ 621 h 533400"/>
                <a:gd name="connsiteX14" fmla="*/ 284197 w 438150"/>
                <a:gd name="connsiteY14" fmla="*/ 621 h 533400"/>
                <a:gd name="connsiteX15" fmla="*/ 248002 w 438150"/>
                <a:gd name="connsiteY15" fmla="*/ 200646 h 533400"/>
                <a:gd name="connsiteX16" fmla="*/ 152752 w 438150"/>
                <a:gd name="connsiteY16" fmla="*/ 200646 h 533400"/>
                <a:gd name="connsiteX17" fmla="*/ 152752 w 438150"/>
                <a:gd name="connsiteY17" fmla="*/ 410196 h 533400"/>
                <a:gd name="connsiteX18" fmla="*/ 171802 w 438150"/>
                <a:gd name="connsiteY18" fmla="*/ 410196 h 533400"/>
                <a:gd name="connsiteX19" fmla="*/ 171802 w 438150"/>
                <a:gd name="connsiteY19" fmla="*/ 314946 h 533400"/>
                <a:gd name="connsiteX20" fmla="*/ 248002 w 438150"/>
                <a:gd name="connsiteY20" fmla="*/ 314946 h 533400"/>
                <a:gd name="connsiteX21" fmla="*/ 249907 w 438150"/>
                <a:gd name="connsiteY21" fmla="*/ 314946 h 533400"/>
                <a:gd name="connsiteX22" fmla="*/ 305152 w 438150"/>
                <a:gd name="connsiteY22" fmla="*/ 257796 h 533400"/>
                <a:gd name="connsiteX23" fmla="*/ 248002 w 438150"/>
                <a:gd name="connsiteY23" fmla="*/ 200646 h 533400"/>
                <a:gd name="connsiteX24" fmla="*/ 248002 w 438150"/>
                <a:gd name="connsiteY24" fmla="*/ 200646 h 533400"/>
                <a:gd name="connsiteX25" fmla="*/ 248002 w 438150"/>
                <a:gd name="connsiteY25" fmla="*/ 219696 h 533400"/>
                <a:gd name="connsiteX26" fmla="*/ 286102 w 438150"/>
                <a:gd name="connsiteY26" fmla="*/ 257796 h 533400"/>
                <a:gd name="connsiteX27" fmla="*/ 248002 w 438150"/>
                <a:gd name="connsiteY27" fmla="*/ 295896 h 533400"/>
                <a:gd name="connsiteX28" fmla="*/ 248002 w 438150"/>
                <a:gd name="connsiteY28" fmla="*/ 295896 h 533400"/>
                <a:gd name="connsiteX29" fmla="*/ 171802 w 438150"/>
                <a:gd name="connsiteY29" fmla="*/ 295896 h 533400"/>
                <a:gd name="connsiteX30" fmla="*/ 171802 w 438150"/>
                <a:gd name="connsiteY30" fmla="*/ 219696 h 533400"/>
                <a:gd name="connsiteX31" fmla="*/ 248002 w 438150"/>
                <a:gd name="connsiteY31" fmla="*/ 219696 h 533400"/>
                <a:gd name="connsiteX32" fmla="*/ 428977 w 438150"/>
                <a:gd name="connsiteY32" fmla="*/ 133971 h 533400"/>
                <a:gd name="connsiteX33" fmla="*/ 314677 w 438150"/>
                <a:gd name="connsiteY33" fmla="*/ 133971 h 533400"/>
                <a:gd name="connsiteX34" fmla="*/ 313724 w 438150"/>
                <a:gd name="connsiteY34" fmla="*/ 133971 h 533400"/>
                <a:gd name="connsiteX35" fmla="*/ 305152 w 438150"/>
                <a:gd name="connsiteY35" fmla="*/ 124446 h 533400"/>
                <a:gd name="connsiteX36" fmla="*/ 305152 w 438150"/>
                <a:gd name="connsiteY36" fmla="*/ 124446 h 533400"/>
                <a:gd name="connsiteX37" fmla="*/ 305152 w 438150"/>
                <a:gd name="connsiteY37" fmla="*/ 10146 h 533400"/>
                <a:gd name="connsiteX38" fmla="*/ 428977 w 438150"/>
                <a:gd name="connsiteY38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09386BF-2522-6542-95F5-AB4FC1DAD8AA}"/>
                </a:ext>
              </a:extLst>
            </p:cNvPr>
            <p:cNvGrpSpPr/>
            <p:nvPr/>
          </p:nvGrpSpPr>
          <p:grpSpPr>
            <a:xfrm>
              <a:off x="691082" y="2268696"/>
              <a:ext cx="2753196" cy="854634"/>
              <a:chOff x="1880508" y="3401043"/>
              <a:chExt cx="2753196" cy="854634"/>
            </a:xfrm>
          </p:grpSpPr>
          <p:sp>
            <p:nvSpPr>
              <p:cNvPr id="5" name="Bullet1">
                <a:extLst>
                  <a:ext uri="{FF2B5EF4-FFF2-40B4-BE49-F238E27FC236}">
                    <a16:creationId xmlns:a16="http://schemas.microsoft.com/office/drawing/2014/main" id="{521ECA6F-22CB-9CED-ACB3-C93AA3917B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80508" y="3401043"/>
                <a:ext cx="275319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常用路线记忆</a:t>
                </a:r>
                <a:endParaRPr lang="en-US" dirty="0"/>
              </a:p>
            </p:txBody>
          </p:sp>
          <p:sp>
            <p:nvSpPr>
              <p:cNvPr id="6" name="Text1">
                <a:extLst>
                  <a:ext uri="{FF2B5EF4-FFF2-40B4-BE49-F238E27FC236}">
                    <a16:creationId xmlns:a16="http://schemas.microsoft.com/office/drawing/2014/main" id="{5968FC84-3B63-94CB-6939-6CF5B2CB1D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80508" y="3770375"/>
                <a:ext cx="2753196" cy="4853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系统记忆常用路线，减少不必要重复播报。</a:t>
                </a:r>
                <a:endParaRPr 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71C265D-793E-324C-3647-123A9BBB00F6}"/>
                </a:ext>
              </a:extLst>
            </p:cNvPr>
            <p:cNvGrpSpPr/>
            <p:nvPr/>
          </p:nvGrpSpPr>
          <p:grpSpPr>
            <a:xfrm>
              <a:off x="2705242" y="5279466"/>
              <a:ext cx="2753196" cy="854634"/>
              <a:chOff x="1880508" y="3401043"/>
              <a:chExt cx="2753196" cy="854634"/>
            </a:xfrm>
          </p:grpSpPr>
          <p:sp>
            <p:nvSpPr>
              <p:cNvPr id="13" name="Bullet2">
                <a:extLst>
                  <a:ext uri="{FF2B5EF4-FFF2-40B4-BE49-F238E27FC236}">
                    <a16:creationId xmlns:a16="http://schemas.microsoft.com/office/drawing/2014/main" id="{CEA6B20F-CFCC-8B87-D2F9-DB01F351ECF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80508" y="3401043"/>
                <a:ext cx="275319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提醒频率调整</a:t>
                </a:r>
                <a:endParaRPr lang="en-US" dirty="0"/>
              </a:p>
            </p:txBody>
          </p:sp>
          <p:sp>
            <p:nvSpPr>
              <p:cNvPr id="14" name="Text2">
                <a:extLst>
                  <a:ext uri="{FF2B5EF4-FFF2-40B4-BE49-F238E27FC236}">
                    <a16:creationId xmlns:a16="http://schemas.microsoft.com/office/drawing/2014/main" id="{816EFF61-EE23-6C42-B61C-2CB16C6953F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80508" y="3770375"/>
                <a:ext cx="2753196" cy="4853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根据用户停留时间智能调整提示频率。</a:t>
                </a:r>
                <a:endParaRPr lang="en-US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D5C9BE0-65D2-CB3D-9C82-8986E13C7076}"/>
                </a:ext>
              </a:extLst>
            </p:cNvPr>
            <p:cNvGrpSpPr/>
            <p:nvPr/>
          </p:nvGrpSpPr>
          <p:grpSpPr>
            <a:xfrm>
              <a:off x="4719402" y="2268696"/>
              <a:ext cx="2753196" cy="854634"/>
              <a:chOff x="1880508" y="3401043"/>
              <a:chExt cx="2753196" cy="854634"/>
            </a:xfrm>
          </p:grpSpPr>
          <p:sp>
            <p:nvSpPr>
              <p:cNvPr id="16" name="Bullet3">
                <a:extLst>
                  <a:ext uri="{FF2B5EF4-FFF2-40B4-BE49-F238E27FC236}">
                    <a16:creationId xmlns:a16="http://schemas.microsoft.com/office/drawing/2014/main" id="{C432C25E-D8D6-4870-2598-D9D6B63ACD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80508" y="3401043"/>
                <a:ext cx="275319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使用场景适应</a:t>
                </a:r>
                <a:endParaRPr lang="en-US" dirty="0"/>
              </a:p>
            </p:txBody>
          </p:sp>
          <p:sp>
            <p:nvSpPr>
              <p:cNvPr id="17" name="Text3">
                <a:extLst>
                  <a:ext uri="{FF2B5EF4-FFF2-40B4-BE49-F238E27FC236}">
                    <a16:creationId xmlns:a16="http://schemas.microsoft.com/office/drawing/2014/main" id="{257BBC81-E97C-CBF2-591F-EC7EFE1D1E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80508" y="3770375"/>
                <a:ext cx="2753196" cy="4853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在不同环境自动切换导航模式，提高适用性。</a:t>
                </a:r>
                <a:endParaRPr lang="en-US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3BE8C12-3FCC-9238-821F-637E01795891}"/>
                </a:ext>
              </a:extLst>
            </p:cNvPr>
            <p:cNvGrpSpPr/>
            <p:nvPr/>
          </p:nvGrpSpPr>
          <p:grpSpPr>
            <a:xfrm>
              <a:off x="6733562" y="5279466"/>
              <a:ext cx="2753196" cy="854634"/>
              <a:chOff x="1880508" y="3401043"/>
              <a:chExt cx="2753196" cy="854634"/>
            </a:xfrm>
          </p:grpSpPr>
          <p:sp>
            <p:nvSpPr>
              <p:cNvPr id="19" name="Bullet4">
                <a:extLst>
                  <a:ext uri="{FF2B5EF4-FFF2-40B4-BE49-F238E27FC236}">
                    <a16:creationId xmlns:a16="http://schemas.microsoft.com/office/drawing/2014/main" id="{C6FCC670-E5C2-D175-4F4B-61E585E62C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80508" y="3401043"/>
                <a:ext cx="275319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用户习惯分析</a:t>
                </a:r>
                <a:endParaRPr lang="en-US" dirty="0"/>
              </a:p>
            </p:txBody>
          </p:sp>
          <p:sp>
            <p:nvSpPr>
              <p:cNvPr id="20" name="Text4">
                <a:extLst>
                  <a:ext uri="{FF2B5EF4-FFF2-40B4-BE49-F238E27FC236}">
                    <a16:creationId xmlns:a16="http://schemas.microsoft.com/office/drawing/2014/main" id="{BC6D4A46-1376-D930-4F81-D2AFEAD7C4A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80508" y="3770375"/>
                <a:ext cx="2753196" cy="4853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分析用户行走习惯，提供个性化导航建议。</a:t>
                </a:r>
                <a:endParaRPr lang="en-US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9CA65B2-E587-E937-5E23-0A26159FBF12}"/>
                </a:ext>
              </a:extLst>
            </p:cNvPr>
            <p:cNvGrpSpPr/>
            <p:nvPr/>
          </p:nvGrpSpPr>
          <p:grpSpPr>
            <a:xfrm>
              <a:off x="8747723" y="2268696"/>
              <a:ext cx="2753196" cy="854634"/>
              <a:chOff x="1880508" y="3401043"/>
              <a:chExt cx="2753196" cy="854634"/>
            </a:xfrm>
          </p:grpSpPr>
          <p:sp>
            <p:nvSpPr>
              <p:cNvPr id="22" name="Bullet5">
                <a:extLst>
                  <a:ext uri="{FF2B5EF4-FFF2-40B4-BE49-F238E27FC236}">
                    <a16:creationId xmlns:a16="http://schemas.microsoft.com/office/drawing/2014/main" id="{F3F2DABD-6E33-2616-C984-7D88228FEA4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80508" y="3401043"/>
                <a:ext cx="275319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数据隐私保护</a:t>
                </a:r>
                <a:endParaRPr lang="en-US" dirty="0"/>
              </a:p>
            </p:txBody>
          </p:sp>
          <p:sp>
            <p:nvSpPr>
              <p:cNvPr id="23" name="Text5">
                <a:extLst>
                  <a:ext uri="{FF2B5EF4-FFF2-40B4-BE49-F238E27FC236}">
                    <a16:creationId xmlns:a16="http://schemas.microsoft.com/office/drawing/2014/main" id="{CD28FC64-3EEB-9221-A022-C8C711452F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80508" y="3770375"/>
                <a:ext cx="2753196" cy="4853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确保用户数据安全，不泄露个人隐私信息。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8.0.0"/>
  <p:tag name="AS_OS" val="Microsoft Windows NT 10.0.22631.0"/>
  <p:tag name="AS_RELEASE_DATE" val="2023.10.14"/>
  <p:tag name="AS_TITLE" val="Aspose.Slides for .NET6"/>
  <p:tag name="AS_VERSION" val="23.10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  <p:tag name="ISLIDE.THEME" val="355f6696-cea4-4439-b4a9-531a9a82a68b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698A4"/>
      </a:accent1>
      <a:accent2>
        <a:srgbClr val="459D67"/>
      </a:accent2>
      <a:accent3>
        <a:srgbClr val="A4CB61"/>
      </a:accent3>
      <a:accent4>
        <a:srgbClr val="7F7F7F"/>
      </a:accent4>
      <a:accent5>
        <a:srgbClr val="666666"/>
      </a:accent5>
      <a:accent6>
        <a:srgbClr val="515151"/>
      </a:accent6>
      <a:hlink>
        <a:srgbClr val="4276AA"/>
      </a:hlink>
      <a:folHlink>
        <a:srgbClr val="BFBFBF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iSlide#355f6696-cea4-4439-b4a9-531a9a82a68b</Template>
  <TotalTime>7</TotalTime>
  <Words>3004</Words>
  <Application>Microsoft Office PowerPoint</Application>
  <PresentationFormat>宽屏</PresentationFormat>
  <Paragraphs>512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9" baseType="lpstr">
      <vt:lpstr>Arial</vt:lpstr>
      <vt:lpstr>Calibri</vt:lpstr>
      <vt:lpstr>Designed by iSlide</vt:lpstr>
      <vt:lpstr>“智眸音领”——基于视觉、听觉转化的智能导盲系统</vt:lpstr>
      <vt:lpstr>目录</vt:lpstr>
      <vt:lpstr>项目概述</vt:lpstr>
      <vt:lpstr>项目背景</vt:lpstr>
      <vt:lpstr>项目简介</vt:lpstr>
      <vt:lpstr>技术优势</vt:lpstr>
      <vt:lpstr>YOLOv5 - Lite + 双目深度测距</vt:lpstr>
      <vt:lpstr>语音导航智能化</vt:lpstr>
      <vt:lpstr>自适应学习</vt:lpstr>
      <vt:lpstr>多模式反馈</vt:lpstr>
      <vt:lpstr>轻量化模型与低功耗优化</vt:lpstr>
      <vt:lpstr>产品介绍</vt:lpstr>
      <vt:lpstr>产品简介</vt:lpstr>
      <vt:lpstr>产品模型与实物图片</vt:lpstr>
      <vt:lpstr>行业分析</vt:lpstr>
      <vt:lpstr>行业发展历程</vt:lpstr>
      <vt:lpstr>行业驱动因素</vt:lpstr>
      <vt:lpstr>技术发展</vt:lpstr>
      <vt:lpstr>行业未来发展趋势</vt:lpstr>
      <vt:lpstr>市场分析</vt:lpstr>
      <vt:lpstr>宏观分析</vt:lpstr>
      <vt:lpstr>市场细分</vt:lpstr>
      <vt:lpstr>市场定位</vt:lpstr>
      <vt:lpstr>客户定位</vt:lpstr>
      <vt:lpstr>发展规划</vt:lpstr>
      <vt:lpstr>前期目标</vt:lpstr>
      <vt:lpstr>中期目标</vt:lpstr>
      <vt:lpstr>后期目标</vt:lpstr>
      <vt:lpstr>市场营销</vt:lpstr>
      <vt:lpstr>目标市场定位</vt:lpstr>
      <vt:lpstr>品牌与产品价值主张</vt:lpstr>
      <vt:lpstr>推广渠道与策略</vt:lpstr>
      <vt:lpstr>定价与销售策略</vt:lpstr>
      <vt:lpstr>用户运营与口碑建设</vt:lpstr>
      <vt:lpstr>风险应对与长期规划</vt:lpstr>
      <vt:lpstr>关键执行节点</vt:lpstr>
      <vt:lpstr>总结</vt:lpstr>
      <vt:lpstr>财务分析</vt:lpstr>
      <vt:lpstr>成本分析</vt:lpstr>
      <vt:lpstr>收益分析</vt:lpstr>
      <vt:lpstr>财务可行性结论</vt:lpstr>
      <vt:lpstr>机遇与风险分析</vt:lpstr>
      <vt:lpstr>机遇</vt:lpstr>
      <vt:lpstr>风险与对策</vt:lpstr>
      <vt:lpstr>总结</vt:lpstr>
      <vt:lpstr>谢谢观看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iSlide</dc:creator>
  <cp:lastModifiedBy>Shore Chen</cp:lastModifiedBy>
  <cp:revision>3</cp:revision>
  <cp:lastPrinted>2023-06-15T16:00:00Z</cp:lastPrinted>
  <dcterms:created xsi:type="dcterms:W3CDTF">2023-06-15T16:00:00Z</dcterms:created>
  <dcterms:modified xsi:type="dcterms:W3CDTF">2025-03-01T12:45:30Z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355f6696-cea4-4439-b4a9-531a9a82a68b</vt:lpwstr>
  </property>
</Properties>
</file>