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7" r:id="rId5"/>
    <p:sldId id="268" r:id="rId6"/>
    <p:sldId id="269" r:id="rId7"/>
    <p:sldId id="258" r:id="rId8"/>
    <p:sldId id="259" r:id="rId9"/>
    <p:sldId id="261" r:id="rId10"/>
    <p:sldId id="260" r:id="rId11"/>
    <p:sldId id="263" r:id="rId12"/>
    <p:sldId id="264" r:id="rId13"/>
    <p:sldId id="270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85731" autoAdjust="0"/>
  </p:normalViewPr>
  <p:slideViewPr>
    <p:cSldViewPr>
      <p:cViewPr varScale="1">
        <p:scale>
          <a:sx n="95" d="100"/>
          <a:sy n="95" d="100"/>
        </p:scale>
        <p:origin x="10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85626-8523-4CF6-82AC-2CE3CD2CFABF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354F5-7964-4536-B782-1086AEB5448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давайте поговорим о том, как с помощью такого распознавания лиц ограничить доступ, например, к некоторым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сектретным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файлам  на компьютере. Для этого мы использовали систему контроля доступа операционной системы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Мы в файловой системе как администратор создали директорию для секретных данных. Кроме месторасположения и имени у директории также есть поля "создатель", "группа", и "права доступа". С такими правами доступа с директорией могут работать только ее создатель и все пользователи из группы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Наше приложение, распознав пользователя,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добавлает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в группу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тот получает доступ к секретным файлам. Непосредственно добавлением занимается процесс-демон, запущенный администратором на фоне системы. Он принимает сигнал 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нашего приложения.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54F5-7964-4536-B782-1086AEB544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68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112835"/>
          </a:xfrm>
        </p:spPr>
        <p:txBody>
          <a:bodyPr/>
          <a:lstStyle/>
          <a:p>
            <a:r>
              <a:rPr lang="ru-RU" dirty="0" smtClean="0"/>
              <a:t>59 научная конференция МФТИ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52" y="371475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Использование технологии распознавания лиц для решения задач информационной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безопасности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5643578"/>
            <a:ext cx="4767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Д. Охлопков, И. </a:t>
            </a:r>
            <a:r>
              <a:rPr lang="ru-RU" dirty="0" err="1" smtClean="0"/>
              <a:t>Кунахов</a:t>
            </a:r>
            <a:r>
              <a:rPr lang="ru-RU" dirty="0" smtClean="0"/>
              <a:t>, К. Королев, Р. Агишев</a:t>
            </a:r>
          </a:p>
          <a:p>
            <a:pPr algn="ctr"/>
            <a:r>
              <a:rPr lang="ru-RU" dirty="0" smtClean="0"/>
              <a:t>Московский физико-технический институт</a:t>
            </a:r>
          </a:p>
          <a:p>
            <a:pPr algn="ctr"/>
            <a:r>
              <a:rPr lang="ru-RU" dirty="0" smtClean="0"/>
              <a:t>2016 г.</a:t>
            </a:r>
            <a:endParaRPr lang="ru-RU" dirty="0"/>
          </a:p>
        </p:txBody>
      </p:sp>
      <p:pic>
        <p:nvPicPr>
          <p:cNvPr id="8194" name="Picture 2" descr="http://technopolis.susu.ru/media/k2/items/cache/d446bd5b214698397917d385a315641b_Gener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214290"/>
            <a:ext cx="2286028" cy="2286028"/>
          </a:xfrm>
          <a:prstGeom prst="rect">
            <a:avLst/>
          </a:prstGeom>
          <a:noFill/>
        </p:spPr>
      </p:pic>
      <p:pic>
        <p:nvPicPr>
          <p:cNvPr id="8196" name="Picture 4" descr="http://dati.mipt.ru/wp-content/uploads/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4514850" cy="2019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III. </a:t>
            </a:r>
            <a:r>
              <a:rPr lang="ru-RU" sz="2800" dirty="0" smtClean="0">
                <a:solidFill>
                  <a:schemeClr val="tx2"/>
                </a:solidFill>
              </a:rPr>
              <a:t>Определение человека по лицу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agish_000\Documents\Учебная\Защита иформации\Проект\conf_photos\conf_photos\te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831719" cy="2928958"/>
          </a:xfrm>
          <a:prstGeom prst="rect">
            <a:avLst/>
          </a:prstGeom>
          <a:noFill/>
        </p:spPr>
      </p:pic>
      <p:pic>
        <p:nvPicPr>
          <p:cNvPr id="3075" name="Picture 3" descr="C:\Users\agish_000\Documents\Учебная\Защита иформации\Проект\conf_photos\conf_photos\tes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1240" y="2571744"/>
            <a:ext cx="3877270" cy="2928958"/>
          </a:xfrm>
          <a:prstGeom prst="rect">
            <a:avLst/>
          </a:prstGeom>
          <a:noFill/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III. </a:t>
            </a:r>
            <a:r>
              <a:rPr lang="ru-RU" sz="2800" dirty="0" smtClean="0">
                <a:solidFill>
                  <a:schemeClr val="tx2"/>
                </a:solidFill>
              </a:rPr>
              <a:t>Определение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agish_000\Documents\Учебная\Защита иформации\Проект\fig8.jpg"/>
          <p:cNvPicPr>
            <a:picLocks noChangeAspect="1" noChangeArrowheads="1"/>
          </p:cNvPicPr>
          <p:nvPr/>
        </p:nvPicPr>
        <p:blipFill>
          <a:blip r:embed="rId2"/>
          <a:srcRect l="18092" t="21635" r="16118"/>
          <a:stretch>
            <a:fillRect/>
          </a:stretch>
        </p:blipFill>
        <p:spPr bwMode="auto">
          <a:xfrm>
            <a:off x="1000100" y="2500306"/>
            <a:ext cx="2714644" cy="2458239"/>
          </a:xfrm>
          <a:prstGeom prst="rect">
            <a:avLst/>
          </a:prstGeom>
          <a:noFill/>
        </p:spPr>
      </p:pic>
      <p:pic>
        <p:nvPicPr>
          <p:cNvPr id="4099" name="Picture 3" descr="C:\Users\agish_000\Documents\Учебная\Защита иформации\Проект\fig9.jpg"/>
          <p:cNvPicPr>
            <a:picLocks noChangeAspect="1" noChangeArrowheads="1"/>
          </p:cNvPicPr>
          <p:nvPr/>
        </p:nvPicPr>
        <p:blipFill>
          <a:blip r:embed="rId3"/>
          <a:srcRect l="25862" t="25472" r="15948" b="4480"/>
          <a:stretch>
            <a:fillRect/>
          </a:stretch>
        </p:blipFill>
        <p:spPr bwMode="auto">
          <a:xfrm>
            <a:off x="5500694" y="2500306"/>
            <a:ext cx="2571768" cy="23574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14678" y="5072074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Распознавание эмоций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Результаты и выводы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agish_000\Documents\Учебная\Защита иформации\Проект\fig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489700" cy="5067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6143644"/>
            <a:ext cx="790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Распределение эмоциональных фотографий на плоскости параметров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Контроль доступа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39652" y="1186655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директория в </a:t>
            </a:r>
            <a:r>
              <a:rPr lang="en-US" sz="3600" dirty="0" smtClean="0"/>
              <a:t>Linux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51223"/>
              </p:ext>
            </p:extLst>
          </p:nvPr>
        </p:nvGraphicFramePr>
        <p:xfrm>
          <a:off x="2195736" y="1893525"/>
          <a:ext cx="597666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116">
                  <a:extLst>
                    <a:ext uri="{9D8B030D-6E8A-4147-A177-3AD203B41FA5}">
                      <a16:colId xmlns:a16="http://schemas.microsoft.com/office/drawing/2014/main" val="2846592201"/>
                    </a:ext>
                  </a:extLst>
                </a:gridCol>
                <a:gridCol w="3572548">
                  <a:extLst>
                    <a:ext uri="{9D8B030D-6E8A-4147-A177-3AD203B41FA5}">
                      <a16:colId xmlns:a16="http://schemas.microsoft.com/office/drawing/2014/main" val="29006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путь</a:t>
                      </a:r>
                      <a:endParaRPr lang="ru-RU" sz="2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/home/</a:t>
                      </a:r>
                      <a:r>
                        <a:rPr lang="en-US" sz="28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secret_docs</a:t>
                      </a:r>
                      <a:endParaRPr lang="en-US" sz="28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38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владелец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root</a:t>
                      </a:r>
                      <a:r>
                        <a:rPr lang="en-US" sz="28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(</a:t>
                      </a:r>
                      <a:r>
                        <a:rPr lang="ru-RU" sz="28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администратор)</a:t>
                      </a:r>
                      <a:endParaRPr lang="ru-RU" sz="2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52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группа</a:t>
                      </a:r>
                      <a:endParaRPr lang="ru-RU" sz="2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secret</a:t>
                      </a:r>
                      <a:endParaRPr lang="ru-RU" sz="2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74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права</a:t>
                      </a:r>
                      <a:r>
                        <a:rPr lang="ru-RU" sz="28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доступа</a:t>
                      </a:r>
                      <a:endParaRPr lang="ru-RU" sz="2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</a:t>
                      </a:r>
                      <a:r>
                        <a:rPr lang="ru-RU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rwx</a:t>
                      </a:r>
                      <a:r>
                        <a:rPr lang="ru-RU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B050"/>
                          </a:solidFill>
                          <a:latin typeface="+mn-lt"/>
                        </a:rPr>
                        <a:t>rwx</a:t>
                      </a:r>
                      <a:r>
                        <a:rPr lang="ru-RU" sz="2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---</a:t>
                      </a:r>
                      <a:endParaRPr lang="ru-RU" sz="28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11686"/>
                  </a:ext>
                </a:extLst>
              </a:tr>
            </a:tbl>
          </a:graphicData>
        </a:graphic>
      </p:graphicFrame>
      <p:grpSp>
        <p:nvGrpSpPr>
          <p:cNvPr id="45" name="Группа 44"/>
          <p:cNvGrpSpPr/>
          <p:nvPr/>
        </p:nvGrpSpPr>
        <p:grpSpPr>
          <a:xfrm>
            <a:off x="4404961" y="3904501"/>
            <a:ext cx="1368152" cy="878032"/>
            <a:chOff x="4404961" y="3904501"/>
            <a:chExt cx="1368152" cy="878032"/>
          </a:xfrm>
        </p:grpSpPr>
        <p:sp>
          <p:nvSpPr>
            <p:cNvPr id="6" name="TextBox 5"/>
            <p:cNvSpPr txBox="1"/>
            <p:nvPr/>
          </p:nvSpPr>
          <p:spPr>
            <a:xfrm>
              <a:off x="4404961" y="4074647"/>
              <a:ext cx="1368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rgbClr val="FF0000"/>
                  </a:solidFill>
                </a:rPr>
                <a:t>владелец</a:t>
              </a:r>
            </a:p>
          </p:txBody>
        </p:sp>
        <p:cxnSp>
          <p:nvCxnSpPr>
            <p:cNvPr id="11" name="Прямая со стрелкой 10"/>
            <p:cNvCxnSpPr>
              <a:stCxn id="6" idx="0"/>
            </p:cNvCxnSpPr>
            <p:nvPr/>
          </p:nvCxnSpPr>
          <p:spPr>
            <a:xfrm flipV="1">
              <a:off x="5089071" y="3904501"/>
              <a:ext cx="85510" cy="1701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5191254" y="3900747"/>
            <a:ext cx="1368152" cy="811906"/>
            <a:chOff x="5191254" y="3900747"/>
            <a:chExt cx="1368152" cy="811906"/>
          </a:xfrm>
        </p:grpSpPr>
        <p:sp>
          <p:nvSpPr>
            <p:cNvPr id="7" name="TextBox 6"/>
            <p:cNvSpPr txBox="1"/>
            <p:nvPr/>
          </p:nvSpPr>
          <p:spPr>
            <a:xfrm>
              <a:off x="5191254" y="4312543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rgbClr val="00B050"/>
                  </a:solidFill>
                </a:rPr>
                <a:t>группа</a:t>
              </a:r>
            </a:p>
          </p:txBody>
        </p:sp>
        <p:cxnSp>
          <p:nvCxnSpPr>
            <p:cNvPr id="14" name="Прямая со стрелкой 13"/>
            <p:cNvCxnSpPr>
              <a:stCxn id="7" idx="0"/>
            </p:cNvCxnSpPr>
            <p:nvPr/>
          </p:nvCxnSpPr>
          <p:spPr>
            <a:xfrm flipH="1" flipV="1">
              <a:off x="5818223" y="3900747"/>
              <a:ext cx="57107" cy="4117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5787835" y="3804259"/>
            <a:ext cx="1710190" cy="642264"/>
            <a:chOff x="5787835" y="3804259"/>
            <a:chExt cx="1710190" cy="642264"/>
          </a:xfrm>
        </p:grpSpPr>
        <p:sp>
          <p:nvSpPr>
            <p:cNvPr id="8" name="TextBox 7"/>
            <p:cNvSpPr txBox="1"/>
            <p:nvPr/>
          </p:nvSpPr>
          <p:spPr>
            <a:xfrm>
              <a:off x="5787835" y="4046413"/>
              <a:ext cx="1710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rgbClr val="0070C0"/>
                  </a:solidFill>
                </a:rPr>
                <a:t>остальные</a:t>
              </a:r>
            </a:p>
          </p:txBody>
        </p:sp>
        <p:cxnSp>
          <p:nvCxnSpPr>
            <p:cNvPr id="17" name="Прямая со стрелкой 16"/>
            <p:cNvCxnSpPr>
              <a:stCxn id="8" idx="0"/>
            </p:cNvCxnSpPr>
            <p:nvPr/>
          </p:nvCxnSpPr>
          <p:spPr>
            <a:xfrm flipH="1" flipV="1">
              <a:off x="6386402" y="3804259"/>
              <a:ext cx="256529" cy="2421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Овал 36"/>
          <p:cNvSpPr/>
          <p:nvPr/>
        </p:nvSpPr>
        <p:spPr>
          <a:xfrm>
            <a:off x="1979712" y="2648119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демон</a:t>
            </a:r>
            <a:endParaRPr lang="ru-RU" sz="2400" dirty="0"/>
          </a:p>
        </p:txBody>
      </p:sp>
      <p:sp>
        <p:nvSpPr>
          <p:cNvPr id="43" name="Стрелка влево 42"/>
          <p:cNvSpPr/>
          <p:nvPr/>
        </p:nvSpPr>
        <p:spPr>
          <a:xfrm>
            <a:off x="3465282" y="3168839"/>
            <a:ext cx="2232248" cy="50405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5549714" y="2612115"/>
            <a:ext cx="1620180" cy="1620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edipus</a:t>
            </a:r>
            <a:endParaRPr lang="ru-RU" sz="2400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06210" y="2008297"/>
            <a:ext cx="3331180" cy="2620042"/>
            <a:chOff x="1763688" y="3851756"/>
            <a:chExt cx="2664296" cy="2095524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1763688" y="3859048"/>
              <a:ext cx="2664296" cy="20882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3688" y="3851756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root</a:t>
              </a:r>
              <a:endParaRPr lang="ru-RU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689418" y="2008297"/>
            <a:ext cx="3331180" cy="2620042"/>
            <a:chOff x="4680012" y="3851756"/>
            <a:chExt cx="2664296" cy="2095524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4680012" y="3859048"/>
              <a:ext cx="2664296" cy="20882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7057" y="3851756"/>
              <a:ext cx="1617251" cy="36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dirty="0" smtClean="0">
                  <a:solidFill>
                    <a:srgbClr val="00B050"/>
                  </a:solidFill>
                </a:rPr>
                <a:t>пользователь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7" grpId="0" animBg="1"/>
      <p:bldP spid="43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gish_000\Documents\Учебная\Защита иформации\Проект\Эдип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336585"/>
            <a:ext cx="4147196" cy="5521415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Спасибо за внимание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Содержание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  <a:solidFill>
            <a:schemeClr val="bg1">
              <a:alpha val="76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Нейронные сети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Последовательность  решаемых задач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Поиск 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Распознавание повернутого 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Определение человека по лицу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Результаты и выводы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>
              <a:alpha val="83000"/>
            </a:schemeClr>
          </a:solidFill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Нейронные сети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1857364"/>
            <a:ext cx="7954091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>
              <a:alpha val="90000"/>
            </a:schemeClr>
          </a:solidFill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Распознавание лиц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292893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Viola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ones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71942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Алгоритм поиска лиц на изображении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5362" name="Picture 2" descr="http://stat8.blog.ru/lr/0d2e3f397908af87af40d0884e148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571744"/>
            <a:ext cx="1428750" cy="14287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857884" y="4214818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Библиотека алгоритмов обработки изображений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1341120"/>
          </a:xfrm>
          <a:solidFill>
            <a:schemeClr val="tx2">
              <a:lumMod val="60000"/>
              <a:lumOff val="40000"/>
              <a:alpha val="79000"/>
            </a:schemeClr>
          </a:solidFill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 Jones face detection algorithm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introduction to edge detection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Convolution Kernel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image(right)  has  high intensity at pixels where the convolution kernel pixel pattern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matches perfectly with the input image.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16201"/>
            <a:ext cx="1523999" cy="203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714620"/>
            <a:ext cx="9239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90541"/>
            <a:ext cx="1524000" cy="195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743200" y="3215993"/>
            <a:ext cx="533400" cy="29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62600" y="3225800"/>
            <a:ext cx="457200" cy="29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1341120"/>
          </a:xfrm>
          <a:solidFill>
            <a:schemeClr val="tx2">
              <a:lumMod val="60000"/>
              <a:lumOff val="40000"/>
              <a:alpha val="79000"/>
            </a:schemeClr>
          </a:solidFill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 Jones face detection algorithm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928802"/>
            <a:ext cx="571504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4143380"/>
            <a:ext cx="3929090" cy="18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I. </a:t>
            </a:r>
            <a:r>
              <a:rPr lang="ru-RU" sz="2800" dirty="0" smtClean="0">
                <a:solidFill>
                  <a:schemeClr val="tx2"/>
                </a:solidFill>
              </a:rPr>
              <a:t>Поиск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0318" t="4762" r="5555" b="9524"/>
          <a:stretch>
            <a:fillRect/>
          </a:stretch>
        </p:blipFill>
        <p:spPr bwMode="auto">
          <a:xfrm>
            <a:off x="928662" y="2285992"/>
            <a:ext cx="75724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II. </a:t>
            </a:r>
            <a:r>
              <a:rPr lang="ru-RU" sz="2800" dirty="0" smtClean="0">
                <a:solidFill>
                  <a:schemeClr val="tx2"/>
                </a:solidFill>
              </a:rPr>
              <a:t>Распознавание повернутого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9433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 descr="C:\Users\agish_000\Documents\Учебная\Защита иформации\Проект\Обам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4073355" cy="4100511"/>
          </a:xfrm>
          <a:prstGeom prst="rect">
            <a:avLst/>
          </a:prstGeom>
          <a:noFill/>
        </p:spPr>
      </p:pic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II. </a:t>
            </a:r>
            <a:r>
              <a:rPr lang="ru-RU" sz="2800" dirty="0" smtClean="0"/>
              <a:t>Распознавание повернутого лица</a:t>
            </a:r>
            <a:endParaRPr lang="ru-RU" sz="2800" dirty="0"/>
          </a:p>
        </p:txBody>
      </p:sp>
      <p:grpSp>
        <p:nvGrpSpPr>
          <p:cNvPr id="3" name="Группа 7"/>
          <p:cNvGrpSpPr/>
          <p:nvPr/>
        </p:nvGrpSpPr>
        <p:grpSpPr>
          <a:xfrm>
            <a:off x="857224" y="2500306"/>
            <a:ext cx="7429552" cy="3352800"/>
            <a:chOff x="857224" y="2143116"/>
            <a:chExt cx="7429552" cy="3352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2143116"/>
              <a:ext cx="4295775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3702" y="2928934"/>
              <a:ext cx="1643074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Стрелка вправо 6"/>
            <p:cNvSpPr/>
            <p:nvPr/>
          </p:nvSpPr>
          <p:spPr>
            <a:xfrm>
              <a:off x="5214942" y="3429000"/>
              <a:ext cx="1143008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задач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212</Words>
  <Application>Microsoft Office PowerPoint</Application>
  <PresentationFormat>Экран (4:3)</PresentationFormat>
  <Paragraphs>63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Тема Office</vt:lpstr>
      <vt:lpstr>59 научная конференция МФТИ</vt:lpstr>
      <vt:lpstr>Содержание</vt:lpstr>
      <vt:lpstr>Нейронные сети</vt:lpstr>
      <vt:lpstr>Распознавание лиц</vt:lpstr>
      <vt:lpstr>Viola Jones face detection algorithm</vt:lpstr>
      <vt:lpstr>Viola Jones face detection algorithm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Результаты и выводы</vt:lpstr>
      <vt:lpstr>Контроль доступа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Руслан Агишев</dc:creator>
  <cp:lastModifiedBy>kirill.korolef@gmail.com</cp:lastModifiedBy>
  <cp:revision>30</cp:revision>
  <dcterms:created xsi:type="dcterms:W3CDTF">2016-11-13T14:50:42Z</dcterms:created>
  <dcterms:modified xsi:type="dcterms:W3CDTF">2016-11-24T17:27:42Z</dcterms:modified>
</cp:coreProperties>
</file>