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7" r:id="rId3"/>
    <p:sldId id="268" r:id="rId4"/>
    <p:sldId id="269" r:id="rId5"/>
    <p:sldId id="284" r:id="rId6"/>
    <p:sldId id="285" r:id="rId7"/>
    <p:sldId id="286" r:id="rId8"/>
    <p:sldId id="287" r:id="rId9"/>
    <p:sldId id="270" r:id="rId10"/>
    <p:sldId id="271" r:id="rId11"/>
    <p:sldId id="272" r:id="rId12"/>
    <p:sldId id="273" r:id="rId13"/>
    <p:sldId id="274" r:id="rId14"/>
    <p:sldId id="289" r:id="rId15"/>
    <p:sldId id="275" r:id="rId16"/>
    <p:sldId id="276" r:id="rId17"/>
    <p:sldId id="277" r:id="rId18"/>
    <p:sldId id="278" r:id="rId19"/>
    <p:sldId id="281" r:id="rId20"/>
    <p:sldId id="290" r:id="rId21"/>
    <p:sldId id="295" r:id="rId22"/>
    <p:sldId id="299" r:id="rId23"/>
    <p:sldId id="296" r:id="rId24"/>
    <p:sldId id="297" r:id="rId25"/>
    <p:sldId id="298" r:id="rId26"/>
    <p:sldId id="291" r:id="rId27"/>
    <p:sldId id="292" r:id="rId28"/>
    <p:sldId id="294"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79D"/>
    <a:srgbClr val="F06060"/>
    <a:srgbClr val="3DA1B9"/>
    <a:srgbClr val="266F80"/>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5633" autoAdjust="0"/>
  </p:normalViewPr>
  <p:slideViewPr>
    <p:cSldViewPr>
      <p:cViewPr varScale="1">
        <p:scale>
          <a:sx n="109" d="100"/>
          <a:sy n="109" d="100"/>
        </p:scale>
        <p:origin x="126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3AC0C8FC-F740-4B4A-B6DB-82125147648F}" type="datetimeFigureOut">
              <a:rPr lang="zh-CN" altLang="en-US"/>
              <a:pPr>
                <a:defRPr/>
              </a:pPr>
              <a:t>2018/9/6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541CC813-965B-4C60-99B5-D9CE5AA487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1CC813-965B-4C60-99B5-D9CE5AA4873B}" type="slidenum">
              <a:rPr lang="zh-CN" altLang="en-US" smtClean="0"/>
              <a:pPr>
                <a:defRPr/>
              </a:pPr>
              <a:t>2</a:t>
            </a:fld>
            <a:endParaRPr lang="zh-CN" altLang="en-US"/>
          </a:p>
        </p:txBody>
      </p:sp>
    </p:spTree>
    <p:extLst>
      <p:ext uri="{BB962C8B-B14F-4D97-AF65-F5344CB8AC3E}">
        <p14:creationId xmlns:p14="http://schemas.microsoft.com/office/powerpoint/2010/main" val="208475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啤酒与尿布的故事</a:t>
            </a:r>
          </a:p>
        </p:txBody>
      </p:sp>
      <p:sp>
        <p:nvSpPr>
          <p:cNvPr id="4" name="灯片编号占位符 3"/>
          <p:cNvSpPr>
            <a:spLocks noGrp="1"/>
          </p:cNvSpPr>
          <p:nvPr>
            <p:ph type="sldNum" sz="quarter" idx="10"/>
          </p:nvPr>
        </p:nvSpPr>
        <p:spPr/>
        <p:txBody>
          <a:bodyPr/>
          <a:lstStyle/>
          <a:p>
            <a:pPr>
              <a:defRPr/>
            </a:pPr>
            <a:fld id="{541CC813-965B-4C60-99B5-D9CE5AA4873B}" type="slidenum">
              <a:rPr lang="zh-CN" altLang="en-US" smtClean="0"/>
              <a:pPr>
                <a:defRPr/>
              </a:pPr>
              <a:t>3</a:t>
            </a:fld>
            <a:endParaRPr lang="zh-CN" altLang="en-US"/>
          </a:p>
        </p:txBody>
      </p:sp>
    </p:spTree>
    <p:extLst>
      <p:ext uri="{BB962C8B-B14F-4D97-AF65-F5344CB8AC3E}">
        <p14:creationId xmlns:p14="http://schemas.microsoft.com/office/powerpoint/2010/main" val="50283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1CC813-965B-4C60-99B5-D9CE5AA4873B}" type="slidenum">
              <a:rPr lang="zh-CN" altLang="en-US" smtClean="0"/>
              <a:pPr>
                <a:defRPr/>
              </a:pPr>
              <a:t>9</a:t>
            </a:fld>
            <a:endParaRPr lang="zh-CN" altLang="en-US"/>
          </a:p>
        </p:txBody>
      </p:sp>
    </p:spTree>
    <p:extLst>
      <p:ext uri="{BB962C8B-B14F-4D97-AF65-F5344CB8AC3E}">
        <p14:creationId xmlns:p14="http://schemas.microsoft.com/office/powerpoint/2010/main" val="180589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en-US" dirty="0"/>
              <a:t>方法是基于</a:t>
            </a:r>
            <a:r>
              <a:rPr lang="en-US" altLang="zh-CN" dirty="0"/>
              <a:t>user</a:t>
            </a:r>
            <a:r>
              <a:rPr lang="en-US" altLang="zh-CN" baseline="0" dirty="0"/>
              <a:t> </a:t>
            </a:r>
            <a:r>
              <a:rPr lang="zh-CN" altLang="en-US" dirty="0"/>
              <a:t>还是基于</a:t>
            </a:r>
            <a:r>
              <a:rPr lang="en-US" altLang="zh-CN" dirty="0"/>
              <a:t>item </a:t>
            </a:r>
            <a:r>
              <a:rPr lang="zh-CN" altLang="en-US" dirty="0"/>
              <a:t>的协同过滤</a:t>
            </a:r>
            <a:r>
              <a:rPr lang="en-US" altLang="zh-CN" dirty="0"/>
              <a:t>?  [2] </a:t>
            </a:r>
            <a:r>
              <a:rPr lang="zh-CN" altLang="en-US" dirty="0"/>
              <a:t>用户</a:t>
            </a:r>
            <a:r>
              <a:rPr lang="en-US" altLang="zh-CN" dirty="0" err="1"/>
              <a:t>i</a:t>
            </a:r>
            <a:r>
              <a:rPr lang="en-US" altLang="zh-CN" dirty="0"/>
              <a:t> </a:t>
            </a:r>
            <a:r>
              <a:rPr lang="zh-CN" altLang="en-US" dirty="0"/>
              <a:t>向量中包含向量</a:t>
            </a:r>
            <a:r>
              <a:rPr lang="en-US" altLang="zh-CN" dirty="0"/>
              <a:t>j </a:t>
            </a:r>
            <a:r>
              <a:rPr lang="zh-CN" altLang="en-US" dirty="0"/>
              <a:t>中的元素吗</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541CC813-965B-4C60-99B5-D9CE5AA4873B}" type="slidenum">
              <a:rPr lang="zh-CN" altLang="en-US" smtClean="0"/>
              <a:pPr>
                <a:defRPr/>
              </a:pPr>
              <a:t>11</a:t>
            </a:fld>
            <a:endParaRPr lang="zh-CN" altLang="en-US"/>
          </a:p>
        </p:txBody>
      </p:sp>
    </p:spTree>
    <p:extLst>
      <p:ext uri="{BB962C8B-B14F-4D97-AF65-F5344CB8AC3E}">
        <p14:creationId xmlns:p14="http://schemas.microsoft.com/office/powerpoint/2010/main" val="55324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1CC813-965B-4C60-99B5-D9CE5AA4873B}" type="slidenum">
              <a:rPr lang="zh-CN" altLang="en-US" smtClean="0"/>
              <a:pPr>
                <a:defRPr/>
              </a:pPr>
              <a:t>12</a:t>
            </a:fld>
            <a:endParaRPr lang="zh-CN" altLang="en-US"/>
          </a:p>
        </p:txBody>
      </p:sp>
    </p:spTree>
    <p:extLst>
      <p:ext uri="{BB962C8B-B14F-4D97-AF65-F5344CB8AC3E}">
        <p14:creationId xmlns:p14="http://schemas.microsoft.com/office/powerpoint/2010/main" val="139602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0FB3FCF-8802-4CEB-B41A-2D7ACC2EFC2D}" type="datetimeFigureOut">
              <a:rPr lang="zh-CN" altLang="en-US"/>
              <a:pPr>
                <a:defRPr/>
              </a:pPr>
              <a:t>2018/9/6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A610CE-4D1C-4F06-84B5-E3A12015D26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88B07C8-CD52-47F4-A959-00EA0065E430}" type="datetimeFigureOut">
              <a:rPr lang="zh-CN" altLang="en-US"/>
              <a:pPr>
                <a:defRPr/>
              </a:pPr>
              <a:t>2018/9/6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EC4EB0-5D63-4FF3-91B4-C00ABDA16E7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8750395-26AC-4359-A60B-4F4655836DF2}" type="datetimeFigureOut">
              <a:rPr lang="zh-CN" altLang="en-US"/>
              <a:pPr>
                <a:defRPr/>
              </a:pPr>
              <a:t>2018/9/6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44376D-19A2-4B5D-B444-2ABFB1E0C9D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40659B0-62CA-4BE9-B8FB-DB3A4039FB82}" type="datetimeFigureOut">
              <a:rPr lang="zh-CN" altLang="en-US"/>
              <a:pPr>
                <a:defRPr/>
              </a:pPr>
              <a:t>2018/9/6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B07E0A-E033-43B7-8D28-00BAEBC7B61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C31D397-3447-4AF1-8D04-9B4747CAF73B}" type="datetimeFigureOut">
              <a:rPr lang="zh-CN" altLang="en-US"/>
              <a:pPr>
                <a:defRPr/>
              </a:pPr>
              <a:t>2018/9/6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4ED054-374D-4FDE-B0F9-35206599B93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B002B1F-D6F0-4079-83DD-5B2ACF98C873}" type="datetimeFigureOut">
              <a:rPr lang="zh-CN" altLang="en-US"/>
              <a:pPr>
                <a:defRPr/>
              </a:pPr>
              <a:t>2018/9/6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0EB8428-55FA-4FD7-BA35-F8BCE1148C6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2E3E0EB-1489-4569-88B6-92F0129449D2}" type="datetimeFigureOut">
              <a:rPr lang="zh-CN" altLang="en-US"/>
              <a:pPr>
                <a:defRPr/>
              </a:pPr>
              <a:t>2018/9/6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211AA94-C225-4083-8245-ABC222374AC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0B0DCC9-730A-41E5-91A1-B732153CC0BB}" type="datetimeFigureOut">
              <a:rPr lang="zh-CN" altLang="en-US"/>
              <a:pPr>
                <a:defRPr/>
              </a:pPr>
              <a:t>2018/9/6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4735321-9EB0-43F8-9D14-EE59BCEA680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D8E594-BA7D-407B-9B78-087D8FB7CEA8}" type="datetimeFigureOut">
              <a:rPr lang="zh-CN" altLang="en-US"/>
              <a:pPr>
                <a:defRPr/>
              </a:pPr>
              <a:t>2018/9/6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59ED880-50A7-4DD5-A5E6-3694DF20319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8DFA187-15E9-456D-B34D-BC763F3D3DD6}" type="datetimeFigureOut">
              <a:rPr lang="zh-CN" altLang="en-US"/>
              <a:pPr>
                <a:defRPr/>
              </a:pPr>
              <a:t>2018/9/6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72502C-07E4-4456-B5BA-AFA3230C5B4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A4EB6EC-80E8-49DC-B329-F511183B165E}" type="datetimeFigureOut">
              <a:rPr lang="zh-CN" altLang="en-US"/>
              <a:pPr>
                <a:defRPr/>
              </a:pPr>
              <a:t>2018/9/6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7B89CC6-ACF3-4EFF-A5BF-7EEA88E10EA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77C6A07-F055-41B2-98E9-7DC3B6C46EE3}" type="datetimeFigureOut">
              <a:rPr lang="zh-CN" altLang="en-US"/>
              <a:pPr>
                <a:defRPr/>
              </a:pPr>
              <a:t>2018/9/6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427D956-097B-414C-9CF7-0B7FE6BD7CD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jpe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zh.wikipedia.org/wiki/%E5%B0%8D%E6%95%B8"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642938" y="1857375"/>
            <a:ext cx="4857750" cy="646331"/>
          </a:xfrm>
          <a:prstGeom prst="rect">
            <a:avLst/>
          </a:prstGeom>
          <a:noFill/>
          <a:ln w="9525">
            <a:noFill/>
            <a:miter lim="800000"/>
            <a:headEnd/>
            <a:tailEnd/>
          </a:ln>
        </p:spPr>
        <p:txBody>
          <a:bodyPr>
            <a:spAutoFit/>
          </a:bodyPr>
          <a:lstStyle/>
          <a:p>
            <a:r>
              <a:rPr lang="zh-CN" altLang="en-US" dirty="0"/>
              <a:t>个性化推荐是根据用户的兴趣特点和购买行为，向用户推荐用户感兴趣的信息和商品</a:t>
            </a:r>
            <a:endParaRPr lang="zh-CN" altLang="en-US" dirty="0">
              <a:solidFill>
                <a:srgbClr val="FF0000"/>
              </a:solidFill>
            </a:endParaRPr>
          </a:p>
        </p:txBody>
      </p:sp>
      <p:sp>
        <p:nvSpPr>
          <p:cNvPr id="3" name="矩形 2"/>
          <p:cNvSpPr/>
          <p:nvPr/>
        </p:nvSpPr>
        <p:spPr>
          <a:xfrm>
            <a:off x="899592" y="836712"/>
            <a:ext cx="5054590"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itchFamily="34" charset="0"/>
              </a:rPr>
              <a:t>个性化推荐系统</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altLang="zh-CN" sz="2400" dirty="0"/>
              <a:t>1) </a:t>
            </a:r>
            <a:r>
              <a:rPr lang="zh-CN" altLang="en-US" sz="2400" dirty="0"/>
              <a:t>基于</a:t>
            </a:r>
            <a:r>
              <a:rPr lang="en-US" altLang="zh-CN" sz="2400" dirty="0"/>
              <a:t>user</a:t>
            </a:r>
            <a:r>
              <a:rPr lang="zh-CN" altLang="en-US" sz="2400" dirty="0"/>
              <a:t>的项目评分的协同过滤</a:t>
            </a:r>
            <a:endParaRPr lang="en-US" altLang="zh-CN" sz="2400" dirty="0"/>
          </a:p>
          <a:p>
            <a:pPr marL="0" indent="0">
              <a:buNone/>
            </a:pPr>
            <a:r>
              <a:rPr lang="zh-CN" altLang="en-US" sz="1800" dirty="0"/>
              <a:t>用户评分数据可以用一个 </a:t>
            </a:r>
            <a:r>
              <a:rPr lang="en-US" altLang="zh-CN" sz="1800" dirty="0" err="1"/>
              <a:t>m×n</a:t>
            </a:r>
            <a:r>
              <a:rPr lang="en-US" altLang="zh-CN" sz="1800" dirty="0"/>
              <a:t> </a:t>
            </a:r>
            <a:r>
              <a:rPr lang="zh-CN" altLang="en-US" sz="1800" dirty="0"/>
              <a:t>阶矩阵 </a:t>
            </a:r>
            <a:r>
              <a:rPr lang="en-US" altLang="zh-CN" sz="1800" dirty="0"/>
              <a:t>A(</a:t>
            </a:r>
            <a:r>
              <a:rPr lang="en-US" altLang="zh-CN" sz="1800" dirty="0" err="1"/>
              <a:t>m,n</a:t>
            </a:r>
            <a:r>
              <a:rPr lang="en-US" altLang="zh-CN" sz="1800" dirty="0"/>
              <a:t>)</a:t>
            </a:r>
            <a:r>
              <a:rPr lang="zh-CN" altLang="en-US" sz="1800" dirty="0"/>
              <a:t>表示</a:t>
            </a:r>
            <a:r>
              <a:rPr lang="en-US" altLang="zh-CN" sz="1800" dirty="0"/>
              <a:t>,m </a:t>
            </a:r>
            <a:r>
              <a:rPr lang="zh-CN" altLang="en-US" sz="1800" dirty="0"/>
              <a:t>行代表 </a:t>
            </a:r>
            <a:r>
              <a:rPr lang="en-US" altLang="zh-CN" sz="1800" dirty="0"/>
              <a:t>m </a:t>
            </a:r>
            <a:r>
              <a:rPr lang="zh-CN" altLang="en-US" sz="1800" dirty="0"/>
              <a:t>个用户</a:t>
            </a:r>
            <a:r>
              <a:rPr lang="en-US" altLang="zh-CN" sz="1800" dirty="0"/>
              <a:t>,n </a:t>
            </a:r>
            <a:r>
              <a:rPr lang="zh-CN" altLang="en-US" sz="1800" dirty="0"/>
              <a:t>列代表 </a:t>
            </a:r>
            <a:r>
              <a:rPr lang="en-US" altLang="zh-CN" sz="1800" dirty="0"/>
              <a:t>n </a:t>
            </a:r>
            <a:r>
              <a:rPr lang="zh-CN" altLang="en-US" sz="1800" dirty="0"/>
              <a:t>个项目</a:t>
            </a:r>
            <a:r>
              <a:rPr lang="en-US" altLang="zh-CN" sz="1800" dirty="0"/>
              <a:t>,</a:t>
            </a:r>
            <a:r>
              <a:rPr lang="zh-CN" altLang="en-US" sz="1800" dirty="0"/>
              <a:t>第 </a:t>
            </a:r>
            <a:r>
              <a:rPr lang="en-US" altLang="zh-CN" sz="1800" dirty="0" err="1"/>
              <a:t>i</a:t>
            </a:r>
            <a:r>
              <a:rPr lang="en-US" altLang="zh-CN" sz="1800" dirty="0"/>
              <a:t> </a:t>
            </a:r>
            <a:r>
              <a:rPr lang="zh-CN" altLang="en-US" sz="1800" dirty="0"/>
              <a:t>行第 </a:t>
            </a:r>
            <a:r>
              <a:rPr lang="en-US" altLang="zh-CN" sz="1800" dirty="0"/>
              <a:t>j </a:t>
            </a:r>
            <a:r>
              <a:rPr lang="zh-CN" altLang="en-US" sz="1800" dirty="0"/>
              <a:t>列的元素 </a:t>
            </a:r>
            <a:r>
              <a:rPr lang="en-US" altLang="zh-CN" sz="1800" dirty="0"/>
              <a:t>R </a:t>
            </a:r>
            <a:r>
              <a:rPr lang="en-US" altLang="zh-CN" sz="1800" dirty="0" err="1"/>
              <a:t>i,j</a:t>
            </a:r>
            <a:r>
              <a:rPr lang="en-US" altLang="zh-CN" sz="1800" dirty="0"/>
              <a:t> </a:t>
            </a:r>
            <a:r>
              <a:rPr lang="zh-CN" altLang="en-US" sz="1800" dirty="0"/>
              <a:t>代表用户 </a:t>
            </a:r>
            <a:r>
              <a:rPr lang="en-US" altLang="zh-CN" sz="1800" dirty="0" err="1"/>
              <a:t>i</a:t>
            </a:r>
            <a:r>
              <a:rPr lang="en-US" altLang="zh-CN" sz="1800" dirty="0"/>
              <a:t> </a:t>
            </a:r>
            <a:r>
              <a:rPr lang="zh-CN" altLang="en-US" sz="1800" dirty="0"/>
              <a:t>对项目 </a:t>
            </a:r>
            <a:r>
              <a:rPr lang="en-US" altLang="zh-CN" sz="1800" dirty="0"/>
              <a:t>j </a:t>
            </a:r>
            <a:r>
              <a:rPr lang="zh-CN" altLang="en-US" sz="1800" dirty="0"/>
              <a:t>的评分</a:t>
            </a:r>
            <a:r>
              <a:rPr lang="en-US" altLang="zh-CN" sz="1800" dirty="0"/>
              <a:t>.</a:t>
            </a:r>
            <a:r>
              <a:rPr lang="zh-CN" altLang="en-US" sz="1800" dirty="0"/>
              <a:t>用户评分数据矩阵如图</a:t>
            </a:r>
            <a:r>
              <a:rPr lang="en-US" altLang="zh-CN" sz="1800" dirty="0"/>
              <a:t>:</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度量用户间的相似性：</a:t>
            </a:r>
            <a:endParaRPr lang="en-US" altLang="zh-CN" sz="1800" dirty="0"/>
          </a:p>
          <a:p>
            <a:pPr marL="0" indent="0">
              <a:buNone/>
            </a:pPr>
            <a:r>
              <a:rPr lang="en-US" altLang="zh-CN" sz="1800" dirty="0"/>
              <a:t>[1]</a:t>
            </a:r>
            <a:r>
              <a:rPr lang="zh-CN" altLang="en-US" sz="1800" dirty="0"/>
              <a:t>设用户 </a:t>
            </a:r>
            <a:r>
              <a:rPr lang="en-US" altLang="zh-CN" sz="1800" dirty="0" err="1"/>
              <a:t>i</a:t>
            </a:r>
            <a:r>
              <a:rPr lang="en-US" altLang="zh-CN" sz="1800" dirty="0"/>
              <a:t> </a:t>
            </a:r>
            <a:r>
              <a:rPr lang="zh-CN" altLang="en-US" sz="1800" dirty="0"/>
              <a:t>和用户 </a:t>
            </a:r>
            <a:r>
              <a:rPr lang="en-US" altLang="zh-CN" sz="1800" dirty="0"/>
              <a:t>j </a:t>
            </a:r>
            <a:r>
              <a:rPr lang="zh-CN" altLang="en-US" sz="1800" dirty="0"/>
              <a:t>在 </a:t>
            </a:r>
            <a:r>
              <a:rPr lang="en-US" altLang="zh-CN" sz="1800" dirty="0"/>
              <a:t>n </a:t>
            </a:r>
            <a:r>
              <a:rPr lang="zh-CN" altLang="en-US" sz="1800" dirty="0"/>
              <a:t>维项目空间上的评分分别表示为向量</a:t>
            </a:r>
            <a:r>
              <a:rPr lang="en-US" altLang="zh-CN" sz="1800" dirty="0"/>
              <a:t>,</a:t>
            </a:r>
            <a:r>
              <a:rPr lang="zh-CN" altLang="en-US" sz="1800" dirty="0"/>
              <a:t>则用户 </a:t>
            </a:r>
            <a:r>
              <a:rPr lang="en-US" altLang="zh-CN" sz="1800" dirty="0" err="1"/>
              <a:t>i</a:t>
            </a:r>
            <a:r>
              <a:rPr lang="en-US" altLang="zh-CN" sz="1800" dirty="0"/>
              <a:t> </a:t>
            </a:r>
            <a:r>
              <a:rPr lang="zh-CN" altLang="en-US" sz="1800" dirty="0"/>
              <a:t>和用户 </a:t>
            </a:r>
            <a:r>
              <a:rPr lang="en-US" altLang="zh-CN" sz="1800" dirty="0"/>
              <a:t>j </a:t>
            </a:r>
            <a:r>
              <a:rPr lang="zh-CN" altLang="en-US" sz="1800" dirty="0"/>
              <a:t>之间的相似性 </a:t>
            </a:r>
            <a:r>
              <a:rPr lang="en-US" altLang="zh-CN" sz="1800" dirty="0"/>
              <a:t>sim(</a:t>
            </a:r>
            <a:r>
              <a:rPr lang="en-US" altLang="zh-CN" sz="1800" dirty="0" err="1"/>
              <a:t>i,j</a:t>
            </a:r>
            <a:r>
              <a:rPr lang="en-US" altLang="zh-CN" sz="1800" dirty="0"/>
              <a:t>)</a:t>
            </a:r>
            <a:r>
              <a:rPr lang="zh-CN" altLang="en-US" sz="1800" dirty="0"/>
              <a:t>为</a:t>
            </a:r>
            <a:r>
              <a:rPr lang="en-US" altLang="zh-CN" sz="1800" dirty="0"/>
              <a:t>:</a:t>
            </a:r>
          </a:p>
          <a:p>
            <a:pPr marL="0" indent="0">
              <a:buNone/>
            </a:pPr>
            <a:endParaRPr lang="en-US" altLang="zh-CN" sz="1800" dirty="0"/>
          </a:p>
          <a:p>
            <a:pPr marL="0" indent="0">
              <a:buNone/>
            </a:pPr>
            <a:endParaRPr lang="en-US" altLang="zh-CN" sz="1800" dirty="0"/>
          </a:p>
          <a:p>
            <a:pPr marL="0" indent="0">
              <a:buNone/>
            </a:pP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628800"/>
            <a:ext cx="5524500" cy="14668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4581128"/>
            <a:ext cx="3419475" cy="828675"/>
          </a:xfrm>
          <a:prstGeom prst="rect">
            <a:avLst/>
          </a:prstGeom>
        </p:spPr>
      </p:pic>
    </p:spTree>
    <p:extLst>
      <p:ext uri="{BB962C8B-B14F-4D97-AF65-F5344CB8AC3E}">
        <p14:creationId xmlns:p14="http://schemas.microsoft.com/office/powerpoint/2010/main" val="40722524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pPr marL="0" indent="0">
              <a:buNone/>
            </a:pPr>
            <a:r>
              <a:rPr lang="zh-CN" altLang="en-US" sz="1800" dirty="0"/>
              <a:t>在余弦相似性度量方法中没有考虑不同用户的评分尺度问题</a:t>
            </a:r>
            <a:r>
              <a:rPr lang="en-US" altLang="zh-CN" sz="1800" dirty="0"/>
              <a:t>,</a:t>
            </a:r>
            <a:r>
              <a:rPr lang="zh-CN" altLang="en-US" sz="1800" dirty="0"/>
              <a:t>修正的余弦相似性度量方法通过减去用户对项目的平均评分来改善上述缺陷</a:t>
            </a:r>
            <a:r>
              <a:rPr lang="en-US" altLang="zh-CN" sz="1800" dirty="0"/>
              <a:t>,</a:t>
            </a:r>
            <a:r>
              <a:rPr lang="zh-CN" altLang="en-US" sz="1800" dirty="0"/>
              <a:t>相似性 </a:t>
            </a:r>
            <a:r>
              <a:rPr lang="en-US" altLang="zh-CN" sz="1800" dirty="0"/>
              <a:t>sim ( </a:t>
            </a:r>
            <a:r>
              <a:rPr lang="en-US" altLang="zh-CN" sz="1800" dirty="0" err="1"/>
              <a:t>i</a:t>
            </a:r>
            <a:r>
              <a:rPr lang="en-US" altLang="zh-CN" sz="1800" dirty="0"/>
              <a:t> , j )</a:t>
            </a:r>
            <a:r>
              <a:rPr lang="zh-CN" altLang="en-US" sz="1800" dirty="0"/>
              <a:t>为</a:t>
            </a:r>
            <a:r>
              <a:rPr lang="en-US" altLang="zh-CN" sz="1800" dirty="0"/>
              <a:t>:</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solidFill>
                  <a:srgbClr val="00B0F0"/>
                </a:solidFill>
              </a:rPr>
              <a:t>注：用户没有评分的项目评分设为：</a:t>
            </a:r>
            <a:r>
              <a:rPr lang="en-US" altLang="zh-CN" sz="1800" dirty="0">
                <a:solidFill>
                  <a:srgbClr val="00B0F0"/>
                </a:solidFill>
              </a:rPr>
              <a:t>0</a:t>
            </a:r>
          </a:p>
          <a:p>
            <a:pPr marL="0" indent="0">
              <a:buNone/>
            </a:pPr>
            <a:r>
              <a:rPr lang="zh-CN" altLang="en-US" sz="1800" dirty="0"/>
              <a:t>计算方法上首先计算项目</a:t>
            </a:r>
            <a:r>
              <a:rPr lang="en-US" altLang="zh-CN" sz="1800" dirty="0"/>
              <a:t>Ii </a:t>
            </a:r>
            <a:r>
              <a:rPr lang="zh-CN" altLang="en-US" sz="1800" dirty="0"/>
              <a:t>与</a:t>
            </a:r>
            <a:r>
              <a:rPr lang="en-US" altLang="zh-CN" sz="1800" dirty="0" err="1"/>
              <a:t>Ij</a:t>
            </a:r>
            <a:r>
              <a:rPr lang="en-US" altLang="zh-CN" sz="1800" dirty="0"/>
              <a:t> </a:t>
            </a:r>
            <a:r>
              <a:rPr lang="zh-CN" altLang="en-US" sz="1800" dirty="0"/>
              <a:t>的交集然后计算</a:t>
            </a:r>
            <a:r>
              <a:rPr lang="en-US" altLang="zh-CN" sz="1800" dirty="0"/>
              <a:t>I </a:t>
            </a:r>
            <a:r>
              <a:rPr lang="zh-CN" altLang="en-US" sz="1800" dirty="0"/>
              <a:t>与</a:t>
            </a:r>
            <a:r>
              <a:rPr lang="en-US" altLang="zh-CN" sz="1800" dirty="0"/>
              <a:t>j </a:t>
            </a:r>
            <a:r>
              <a:rPr lang="zh-CN" altLang="en-US" sz="1800" dirty="0"/>
              <a:t>的相似性。</a:t>
            </a:r>
            <a:endParaRPr lang="en-US" altLang="zh-CN" sz="1800" dirty="0"/>
          </a:p>
          <a:p>
            <a:pPr marL="0" indent="0">
              <a:buNone/>
            </a:pPr>
            <a:r>
              <a:rPr lang="zh-CN" altLang="en-US" sz="1800" b="1" dirty="0">
                <a:solidFill>
                  <a:schemeClr val="accent1">
                    <a:lumMod val="75000"/>
                  </a:schemeClr>
                </a:solidFill>
              </a:rPr>
              <a:t>寻找最近邻居用户步骤：</a:t>
            </a:r>
            <a:endParaRPr lang="en-US" altLang="zh-CN" sz="1800" b="1" dirty="0">
              <a:solidFill>
                <a:schemeClr val="accent1">
                  <a:lumMod val="75000"/>
                </a:schemeClr>
              </a:solidFill>
            </a:endParaRPr>
          </a:p>
          <a:p>
            <a:pPr>
              <a:buAutoNum type="arabicPeriod"/>
            </a:pPr>
            <a:r>
              <a:rPr lang="zh-CN" altLang="en-US" sz="1800" dirty="0"/>
              <a:t>求并集</a:t>
            </a:r>
            <a:r>
              <a:rPr lang="en-US" altLang="zh-CN" sz="1800" dirty="0"/>
              <a:t>U </a:t>
            </a:r>
            <a:r>
              <a:rPr lang="en-US" altLang="zh-CN" sz="1800" dirty="0" err="1"/>
              <a:t>ij</a:t>
            </a:r>
            <a:r>
              <a:rPr lang="en-US" altLang="zh-CN" sz="1800" dirty="0"/>
              <a:t> = Ii ᴜ </a:t>
            </a:r>
            <a:r>
              <a:rPr lang="en-US" altLang="zh-CN" sz="1800" dirty="0" err="1"/>
              <a:t>Ij</a:t>
            </a:r>
            <a:r>
              <a:rPr lang="en-US" altLang="zh-CN" sz="1800" dirty="0"/>
              <a:t>    [</a:t>
            </a:r>
            <a:r>
              <a:rPr lang="zh-CN" altLang="en-US" sz="1800" dirty="0"/>
              <a:t>为了有效解决用户评分数据极端稀疏情况下传统相似性度量方法存在的问题，对未评分项目进行</a:t>
            </a:r>
            <a:r>
              <a:rPr lang="zh-CN" altLang="en-US" sz="1800" dirty="0">
                <a:solidFill>
                  <a:srgbClr val="C00000"/>
                </a:solidFill>
              </a:rPr>
              <a:t>估分</a:t>
            </a:r>
            <a:r>
              <a:rPr lang="en-US" altLang="zh-CN" sz="1800" dirty="0"/>
              <a:t>] </a:t>
            </a:r>
            <a:r>
              <a:rPr lang="zh-CN" altLang="en-US" sz="1800" dirty="0"/>
              <a:t>。</a:t>
            </a:r>
            <a:endParaRPr lang="en-US" altLang="zh-CN" sz="1800" dirty="0"/>
          </a:p>
          <a:p>
            <a:pPr>
              <a:buAutoNum type="arabicPeriod"/>
            </a:pPr>
            <a:r>
              <a:rPr lang="zh-CN" altLang="en-US" sz="1800" dirty="0"/>
              <a:t>对用户</a:t>
            </a:r>
            <a:r>
              <a:rPr lang="en-US" altLang="zh-CN" sz="1800" dirty="0" err="1"/>
              <a:t>i</a:t>
            </a:r>
            <a:r>
              <a:rPr lang="en-US" altLang="zh-CN" sz="1800" dirty="0"/>
              <a:t>  </a:t>
            </a:r>
            <a:r>
              <a:rPr lang="zh-CN" altLang="en-US" sz="1800" dirty="0"/>
              <a:t>对项目集合</a:t>
            </a:r>
            <a:r>
              <a:rPr lang="en-US" altLang="zh-CN" sz="1800" dirty="0" err="1"/>
              <a:t>Uij</a:t>
            </a:r>
            <a:r>
              <a:rPr lang="en-US" altLang="zh-CN" sz="1800" dirty="0"/>
              <a:t> </a:t>
            </a:r>
            <a:r>
              <a:rPr lang="zh-CN" altLang="en-US" sz="1800" dirty="0"/>
              <a:t>中未评分的项进行估分。</a:t>
            </a:r>
            <a:endParaRPr lang="en-US" altLang="zh-CN" sz="1800" dirty="0"/>
          </a:p>
          <a:p>
            <a:pPr marL="0" indent="0">
              <a:buNone/>
            </a:pPr>
            <a:r>
              <a:rPr lang="en-US" altLang="zh-CN" sz="1800" dirty="0"/>
              <a:t>2.1  Ni = </a:t>
            </a:r>
            <a:r>
              <a:rPr lang="en-US" altLang="zh-CN" sz="1800" dirty="0" err="1"/>
              <a:t>Uij</a:t>
            </a:r>
            <a:r>
              <a:rPr lang="en-US" altLang="zh-CN" sz="1800" dirty="0"/>
              <a:t> – Ii </a:t>
            </a:r>
            <a:r>
              <a:rPr lang="zh-CN" altLang="en-US" sz="1800" dirty="0"/>
              <a:t>，对任意项目</a:t>
            </a:r>
            <a:r>
              <a:rPr lang="en-US" altLang="zh-CN" sz="1800" dirty="0"/>
              <a:t>p € Ni </a:t>
            </a:r>
            <a:r>
              <a:rPr lang="zh-CN" altLang="en-US" sz="1800" dirty="0"/>
              <a:t>。</a:t>
            </a:r>
            <a:endParaRPr lang="en-US" altLang="zh-CN" sz="1800" dirty="0"/>
          </a:p>
          <a:p>
            <a:pPr marL="0" indent="0">
              <a:buNone/>
            </a:pPr>
            <a:r>
              <a:rPr lang="en-US" altLang="zh-CN" sz="1800" dirty="0"/>
              <a:t>2.2  </a:t>
            </a:r>
            <a:r>
              <a:rPr lang="zh-CN" altLang="en-US" sz="1800" dirty="0"/>
              <a:t>计算项目 </a:t>
            </a:r>
            <a:r>
              <a:rPr lang="en-US" altLang="zh-CN" sz="1800" dirty="0"/>
              <a:t>p </a:t>
            </a:r>
            <a:r>
              <a:rPr lang="zh-CN" altLang="en-US" sz="1800" dirty="0"/>
              <a:t>与其他项目之间的相似性</a:t>
            </a:r>
            <a:r>
              <a:rPr lang="en-US" altLang="zh-CN" sz="1800" dirty="0"/>
              <a:t>,</a:t>
            </a:r>
            <a:r>
              <a:rPr lang="zh-CN" altLang="en-US" sz="1800" dirty="0"/>
              <a:t>与计算用户间相似性类似</a:t>
            </a:r>
            <a:r>
              <a:rPr lang="en-US" altLang="zh-CN" sz="1800" dirty="0"/>
              <a:t>,</a:t>
            </a:r>
            <a:r>
              <a:rPr lang="zh-CN" altLang="en-US" sz="1800" dirty="0"/>
              <a:t>首先需要得      到对项目 </a:t>
            </a:r>
            <a:r>
              <a:rPr lang="en-US" altLang="zh-CN" sz="1800" dirty="0" err="1"/>
              <a:t>i</a:t>
            </a:r>
            <a:r>
              <a:rPr lang="en-US" altLang="zh-CN" sz="1800" dirty="0"/>
              <a:t> </a:t>
            </a:r>
            <a:r>
              <a:rPr lang="zh-CN" altLang="en-US" sz="1800" dirty="0"/>
              <a:t>和项目 </a:t>
            </a:r>
            <a:r>
              <a:rPr lang="en-US" altLang="zh-CN" sz="1800" dirty="0"/>
              <a:t>j </a:t>
            </a:r>
            <a:r>
              <a:rPr lang="zh-CN" altLang="en-US" sz="1800" dirty="0"/>
              <a:t>评分的所有用户评分，之后进行相似度计算。</a:t>
            </a:r>
            <a:endParaRPr lang="en-US" altLang="zh-CN" sz="1800" dirty="0"/>
          </a:p>
          <a:p>
            <a:pPr marL="0" indent="0">
              <a:buNone/>
            </a:pPr>
            <a:r>
              <a:rPr lang="en-US" altLang="zh-CN" sz="1800" dirty="0"/>
              <a:t>2.3 </a:t>
            </a:r>
            <a:r>
              <a:rPr lang="zh-CN" altLang="en-US" sz="1800" dirty="0"/>
              <a:t>将相似性最高的若干项</a:t>
            </a:r>
            <a:r>
              <a:rPr lang="en-US" altLang="zh-CN" sz="1800" dirty="0"/>
              <a:t>(n) </a:t>
            </a:r>
            <a:r>
              <a:rPr lang="zh-CN" altLang="en-US" sz="1800" dirty="0"/>
              <a:t>作为</a:t>
            </a:r>
            <a:r>
              <a:rPr lang="en-US" altLang="zh-CN" sz="1800" dirty="0"/>
              <a:t>p </a:t>
            </a:r>
            <a:r>
              <a:rPr lang="zh-CN" altLang="en-US" sz="1800" dirty="0"/>
              <a:t>的邻居项目集合 </a:t>
            </a:r>
            <a:r>
              <a:rPr lang="en-US" altLang="zh-CN" sz="1800" dirty="0" err="1"/>
              <a:t>Mp</a:t>
            </a:r>
            <a:r>
              <a:rPr lang="en-US" altLang="zh-CN" sz="1800" dirty="0"/>
              <a:t> = {I1,I2……</a:t>
            </a:r>
            <a:r>
              <a:rPr lang="en-US" altLang="zh-CN" sz="1800" dirty="0" err="1"/>
              <a:t>Im</a:t>
            </a:r>
            <a:r>
              <a:rPr lang="en-US" altLang="zh-CN" sz="1800" dirty="0"/>
              <a:t>} </a:t>
            </a:r>
            <a:r>
              <a:rPr lang="zh-CN" altLang="en-US" sz="1800" dirty="0"/>
              <a:t>且 </a:t>
            </a:r>
            <a:r>
              <a:rPr lang="en-US" altLang="zh-CN" sz="1800" dirty="0"/>
              <a:t>p ≠ </a:t>
            </a:r>
            <a:r>
              <a:rPr lang="en-US" altLang="zh-CN" sz="1800" dirty="0" err="1"/>
              <a:t>Mp</a:t>
            </a:r>
            <a:r>
              <a:rPr lang="en-US" altLang="zh-CN" sz="1800" dirty="0"/>
              <a:t>.</a:t>
            </a:r>
          </a:p>
          <a:p>
            <a:pPr>
              <a:buAutoNum type="arabicPeriod"/>
            </a:pPr>
            <a:endParaRPr lang="en-US" altLang="zh-CN" sz="1800" dirty="0"/>
          </a:p>
          <a:p>
            <a:pPr marL="0" indent="0">
              <a:buNone/>
            </a:pPr>
            <a:endParaRPr lang="en-US" altLang="zh-CN" sz="1800" dirty="0"/>
          </a:p>
          <a:p>
            <a:pPr marL="0" indent="0">
              <a:buNone/>
            </a:pP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412776"/>
            <a:ext cx="5191125" cy="1028700"/>
          </a:xfrm>
          <a:prstGeom prst="rect">
            <a:avLst/>
          </a:prstGeom>
        </p:spPr>
      </p:pic>
    </p:spTree>
    <p:extLst>
      <p:ext uri="{BB962C8B-B14F-4D97-AF65-F5344CB8AC3E}">
        <p14:creationId xmlns:p14="http://schemas.microsoft.com/office/powerpoint/2010/main" val="417381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r>
              <a:rPr lang="en-US" altLang="zh-CN" sz="1800" dirty="0"/>
              <a:t>2.4  </a:t>
            </a:r>
            <a:r>
              <a:rPr lang="zh-CN" altLang="en-US" sz="1800" dirty="0"/>
              <a:t>计算用户</a:t>
            </a:r>
            <a:r>
              <a:rPr lang="en-US" altLang="zh-CN" sz="1800" dirty="0" err="1"/>
              <a:t>i</a:t>
            </a:r>
            <a:r>
              <a:rPr lang="en-US" altLang="zh-CN" sz="1800" dirty="0"/>
              <a:t> </a:t>
            </a:r>
            <a:r>
              <a:rPr lang="zh-CN" altLang="en-US" sz="1800" dirty="0"/>
              <a:t>对项目</a:t>
            </a:r>
            <a:r>
              <a:rPr lang="en-US" altLang="zh-CN" sz="1800" dirty="0"/>
              <a:t>p </a:t>
            </a:r>
            <a:r>
              <a:rPr lang="zh-CN" altLang="en-US" sz="1800" dirty="0"/>
              <a:t>的评分</a:t>
            </a:r>
            <a:r>
              <a:rPr lang="en-US" altLang="zh-CN" sz="1800" dirty="0"/>
              <a:t>.</a:t>
            </a:r>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r>
              <a:rPr lang="zh-CN" altLang="en-US" sz="1800" dirty="0"/>
              <a:t>用户 </a:t>
            </a:r>
            <a:r>
              <a:rPr lang="en-US" altLang="zh-CN" sz="1800" dirty="0" err="1"/>
              <a:t>i</a:t>
            </a:r>
            <a:r>
              <a:rPr lang="en-US" altLang="zh-CN" sz="1800" dirty="0"/>
              <a:t> </a:t>
            </a:r>
            <a:r>
              <a:rPr lang="zh-CN" altLang="en-US" sz="1800" dirty="0"/>
              <a:t>和用户 </a:t>
            </a:r>
            <a:r>
              <a:rPr lang="en-US" altLang="zh-CN" sz="1800" dirty="0"/>
              <a:t>j </a:t>
            </a:r>
            <a:r>
              <a:rPr lang="zh-CN" altLang="en-US" sz="1800" dirty="0"/>
              <a:t>对项目集合 </a:t>
            </a:r>
            <a:r>
              <a:rPr lang="en-US" altLang="zh-CN" sz="1800" dirty="0"/>
              <a:t>U </a:t>
            </a:r>
            <a:r>
              <a:rPr lang="en-US" altLang="zh-CN" sz="1800" dirty="0" err="1"/>
              <a:t>ij</a:t>
            </a:r>
            <a:r>
              <a:rPr lang="en-US" altLang="zh-CN" sz="1800" dirty="0"/>
              <a:t> </a:t>
            </a:r>
            <a:r>
              <a:rPr lang="zh-CN" altLang="en-US" sz="1800" dirty="0"/>
              <a:t>中的所有项目均有评分</a:t>
            </a:r>
            <a:r>
              <a:rPr lang="en-US" altLang="zh-CN" sz="1800" dirty="0"/>
              <a:t>:</a:t>
            </a:r>
          </a:p>
          <a:p>
            <a:pPr marL="0" indent="0">
              <a:buNone/>
            </a:pPr>
            <a:r>
              <a:rPr lang="en-US" altLang="zh-CN" sz="1800" dirty="0" err="1">
                <a:solidFill>
                  <a:srgbClr val="0070C0"/>
                </a:solidFill>
              </a:rPr>
              <a:t>Ri,p</a:t>
            </a:r>
            <a:r>
              <a:rPr lang="en-US" altLang="zh-CN" sz="1800" dirty="0">
                <a:solidFill>
                  <a:srgbClr val="0070C0"/>
                </a:solidFill>
              </a:rPr>
              <a:t> = </a:t>
            </a:r>
            <a:r>
              <a:rPr lang="en-US" altLang="zh-CN" sz="1800" dirty="0" err="1">
                <a:solidFill>
                  <a:srgbClr val="0070C0"/>
                </a:solidFill>
              </a:rPr>
              <a:t>ri,p</a:t>
            </a:r>
            <a:r>
              <a:rPr lang="en-US" altLang="zh-CN" sz="1800" dirty="0">
                <a:solidFill>
                  <a:srgbClr val="0070C0"/>
                </a:solidFill>
              </a:rPr>
              <a:t> if user </a:t>
            </a:r>
            <a:r>
              <a:rPr lang="en-US" altLang="zh-CN" sz="1800" dirty="0" err="1">
                <a:solidFill>
                  <a:srgbClr val="0070C0"/>
                </a:solidFill>
              </a:rPr>
              <a:t>i</a:t>
            </a:r>
            <a:r>
              <a:rPr lang="en-US" altLang="zh-CN" sz="1800" dirty="0">
                <a:solidFill>
                  <a:srgbClr val="0070C0"/>
                </a:solidFill>
              </a:rPr>
              <a:t>  item p not 0 else </a:t>
            </a:r>
            <a:r>
              <a:rPr lang="en-US" altLang="zh-CN" sz="1800" dirty="0" err="1">
                <a:solidFill>
                  <a:srgbClr val="0070C0"/>
                </a:solidFill>
              </a:rPr>
              <a:t>Pi,p</a:t>
            </a:r>
            <a:endParaRPr lang="en-US" altLang="zh-CN" sz="1800" dirty="0">
              <a:solidFill>
                <a:srgbClr val="0070C0"/>
              </a:solidFill>
            </a:endParaRPr>
          </a:p>
          <a:p>
            <a:pPr>
              <a:buAutoNum type="arabicPeriod" startAt="3"/>
            </a:pPr>
            <a:r>
              <a:rPr lang="zh-CN" altLang="en-US" sz="1800" dirty="0"/>
              <a:t>计算用户之间的相似性，注意向量是</a:t>
            </a:r>
            <a:r>
              <a:rPr lang="en-US" altLang="zh-CN" sz="1800" dirty="0" err="1"/>
              <a:t>Ui,j</a:t>
            </a:r>
            <a:r>
              <a:rPr lang="en-US" altLang="zh-CN" sz="1800" dirty="0"/>
              <a:t> </a:t>
            </a:r>
            <a:r>
              <a:rPr lang="zh-CN" altLang="en-US" sz="1800" dirty="0"/>
              <a:t>。</a:t>
            </a:r>
            <a:endParaRPr lang="en-US" altLang="zh-CN" sz="1800" dirty="0"/>
          </a:p>
          <a:p>
            <a:pPr>
              <a:buAutoNum type="arabicPeriod" startAt="3"/>
            </a:pPr>
            <a:r>
              <a:rPr lang="zh-CN" altLang="en-US" sz="1800" dirty="0"/>
              <a:t>找到最近的</a:t>
            </a:r>
            <a:r>
              <a:rPr lang="en-US" altLang="zh-CN" sz="1800" dirty="0"/>
              <a:t>n </a:t>
            </a:r>
            <a:r>
              <a:rPr lang="zh-CN" altLang="en-US" sz="1800" dirty="0"/>
              <a:t>个邻居用户 </a:t>
            </a:r>
            <a:r>
              <a:rPr lang="en-US" altLang="zh-CN" sz="1800" dirty="0"/>
              <a:t>C = {c1,c2,…….</a:t>
            </a:r>
            <a:r>
              <a:rPr lang="en-US" altLang="zh-CN" sz="1800" dirty="0" err="1"/>
              <a:t>ck</a:t>
            </a:r>
            <a:r>
              <a:rPr lang="en-US" altLang="zh-CN" sz="1800" dirty="0"/>
              <a:t>}</a:t>
            </a:r>
          </a:p>
          <a:p>
            <a:pPr>
              <a:buAutoNum type="arabicPeriod" startAt="3"/>
            </a:pPr>
            <a:r>
              <a:rPr lang="zh-CN" altLang="en-US" sz="1800" dirty="0"/>
              <a:t>根据邻居产生推荐</a:t>
            </a:r>
            <a:r>
              <a:rPr lang="en-US" altLang="zh-CN" sz="1800" dirty="0"/>
              <a:t>.</a:t>
            </a:r>
            <a:r>
              <a:rPr lang="zh-CN" altLang="en-US" sz="1800" dirty="0"/>
              <a:t>设用户</a:t>
            </a:r>
            <a:r>
              <a:rPr lang="en-US" altLang="zh-CN" sz="1800" dirty="0"/>
              <a:t>u</a:t>
            </a:r>
            <a:r>
              <a:rPr lang="zh-CN" altLang="en-US" sz="1800" dirty="0"/>
              <a:t>的最近邻居集合用</a:t>
            </a:r>
            <a:r>
              <a:rPr lang="en-US" altLang="zh-CN" sz="1800" dirty="0"/>
              <a:t>NBS</a:t>
            </a:r>
            <a:r>
              <a:rPr lang="zh-CN" altLang="en-US" sz="1800" dirty="0"/>
              <a:t>表示，则用户</a:t>
            </a:r>
            <a:r>
              <a:rPr lang="en-US" altLang="zh-CN" sz="1800" dirty="0"/>
              <a:t>u </a:t>
            </a:r>
            <a:r>
              <a:rPr lang="zh-CN" altLang="en-US" sz="1800" dirty="0"/>
              <a:t>对项目</a:t>
            </a:r>
            <a:r>
              <a:rPr lang="en-US" altLang="zh-CN" sz="1800" dirty="0" err="1"/>
              <a:t>i</a:t>
            </a:r>
            <a:r>
              <a:rPr lang="en-US" altLang="zh-CN" sz="1800" dirty="0"/>
              <a:t> </a:t>
            </a:r>
            <a:r>
              <a:rPr lang="zh-CN" altLang="en-US" sz="1800" dirty="0"/>
              <a:t>的评分</a:t>
            </a:r>
            <a:r>
              <a:rPr lang="en-US" altLang="zh-CN" sz="1800" dirty="0" err="1"/>
              <a:t>Pu,i</a:t>
            </a:r>
            <a:r>
              <a:rPr lang="en-US" altLang="zh-CN" sz="1800" dirty="0"/>
              <a:t> ,</a:t>
            </a:r>
            <a:r>
              <a:rPr lang="zh-CN" altLang="en-US" sz="1800" dirty="0"/>
              <a:t>则：</a:t>
            </a:r>
            <a:endParaRPr lang="en-US" altLang="zh-CN" sz="1800" dirty="0"/>
          </a:p>
          <a:p>
            <a:pPr>
              <a:buAutoNum type="arabicPeriod" startAt="3"/>
            </a:pPr>
            <a:endParaRPr lang="en-US" altLang="zh-CN" sz="1800" dirty="0"/>
          </a:p>
          <a:p>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836712"/>
            <a:ext cx="3876675" cy="127635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4497388"/>
            <a:ext cx="5762625" cy="1628775"/>
          </a:xfrm>
          <a:prstGeom prst="rect">
            <a:avLst/>
          </a:prstGeom>
        </p:spPr>
      </p:pic>
    </p:spTree>
    <p:extLst>
      <p:ext uri="{BB962C8B-B14F-4D97-AF65-F5344CB8AC3E}">
        <p14:creationId xmlns:p14="http://schemas.microsoft.com/office/powerpoint/2010/main" val="111332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a:noFill/>
        </p:spPr>
        <p:txBody>
          <a:bodyPr/>
          <a:lstStyle/>
          <a:p>
            <a:pPr marL="0" indent="0">
              <a:buNone/>
            </a:pPr>
            <a:r>
              <a:rPr lang="en-US" altLang="zh-CN" sz="1800" dirty="0"/>
              <a:t>sim(</a:t>
            </a:r>
            <a:r>
              <a:rPr lang="en-US" altLang="zh-CN" sz="1800" dirty="0" err="1"/>
              <a:t>u,n</a:t>
            </a:r>
            <a:r>
              <a:rPr lang="en-US" altLang="zh-CN" sz="1800" dirty="0"/>
              <a:t>) </a:t>
            </a:r>
            <a:r>
              <a:rPr lang="zh-CN" altLang="en-US" sz="1800" dirty="0"/>
              <a:t>表示用户 </a:t>
            </a:r>
            <a:r>
              <a:rPr lang="en-US" altLang="zh-CN" sz="1800" dirty="0"/>
              <a:t>u </a:t>
            </a:r>
            <a:r>
              <a:rPr lang="zh-CN" altLang="en-US" sz="1800" dirty="0"/>
              <a:t>与用户 </a:t>
            </a:r>
            <a:r>
              <a:rPr lang="en-US" altLang="zh-CN" sz="1800" dirty="0"/>
              <a:t>n </a:t>
            </a:r>
            <a:r>
              <a:rPr lang="zh-CN" altLang="en-US" sz="1800" dirty="0"/>
              <a:t>之间的相似性 </a:t>
            </a:r>
            <a:r>
              <a:rPr lang="en-US" altLang="zh-CN" sz="1800" dirty="0"/>
              <a:t>,R </a:t>
            </a:r>
            <a:r>
              <a:rPr lang="en-US" altLang="zh-CN" sz="1800" dirty="0" err="1"/>
              <a:t>n,i</a:t>
            </a:r>
            <a:r>
              <a:rPr lang="en-US" altLang="zh-CN" sz="1800" dirty="0"/>
              <a:t> </a:t>
            </a:r>
            <a:r>
              <a:rPr lang="zh-CN" altLang="en-US" sz="1800" dirty="0"/>
              <a:t>表示用户 </a:t>
            </a:r>
            <a:r>
              <a:rPr lang="en-US" altLang="zh-CN" sz="1800" dirty="0"/>
              <a:t>n </a:t>
            </a:r>
            <a:r>
              <a:rPr lang="zh-CN" altLang="en-US" sz="1800" dirty="0"/>
              <a:t>对项目 </a:t>
            </a:r>
            <a:r>
              <a:rPr lang="en-US" altLang="zh-CN" sz="1800" dirty="0" err="1"/>
              <a:t>i</a:t>
            </a:r>
            <a:r>
              <a:rPr lang="en-US" altLang="zh-CN" sz="1800" dirty="0"/>
              <a:t> </a:t>
            </a:r>
            <a:r>
              <a:rPr lang="zh-CN" altLang="en-US" sz="1800" dirty="0"/>
              <a:t>的评分 </a:t>
            </a:r>
            <a:r>
              <a:rPr lang="en-US" altLang="zh-CN" sz="1800" dirty="0"/>
              <a:t>,      </a:t>
            </a:r>
            <a:r>
              <a:rPr lang="zh-CN" altLang="en-US" sz="1800" dirty="0"/>
              <a:t>分别表示用户 </a:t>
            </a:r>
            <a:r>
              <a:rPr lang="en-US" altLang="zh-CN" sz="1800" dirty="0"/>
              <a:t>u </a:t>
            </a:r>
            <a:r>
              <a:rPr lang="zh-CN" altLang="en-US" sz="1800" dirty="0"/>
              <a:t>和用户 </a:t>
            </a:r>
            <a:r>
              <a:rPr lang="en-US" altLang="zh-CN" sz="1800" dirty="0"/>
              <a:t>n</a:t>
            </a:r>
            <a:r>
              <a:rPr lang="zh-CN" altLang="en-US" sz="1800" dirty="0"/>
              <a:t>对项目的平均评分 。</a:t>
            </a:r>
            <a:endParaRPr lang="en-US" altLang="zh-CN" sz="1800" dirty="0"/>
          </a:p>
          <a:p>
            <a:pPr marL="0" indent="0">
              <a:buNone/>
            </a:pPr>
            <a:endParaRPr lang="en-US" altLang="zh-CN" sz="1800" dirty="0"/>
          </a:p>
          <a:p>
            <a:pPr marL="0" indent="0">
              <a:buNone/>
            </a:pPr>
            <a:r>
              <a:rPr lang="zh-CN" altLang="en-US" sz="1800" b="1" dirty="0">
                <a:solidFill>
                  <a:schemeClr val="accent1">
                    <a:lumMod val="75000"/>
                  </a:schemeClr>
                </a:solidFill>
              </a:rPr>
              <a:t>评价指标：</a:t>
            </a:r>
            <a:endParaRPr lang="en-US" altLang="zh-CN" sz="1800" b="1" dirty="0">
              <a:solidFill>
                <a:schemeClr val="accent1">
                  <a:lumMod val="75000"/>
                </a:schemeClr>
              </a:solidFill>
            </a:endParaRPr>
          </a:p>
          <a:p>
            <a:pPr marL="0" indent="0">
              <a:buNone/>
            </a:pPr>
            <a:r>
              <a:rPr lang="zh-CN" altLang="en-US" sz="1800" dirty="0"/>
              <a:t>统计精度方法中的平均绝对偏差</a:t>
            </a:r>
            <a:r>
              <a:rPr lang="en-US" altLang="zh-CN" sz="1800" dirty="0"/>
              <a:t>MAE(mean absolute error)</a:t>
            </a:r>
            <a:r>
              <a:rPr lang="zh-CN" altLang="en-US" sz="1800" dirty="0"/>
              <a:t>：平均绝对偏差 </a:t>
            </a:r>
            <a:r>
              <a:rPr lang="en-US" altLang="zh-CN" sz="1800" dirty="0"/>
              <a:t>MAE </a:t>
            </a:r>
            <a:r>
              <a:rPr lang="zh-CN" altLang="en-US" sz="1800" dirty="0"/>
              <a:t>通过计算预测的用户评分与实际的用户评分之间的偏差度量预测的准确性 </a:t>
            </a:r>
            <a:r>
              <a:rPr lang="en-US" altLang="zh-CN" sz="1800" dirty="0"/>
              <a:t>,MAE </a:t>
            </a:r>
            <a:r>
              <a:rPr lang="zh-CN" altLang="en-US" sz="1800" dirty="0"/>
              <a:t>越小 </a:t>
            </a:r>
            <a:r>
              <a:rPr lang="en-US" altLang="zh-CN" sz="1800" dirty="0"/>
              <a:t>, </a:t>
            </a:r>
            <a:r>
              <a:rPr lang="zh-CN" altLang="en-US" sz="1800" dirty="0"/>
              <a:t>推荐质量越高 </a:t>
            </a:r>
            <a:r>
              <a:rPr lang="en-US" altLang="zh-CN" sz="1800" dirty="0"/>
              <a:t>.</a:t>
            </a:r>
          </a:p>
          <a:p>
            <a:pPr marL="0" indent="0">
              <a:buNone/>
            </a:pPr>
            <a:endParaRPr lang="en-US" altLang="zh-CN" sz="1800" dirty="0"/>
          </a:p>
          <a:p>
            <a:pPr marL="0" indent="0">
              <a:buNone/>
            </a:pPr>
            <a:r>
              <a:rPr lang="zh-CN" altLang="en-US" sz="1800" dirty="0"/>
              <a:t>设预测的用户评分集合表示为 </a:t>
            </a:r>
            <a:r>
              <a:rPr lang="en-US" altLang="zh-CN" sz="1800" dirty="0"/>
              <a:t>{p 1 ,p 2 ,…,p N }, </a:t>
            </a:r>
            <a:r>
              <a:rPr lang="zh-CN" altLang="en-US" sz="1800" dirty="0"/>
              <a:t>对应的实际用户评分集合为 </a:t>
            </a:r>
            <a:r>
              <a:rPr lang="en-US" altLang="zh-CN" sz="1800" dirty="0"/>
              <a:t>{q 1 ,q 2 ,…,q N }, </a:t>
            </a:r>
            <a:r>
              <a:rPr lang="zh-CN" altLang="en-US" sz="1800" dirty="0"/>
              <a:t>则平均绝对偏差</a:t>
            </a:r>
          </a:p>
          <a:p>
            <a:pPr marL="0" indent="0">
              <a:buNone/>
            </a:pPr>
            <a:r>
              <a:rPr lang="en-US" altLang="zh-CN" sz="1800" b="1" dirty="0"/>
              <a:t>MAE </a:t>
            </a:r>
            <a:r>
              <a:rPr lang="zh-CN" altLang="en-US" sz="1800" b="1" dirty="0"/>
              <a:t>定义为</a:t>
            </a:r>
            <a:r>
              <a:rPr lang="en-US" altLang="zh-CN" sz="1800" b="1" dirty="0"/>
              <a:t>:</a:t>
            </a:r>
          </a:p>
          <a:p>
            <a:pPr marL="0" indent="0">
              <a:buNone/>
            </a:pPr>
            <a:endParaRPr lang="en-US" altLang="zh-CN" sz="1800" dirty="0"/>
          </a:p>
          <a:p>
            <a:pPr marL="0" indent="0">
              <a:buNone/>
            </a:pPr>
            <a:endParaRPr lang="zh-CN" altLang="en-US" sz="1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529086"/>
            <a:ext cx="323850" cy="4191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4365104"/>
            <a:ext cx="2409825" cy="952500"/>
          </a:xfrm>
          <a:prstGeom prst="rect">
            <a:avLst/>
          </a:prstGeom>
        </p:spPr>
      </p:pic>
    </p:spTree>
    <p:extLst>
      <p:ext uri="{BB962C8B-B14F-4D97-AF65-F5344CB8AC3E}">
        <p14:creationId xmlns:p14="http://schemas.microsoft.com/office/powerpoint/2010/main" val="81156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en-US" altLang="zh-CN" sz="2400" b="1" dirty="0"/>
              <a:t>2)  </a:t>
            </a:r>
            <a:r>
              <a:rPr lang="zh-CN" altLang="en-US" sz="2400" b="1" dirty="0"/>
              <a:t>基于</a:t>
            </a:r>
            <a:r>
              <a:rPr lang="en-US" altLang="zh-CN" sz="2400" b="1" dirty="0"/>
              <a:t>Item-based</a:t>
            </a:r>
            <a:r>
              <a:rPr lang="zh-CN" altLang="en-US" sz="2400" b="1" dirty="0"/>
              <a:t>  评分的协同过滤</a:t>
            </a:r>
            <a:endParaRPr lang="en-US" altLang="zh-CN" sz="2400" b="1" dirty="0"/>
          </a:p>
          <a:p>
            <a:pPr marL="0" indent="0">
              <a:buNone/>
            </a:pPr>
            <a:r>
              <a:rPr lang="en-US" altLang="zh-CN" sz="1800" dirty="0"/>
              <a:t>a)</a:t>
            </a:r>
            <a:r>
              <a:rPr lang="zh-CN" altLang="en-US" sz="1800" dirty="0"/>
              <a:t>稀疏：商品非常多，而用户购买的往往很少</a:t>
            </a:r>
            <a:r>
              <a:rPr lang="en-US" altLang="zh-CN" sz="1800" dirty="0"/>
              <a:t>.</a:t>
            </a:r>
            <a:endParaRPr lang="zh-CN" altLang="en-US" sz="1800" dirty="0"/>
          </a:p>
          <a:p>
            <a:pPr marL="0" indent="0">
              <a:buNone/>
            </a:pPr>
            <a:r>
              <a:rPr lang="en-US" altLang="zh-CN" sz="1800" dirty="0"/>
              <a:t>b)</a:t>
            </a:r>
            <a:r>
              <a:rPr lang="zh-CN" altLang="en-US" sz="1800" dirty="0"/>
              <a:t>性能：计算量随着用户和商品的增加而增加。因此数据量一大性能就降低</a:t>
            </a:r>
            <a:r>
              <a:rPr lang="en-US" altLang="zh-CN" sz="1800" dirty="0"/>
              <a:t>.</a:t>
            </a:r>
          </a:p>
          <a:p>
            <a:pPr marL="0" indent="0">
              <a:buNone/>
            </a:pPr>
            <a:endParaRPr lang="en-US" altLang="zh-CN" sz="1800" dirty="0"/>
          </a:p>
          <a:p>
            <a:pPr marL="0" indent="0">
              <a:buNone/>
            </a:pPr>
            <a:r>
              <a:rPr lang="zh-CN" altLang="en-US" sz="1800" dirty="0"/>
              <a:t>算法步骤：</a:t>
            </a:r>
            <a:endParaRPr lang="en-US" altLang="zh-CN" sz="1800" dirty="0"/>
          </a:p>
          <a:p>
            <a:pPr>
              <a:buAutoNum type="arabicPeriod"/>
            </a:pPr>
            <a:r>
              <a:rPr lang="zh-CN" altLang="en-US" sz="1800" dirty="0"/>
              <a:t>计算</a:t>
            </a:r>
            <a:r>
              <a:rPr lang="en-US" altLang="zh-CN" sz="1800" dirty="0"/>
              <a:t>item </a:t>
            </a:r>
            <a:r>
              <a:rPr lang="zh-CN" altLang="en-US" sz="1800" dirty="0"/>
              <a:t>之间的相似度。</a:t>
            </a:r>
            <a:endParaRPr lang="en-US" altLang="zh-CN" sz="1800" dirty="0"/>
          </a:p>
          <a:p>
            <a:pPr>
              <a:buFont typeface="Arial" charset="0"/>
              <a:buAutoNum type="arabicPeriod"/>
            </a:pPr>
            <a:r>
              <a:rPr lang="zh-CN" altLang="en-US" sz="1800" dirty="0"/>
              <a:t>预测值计算，根据之前算好的物品之间的相似度，接下来对用户未打分的物品进行预测。</a:t>
            </a:r>
            <a:endParaRPr lang="en-US" altLang="zh-CN" sz="1800" dirty="0"/>
          </a:p>
          <a:p>
            <a:pPr>
              <a:buAutoNum type="arabicPeriod"/>
            </a:pPr>
            <a:endParaRPr lang="zh-CN" altLang="en-US" sz="1800" dirty="0"/>
          </a:p>
          <a:p>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01008"/>
            <a:ext cx="5257800" cy="1200150"/>
          </a:xfrm>
          <a:prstGeom prst="rect">
            <a:avLst/>
          </a:prstGeom>
        </p:spPr>
      </p:pic>
    </p:spTree>
    <p:extLst>
      <p:ext uri="{BB962C8B-B14F-4D97-AF65-F5344CB8AC3E}">
        <p14:creationId xmlns:p14="http://schemas.microsoft.com/office/powerpoint/2010/main" val="57320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en-US" altLang="zh-CN" sz="2400" b="1" dirty="0"/>
              <a:t>3) </a:t>
            </a:r>
            <a:r>
              <a:rPr lang="zh-CN" altLang="en-US" sz="2400" b="1" dirty="0"/>
              <a:t>基于模糊聚类的协同过滤算法</a:t>
            </a:r>
            <a:endParaRPr lang="en-US" altLang="zh-CN" sz="2400" b="1" dirty="0"/>
          </a:p>
          <a:p>
            <a:pPr marL="0" indent="0">
              <a:buNone/>
            </a:pPr>
            <a:r>
              <a:rPr lang="zh-CN" altLang="en-US" sz="1800" dirty="0"/>
              <a:t>当网站刚启动时，由于用户的评分数目很少，因此用户之间的共同评分项目更少，这使得最近邻用户的选取极不准确。基于网站刚启动时数据稀少的情况下，对两用户的相似度计算，应结合项目所属类别来计算用户的相似性，因为用户会对</a:t>
            </a:r>
          </a:p>
          <a:p>
            <a:pPr marL="0" indent="0">
              <a:buNone/>
            </a:pPr>
            <a:r>
              <a:rPr lang="zh-CN" altLang="en-US" sz="1800" dirty="0"/>
              <a:t>同一类别的项目有一个</a:t>
            </a:r>
            <a:r>
              <a:rPr lang="zh-CN" altLang="en-US" sz="1800" dirty="0">
                <a:solidFill>
                  <a:srgbClr val="FF0000"/>
                </a:solidFill>
              </a:rPr>
              <a:t>平均偏好程度</a:t>
            </a:r>
            <a:r>
              <a:rPr lang="zh-CN" altLang="en-US" sz="1800" dirty="0"/>
              <a:t>。</a:t>
            </a:r>
            <a:endParaRPr lang="en-US" altLang="zh-CN" sz="1800" dirty="0"/>
          </a:p>
          <a:p>
            <a:pPr marL="0" indent="0">
              <a:buNone/>
            </a:pPr>
            <a:endParaRPr lang="en-US" altLang="zh-CN" sz="1800" dirty="0"/>
          </a:p>
          <a:p>
            <a:pPr marL="0" indent="0">
              <a:buNone/>
            </a:pPr>
            <a:r>
              <a:rPr lang="zh-CN" altLang="en-US" sz="1800" b="1" dirty="0"/>
              <a:t>模糊聚类</a:t>
            </a:r>
            <a:r>
              <a:rPr lang="zh-CN" altLang="en-US" sz="1800" dirty="0"/>
              <a:t>：模糊聚类分析是根据客观事物间的特征、亲疏程度、相似性，通过建立模糊相似关系对客观事物进行聚类的分析方法。</a:t>
            </a:r>
            <a:endParaRPr lang="en-US" altLang="zh-CN" sz="1800" dirty="0"/>
          </a:p>
          <a:p>
            <a:pPr marL="0" indent="0">
              <a:buNone/>
            </a:pPr>
            <a:endParaRPr lang="en-US" altLang="zh-CN" sz="1800" dirty="0"/>
          </a:p>
          <a:p>
            <a:pPr marL="0" indent="0">
              <a:buNone/>
            </a:pPr>
            <a:r>
              <a:rPr lang="en-US" altLang="zh-CN" sz="1800" dirty="0"/>
              <a:t>【1】</a:t>
            </a:r>
            <a:r>
              <a:rPr lang="zh-CN" altLang="en-US" sz="1800" b="1" dirty="0"/>
              <a:t>项目相似关系</a:t>
            </a:r>
            <a:r>
              <a:rPr lang="en-US" altLang="zh-CN" sz="1800" dirty="0"/>
              <a:t>(</a:t>
            </a:r>
            <a:r>
              <a:rPr lang="zh-CN" altLang="en-US" sz="1800" dirty="0"/>
              <a:t>等价关系的模糊聚类）：</a:t>
            </a:r>
            <a:endParaRPr lang="en-US" altLang="zh-CN" sz="1800" dirty="0"/>
          </a:p>
          <a:p>
            <a:pPr marL="0" indent="0">
              <a:buNone/>
            </a:pPr>
            <a:r>
              <a:rPr lang="en-US" altLang="zh-CN" sz="1800" dirty="0"/>
              <a:t>1.</a:t>
            </a:r>
            <a:r>
              <a:rPr lang="zh-CN" altLang="en-US" sz="1800" dirty="0"/>
              <a:t>计算两</a:t>
            </a:r>
            <a:r>
              <a:rPr lang="zh-CN" altLang="en-US" sz="1800" dirty="0">
                <a:solidFill>
                  <a:srgbClr val="FF0000"/>
                </a:solidFill>
              </a:rPr>
              <a:t>项目</a:t>
            </a:r>
            <a:r>
              <a:rPr lang="zh-CN" altLang="en-US" sz="1800" dirty="0"/>
              <a:t>之间的相似度：</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 </a:t>
            </a:r>
            <a:r>
              <a:rPr lang="zh-CN" altLang="en-US" sz="1800" dirty="0"/>
              <a:t>利用上式分别计算项目集中各项目之间的两两相似性</a:t>
            </a:r>
            <a:r>
              <a:rPr lang="en-US" altLang="zh-CN" sz="1800" dirty="0"/>
              <a:t>,</a:t>
            </a:r>
            <a:r>
              <a:rPr lang="zh-CN" altLang="en-US" sz="1800" dirty="0"/>
              <a:t>形成项目模糊相似矩阵 </a:t>
            </a:r>
            <a:r>
              <a:rPr lang="en-US" altLang="zh-CN" sz="1800" dirty="0"/>
              <a:t>R.</a:t>
            </a:r>
          </a:p>
          <a:p>
            <a:pPr marL="0" indent="0">
              <a:buNone/>
            </a:pPr>
            <a:r>
              <a:rPr lang="en-US" altLang="zh-CN" sz="1800" dirty="0"/>
              <a:t>【</a:t>
            </a:r>
            <a:r>
              <a:rPr lang="zh-CN" altLang="en-US" sz="1800" dirty="0"/>
              <a:t>特性：自反性，对称性，传递性</a:t>
            </a:r>
            <a:r>
              <a:rPr lang="en-US" altLang="zh-CN" sz="1800" dirty="0"/>
              <a:t>】</a:t>
            </a:r>
          </a:p>
          <a:p>
            <a:pPr marL="0" indent="0">
              <a:buNone/>
            </a:pPr>
            <a:endParaRPr lang="en-US" altLang="zh-CN" sz="1800" dirty="0"/>
          </a:p>
          <a:p>
            <a:pPr marL="0" indent="0">
              <a:buNone/>
            </a:pPr>
            <a:endParaRPr lang="zh-CN" altLang="en-US" sz="1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221088"/>
            <a:ext cx="5191125" cy="819150"/>
          </a:xfrm>
          <a:prstGeom prst="rect">
            <a:avLst/>
          </a:prstGeom>
        </p:spPr>
      </p:pic>
    </p:spTree>
    <p:extLst>
      <p:ext uri="{BB962C8B-B14F-4D97-AF65-F5344CB8AC3E}">
        <p14:creationId xmlns:p14="http://schemas.microsoft.com/office/powerpoint/2010/main" val="311501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pPr marL="0" indent="0">
              <a:buNone/>
            </a:pPr>
            <a:r>
              <a:rPr lang="en-US" altLang="zh-CN" sz="1800" dirty="0"/>
              <a:t>3.</a:t>
            </a:r>
            <a:r>
              <a:rPr lang="zh-CN" altLang="en-US" sz="1800" dirty="0"/>
              <a:t>利用传递闭包法将相似矩阵转化为模糊等价矩</a:t>
            </a:r>
          </a:p>
          <a:p>
            <a:pPr marL="0" indent="0">
              <a:buNone/>
            </a:pPr>
            <a:r>
              <a:rPr lang="zh-CN" altLang="en-US" sz="1800" dirty="0"/>
              <a:t>阵 </a:t>
            </a:r>
            <a:r>
              <a:rPr lang="en-US" altLang="zh-CN" sz="1800" dirty="0"/>
              <a:t>[2] </a:t>
            </a:r>
            <a:r>
              <a:rPr lang="zh-CN" altLang="en-US" sz="1800" dirty="0"/>
              <a:t>，采用平方法</a:t>
            </a:r>
            <a:r>
              <a:rPr lang="en-US" altLang="zh-CN" sz="1800" dirty="0"/>
              <a:t>R = R*R  …… </a:t>
            </a:r>
            <a:r>
              <a:rPr lang="zh-CN" altLang="en-US" sz="1800" dirty="0"/>
              <a:t>直到</a:t>
            </a:r>
            <a:r>
              <a:rPr lang="en-US" altLang="zh-CN" sz="1800" dirty="0"/>
              <a:t>R**2k = R**k * R**k</a:t>
            </a:r>
          </a:p>
          <a:p>
            <a:pPr marL="0" indent="0">
              <a:buNone/>
            </a:pPr>
            <a:r>
              <a:rPr lang="en-US" altLang="zh-CN" sz="1800" dirty="0"/>
              <a:t>4. </a:t>
            </a:r>
            <a:r>
              <a:rPr lang="zh-CN" altLang="en-US" sz="1800" dirty="0"/>
              <a:t>设定阀值</a:t>
            </a:r>
            <a:r>
              <a:rPr lang="en-US" altLang="zh-CN" sz="1800" dirty="0"/>
              <a:t>t ,</a:t>
            </a:r>
            <a:r>
              <a:rPr lang="zh-CN" altLang="en-US" sz="1800" dirty="0"/>
              <a:t>将模糊等价矩阵</a:t>
            </a:r>
            <a:r>
              <a:rPr lang="en-US" altLang="zh-CN" sz="1800" dirty="0"/>
              <a:t>R**k </a:t>
            </a:r>
            <a:r>
              <a:rPr lang="zh-CN" altLang="en-US" sz="1800" dirty="0"/>
              <a:t>中等价关系值大于</a:t>
            </a:r>
            <a:r>
              <a:rPr lang="en-US" altLang="zh-CN" sz="1800" dirty="0"/>
              <a:t>t </a:t>
            </a:r>
            <a:r>
              <a:rPr lang="zh-CN" altLang="en-US" sz="1800" dirty="0"/>
              <a:t>的划分为一类。</a:t>
            </a:r>
            <a:endParaRPr lang="en-US" altLang="zh-CN" sz="1800" dirty="0"/>
          </a:p>
          <a:p>
            <a:pPr marL="0" indent="0">
              <a:buNone/>
            </a:pPr>
            <a:endParaRPr lang="en-US" altLang="zh-CN" sz="1800" dirty="0"/>
          </a:p>
          <a:p>
            <a:pPr marL="0" indent="0">
              <a:buNone/>
            </a:pPr>
            <a:r>
              <a:rPr lang="en-US" altLang="zh-CN" sz="1800" dirty="0"/>
              <a:t>【2】 </a:t>
            </a:r>
            <a:r>
              <a:rPr lang="zh-CN" altLang="en-US" sz="1800" b="1" dirty="0"/>
              <a:t>用户相似关系</a:t>
            </a:r>
            <a:endParaRPr lang="en-US" altLang="zh-CN" sz="1800" b="1" dirty="0"/>
          </a:p>
          <a:p>
            <a:pPr>
              <a:buAutoNum type="arabicPeriod"/>
            </a:pPr>
            <a:r>
              <a:rPr lang="zh-CN" altLang="en-US" sz="1800" dirty="0"/>
              <a:t>对于任意 </a:t>
            </a:r>
            <a:r>
              <a:rPr lang="en-US" altLang="zh-CN" sz="1800" dirty="0"/>
              <a:t>2 </a:t>
            </a:r>
            <a:r>
              <a:rPr lang="zh-CN" altLang="en-US" sz="1800" dirty="0"/>
              <a:t>个用户 </a:t>
            </a:r>
            <a:r>
              <a:rPr lang="en-US" altLang="zh-CN" sz="1800" dirty="0" err="1"/>
              <a:t>i</a:t>
            </a:r>
            <a:r>
              <a:rPr lang="en-US" altLang="zh-CN" sz="1800" dirty="0"/>
              <a:t> </a:t>
            </a:r>
            <a:r>
              <a:rPr lang="zh-CN" altLang="en-US" sz="1800" dirty="0"/>
              <a:t>、 </a:t>
            </a:r>
            <a:r>
              <a:rPr lang="en-US" altLang="zh-CN" sz="1800" dirty="0"/>
              <a:t>j </a:t>
            </a:r>
            <a:r>
              <a:rPr lang="zh-CN" altLang="en-US" sz="1800" dirty="0"/>
              <a:t>，计算 </a:t>
            </a:r>
            <a:r>
              <a:rPr lang="en-US" altLang="zh-CN" sz="1800" dirty="0" err="1"/>
              <a:t>i</a:t>
            </a:r>
            <a:r>
              <a:rPr lang="en-US" altLang="zh-CN" sz="1800" dirty="0"/>
              <a:t> </a:t>
            </a:r>
            <a:r>
              <a:rPr lang="zh-CN" altLang="en-US" sz="1800" dirty="0"/>
              <a:t>和 </a:t>
            </a:r>
            <a:r>
              <a:rPr lang="en-US" altLang="zh-CN" sz="1800" dirty="0"/>
              <a:t>j </a:t>
            </a:r>
            <a:r>
              <a:rPr lang="zh-CN" altLang="en-US" sz="1800" dirty="0"/>
              <a:t>共同评分项目集合 </a:t>
            </a:r>
            <a:r>
              <a:rPr lang="en-US" altLang="zh-CN" sz="1800" dirty="0" err="1"/>
              <a:t>mutual_item_set</a:t>
            </a:r>
            <a:r>
              <a:rPr lang="en-US" altLang="zh-CN" sz="1800" dirty="0"/>
              <a:t> </a:t>
            </a:r>
            <a:r>
              <a:rPr lang="zh-CN" altLang="en-US" sz="1800" dirty="0"/>
              <a:t>。</a:t>
            </a:r>
            <a:endParaRPr lang="en-US" altLang="zh-CN" sz="1800" dirty="0"/>
          </a:p>
          <a:p>
            <a:pPr>
              <a:buAutoNum type="arabicPeriod"/>
            </a:pPr>
            <a:r>
              <a:rPr lang="zh-CN" altLang="en-US" sz="1800" dirty="0"/>
              <a:t>对于任意 </a:t>
            </a:r>
            <a:r>
              <a:rPr lang="en-US" altLang="zh-CN" sz="1800" dirty="0"/>
              <a:t>2 </a:t>
            </a:r>
            <a:r>
              <a:rPr lang="zh-CN" altLang="en-US" sz="1800" dirty="0"/>
              <a:t>个用户 </a:t>
            </a:r>
            <a:r>
              <a:rPr lang="en-US" altLang="zh-CN" sz="1800" dirty="0" err="1"/>
              <a:t>i</a:t>
            </a:r>
            <a:r>
              <a:rPr lang="en-US" altLang="zh-CN" sz="1800" dirty="0"/>
              <a:t> </a:t>
            </a:r>
            <a:r>
              <a:rPr lang="zh-CN" altLang="en-US" sz="1800" dirty="0"/>
              <a:t>、 </a:t>
            </a:r>
            <a:r>
              <a:rPr lang="en-US" altLang="zh-CN" sz="1800" dirty="0"/>
              <a:t>j </a:t>
            </a:r>
            <a:r>
              <a:rPr lang="zh-CN" altLang="en-US" sz="1800" dirty="0"/>
              <a:t>，分别计算用户 </a:t>
            </a:r>
            <a:r>
              <a:rPr lang="en-US" altLang="zh-CN" sz="1800" dirty="0" err="1"/>
              <a:t>i</a:t>
            </a:r>
            <a:r>
              <a:rPr lang="en-US" altLang="zh-CN" sz="1800" dirty="0"/>
              <a:t> </a:t>
            </a:r>
            <a:r>
              <a:rPr lang="zh-CN" altLang="en-US" sz="1800" dirty="0"/>
              <a:t>已经评分但 </a:t>
            </a:r>
            <a:r>
              <a:rPr lang="en-US" altLang="zh-CN" sz="1800" dirty="0"/>
              <a:t>j </a:t>
            </a:r>
            <a:r>
              <a:rPr lang="zh-CN" altLang="en-US" sz="1800" dirty="0"/>
              <a:t>未评分的项目集合 </a:t>
            </a:r>
            <a:r>
              <a:rPr lang="en-US" altLang="zh-CN" sz="1800" dirty="0" err="1"/>
              <a:t>item_set_i</a:t>
            </a:r>
            <a:r>
              <a:rPr lang="en-US" altLang="zh-CN" sz="1800" dirty="0"/>
              <a:t> </a:t>
            </a:r>
            <a:r>
              <a:rPr lang="zh-CN" altLang="en-US" sz="1800" dirty="0"/>
              <a:t>以及用户 </a:t>
            </a:r>
            <a:r>
              <a:rPr lang="en-US" altLang="zh-CN" sz="1800" dirty="0"/>
              <a:t>j </a:t>
            </a:r>
            <a:r>
              <a:rPr lang="zh-CN" altLang="en-US" sz="1800" dirty="0"/>
              <a:t>已经评分但 </a:t>
            </a:r>
            <a:r>
              <a:rPr lang="en-US" altLang="zh-CN" sz="1800" dirty="0" err="1"/>
              <a:t>i</a:t>
            </a:r>
            <a:r>
              <a:rPr lang="zh-CN" altLang="en-US" sz="1800" dirty="0"/>
              <a:t>未评分的项目集合 </a:t>
            </a:r>
            <a:r>
              <a:rPr lang="en-US" altLang="zh-CN" sz="1800" dirty="0" err="1"/>
              <a:t>item_set_j</a:t>
            </a:r>
            <a:r>
              <a:rPr lang="en-US" altLang="zh-CN" sz="1800" dirty="0"/>
              <a:t> </a:t>
            </a:r>
            <a:r>
              <a:rPr lang="zh-CN" altLang="en-US" sz="1800" dirty="0"/>
              <a:t>。</a:t>
            </a:r>
            <a:endParaRPr lang="en-US" altLang="zh-CN" sz="1800" dirty="0"/>
          </a:p>
          <a:p>
            <a:pPr>
              <a:buAutoNum type="arabicPeriod"/>
            </a:pPr>
            <a:r>
              <a:rPr lang="zh-CN" altLang="en-US" sz="1800" dirty="0"/>
              <a:t> 对于 </a:t>
            </a:r>
            <a:r>
              <a:rPr lang="en-US" altLang="zh-CN" sz="1800" dirty="0" err="1"/>
              <a:t>mutual_item_set</a:t>
            </a:r>
            <a:r>
              <a:rPr lang="en-US" altLang="zh-CN" sz="1800" dirty="0"/>
              <a:t> </a:t>
            </a:r>
            <a:r>
              <a:rPr lang="zh-CN" altLang="en-US" sz="1800" dirty="0"/>
              <a:t>中的每个项目 </a:t>
            </a:r>
            <a:r>
              <a:rPr lang="en-US" altLang="zh-CN" sz="1800" dirty="0"/>
              <a:t>k ( k =1,2, …</a:t>
            </a:r>
            <a:r>
              <a:rPr lang="zh-CN" altLang="en-US" sz="1800" dirty="0"/>
              <a:t>，最大取值为</a:t>
            </a:r>
            <a:r>
              <a:rPr lang="en-US" altLang="zh-CN" sz="1800" dirty="0" err="1"/>
              <a:t>mutual_item_set</a:t>
            </a:r>
            <a:r>
              <a:rPr lang="en-US" altLang="zh-CN" sz="1800" dirty="0"/>
              <a:t> </a:t>
            </a:r>
            <a:r>
              <a:rPr lang="zh-CN" altLang="en-US" sz="1800" dirty="0"/>
              <a:t>中的项目总数 </a:t>
            </a:r>
            <a:r>
              <a:rPr lang="en-US" altLang="zh-CN" sz="1800" dirty="0"/>
              <a:t>) </a:t>
            </a:r>
            <a:r>
              <a:rPr lang="zh-CN" altLang="en-US" sz="1800" dirty="0"/>
              <a:t>， 用户 </a:t>
            </a:r>
            <a:r>
              <a:rPr lang="en-US" altLang="zh-CN" sz="1800" dirty="0" err="1"/>
              <a:t>i</a:t>
            </a:r>
            <a:r>
              <a:rPr lang="en-US" altLang="zh-CN" sz="1800" dirty="0"/>
              <a:t> </a:t>
            </a:r>
            <a:r>
              <a:rPr lang="zh-CN" altLang="en-US" sz="1800" dirty="0"/>
              <a:t>和 </a:t>
            </a:r>
            <a:r>
              <a:rPr lang="en-US" altLang="zh-CN" sz="1800" dirty="0"/>
              <a:t>j </a:t>
            </a:r>
            <a:r>
              <a:rPr lang="zh-CN" altLang="en-US" sz="1800" dirty="0"/>
              <a:t>对项目 </a:t>
            </a:r>
            <a:r>
              <a:rPr lang="en-US" altLang="zh-CN" sz="1800" dirty="0"/>
              <a:t>k </a:t>
            </a:r>
            <a:r>
              <a:rPr lang="zh-CN" altLang="en-US" sz="1800" dirty="0"/>
              <a:t>评分的相似度为：</a:t>
            </a:r>
            <a:endParaRPr lang="en-US" altLang="zh-CN" sz="1800" dirty="0"/>
          </a:p>
          <a:p>
            <a:pPr>
              <a:buAutoNum type="arabicPeriod"/>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err="1"/>
              <a:t>Ri,k</a:t>
            </a:r>
            <a:r>
              <a:rPr lang="en-US" altLang="zh-CN" sz="1800" dirty="0"/>
              <a:t> </a:t>
            </a:r>
            <a:r>
              <a:rPr lang="zh-CN" altLang="en-US" sz="1800" dirty="0"/>
              <a:t>和</a:t>
            </a:r>
            <a:r>
              <a:rPr lang="en-US" altLang="zh-CN" sz="1800" dirty="0" err="1"/>
              <a:t>Rj,k</a:t>
            </a:r>
            <a:r>
              <a:rPr lang="zh-CN" altLang="en-US" sz="1800" dirty="0"/>
              <a:t>分别为用户 </a:t>
            </a:r>
            <a:r>
              <a:rPr lang="en-US" altLang="zh-CN" sz="1800" dirty="0" err="1"/>
              <a:t>i</a:t>
            </a:r>
            <a:r>
              <a:rPr lang="en-US" altLang="zh-CN" sz="1800" dirty="0"/>
              <a:t> </a:t>
            </a:r>
            <a:r>
              <a:rPr lang="zh-CN" altLang="en-US" sz="1800" dirty="0"/>
              <a:t>、 </a:t>
            </a:r>
            <a:r>
              <a:rPr lang="en-US" altLang="zh-CN" sz="1800" dirty="0"/>
              <a:t>j </a:t>
            </a:r>
            <a:r>
              <a:rPr lang="zh-CN" altLang="en-US" sz="1800" dirty="0"/>
              <a:t>对项目 </a:t>
            </a:r>
            <a:r>
              <a:rPr lang="en-US" altLang="zh-CN" sz="1800" dirty="0"/>
              <a:t>k </a:t>
            </a:r>
            <a:r>
              <a:rPr lang="zh-CN" altLang="en-US" sz="1800" dirty="0"/>
              <a:t>的打分打分</a:t>
            </a:r>
            <a:r>
              <a:rPr lang="en-US" altLang="zh-CN" sz="1800" dirty="0"/>
              <a:t>,                    </a:t>
            </a:r>
            <a:r>
              <a:rPr lang="zh-CN" altLang="en-US" sz="1800" dirty="0"/>
              <a:t>分别表示用户 </a:t>
            </a:r>
            <a:r>
              <a:rPr lang="en-US" altLang="zh-CN" sz="1800" dirty="0" err="1"/>
              <a:t>i</a:t>
            </a:r>
            <a:r>
              <a:rPr lang="en-US" altLang="zh-CN" sz="1800" dirty="0"/>
              <a:t> </a:t>
            </a:r>
            <a:r>
              <a:rPr lang="zh-CN" altLang="en-US" sz="1800" dirty="0"/>
              <a:t>、 </a:t>
            </a:r>
            <a:r>
              <a:rPr lang="en-US" altLang="zh-CN" sz="1800" dirty="0"/>
              <a:t>j </a:t>
            </a:r>
            <a:r>
              <a:rPr lang="zh-CN" altLang="en-US" sz="1800" dirty="0"/>
              <a:t>对已打分项目的平均打分，</a:t>
            </a:r>
            <a:r>
              <a:rPr lang="en-US" altLang="zh-CN" sz="1800" dirty="0"/>
              <a:t> max rating</a:t>
            </a:r>
            <a:r>
              <a:rPr lang="zh-CN" altLang="en-US" sz="1800" dirty="0"/>
              <a:t>为所有用户打分中最大打分值。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861048"/>
            <a:ext cx="5972175" cy="8477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4797152"/>
            <a:ext cx="914400" cy="314853"/>
          </a:xfrm>
          <a:prstGeom prst="rect">
            <a:avLst/>
          </a:prstGeom>
        </p:spPr>
      </p:pic>
    </p:spTree>
    <p:extLst>
      <p:ext uri="{BB962C8B-B14F-4D97-AF65-F5344CB8AC3E}">
        <p14:creationId xmlns:p14="http://schemas.microsoft.com/office/powerpoint/2010/main" val="74210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en-US" altLang="zh-CN" sz="1800" dirty="0"/>
              <a:t>4.</a:t>
            </a:r>
            <a:r>
              <a:rPr lang="zh-CN" altLang="en-US" sz="1800" dirty="0"/>
              <a:t>对于 </a:t>
            </a:r>
            <a:r>
              <a:rPr lang="en-US" altLang="zh-CN" sz="1800" dirty="0"/>
              <a:t>item_set_i </a:t>
            </a:r>
            <a:r>
              <a:rPr lang="zh-CN" altLang="en-US" sz="1800" dirty="0"/>
              <a:t>中的每个项目 </a:t>
            </a:r>
            <a:r>
              <a:rPr lang="en-US" altLang="zh-CN" sz="1800" dirty="0"/>
              <a:t>k ( k =1,2, …</a:t>
            </a:r>
            <a:r>
              <a:rPr lang="zh-CN" altLang="en-US" sz="1800" dirty="0"/>
              <a:t>，最大取值为 </a:t>
            </a:r>
            <a:r>
              <a:rPr lang="en-US" altLang="zh-CN" sz="1800" dirty="0"/>
              <a:t>item_set_i </a:t>
            </a:r>
            <a:r>
              <a:rPr lang="zh-CN" altLang="en-US" sz="1800" dirty="0"/>
              <a:t>中的项目总数 </a:t>
            </a:r>
            <a:r>
              <a:rPr lang="en-US" altLang="zh-CN" sz="1800" dirty="0"/>
              <a:t>) </a:t>
            </a:r>
            <a:r>
              <a:rPr lang="zh-CN" altLang="en-US" sz="1800" dirty="0"/>
              <a:t>，用户 </a:t>
            </a:r>
            <a:r>
              <a:rPr lang="en-US" altLang="zh-CN" sz="1800" dirty="0" err="1"/>
              <a:t>i</a:t>
            </a:r>
            <a:r>
              <a:rPr lang="en-US" altLang="zh-CN" sz="1800" dirty="0"/>
              <a:t> </a:t>
            </a:r>
            <a:r>
              <a:rPr lang="zh-CN" altLang="en-US" sz="1800" dirty="0"/>
              <a:t>和 </a:t>
            </a:r>
            <a:r>
              <a:rPr lang="en-US" altLang="zh-CN" sz="1800" dirty="0"/>
              <a:t>j </a:t>
            </a:r>
            <a:r>
              <a:rPr lang="zh-CN" altLang="en-US" sz="1800" dirty="0"/>
              <a:t>对项目 </a:t>
            </a:r>
            <a:r>
              <a:rPr lang="en-US" altLang="zh-CN" sz="1800" dirty="0"/>
              <a:t>k </a:t>
            </a:r>
            <a:r>
              <a:rPr lang="zh-CN" altLang="en-US" sz="1800" dirty="0"/>
              <a:t>评分的相似度为：</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a:t>,           </a:t>
            </a:r>
            <a:r>
              <a:rPr lang="zh-CN" altLang="en-US" sz="1800" dirty="0"/>
              <a:t>表示在 </a:t>
            </a:r>
            <a:r>
              <a:rPr lang="en-US" altLang="zh-CN" sz="1800" dirty="0"/>
              <a:t>item_set_i </a:t>
            </a:r>
            <a:r>
              <a:rPr lang="zh-CN" altLang="en-US" sz="1800" dirty="0"/>
              <a:t>中的第 </a:t>
            </a:r>
            <a:r>
              <a:rPr lang="en-US" altLang="zh-CN" sz="1800" dirty="0"/>
              <a:t>k </a:t>
            </a:r>
            <a:r>
              <a:rPr lang="zh-CN" altLang="en-US" sz="1800" dirty="0"/>
              <a:t>个项目所在模糊聚类中用户 </a:t>
            </a:r>
            <a:r>
              <a:rPr lang="en-US" altLang="zh-CN" sz="1800" dirty="0"/>
              <a:t>j </a:t>
            </a:r>
            <a:r>
              <a:rPr lang="zh-CN" altLang="en-US" sz="1800" dirty="0"/>
              <a:t>的平均评分。 </a:t>
            </a:r>
            <a:r>
              <a:rPr lang="en-US" altLang="zh-CN" sz="1800" dirty="0"/>
              <a:t>θ </a:t>
            </a:r>
            <a:r>
              <a:rPr lang="zh-CN" altLang="en-US" sz="1800" dirty="0"/>
              <a:t>为模糊聚类划分的阈值，当          </a:t>
            </a:r>
            <a:r>
              <a:rPr lang="en-US" altLang="zh-CN" sz="1800" dirty="0"/>
              <a:t>= 0</a:t>
            </a:r>
            <a:r>
              <a:rPr lang="zh-CN" altLang="en-US" sz="1800" dirty="0"/>
              <a:t>  时，即用户 </a:t>
            </a:r>
            <a:r>
              <a:rPr lang="en-US" altLang="zh-CN" sz="1800" dirty="0"/>
              <a:t>j </a:t>
            </a:r>
            <a:r>
              <a:rPr lang="zh-CN" altLang="en-US" sz="1800" dirty="0"/>
              <a:t>对第 </a:t>
            </a:r>
            <a:r>
              <a:rPr lang="en-US" altLang="zh-CN" sz="1800" dirty="0"/>
              <a:t>k </a:t>
            </a:r>
            <a:r>
              <a:rPr lang="zh-CN" altLang="en-US" sz="1800" dirty="0"/>
              <a:t>个项目所在模糊聚类中所有项目都没有打分的情况下，令：</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5.</a:t>
            </a:r>
            <a:r>
              <a:rPr lang="zh-CN" altLang="en-US" sz="1800" dirty="0"/>
              <a:t>将用户 </a:t>
            </a:r>
            <a:r>
              <a:rPr lang="en-US" altLang="zh-CN" sz="1800" dirty="0" err="1"/>
              <a:t>i</a:t>
            </a:r>
            <a:r>
              <a:rPr lang="en-US" altLang="zh-CN" sz="1800" dirty="0"/>
              <a:t> </a:t>
            </a:r>
            <a:r>
              <a:rPr lang="zh-CN" altLang="en-US" sz="1800" dirty="0"/>
              <a:t>、 </a:t>
            </a:r>
            <a:r>
              <a:rPr lang="en-US" altLang="zh-CN" sz="1800" dirty="0"/>
              <a:t>j </a:t>
            </a:r>
            <a:r>
              <a:rPr lang="zh-CN" altLang="en-US" sz="1800" dirty="0"/>
              <a:t>对 </a:t>
            </a:r>
            <a:r>
              <a:rPr lang="en-US" altLang="zh-CN" sz="1800" dirty="0"/>
              <a:t>mutual_item_set </a:t>
            </a:r>
            <a:r>
              <a:rPr lang="zh-CN" altLang="en-US" sz="1800" dirty="0"/>
              <a:t>、 </a:t>
            </a:r>
            <a:r>
              <a:rPr lang="en-US" altLang="zh-CN" sz="1800" dirty="0"/>
              <a:t>item_set_i </a:t>
            </a:r>
            <a:r>
              <a:rPr lang="zh-CN" altLang="en-US" sz="1800" dirty="0"/>
              <a:t>、 </a:t>
            </a:r>
            <a:r>
              <a:rPr lang="en-US" altLang="zh-CN" sz="1800" dirty="0"/>
              <a:t>item_set_j</a:t>
            </a:r>
            <a:r>
              <a:rPr lang="zh-CN" altLang="en-US" sz="1800" dirty="0"/>
              <a:t>中的所有项目求得的用户评分相似度值相加，得到 </a:t>
            </a:r>
            <a:r>
              <a:rPr lang="en-US" altLang="zh-CN" sz="1800" dirty="0"/>
              <a:t>sum( </a:t>
            </a:r>
            <a:r>
              <a:rPr lang="en-US" altLang="zh-CN" sz="1800" dirty="0" err="1"/>
              <a:t>user_item_similarity</a:t>
            </a:r>
            <a:r>
              <a:rPr lang="en-US" altLang="zh-CN" sz="1800" dirty="0"/>
              <a:t> ) </a:t>
            </a:r>
            <a:r>
              <a:rPr lang="zh-CN" altLang="en-US" sz="1800" dirty="0"/>
              <a:t>。</a:t>
            </a:r>
            <a:endParaRPr lang="en-US" altLang="zh-CN" sz="1800" dirty="0"/>
          </a:p>
          <a:p>
            <a:pPr marL="0" indent="0">
              <a:buNone/>
            </a:pPr>
            <a:r>
              <a:rPr lang="en-US" altLang="zh-CN" sz="1800" dirty="0"/>
              <a:t>6. </a:t>
            </a:r>
            <a:r>
              <a:rPr lang="zh-CN" altLang="en-US" sz="1800" dirty="0"/>
              <a:t>用户 </a:t>
            </a:r>
            <a:r>
              <a:rPr lang="en-US" altLang="zh-CN" sz="1800" dirty="0" err="1"/>
              <a:t>i</a:t>
            </a:r>
            <a:r>
              <a:rPr lang="en-US" altLang="zh-CN" sz="1800" dirty="0"/>
              <a:t> </a:t>
            </a:r>
            <a:r>
              <a:rPr lang="zh-CN" altLang="en-US" sz="1800" dirty="0"/>
              <a:t>、 </a:t>
            </a:r>
            <a:r>
              <a:rPr lang="en-US" altLang="zh-CN" sz="1800" dirty="0"/>
              <a:t>j </a:t>
            </a:r>
            <a:r>
              <a:rPr lang="zh-CN" altLang="en-US" sz="1800" dirty="0"/>
              <a:t>之间的相似度为：</a:t>
            </a:r>
            <a:endParaRPr lang="en-US" altLang="zh-CN"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305" y="1227854"/>
            <a:ext cx="3933825" cy="11144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350" y="2311177"/>
            <a:ext cx="438150" cy="3714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2662379"/>
            <a:ext cx="438150" cy="37147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353954"/>
            <a:ext cx="3705225" cy="333477"/>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7744" y="5085184"/>
            <a:ext cx="4210050" cy="714375"/>
          </a:xfrm>
          <a:prstGeom prst="rect">
            <a:avLst/>
          </a:prstGeom>
        </p:spPr>
      </p:pic>
    </p:spTree>
    <p:extLst>
      <p:ext uri="{BB962C8B-B14F-4D97-AF65-F5344CB8AC3E}">
        <p14:creationId xmlns:p14="http://schemas.microsoft.com/office/powerpoint/2010/main" val="139942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zh-CN" altLang="en-US" sz="1800" dirty="0"/>
              <a:t>其中， </a:t>
            </a:r>
            <a:r>
              <a:rPr lang="en-US" altLang="zh-CN" sz="1800" dirty="0" err="1"/>
              <a:t>total_num</a:t>
            </a:r>
            <a:r>
              <a:rPr lang="en-US" altLang="zh-CN" sz="1800" dirty="0"/>
              <a:t> </a:t>
            </a:r>
            <a:r>
              <a:rPr lang="zh-CN" altLang="en-US" sz="1800" dirty="0"/>
              <a:t>为 </a:t>
            </a:r>
            <a:r>
              <a:rPr lang="en-US" altLang="zh-CN" sz="1800" dirty="0" err="1"/>
              <a:t>mutual_item_set</a:t>
            </a:r>
            <a:r>
              <a:rPr lang="en-US" altLang="zh-CN" sz="1800" dirty="0"/>
              <a:t> </a:t>
            </a:r>
            <a:r>
              <a:rPr lang="zh-CN" altLang="en-US" sz="1800" dirty="0"/>
              <a:t>、 </a:t>
            </a:r>
            <a:r>
              <a:rPr lang="en-US" altLang="zh-CN" sz="1800" dirty="0" err="1"/>
              <a:t>item_set_i</a:t>
            </a:r>
            <a:r>
              <a:rPr lang="en-US" altLang="zh-CN" sz="1800" dirty="0"/>
              <a:t> </a:t>
            </a:r>
            <a:r>
              <a:rPr lang="zh-CN" altLang="en-US" sz="1800" dirty="0"/>
              <a:t>、 </a:t>
            </a:r>
            <a:r>
              <a:rPr lang="en-US" altLang="zh-CN" sz="1800" dirty="0" err="1"/>
              <a:t>item_set_j</a:t>
            </a:r>
            <a:r>
              <a:rPr lang="zh-CN" altLang="en-US" sz="1800" dirty="0"/>
              <a:t>中项目数目之。和。</a:t>
            </a:r>
            <a:endParaRPr lang="en-US" altLang="zh-CN" sz="1800" dirty="0"/>
          </a:p>
          <a:p>
            <a:pPr marL="0" indent="0">
              <a:buNone/>
            </a:pPr>
            <a:r>
              <a:rPr lang="en-US" altLang="zh-CN" sz="1800" dirty="0"/>
              <a:t>【2】</a:t>
            </a:r>
            <a:r>
              <a:rPr lang="zh-CN" altLang="en-US" sz="1800" b="1" dirty="0"/>
              <a:t>最近邻的选取</a:t>
            </a:r>
            <a:endParaRPr lang="en-US" altLang="zh-CN" sz="1800" b="1" dirty="0"/>
          </a:p>
          <a:p>
            <a:pPr marL="0" indent="0">
              <a:buNone/>
            </a:pPr>
            <a:r>
              <a:rPr lang="zh-CN" altLang="en-US" sz="1800" dirty="0"/>
              <a:t>在最近邻的选择上，是选取有评分的前 </a:t>
            </a:r>
            <a:r>
              <a:rPr lang="en-US" altLang="zh-CN" sz="1800" dirty="0"/>
              <a:t>num </a:t>
            </a:r>
            <a:r>
              <a:rPr lang="zh-CN" altLang="en-US" sz="1800" dirty="0"/>
              <a:t>个最近邻用户 </a:t>
            </a:r>
            <a:r>
              <a:rPr lang="en-US" altLang="zh-CN" sz="1800" dirty="0"/>
              <a:t>( num </a:t>
            </a:r>
            <a:r>
              <a:rPr lang="zh-CN" altLang="en-US" sz="1800" dirty="0"/>
              <a:t>为最近邻用户的选取数目 </a:t>
            </a:r>
            <a:r>
              <a:rPr lang="en-US" altLang="zh-CN" sz="1800" dirty="0"/>
              <a:t>) </a:t>
            </a:r>
            <a:r>
              <a:rPr lang="zh-CN" altLang="en-US" sz="1800" dirty="0"/>
              <a:t>。这种选取，使得预测在 </a:t>
            </a:r>
            <a:r>
              <a:rPr lang="en-US" altLang="zh-CN" sz="1800" dirty="0"/>
              <a:t>num </a:t>
            </a:r>
            <a:r>
              <a:rPr lang="zh-CN" altLang="en-US" sz="1800" dirty="0"/>
              <a:t>值大于一定数目以后预测精度下降，那是因为最近邻选取并不是真正意义上的前</a:t>
            </a:r>
            <a:r>
              <a:rPr lang="en-US" altLang="zh-CN" sz="1800" dirty="0"/>
              <a:t>num </a:t>
            </a:r>
            <a:r>
              <a:rPr lang="zh-CN" altLang="en-US" sz="1800" dirty="0"/>
              <a:t>个最近邻，当 </a:t>
            </a:r>
            <a:r>
              <a:rPr lang="en-US" altLang="zh-CN" sz="1800" dirty="0"/>
              <a:t>num </a:t>
            </a:r>
            <a:r>
              <a:rPr lang="zh-CN" altLang="en-US" sz="1800" dirty="0"/>
              <a:t>很大时，选取的用户相似度已相当低。因此， </a:t>
            </a:r>
            <a:r>
              <a:rPr lang="en-US" altLang="zh-CN" sz="1800" dirty="0"/>
              <a:t>num </a:t>
            </a:r>
            <a:r>
              <a:rPr lang="zh-CN" altLang="en-US" sz="1800" dirty="0"/>
              <a:t>值不宜过大。</a:t>
            </a:r>
            <a:endParaRPr lang="en-US" altLang="zh-CN" sz="1800" dirty="0"/>
          </a:p>
          <a:p>
            <a:pPr marL="0" indent="0">
              <a:buNone/>
            </a:pPr>
            <a:endParaRPr lang="en-US" altLang="zh-CN" sz="1800" dirty="0"/>
          </a:p>
          <a:p>
            <a:pPr marL="0" indent="0">
              <a:buNone/>
            </a:pPr>
            <a:r>
              <a:rPr lang="zh-CN" altLang="en-US" sz="1800" b="1" dirty="0">
                <a:solidFill>
                  <a:schemeClr val="accent1">
                    <a:lumMod val="75000"/>
                  </a:schemeClr>
                </a:solidFill>
              </a:rPr>
              <a:t>评价指标：</a:t>
            </a:r>
            <a:r>
              <a:rPr lang="zh-CN" altLang="en-US" sz="1800" dirty="0"/>
              <a:t>本文采用平均绝对误差 </a:t>
            </a:r>
            <a:r>
              <a:rPr lang="en-US" altLang="zh-CN" sz="1800" dirty="0"/>
              <a:t>(MAE) </a:t>
            </a:r>
            <a:r>
              <a:rPr lang="zh-CN" altLang="en-US" sz="1800" dirty="0"/>
              <a:t>作为评测标准</a:t>
            </a:r>
            <a:r>
              <a:rPr lang="en-US" altLang="zh-CN" sz="1800" dirty="0"/>
              <a:t>,</a:t>
            </a:r>
            <a:r>
              <a:rPr lang="zh-CN" altLang="en-US" sz="1800" dirty="0"/>
              <a:t>它是常用的推荐算法质量评价标准：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 </a:t>
            </a:r>
            <a:r>
              <a:rPr lang="en-US" altLang="zh-CN" sz="1800" dirty="0"/>
              <a:t>num </a:t>
            </a:r>
            <a:r>
              <a:rPr lang="zh-CN" altLang="en-US" sz="1800" dirty="0"/>
              <a:t>为算法评分项目数目；</a:t>
            </a:r>
            <a:r>
              <a:rPr lang="en-US" altLang="zh-CN" sz="1800" dirty="0"/>
              <a:t>pi</a:t>
            </a:r>
            <a:r>
              <a:rPr lang="zh-CN" altLang="en-US" sz="1800" dirty="0"/>
              <a:t>为基于算法预测的评分；</a:t>
            </a:r>
            <a:r>
              <a:rPr lang="en-US" altLang="zh-CN" sz="1800" dirty="0"/>
              <a:t>qi</a:t>
            </a:r>
            <a:r>
              <a:rPr lang="zh-CN" altLang="en-US" sz="1800" dirty="0"/>
              <a:t>测试集中用户原始打分。</a:t>
            </a:r>
            <a:endParaRPr lang="en-US" altLang="zh-CN" sz="1800" dirty="0"/>
          </a:p>
          <a:p>
            <a:pPr marL="0" indent="0">
              <a:buNone/>
            </a:pPr>
            <a:endParaRPr lang="en-US" altLang="zh-CN" sz="1800" dirty="0"/>
          </a:p>
          <a:p>
            <a:pPr marL="0" indent="0">
              <a:buNone/>
            </a:pP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573016"/>
            <a:ext cx="2314575" cy="600075"/>
          </a:xfrm>
          <a:prstGeom prst="rect">
            <a:avLst/>
          </a:prstGeom>
        </p:spPr>
      </p:pic>
    </p:spTree>
    <p:extLst>
      <p:ext uri="{BB962C8B-B14F-4D97-AF65-F5344CB8AC3E}">
        <p14:creationId xmlns:p14="http://schemas.microsoft.com/office/powerpoint/2010/main" val="75198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20688"/>
            <a:ext cx="8229600" cy="5505475"/>
          </a:xfrm>
        </p:spPr>
        <p:txBody>
          <a:bodyPr/>
          <a:lstStyle/>
          <a:p>
            <a:r>
              <a:rPr lang="en-US" altLang="zh-CN" b="1" dirty="0"/>
              <a:t>3. </a:t>
            </a:r>
            <a:r>
              <a:rPr lang="zh-CN" altLang="en-US" b="1" dirty="0"/>
              <a:t>混合推荐系统</a:t>
            </a:r>
            <a:r>
              <a:rPr lang="en-US" altLang="zh-CN" b="1" dirty="0"/>
              <a:t>(hybrid)</a:t>
            </a:r>
          </a:p>
          <a:p>
            <a:pPr marL="0" indent="0">
              <a:buNone/>
            </a:pPr>
            <a:r>
              <a:rPr lang="zh-CN" altLang="en-US" sz="1800" dirty="0"/>
              <a:t>经过大量的实践，人们发现似乎没有任何一个方法可以独领风骚、包打天下，每种推荐方法都有其局限性</a:t>
            </a:r>
            <a:r>
              <a:rPr lang="en-US" altLang="zh-CN" sz="1800" dirty="0"/>
              <a:t>,</a:t>
            </a:r>
            <a:r>
              <a:rPr lang="zh-CN" altLang="en-US" sz="1800" dirty="0"/>
              <a:t>解决各种推</a:t>
            </a:r>
            <a:endParaRPr lang="en-US" altLang="zh-CN" sz="1800" dirty="0"/>
          </a:p>
          <a:p>
            <a:pPr marL="0" indent="0">
              <a:buNone/>
            </a:pPr>
            <a:r>
              <a:rPr lang="zh-CN" altLang="en-US" sz="1800" dirty="0"/>
              <a:t>荐方法“硬伤”的一条最好的解决途径</a:t>
            </a:r>
            <a:endParaRPr lang="en-US" altLang="zh-CN" sz="1800" dirty="0"/>
          </a:p>
          <a:p>
            <a:pPr marL="0" indent="0">
              <a:buNone/>
            </a:pPr>
            <a:r>
              <a:rPr lang="zh-CN" altLang="en-US" sz="1800" dirty="0"/>
              <a:t>就是混合技术</a:t>
            </a:r>
            <a:r>
              <a:rPr lang="en-US" altLang="zh-CN" sz="1800" dirty="0"/>
              <a:t>——</a:t>
            </a:r>
            <a:r>
              <a:rPr lang="zh-CN" altLang="en-US" sz="1800" dirty="0"/>
              <a:t>它的思路非常明确，</a:t>
            </a:r>
            <a:endParaRPr lang="en-US" altLang="zh-CN" sz="1800" dirty="0"/>
          </a:p>
          <a:p>
            <a:pPr marL="0" indent="0">
              <a:buNone/>
            </a:pPr>
            <a:r>
              <a:rPr lang="zh-CN" altLang="en-US" sz="1800" dirty="0"/>
              <a:t>俗称“三个臭皮匠顶个诸葛亮”</a:t>
            </a:r>
            <a:r>
              <a:rPr lang="en-US" altLang="zh-CN" sz="1800" dirty="0"/>
              <a:t>——</a:t>
            </a:r>
            <a:r>
              <a:rPr lang="zh-CN" altLang="en-US" sz="1800" dirty="0"/>
              <a:t>即</a:t>
            </a:r>
            <a:endParaRPr lang="en-US" altLang="zh-CN" sz="1800" dirty="0"/>
          </a:p>
          <a:p>
            <a:pPr marL="0" indent="0">
              <a:buNone/>
            </a:pPr>
            <a:r>
              <a:rPr lang="zh-CN" altLang="en-US" sz="1800" dirty="0"/>
              <a:t>综合运用各种方法的优势、扬长避短，</a:t>
            </a:r>
            <a:endParaRPr lang="en-US" altLang="zh-CN" sz="1800" dirty="0"/>
          </a:p>
          <a:p>
            <a:pPr marL="0" indent="0">
              <a:buNone/>
            </a:pPr>
            <a:r>
              <a:rPr lang="zh-CN" altLang="en-US" sz="1800" dirty="0"/>
              <a:t>组合起来成为一个效果强大的系统。</a:t>
            </a:r>
            <a:endParaRPr lang="en-US" altLang="zh-CN" sz="1800" dirty="0"/>
          </a:p>
          <a:p>
            <a:pPr marL="0" indent="0">
              <a:buNone/>
            </a:pPr>
            <a:r>
              <a:rPr lang="en-US" altLang="zh-CN" sz="1800" dirty="0"/>
              <a:t>(boosting)</a:t>
            </a:r>
          </a:p>
          <a:p>
            <a:r>
              <a:rPr lang="en-US" altLang="zh-CN" sz="2400" b="1" dirty="0"/>
              <a:t>3.1 </a:t>
            </a:r>
            <a:r>
              <a:rPr lang="zh-CN" altLang="en-US" sz="2400" b="1" dirty="0"/>
              <a:t>多段组合混合推荐框架</a:t>
            </a:r>
            <a:endParaRPr lang="en-US" altLang="zh-CN" sz="2400" b="1" dirty="0"/>
          </a:p>
          <a:p>
            <a:pPr marL="0" indent="0">
              <a:buNone/>
            </a:pPr>
            <a:r>
              <a:rPr lang="zh-CN" altLang="en-US" sz="1800" dirty="0"/>
              <a:t>推荐系统一方面要处理海量的用户、物</a:t>
            </a:r>
            <a:endParaRPr lang="en-US" altLang="zh-CN" sz="1800" dirty="0"/>
          </a:p>
          <a:p>
            <a:pPr marL="0" indent="0">
              <a:buNone/>
            </a:pPr>
            <a:r>
              <a:rPr lang="zh-CN" altLang="en-US" sz="1800" dirty="0"/>
              <a:t>品的数据，一方面要实时相应线上用户</a:t>
            </a:r>
            <a:endParaRPr lang="en-US" altLang="zh-CN" sz="1800" dirty="0"/>
          </a:p>
          <a:p>
            <a:pPr marL="0" indent="0">
              <a:buNone/>
            </a:pPr>
            <a:r>
              <a:rPr lang="zh-CN" altLang="en-US" sz="1800" dirty="0"/>
              <a:t>的请求，迅速的生成结果并返回。解决</a:t>
            </a:r>
            <a:endParaRPr lang="en-US" altLang="zh-CN" sz="1800" dirty="0"/>
          </a:p>
          <a:p>
            <a:pPr marL="0" indent="0">
              <a:buNone/>
            </a:pPr>
            <a:r>
              <a:rPr lang="zh-CN" altLang="en-US" sz="1800" dirty="0"/>
              <a:t>此类常见问题的流行方法是采用三段式</a:t>
            </a:r>
            <a:endParaRPr lang="en-US" altLang="zh-CN" sz="1800" dirty="0"/>
          </a:p>
          <a:p>
            <a:pPr marL="0" indent="0">
              <a:buNone/>
            </a:pPr>
            <a:r>
              <a:rPr lang="zh-CN" altLang="en-US" sz="1800" dirty="0"/>
              <a:t>混合系统：即</a:t>
            </a:r>
            <a:r>
              <a:rPr lang="en-US" altLang="zh-CN" sz="1800" dirty="0"/>
              <a:t>Online-</a:t>
            </a:r>
            <a:r>
              <a:rPr lang="en-US" altLang="zh-CN" sz="1800" dirty="0" err="1"/>
              <a:t>Nearline</a:t>
            </a:r>
            <a:r>
              <a:rPr lang="en-US" altLang="zh-CN" sz="1800" dirty="0"/>
              <a:t>-Off line Re</a:t>
            </a:r>
          </a:p>
          <a:p>
            <a:pPr marL="0" indent="0">
              <a:buNone/>
            </a:pPr>
            <a:r>
              <a:rPr lang="en-US" altLang="zh-CN" sz="1800" dirty="0"/>
              <a:t>-commendation(</a:t>
            </a:r>
            <a:r>
              <a:rPr lang="zh-CN" altLang="en-US" sz="1800" dirty="0"/>
              <a:t>在线</a:t>
            </a:r>
            <a:r>
              <a:rPr lang="en-US" altLang="zh-CN" sz="1800" dirty="0"/>
              <a:t>-</a:t>
            </a:r>
            <a:r>
              <a:rPr lang="zh-CN" altLang="en-US" sz="1800" dirty="0"/>
              <a:t>近线</a:t>
            </a:r>
            <a:r>
              <a:rPr lang="en-US" altLang="zh-CN" sz="1800" dirty="0"/>
              <a:t>-</a:t>
            </a:r>
            <a:r>
              <a:rPr lang="zh-CN" altLang="en-US" sz="1800" dirty="0"/>
              <a:t>离线</a:t>
            </a:r>
            <a:r>
              <a:rPr lang="en-US" altLang="zh-CN" sz="1800" dirty="0"/>
              <a:t>)</a:t>
            </a:r>
            <a:r>
              <a:rPr lang="zh-CN" altLang="en-US" sz="1800" dirty="0"/>
              <a:t>三层混</a:t>
            </a:r>
            <a:endParaRPr lang="en-US" altLang="zh-CN" sz="1800" dirty="0"/>
          </a:p>
          <a:p>
            <a:pPr marL="0" indent="0">
              <a:buNone/>
            </a:pPr>
            <a:r>
              <a:rPr lang="zh-CN" altLang="en-US" sz="1800" dirty="0"/>
              <a:t>合机制。</a:t>
            </a:r>
            <a:endParaRPr lang="en-US" altLang="zh-CN" sz="1800" dirty="0"/>
          </a:p>
          <a:p>
            <a:pPr marL="0" indent="0">
              <a:buNone/>
            </a:pPr>
            <a:endParaRPr lang="en-US" altLang="zh-CN" sz="2400" b="1" dirty="0"/>
          </a:p>
          <a:p>
            <a:pPr marL="0" indent="0">
              <a:buNone/>
            </a:pPr>
            <a:endParaRPr lang="en-US" altLang="zh-CN" sz="2400" b="1" dirty="0"/>
          </a:p>
          <a:p>
            <a:pPr marL="0" indent="0">
              <a:buNone/>
            </a:pPr>
            <a:br>
              <a:rPr lang="en-US" altLang="zh-CN" dirty="0"/>
            </a:br>
            <a:endParaRPr lang="zh-CN" altLang="en-US" sz="1800" dirty="0"/>
          </a:p>
        </p:txBody>
      </p:sp>
      <p:pic>
        <p:nvPicPr>
          <p:cNvPr id="1026" name="Picture 2" descr="http://img1.tuicool.com/Yn6zu2.jpg!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556792"/>
            <a:ext cx="4585212" cy="505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9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74"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5"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 name="圆角矩形 9"/>
          <p:cNvSpPr/>
          <p:nvPr/>
        </p:nvSpPr>
        <p:spPr>
          <a:xfrm>
            <a:off x="3143250" y="1722438"/>
            <a:ext cx="3300958" cy="538162"/>
          </a:xfrm>
          <a:prstGeom prst="roundRect">
            <a:avLst>
              <a:gd name="adj" fmla="val 50000"/>
            </a:avLst>
          </a:prstGeom>
          <a:solidFill>
            <a:srgbClr val="43979D"/>
          </a:solidFill>
          <a:ln>
            <a:noFill/>
          </a:ln>
          <a:effectLst>
            <a:outerShdw blurRad="266700" dir="5400000" sx="74000" sy="74000" algn="ctr" rotWithShape="0">
              <a:srgbClr val="133153">
                <a:alpha val="9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nvGrpSpPr>
          <p:cNvPr id="2" name="组合 10"/>
          <p:cNvGrpSpPr/>
          <p:nvPr/>
        </p:nvGrpSpPr>
        <p:grpSpPr>
          <a:xfrm>
            <a:off x="2879911" y="1769610"/>
            <a:ext cx="684879" cy="516382"/>
            <a:chOff x="2774830" y="1592212"/>
            <a:chExt cx="1021500" cy="634100"/>
          </a:xfrm>
          <a:solidFill>
            <a:srgbClr val="F06060"/>
          </a:solidFill>
          <a:effectLst>
            <a:outerShdw blurRad="50800" dist="50800" dir="5400000" algn="ctr" rotWithShape="0">
              <a:srgbClr val="52815B"/>
            </a:outerShdw>
          </a:effectLst>
        </p:grpSpPr>
        <p:sp>
          <p:nvSpPr>
            <p:cNvPr id="12" name="椭圆 11"/>
            <p:cNvSpPr/>
            <p:nvPr/>
          </p:nvSpPr>
          <p:spPr>
            <a:xfrm rot="20024487">
              <a:off x="2774830" y="1592212"/>
              <a:ext cx="1021500" cy="634100"/>
            </a:xfrm>
            <a:prstGeom prst="ellipse">
              <a:avLst/>
            </a:prstGeom>
            <a:grpFill/>
            <a:ln w="34925">
              <a:solidFill>
                <a:schemeClr val="bg1">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nvSpPr>
          <p:spPr>
            <a:xfrm rot="20024487">
              <a:off x="3074003" y="1650645"/>
              <a:ext cx="689182" cy="427812"/>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grpSp>
      <p:sp>
        <p:nvSpPr>
          <p:cNvPr id="14" name="圆角矩形 13"/>
          <p:cNvSpPr/>
          <p:nvPr/>
        </p:nvSpPr>
        <p:spPr>
          <a:xfrm>
            <a:off x="3143250" y="2436813"/>
            <a:ext cx="3300958" cy="538162"/>
          </a:xfrm>
          <a:prstGeom prst="roundRect">
            <a:avLst>
              <a:gd name="adj" fmla="val 50000"/>
            </a:avLst>
          </a:prstGeom>
          <a:solidFill>
            <a:srgbClr val="43979D"/>
          </a:solidFill>
          <a:ln>
            <a:noFill/>
          </a:ln>
          <a:effectLst>
            <a:outerShdw blurRad="266700" dir="5400000" sx="74000" sy="74000" algn="ctr" rotWithShape="0">
              <a:srgbClr val="133153">
                <a:alpha val="9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10"/>
          <p:cNvGrpSpPr/>
          <p:nvPr/>
        </p:nvGrpSpPr>
        <p:grpSpPr>
          <a:xfrm>
            <a:off x="2879911" y="2483990"/>
            <a:ext cx="684879" cy="516382"/>
            <a:chOff x="2774830" y="1592212"/>
            <a:chExt cx="1021500" cy="634100"/>
          </a:xfrm>
          <a:solidFill>
            <a:srgbClr val="F06060"/>
          </a:solidFill>
          <a:effectLst>
            <a:outerShdw blurRad="50800" dist="50800" dir="5400000" algn="ctr" rotWithShape="0">
              <a:srgbClr val="52815B"/>
            </a:outerShdw>
          </a:effectLst>
        </p:grpSpPr>
        <p:sp>
          <p:nvSpPr>
            <p:cNvPr id="16" name="椭圆 15"/>
            <p:cNvSpPr/>
            <p:nvPr/>
          </p:nvSpPr>
          <p:spPr>
            <a:xfrm rot="20024487">
              <a:off x="2774830" y="1592212"/>
              <a:ext cx="1021500" cy="634100"/>
            </a:xfrm>
            <a:prstGeom prst="ellipse">
              <a:avLst/>
            </a:prstGeom>
            <a:grpFill/>
            <a:ln w="34925">
              <a:solidFill>
                <a:schemeClr val="bg1">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rot="20024487">
              <a:off x="3074003" y="1650645"/>
              <a:ext cx="689182" cy="427812"/>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2</a:t>
              </a:r>
              <a:endParaRPr lang="zh-CN" altLang="en-US" dirty="0"/>
            </a:p>
          </p:txBody>
        </p:sp>
      </p:grpSp>
      <p:sp>
        <p:nvSpPr>
          <p:cNvPr id="22" name="圆角矩形 21"/>
          <p:cNvSpPr/>
          <p:nvPr/>
        </p:nvSpPr>
        <p:spPr>
          <a:xfrm>
            <a:off x="3143250" y="3180593"/>
            <a:ext cx="2724894" cy="538163"/>
          </a:xfrm>
          <a:prstGeom prst="roundRect">
            <a:avLst>
              <a:gd name="adj" fmla="val 50000"/>
            </a:avLst>
          </a:prstGeom>
          <a:solidFill>
            <a:srgbClr val="43979D"/>
          </a:solidFill>
          <a:ln>
            <a:noFill/>
          </a:ln>
          <a:effectLst>
            <a:outerShdw blurRad="266700" dir="5400000" sx="74000" sy="74000" algn="ctr" rotWithShape="0">
              <a:srgbClr val="133153">
                <a:alpha val="9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nvGrpSpPr>
          <p:cNvPr id="5" name="组合 10"/>
          <p:cNvGrpSpPr/>
          <p:nvPr/>
        </p:nvGrpSpPr>
        <p:grpSpPr>
          <a:xfrm>
            <a:off x="2879911" y="3227781"/>
            <a:ext cx="684879" cy="516382"/>
            <a:chOff x="2774830" y="1592212"/>
            <a:chExt cx="1021500" cy="634100"/>
          </a:xfrm>
          <a:solidFill>
            <a:srgbClr val="F06060"/>
          </a:solidFill>
          <a:effectLst>
            <a:outerShdw blurRad="50800" dist="50800" dir="5400000" algn="ctr" rotWithShape="0">
              <a:srgbClr val="52815B"/>
            </a:outerShdw>
          </a:effectLst>
        </p:grpSpPr>
        <p:sp>
          <p:nvSpPr>
            <p:cNvPr id="24" name="椭圆 23"/>
            <p:cNvSpPr/>
            <p:nvPr/>
          </p:nvSpPr>
          <p:spPr>
            <a:xfrm rot="20024487">
              <a:off x="2774830" y="1592212"/>
              <a:ext cx="1021500" cy="634100"/>
            </a:xfrm>
            <a:prstGeom prst="ellipse">
              <a:avLst/>
            </a:prstGeom>
            <a:grpFill/>
            <a:ln w="34925">
              <a:solidFill>
                <a:schemeClr val="bg1">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5" name="椭圆 24"/>
            <p:cNvSpPr/>
            <p:nvPr/>
          </p:nvSpPr>
          <p:spPr>
            <a:xfrm rot="20024487">
              <a:off x="3074003" y="1650645"/>
              <a:ext cx="689182" cy="427812"/>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3</a:t>
              </a:r>
              <a:endParaRPr lang="zh-CN" altLang="en-US" dirty="0"/>
            </a:p>
          </p:txBody>
        </p:sp>
      </p:grpSp>
      <p:sp>
        <p:nvSpPr>
          <p:cNvPr id="3088" name="矩形 21"/>
          <p:cNvSpPr>
            <a:spLocks noChangeArrowheads="1"/>
          </p:cNvSpPr>
          <p:nvPr/>
        </p:nvSpPr>
        <p:spPr bwMode="auto">
          <a:xfrm>
            <a:off x="4143375" y="2508250"/>
            <a:ext cx="1800493" cy="369332"/>
          </a:xfrm>
          <a:prstGeom prst="rect">
            <a:avLst/>
          </a:prstGeom>
          <a:noFill/>
          <a:ln w="9525">
            <a:noFill/>
            <a:miter lim="800000"/>
            <a:headEnd/>
            <a:tailEnd/>
          </a:ln>
        </p:spPr>
        <p:txBody>
          <a:bodyPr wrap="none">
            <a:spAutoFit/>
          </a:bodyPr>
          <a:lstStyle/>
          <a:p>
            <a:r>
              <a:rPr lang="zh-CN" altLang="en-US" dirty="0">
                <a:latin typeface="微软雅黑" pitchFamily="34" charset="-122"/>
                <a:ea typeface="微软雅黑" pitchFamily="34" charset="-122"/>
              </a:rPr>
              <a:t>算法及评价指标</a:t>
            </a:r>
          </a:p>
        </p:txBody>
      </p:sp>
      <p:sp>
        <p:nvSpPr>
          <p:cNvPr id="3089" name="矩形 22"/>
          <p:cNvSpPr>
            <a:spLocks noChangeArrowheads="1"/>
          </p:cNvSpPr>
          <p:nvPr/>
        </p:nvSpPr>
        <p:spPr bwMode="auto">
          <a:xfrm>
            <a:off x="4144963" y="3310768"/>
            <a:ext cx="1107996" cy="369332"/>
          </a:xfrm>
          <a:prstGeom prst="rect">
            <a:avLst/>
          </a:prstGeom>
          <a:noFill/>
          <a:ln w="9525">
            <a:noFill/>
            <a:miter lim="800000"/>
            <a:headEnd/>
            <a:tailEnd/>
          </a:ln>
        </p:spPr>
        <p:txBody>
          <a:bodyPr wrap="none">
            <a:spAutoFit/>
          </a:bodyPr>
          <a:lstStyle/>
          <a:p>
            <a:r>
              <a:rPr lang="zh-CN" altLang="en-US" dirty="0">
                <a:latin typeface="微软雅黑" pitchFamily="34" charset="-122"/>
                <a:ea typeface="微软雅黑" pitchFamily="34" charset="-122"/>
              </a:rPr>
              <a:t>实际案例</a:t>
            </a:r>
          </a:p>
        </p:txBody>
      </p:sp>
      <p:sp>
        <p:nvSpPr>
          <p:cNvPr id="3090" name="矩形 21"/>
          <p:cNvSpPr>
            <a:spLocks noChangeArrowheads="1"/>
          </p:cNvSpPr>
          <p:nvPr/>
        </p:nvSpPr>
        <p:spPr bwMode="auto">
          <a:xfrm>
            <a:off x="4143375" y="1852613"/>
            <a:ext cx="1338828" cy="369332"/>
          </a:xfrm>
          <a:prstGeom prst="rect">
            <a:avLst/>
          </a:prstGeom>
          <a:noFill/>
          <a:ln w="9525">
            <a:noFill/>
            <a:miter lim="800000"/>
            <a:headEnd/>
            <a:tailEnd/>
          </a:ln>
        </p:spPr>
        <p:txBody>
          <a:bodyPr wrap="none">
            <a:spAutoFit/>
          </a:bodyPr>
          <a:lstStyle/>
          <a:p>
            <a:r>
              <a:rPr lang="zh-CN" altLang="en-US" dirty="0">
                <a:latin typeface="微软雅黑" pitchFamily="34" charset="-122"/>
                <a:ea typeface="微软雅黑" pitchFamily="34" charset="-122"/>
              </a:rPr>
              <a:t>目的与作用</a:t>
            </a:r>
          </a:p>
        </p:txBody>
      </p:sp>
      <p:sp>
        <p:nvSpPr>
          <p:cNvPr id="6" name="矩形 5"/>
          <p:cNvSpPr/>
          <p:nvPr/>
        </p:nvSpPr>
        <p:spPr>
          <a:xfrm>
            <a:off x="611560" y="548680"/>
            <a:ext cx="1576072" cy="923330"/>
          </a:xfrm>
          <a:prstGeom prst="rect">
            <a:avLst/>
          </a:prstGeom>
          <a:noFill/>
        </p:spPr>
        <p:txBody>
          <a:bodyPr wrap="none" lIns="91440" tIns="45720" rIns="91440" bIns="45720">
            <a:spAutoFit/>
          </a:bodyPr>
          <a:lstStyle/>
          <a:p>
            <a:pPr algn="ctr"/>
            <a:r>
              <a:rPr lang="zh-CN" alt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目录</a:t>
            </a:r>
            <a:endParaRPr lang="zh-CN" alt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904996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53145" y="476672"/>
            <a:ext cx="8229600" cy="6243217"/>
          </a:xfrm>
        </p:spPr>
        <p:txBody>
          <a:bodyPr/>
          <a:lstStyle/>
          <a:p>
            <a:r>
              <a:rPr lang="en-US" altLang="zh-CN" sz="2400" b="1" dirty="0"/>
              <a:t>3.2 </a:t>
            </a:r>
            <a:r>
              <a:rPr lang="zh-CN" altLang="en-US" sz="2400" b="1" dirty="0"/>
              <a:t>因式分解与邻近模型混合推荐</a:t>
            </a:r>
            <a:endParaRPr lang="en-US" altLang="zh-CN" sz="2400" b="1" dirty="0"/>
          </a:p>
          <a:p>
            <a:pPr marL="0" indent="0">
              <a:buNone/>
            </a:pPr>
            <a:r>
              <a:rPr lang="zh-CN" altLang="en-US" sz="1800" dirty="0"/>
              <a:t>假设我们的训练数据为：  </a:t>
            </a:r>
            <a:r>
              <a:rPr lang="en-US" altLang="zh-CN" sz="1800" dirty="0"/>
              <a:t>&lt;user, item, rating&gt;</a:t>
            </a:r>
            <a:r>
              <a:rPr lang="zh-CN" altLang="en-US" sz="1800" dirty="0"/>
              <a:t>三元组， 其中</a:t>
            </a:r>
            <a:r>
              <a:rPr lang="en-US" altLang="zh-CN" sz="1800" dirty="0"/>
              <a:t>user</a:t>
            </a:r>
            <a:r>
              <a:rPr lang="zh-CN" altLang="en-US" sz="1800" dirty="0"/>
              <a:t>为用户</a:t>
            </a:r>
            <a:r>
              <a:rPr lang="en-US" altLang="zh-CN" sz="1800" dirty="0"/>
              <a:t>id</a:t>
            </a:r>
            <a:r>
              <a:rPr lang="zh-CN" altLang="en-US" sz="1800" dirty="0"/>
              <a:t>， </a:t>
            </a:r>
            <a:r>
              <a:rPr lang="en-US" altLang="zh-CN" sz="1800" dirty="0"/>
              <a:t>item</a:t>
            </a:r>
            <a:r>
              <a:rPr lang="zh-CN" altLang="en-US" sz="1800" dirty="0"/>
              <a:t>为物品</a:t>
            </a:r>
            <a:r>
              <a:rPr lang="en-US" altLang="zh-CN" sz="1800" dirty="0"/>
              <a:t>id</a:t>
            </a:r>
            <a:r>
              <a:rPr lang="zh-CN" altLang="en-US" sz="1800" dirty="0"/>
              <a:t>，</a:t>
            </a:r>
            <a:r>
              <a:rPr lang="en-US" altLang="zh-CN" sz="1800" dirty="0"/>
              <a:t>rating</a:t>
            </a:r>
            <a:r>
              <a:rPr lang="zh-CN" altLang="en-US" sz="1800" dirty="0"/>
              <a:t>为</a:t>
            </a:r>
            <a:r>
              <a:rPr lang="en-US" altLang="zh-CN" sz="1800" dirty="0"/>
              <a:t>user</a:t>
            </a:r>
            <a:r>
              <a:rPr lang="zh-CN" altLang="en-US" sz="1800" dirty="0"/>
              <a:t>对</a:t>
            </a:r>
            <a:r>
              <a:rPr lang="en-US" altLang="zh-CN" sz="1800" dirty="0"/>
              <a:t>item</a:t>
            </a:r>
            <a:r>
              <a:rPr lang="zh-CN" altLang="en-US" sz="1800" dirty="0"/>
              <a:t>的投票分数</a:t>
            </a:r>
            <a:r>
              <a:rPr lang="en-US" altLang="zh-CN" sz="1800" dirty="0"/>
              <a:t>,</a:t>
            </a:r>
            <a:r>
              <a:rPr lang="zh-CN" altLang="en-US" sz="1800" dirty="0"/>
              <a:t>其中用户</a:t>
            </a:r>
            <a:r>
              <a:rPr lang="en-US" altLang="zh-CN" sz="1800" dirty="0"/>
              <a:t>u</a:t>
            </a:r>
            <a:r>
              <a:rPr lang="zh-CN" altLang="en-US" sz="1800" dirty="0"/>
              <a:t>对物品</a:t>
            </a:r>
            <a:r>
              <a:rPr lang="en-US" altLang="zh-CN" sz="1800" dirty="0" err="1"/>
              <a:t>i</a:t>
            </a:r>
            <a:r>
              <a:rPr lang="zh-CN" altLang="en-US" sz="1800" dirty="0"/>
              <a:t>的真实投票分数我们记为</a:t>
            </a:r>
            <a:r>
              <a:rPr lang="en-US" altLang="zh-CN" sz="1800" dirty="0" err="1"/>
              <a:t>rui</a:t>
            </a:r>
            <a:r>
              <a:rPr lang="zh-CN" altLang="en-US" sz="1800" dirty="0"/>
              <a:t>模型预估分数为</a:t>
            </a:r>
            <a:r>
              <a:rPr lang="en-US" altLang="zh-CN" sz="1800" dirty="0" err="1"/>
              <a:t>bui</a:t>
            </a:r>
            <a:r>
              <a:rPr lang="zh-CN" altLang="en-US" sz="1800" dirty="0"/>
              <a:t>，则可建模如下：</a:t>
            </a:r>
            <a:endParaRPr lang="en-US" altLang="zh-CN" sz="1800" dirty="0"/>
          </a:p>
          <a:p>
            <a:pPr marL="0" indent="0">
              <a:buNone/>
            </a:pPr>
            <a:endParaRPr lang="en-US" altLang="zh-CN" sz="1800" dirty="0"/>
          </a:p>
          <a:p>
            <a:pPr marL="0" indent="0">
              <a:buNone/>
            </a:pPr>
            <a:endParaRPr lang="en-US" altLang="zh-CN" sz="2400" dirty="0"/>
          </a:p>
          <a:p>
            <a:pPr marL="0" indent="0">
              <a:buNone/>
            </a:pPr>
            <a:r>
              <a:rPr lang="zh-CN" altLang="en-US" sz="1800" dirty="0"/>
              <a:t>其中</a:t>
            </a:r>
            <a:r>
              <a:rPr lang="en-US" altLang="zh-CN" sz="1800" b="1" dirty="0"/>
              <a:t>mu</a:t>
            </a:r>
            <a:r>
              <a:rPr lang="zh-CN" altLang="en-US" sz="1800" dirty="0"/>
              <a:t>（希腊字母</a:t>
            </a:r>
            <a:r>
              <a:rPr lang="en-US" altLang="zh-CN" sz="1800" dirty="0"/>
              <a:t>mu</a:t>
            </a:r>
            <a:r>
              <a:rPr lang="zh-CN" altLang="en-US" sz="1800" dirty="0"/>
              <a:t>）为所有已知投票数据中投票的均值，</a:t>
            </a:r>
            <a:r>
              <a:rPr lang="en-US" altLang="zh-CN" sz="1800" b="1" dirty="0" err="1"/>
              <a:t>bu</a:t>
            </a:r>
            <a:r>
              <a:rPr lang="zh-CN" altLang="en-US" sz="1800" dirty="0"/>
              <a:t>为用户的打分相对于平均值的偏差（如果某用户比较苛刻，打分都相对偏低， 则</a:t>
            </a:r>
            <a:r>
              <a:rPr lang="en-US" altLang="zh-CN" sz="1800" dirty="0" err="1"/>
              <a:t>bu</a:t>
            </a:r>
            <a:r>
              <a:rPr lang="zh-CN" altLang="en-US" sz="1800" dirty="0"/>
              <a:t>会为负值；相反，如果某用户经常对很多片都打正分， 则</a:t>
            </a:r>
            <a:r>
              <a:rPr lang="en-US" altLang="zh-CN" sz="1800" dirty="0" err="1"/>
              <a:t>bu</a:t>
            </a:r>
            <a:r>
              <a:rPr lang="zh-CN" altLang="en-US" sz="1800" dirty="0"/>
              <a:t>为正值），</a:t>
            </a:r>
            <a:r>
              <a:rPr lang="zh-CN" altLang="en-US" sz="1800" b="1" dirty="0"/>
              <a:t> </a:t>
            </a:r>
            <a:r>
              <a:rPr lang="en-US" altLang="zh-CN" sz="1800" b="1" dirty="0"/>
              <a:t>bi</a:t>
            </a:r>
            <a:r>
              <a:rPr lang="zh-CN" altLang="en-US" sz="1800" dirty="0"/>
              <a:t>为该</a:t>
            </a:r>
            <a:r>
              <a:rPr lang="en-US" altLang="zh-CN" sz="1800" dirty="0"/>
              <a:t>item</a:t>
            </a:r>
            <a:r>
              <a:rPr lang="zh-CN" altLang="en-US" sz="1800" dirty="0"/>
              <a:t>被打分时，相对于平均值得偏差。 </a:t>
            </a:r>
            <a:r>
              <a:rPr lang="en-US" altLang="zh-CN" sz="1800" b="1" dirty="0" err="1"/>
              <a:t>bui</a:t>
            </a:r>
            <a:r>
              <a:rPr lang="zh-CN" altLang="en-US" sz="1800" dirty="0"/>
              <a:t>则为基线模型对用户</a:t>
            </a:r>
            <a:r>
              <a:rPr lang="en-US" altLang="zh-CN" sz="1800" dirty="0"/>
              <a:t>u</a:t>
            </a:r>
            <a:r>
              <a:rPr lang="zh-CN" altLang="en-US" sz="1800" dirty="0"/>
              <a:t>给物品</a:t>
            </a:r>
            <a:r>
              <a:rPr lang="en-US" altLang="zh-CN" sz="1800" dirty="0" err="1"/>
              <a:t>i</a:t>
            </a:r>
            <a:r>
              <a:rPr lang="zh-CN" altLang="en-US" sz="1800" dirty="0"/>
              <a:t>打分的预估值。</a:t>
            </a:r>
            <a:endParaRPr lang="en-US" altLang="zh-CN" sz="1800" dirty="0"/>
          </a:p>
          <a:p>
            <a:pPr marL="0" indent="0">
              <a:buNone/>
            </a:pPr>
            <a:endParaRPr lang="en-US" altLang="zh-CN" sz="1800" dirty="0"/>
          </a:p>
          <a:p>
            <a:pPr marL="0" indent="0">
              <a:buNone/>
            </a:pPr>
            <a:r>
              <a:rPr lang="en-US" altLang="zh-CN" sz="1800" b="1" dirty="0"/>
              <a:t>Loss Function</a:t>
            </a:r>
            <a:r>
              <a:rPr lang="en-US" altLang="zh-CN" sz="1800" dirty="0"/>
              <a:t>: </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br>
              <a:rPr lang="en-US" altLang="zh-CN" sz="2400" dirty="0"/>
            </a:br>
            <a:endParaRPr lang="zh-CN" altLang="en-US" sz="2400" dirty="0"/>
          </a:p>
        </p:txBody>
      </p:sp>
      <p:pic>
        <p:nvPicPr>
          <p:cNvPr id="1028" name="Picture 4" descr="技术分享"/>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060848"/>
            <a:ext cx="14668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509120"/>
            <a:ext cx="3638550" cy="638175"/>
          </a:xfrm>
          <a:prstGeom prst="rect">
            <a:avLst/>
          </a:prstGeom>
        </p:spPr>
      </p:pic>
    </p:spTree>
    <p:extLst>
      <p:ext uri="{BB962C8B-B14F-4D97-AF65-F5344CB8AC3E}">
        <p14:creationId xmlns:p14="http://schemas.microsoft.com/office/powerpoint/2010/main" val="139775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lambda2, lambda3</a:t>
            </a:r>
            <a:r>
              <a:rPr lang="zh-CN" altLang="en-US" sz="1800" dirty="0"/>
              <a:t>为手动设定参数（在</a:t>
            </a:r>
            <a:r>
              <a:rPr lang="en-US" altLang="zh-CN" sz="1800" dirty="0" err="1"/>
              <a:t>MovieLens</a:t>
            </a:r>
            <a:r>
              <a:rPr lang="zh-CN" altLang="en-US" sz="1800" dirty="0"/>
              <a:t>上为</a:t>
            </a:r>
            <a:r>
              <a:rPr lang="en-US" altLang="zh-CN" sz="1800" dirty="0"/>
              <a:t>20</a:t>
            </a:r>
            <a:r>
              <a:rPr lang="zh-CN" altLang="en-US" sz="1800" dirty="0"/>
              <a:t>左右效果比较好， 该参数相当于降低投票较少的用户，以及被投票较少的</a:t>
            </a:r>
            <a:r>
              <a:rPr lang="en-US" altLang="zh-CN" sz="1800" dirty="0"/>
              <a:t>item</a:t>
            </a:r>
            <a:r>
              <a:rPr lang="zh-CN" altLang="en-US" sz="1800" dirty="0"/>
              <a:t>对整体预估效果的影响），</a:t>
            </a:r>
            <a:r>
              <a:rPr lang="en-US" altLang="zh-CN" sz="1800" dirty="0"/>
              <a:t>R(u)</a:t>
            </a:r>
            <a:r>
              <a:rPr lang="zh-CN" altLang="en-US" sz="1800" dirty="0"/>
              <a:t>为用户</a:t>
            </a:r>
            <a:r>
              <a:rPr lang="en-US" altLang="zh-CN" sz="1800" dirty="0"/>
              <a:t>u</a:t>
            </a:r>
            <a:r>
              <a:rPr lang="zh-CN" altLang="en-US" sz="1800" dirty="0"/>
              <a:t>投了的</a:t>
            </a:r>
            <a:r>
              <a:rPr lang="en-US" altLang="zh-CN" sz="1800" dirty="0"/>
              <a:t>item</a:t>
            </a:r>
            <a:r>
              <a:rPr lang="zh-CN" altLang="en-US" sz="1800" dirty="0"/>
              <a:t>的</a:t>
            </a:r>
            <a:r>
              <a:rPr lang="en-US" altLang="zh-CN" sz="1800" dirty="0"/>
              <a:t>rating</a:t>
            </a:r>
            <a:r>
              <a:rPr lang="zh-CN" altLang="en-US" sz="1800" dirty="0"/>
              <a:t>集合，</a:t>
            </a:r>
            <a:r>
              <a:rPr lang="en-US" altLang="zh-CN" sz="1800" dirty="0"/>
              <a:t>R(</a:t>
            </a:r>
            <a:r>
              <a:rPr lang="en-US" altLang="zh-CN" sz="1800" dirty="0" err="1"/>
              <a:t>i</a:t>
            </a:r>
            <a:r>
              <a:rPr lang="en-US" altLang="zh-CN" sz="1800" dirty="0"/>
              <a:t>)</a:t>
            </a:r>
            <a:r>
              <a:rPr lang="zh-CN" altLang="en-US" sz="1800" dirty="0"/>
              <a:t>为投票给</a:t>
            </a:r>
            <a:r>
              <a:rPr lang="en-US" altLang="zh-CN" sz="1800" dirty="0"/>
              <a:t>item </a:t>
            </a:r>
            <a:r>
              <a:rPr lang="en-US" altLang="zh-CN" sz="1800" dirty="0" err="1"/>
              <a:t>i</a:t>
            </a:r>
            <a:r>
              <a:rPr lang="zh-CN" altLang="en-US" sz="1800" dirty="0"/>
              <a:t>的</a:t>
            </a:r>
            <a:r>
              <a:rPr lang="en-US" altLang="zh-CN" sz="1800" dirty="0"/>
              <a:t>rating</a:t>
            </a:r>
            <a:r>
              <a:rPr lang="zh-CN" altLang="en-US" sz="1800" dirty="0"/>
              <a:t>集合。</a:t>
            </a:r>
            <a:endParaRPr lang="en-US" altLang="zh-CN" sz="1800" dirty="0"/>
          </a:p>
          <a:p>
            <a:pPr marL="0" indent="0">
              <a:buNone/>
            </a:pPr>
            <a:r>
              <a:rPr lang="en-US" altLang="zh-CN" sz="1800" b="1" dirty="0"/>
              <a:t>SVD model</a:t>
            </a:r>
          </a:p>
          <a:p>
            <a:pPr marL="0" indent="0">
              <a:buNone/>
            </a:pPr>
            <a:endParaRPr lang="en-US" altLang="zh-CN" sz="1800" b="1" dirty="0"/>
          </a:p>
          <a:p>
            <a:pPr marL="0" indent="0">
              <a:buNone/>
            </a:pPr>
            <a:endParaRPr lang="en-US" altLang="zh-CN" sz="1800" b="1" dirty="0"/>
          </a:p>
          <a:p>
            <a:pPr marL="0" indent="0">
              <a:buNone/>
            </a:pPr>
            <a:endParaRPr lang="en-US" altLang="zh-CN" sz="1800" b="1" dirty="0"/>
          </a:p>
          <a:p>
            <a:pPr marL="0" indent="0">
              <a:buNone/>
            </a:pPr>
            <a:endParaRPr lang="en-US" altLang="zh-CN" sz="1800" b="1" dirty="0"/>
          </a:p>
          <a:p>
            <a:pPr marL="0" indent="0">
              <a:buNone/>
            </a:pPr>
            <a:endParaRPr lang="en-US" altLang="zh-CN" sz="1800" b="1" dirty="0"/>
          </a:p>
          <a:p>
            <a:pPr marL="0" indent="0">
              <a:buNone/>
            </a:pPr>
            <a:endParaRPr lang="en-US" altLang="zh-CN" sz="1800" b="1" dirty="0"/>
          </a:p>
          <a:p>
            <a:pPr marL="0" indent="0">
              <a:buNone/>
            </a:pPr>
            <a:endParaRPr lang="en-US" altLang="zh-CN" sz="1800" b="1" dirty="0"/>
          </a:p>
          <a:p>
            <a:pPr marL="0" indent="0">
              <a:buNone/>
            </a:pPr>
            <a:r>
              <a:rPr lang="en-US" altLang="zh-CN" sz="1800" dirty="0"/>
              <a:t>R = P * T(Q) </a:t>
            </a:r>
            <a:r>
              <a:rPr lang="zh-CN" altLang="en-US" sz="1800" dirty="0"/>
              <a:t>，其中</a:t>
            </a:r>
            <a:r>
              <a:rPr lang="en-US" altLang="zh-CN" sz="1800" dirty="0"/>
              <a:t>T(Q)</a:t>
            </a:r>
            <a:r>
              <a:rPr lang="zh-CN" altLang="en-US" sz="1800" dirty="0"/>
              <a:t>表示</a:t>
            </a:r>
            <a:r>
              <a:rPr lang="en-US" altLang="zh-CN" sz="1800" dirty="0"/>
              <a:t>Q</a:t>
            </a:r>
            <a:r>
              <a:rPr lang="zh-CN" altLang="en-US" sz="1800" dirty="0"/>
              <a:t>矩阵的转置</a:t>
            </a:r>
            <a:endParaRPr lang="en-US" altLang="zh-CN" sz="1800" dirty="0"/>
          </a:p>
          <a:p>
            <a:pPr marL="0" indent="0">
              <a:buNone/>
            </a:pPr>
            <a:r>
              <a:rPr lang="en-US" altLang="zh-CN" sz="1800" dirty="0"/>
              <a:t>R</a:t>
            </a:r>
            <a:r>
              <a:rPr lang="zh-CN" altLang="en-US" sz="1800" dirty="0"/>
              <a:t>的元素数值越大，表示用户越喜欢这部电影。</a:t>
            </a:r>
            <a:r>
              <a:rPr lang="en-US" altLang="zh-CN" sz="1800" dirty="0"/>
              <a:t>P</a:t>
            </a:r>
            <a:r>
              <a:rPr lang="zh-CN" altLang="en-US" sz="1800" dirty="0"/>
              <a:t>的元素数值越大，表示用户越喜欢对应的因子。</a:t>
            </a:r>
            <a:r>
              <a:rPr lang="en-US" altLang="zh-CN" sz="1800" dirty="0"/>
              <a:t>Q</a:t>
            </a:r>
            <a:r>
              <a:rPr lang="zh-CN" altLang="en-US" sz="1800" dirty="0"/>
              <a:t>的元素数值越大，表示物品对应的因子程度越高。</a:t>
            </a:r>
            <a:endParaRPr lang="en-US" altLang="zh-CN" sz="1800" dirty="0"/>
          </a:p>
          <a:p>
            <a:pPr marL="0" indent="0">
              <a:buNone/>
            </a:pPr>
            <a:endParaRPr lang="en-US" altLang="zh-CN" sz="1800" dirty="0"/>
          </a:p>
          <a:p>
            <a:pPr marL="0" indent="0">
              <a:buNone/>
            </a:pPr>
            <a:endParaRPr lang="zh-CN" altLang="en-US" sz="18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620688"/>
            <a:ext cx="3895725" cy="85725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749538"/>
            <a:ext cx="6096000" cy="2105025"/>
          </a:xfrm>
          <a:prstGeom prst="rect">
            <a:avLst/>
          </a:prstGeom>
        </p:spPr>
      </p:pic>
    </p:spTree>
    <p:extLst>
      <p:ext uri="{BB962C8B-B14F-4D97-AF65-F5344CB8AC3E}">
        <p14:creationId xmlns:p14="http://schemas.microsoft.com/office/powerpoint/2010/main" val="388183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zh-CN" altLang="en-US" sz="1800" dirty="0"/>
              <a:t>其中</a:t>
            </a:r>
            <a:r>
              <a:rPr lang="en-US" altLang="zh-CN" sz="1800" dirty="0"/>
              <a:t>mu</a:t>
            </a:r>
            <a:r>
              <a:rPr lang="zh-CN" altLang="en-US" sz="1800" dirty="0"/>
              <a:t>表示所有电影的平均分，</a:t>
            </a:r>
            <a:r>
              <a:rPr lang="en-US" altLang="zh-CN" sz="1800" dirty="0" err="1"/>
              <a:t>bu</a:t>
            </a:r>
            <a:r>
              <a:rPr lang="zh-CN" altLang="en-US" sz="1800" dirty="0"/>
              <a:t>表示用户评分偏离</a:t>
            </a:r>
            <a:r>
              <a:rPr lang="en-US" altLang="zh-CN" sz="1800" dirty="0"/>
              <a:t>mu</a:t>
            </a:r>
            <a:r>
              <a:rPr lang="zh-CN" altLang="en-US" sz="1800" dirty="0"/>
              <a:t>的程度，</a:t>
            </a:r>
            <a:r>
              <a:rPr lang="en-US" altLang="zh-CN" sz="1800" dirty="0"/>
              <a:t>bi</a:t>
            </a:r>
            <a:r>
              <a:rPr lang="zh-CN" altLang="en-US" sz="1800" dirty="0"/>
              <a:t>表示电影评分偏离</a:t>
            </a:r>
            <a:r>
              <a:rPr lang="en-US" altLang="zh-CN" sz="1800" dirty="0"/>
              <a:t>mu</a:t>
            </a:r>
            <a:r>
              <a:rPr lang="zh-CN" altLang="en-US" sz="1800" dirty="0"/>
              <a:t>的程度，</a:t>
            </a:r>
            <a:r>
              <a:rPr lang="en-US" altLang="zh-CN" sz="1800" dirty="0"/>
              <a:t>P</a:t>
            </a:r>
            <a:r>
              <a:rPr lang="zh-CN" altLang="en-US" sz="1800" dirty="0"/>
              <a:t>，</a:t>
            </a:r>
            <a:r>
              <a:rPr lang="en-US" altLang="zh-CN" sz="1800" dirty="0"/>
              <a:t>Q</a:t>
            </a:r>
            <a:r>
              <a:rPr lang="zh-CN" altLang="en-US" sz="1800" dirty="0"/>
              <a:t>意思不变。特别注意，这里除了</a:t>
            </a:r>
            <a:r>
              <a:rPr lang="en-US" altLang="zh-CN" sz="1800" dirty="0"/>
              <a:t>mu</a:t>
            </a:r>
            <a:r>
              <a:rPr lang="zh-CN" altLang="en-US" sz="1800" dirty="0"/>
              <a:t>之后，其它几个都是向量。其中</a:t>
            </a:r>
            <a:r>
              <a:rPr lang="en-US" altLang="zh-CN" sz="1800" dirty="0"/>
              <a:t>qi</a:t>
            </a:r>
            <a:r>
              <a:rPr lang="zh-CN" altLang="en-US" sz="1800" dirty="0"/>
              <a:t>， </a:t>
            </a:r>
            <a:r>
              <a:rPr lang="en-US" altLang="zh-CN" sz="1800" dirty="0" err="1"/>
              <a:t>pu</a:t>
            </a:r>
            <a:r>
              <a:rPr lang="zh-CN" altLang="en-US" sz="1800" dirty="0"/>
              <a:t>的维度， 就是隐主题的维度，例如：</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b="1" dirty="0"/>
              <a:t>公式：</a:t>
            </a:r>
            <a:endParaRPr lang="en-US" altLang="zh-CN" sz="1800"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628800"/>
            <a:ext cx="5466667" cy="252380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5071374"/>
            <a:ext cx="2085975" cy="466725"/>
          </a:xfrm>
          <a:prstGeom prst="rect">
            <a:avLst/>
          </a:prstGeom>
        </p:spPr>
      </p:pic>
    </p:spTree>
    <p:extLst>
      <p:ext uri="{BB962C8B-B14F-4D97-AF65-F5344CB8AC3E}">
        <p14:creationId xmlns:p14="http://schemas.microsoft.com/office/powerpoint/2010/main" val="347440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548680"/>
            <a:ext cx="8229600" cy="5577483"/>
          </a:xfrm>
        </p:spPr>
        <p:txBody>
          <a:bodyPr/>
          <a:lstStyle/>
          <a:p>
            <a:pPr marL="0" indent="0">
              <a:buNone/>
            </a:pPr>
            <a:r>
              <a:rPr lang="en-US" altLang="zh-CN" sz="1800" dirty="0"/>
              <a:t>Loss Function:</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根据梯度下降算法求参数，</a:t>
            </a:r>
            <a:r>
              <a:rPr lang="en-US" altLang="zh-CN" sz="1800" dirty="0"/>
              <a:t>u ,</a:t>
            </a:r>
            <a:r>
              <a:rPr lang="en-US" altLang="zh-CN" sz="1800" dirty="0" err="1"/>
              <a:t>bu,bi</a:t>
            </a:r>
            <a:r>
              <a:rPr lang="en-US" altLang="zh-CN" sz="1800" dirty="0"/>
              <a:t> ,</a:t>
            </a:r>
            <a:r>
              <a:rPr lang="en-US" altLang="zh-CN" sz="1800" dirty="0" err="1"/>
              <a:t>pu,qi</a:t>
            </a:r>
            <a:r>
              <a:rPr lang="en-US" altLang="zh-CN" sz="1800" dirty="0"/>
              <a:t> </a:t>
            </a:r>
            <a:r>
              <a:rPr lang="zh-CN" altLang="en-US" sz="1800" dirty="0"/>
              <a:t>。（注意梯度方向，与步长）</a:t>
            </a:r>
            <a:endParaRPr lang="en-US" altLang="zh-CN" sz="1800" dirty="0"/>
          </a:p>
          <a:p>
            <a:pPr marL="0" indent="0">
              <a:buNone/>
            </a:pPr>
            <a:r>
              <a:rPr lang="en-US" altLang="zh-CN" sz="2400" dirty="0"/>
              <a:t>Neighborhood models</a:t>
            </a:r>
          </a:p>
          <a:p>
            <a:pPr marL="0" indent="0">
              <a:buNone/>
            </a:pPr>
            <a:r>
              <a:rPr lang="en-US" altLang="zh-CN" sz="1800" dirty="0" err="1"/>
              <a:t>ni,j</a:t>
            </a:r>
            <a:r>
              <a:rPr lang="en-US" altLang="zh-CN" sz="1800" dirty="0"/>
              <a:t> </a:t>
            </a:r>
            <a:r>
              <a:rPr lang="zh-CN" altLang="en-US" sz="1800" dirty="0"/>
              <a:t>代表同时涉及</a:t>
            </a:r>
            <a:r>
              <a:rPr lang="en-US" altLang="zh-CN" sz="1800" dirty="0" err="1"/>
              <a:t>i</a:t>
            </a:r>
            <a:r>
              <a:rPr lang="zh-CN" altLang="en-US" sz="1800" dirty="0"/>
              <a:t>，</a:t>
            </a:r>
            <a:r>
              <a:rPr lang="en-US" altLang="zh-CN" sz="1800" dirty="0"/>
              <a:t>j</a:t>
            </a:r>
            <a:r>
              <a:rPr lang="zh-CN" altLang="en-US" sz="1800" dirty="0"/>
              <a:t>的用户数量。      </a:t>
            </a:r>
            <a:r>
              <a:rPr lang="en-US" altLang="zh-CN" sz="1800" dirty="0"/>
              <a:t>[</a:t>
            </a:r>
            <a:r>
              <a:rPr lang="zh-CN" altLang="en-US" sz="1800" dirty="0">
                <a:solidFill>
                  <a:srgbClr val="FF0000"/>
                </a:solidFill>
              </a:rPr>
              <a:t>一般值</a:t>
            </a:r>
            <a:r>
              <a:rPr lang="en-US" altLang="zh-CN" sz="1800" dirty="0"/>
              <a:t>]</a:t>
            </a:r>
            <a:r>
              <a:rPr lang="zh-CN" altLang="en-US" sz="1800" dirty="0"/>
              <a:t>：</a:t>
            </a:r>
            <a:r>
              <a:rPr lang="en-US" altLang="zh-CN" sz="1800" dirty="0"/>
              <a:t>100</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dirty="0"/>
              <a:t>     </a:t>
            </a:r>
            <a:r>
              <a:rPr lang="zh-CN" altLang="en-US" sz="1800" dirty="0"/>
              <a:t>代表皮尔森系数：</a:t>
            </a:r>
            <a:br>
              <a:rPr lang="en-US" altLang="zh-CN" dirty="0"/>
            </a:br>
            <a:endParaRPr lang="en-US" altLang="zh-CN" sz="1800" dirty="0"/>
          </a:p>
          <a:p>
            <a:pPr marL="0" indent="0">
              <a:buNone/>
            </a:pPr>
            <a:endParaRPr lang="zh-CN" altLang="en-US" sz="1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37" y="1052736"/>
            <a:ext cx="7553325" cy="87630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64" y="3646599"/>
            <a:ext cx="2457450" cy="7620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3025081"/>
            <a:ext cx="314325" cy="28575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362" y="4797152"/>
            <a:ext cx="361950" cy="39052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4384620"/>
            <a:ext cx="4838700" cy="1733550"/>
          </a:xfrm>
          <a:prstGeom prst="rect">
            <a:avLst/>
          </a:prstGeom>
        </p:spPr>
      </p:pic>
    </p:spTree>
    <p:extLst>
      <p:ext uri="{BB962C8B-B14F-4D97-AF65-F5344CB8AC3E}">
        <p14:creationId xmlns:p14="http://schemas.microsoft.com/office/powerpoint/2010/main" val="114157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zh-CN" altLang="en-US" sz="1800" dirty="0"/>
              <a:t>协方差计算公式：</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r>
              <a:rPr lang="zh-CN" altLang="en-US" sz="1800" dirty="0"/>
              <a:t>获取相似用户推荐的 </a:t>
            </a:r>
            <a:r>
              <a:rPr lang="en-US" altLang="zh-CN" sz="1800" dirty="0" err="1"/>
              <a:t>i</a:t>
            </a:r>
            <a:r>
              <a:rPr lang="en-US" altLang="zh-CN" sz="1800" dirty="0"/>
              <a:t> </a:t>
            </a:r>
            <a:r>
              <a:rPr lang="zh-CN" altLang="en-US" sz="1800" dirty="0"/>
              <a:t>的</a:t>
            </a:r>
            <a:r>
              <a:rPr lang="en-US" altLang="zh-CN" sz="1800" dirty="0"/>
              <a:t>top N</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zh-CN" altLang="en-US" sz="18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087" y="791922"/>
            <a:ext cx="5229225" cy="12573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87" y="2636912"/>
            <a:ext cx="4772025" cy="1047750"/>
          </a:xfrm>
          <a:prstGeom prst="rect">
            <a:avLst/>
          </a:prstGeom>
        </p:spPr>
      </p:pic>
    </p:spTree>
    <p:extLst>
      <p:ext uri="{BB962C8B-B14F-4D97-AF65-F5344CB8AC3E}">
        <p14:creationId xmlns:p14="http://schemas.microsoft.com/office/powerpoint/2010/main" val="187820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en-US" altLang="zh-CN" sz="2400" dirty="0"/>
              <a:t>3.3 </a:t>
            </a:r>
            <a:r>
              <a:rPr lang="zh-CN" altLang="en-US" sz="2400" dirty="0"/>
              <a:t>混合推荐的方式总结</a:t>
            </a:r>
            <a:endParaRPr lang="en-US" altLang="zh-CN" sz="2400" dirty="0"/>
          </a:p>
          <a:p>
            <a:pPr marL="0" indent="0">
              <a:buNone/>
            </a:pP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625674101"/>
              </p:ext>
            </p:extLst>
          </p:nvPr>
        </p:nvGraphicFramePr>
        <p:xfrm>
          <a:off x="611560" y="1556792"/>
          <a:ext cx="7715200" cy="3842776"/>
        </p:xfrm>
        <a:graphic>
          <a:graphicData uri="http://schemas.openxmlformats.org/drawingml/2006/table">
            <a:tbl>
              <a:tblPr firstRow="1" bandRow="1">
                <a:tableStyleId>{5C22544A-7EE6-4342-B048-85BDC9FD1C3A}</a:tableStyleId>
              </a:tblPr>
              <a:tblGrid>
                <a:gridCol w="1549287">
                  <a:extLst>
                    <a:ext uri="{9D8B030D-6E8A-4147-A177-3AD203B41FA5}">
                      <a16:colId xmlns:a16="http://schemas.microsoft.com/office/drawing/2014/main" val="4013114436"/>
                    </a:ext>
                  </a:extLst>
                </a:gridCol>
                <a:gridCol w="6165913">
                  <a:extLst>
                    <a:ext uri="{9D8B030D-6E8A-4147-A177-3AD203B41FA5}">
                      <a16:colId xmlns:a16="http://schemas.microsoft.com/office/drawing/2014/main" val="3441500624"/>
                    </a:ext>
                  </a:extLst>
                </a:gridCol>
              </a:tblGrid>
              <a:tr h="373216">
                <a:tc>
                  <a:txBody>
                    <a:bodyPr/>
                    <a:lstStyle/>
                    <a:p>
                      <a:r>
                        <a:rPr lang="zh-CN" altLang="en-US" dirty="0"/>
                        <a:t>类型</a:t>
                      </a:r>
                    </a:p>
                  </a:txBody>
                  <a:tcPr/>
                </a:tc>
                <a:tc>
                  <a:txBody>
                    <a:bodyPr/>
                    <a:lstStyle/>
                    <a:p>
                      <a:r>
                        <a:rPr lang="zh-CN" altLang="en-US" dirty="0"/>
                        <a:t>描述</a:t>
                      </a:r>
                    </a:p>
                  </a:txBody>
                  <a:tcPr/>
                </a:tc>
                <a:extLst>
                  <a:ext uri="{0D108BD9-81ED-4DB2-BD59-A6C34878D82A}">
                    <a16:rowId xmlns:a16="http://schemas.microsoft.com/office/drawing/2014/main" val="1741903354"/>
                  </a:ext>
                </a:extLst>
              </a:tr>
              <a:tr h="373216">
                <a:tc>
                  <a:txBody>
                    <a:bodyPr/>
                    <a:lstStyle/>
                    <a:p>
                      <a:r>
                        <a:rPr lang="zh-CN" altLang="en-US" sz="1800" b="1" dirty="0"/>
                        <a:t>加权型</a:t>
                      </a:r>
                      <a:endParaRPr lang="zh-CN" altLang="en-US" dirty="0"/>
                    </a:p>
                  </a:txBody>
                  <a:tcPr/>
                </a:tc>
                <a:tc>
                  <a:txBody>
                    <a:bodyPr/>
                    <a:lstStyle/>
                    <a:p>
                      <a:r>
                        <a:rPr lang="zh-CN" altLang="en-US" sz="1800" dirty="0"/>
                        <a:t>就是将多种推荐技术的计算结果加权混合产生推荐</a:t>
                      </a:r>
                      <a:endParaRPr lang="zh-CN" altLang="en-US" dirty="0"/>
                    </a:p>
                  </a:txBody>
                  <a:tcPr/>
                </a:tc>
                <a:extLst>
                  <a:ext uri="{0D108BD9-81ED-4DB2-BD59-A6C34878D82A}">
                    <a16:rowId xmlns:a16="http://schemas.microsoft.com/office/drawing/2014/main" val="1165418319"/>
                  </a:ext>
                </a:extLst>
              </a:tr>
              <a:tr h="333688">
                <a:tc>
                  <a:txBody>
                    <a:bodyPr/>
                    <a:lstStyle/>
                    <a:p>
                      <a:r>
                        <a:rPr lang="zh-CN" altLang="en-US" sz="1800" b="1" dirty="0"/>
                        <a:t>转换型</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根据问题背景和实际情况采用不同的推荐技术。</a:t>
                      </a:r>
                      <a:r>
                        <a:rPr lang="en-US" altLang="zh-CN" sz="1800" b="1" dirty="0"/>
                        <a:t>(</a:t>
                      </a:r>
                      <a:r>
                        <a:rPr lang="zh-CN" altLang="en-US" sz="1800" b="1" dirty="0"/>
                        <a:t>内容</a:t>
                      </a:r>
                      <a:r>
                        <a:rPr lang="en-US" altLang="zh-CN" sz="1800" b="1" dirty="0"/>
                        <a:t>+ CF)</a:t>
                      </a:r>
                    </a:p>
                  </a:txBody>
                  <a:tcPr/>
                </a:tc>
                <a:extLst>
                  <a:ext uri="{0D108BD9-81ED-4DB2-BD59-A6C34878D82A}">
                    <a16:rowId xmlns:a16="http://schemas.microsoft.com/office/drawing/2014/main" val="957072455"/>
                  </a:ext>
                </a:extLst>
              </a:tr>
              <a:tr h="399976">
                <a:tc>
                  <a:txBody>
                    <a:bodyPr/>
                    <a:lstStyle/>
                    <a:p>
                      <a:r>
                        <a:rPr lang="zh-CN" altLang="en-US" sz="1800" b="1" dirty="0"/>
                        <a:t>合并型</a:t>
                      </a:r>
                      <a:endParaRPr lang="zh-CN" altLang="en-US" dirty="0"/>
                    </a:p>
                  </a:txBody>
                  <a:tcPr/>
                </a:tc>
                <a:tc>
                  <a:txBody>
                    <a:bodyPr/>
                    <a:lstStyle/>
                    <a:p>
                      <a:r>
                        <a:rPr lang="zh-CN" altLang="en-US" sz="1800" dirty="0"/>
                        <a:t>同时采用多种推荐技术给出多种推荐结果，为用户提供参考</a:t>
                      </a:r>
                      <a:endParaRPr lang="zh-CN" altLang="en-US" dirty="0"/>
                    </a:p>
                  </a:txBody>
                  <a:tcPr/>
                </a:tc>
                <a:extLst>
                  <a:ext uri="{0D108BD9-81ED-4DB2-BD59-A6C34878D82A}">
                    <a16:rowId xmlns:a16="http://schemas.microsoft.com/office/drawing/2014/main" val="3013943221"/>
                  </a:ext>
                </a:extLst>
              </a:tr>
              <a:tr h="644181">
                <a:tc>
                  <a:txBody>
                    <a:bodyPr/>
                    <a:lstStyle/>
                    <a:p>
                      <a:r>
                        <a:rPr lang="zh-CN" altLang="en-US" sz="1800" b="1" dirty="0"/>
                        <a:t>特征组合</a:t>
                      </a:r>
                      <a:endParaRPr lang="zh-CN" altLang="en-US" dirty="0"/>
                    </a:p>
                  </a:txBody>
                  <a:tcPr/>
                </a:tc>
                <a:tc>
                  <a:txBody>
                    <a:bodyPr/>
                    <a:lstStyle/>
                    <a:p>
                      <a:r>
                        <a:rPr lang="zh-CN" altLang="en-US" sz="1800" dirty="0"/>
                        <a:t>将来自不同推荐数据源的特征组合起来，由另一种推荐技术采用</a:t>
                      </a:r>
                      <a:endParaRPr lang="zh-CN" altLang="en-US" dirty="0"/>
                    </a:p>
                  </a:txBody>
                  <a:tcPr/>
                </a:tc>
                <a:extLst>
                  <a:ext uri="{0D108BD9-81ED-4DB2-BD59-A6C34878D82A}">
                    <a16:rowId xmlns:a16="http://schemas.microsoft.com/office/drawing/2014/main" val="1351003953"/>
                  </a:ext>
                </a:extLst>
              </a:tr>
              <a:tr h="939995">
                <a:tc>
                  <a:txBody>
                    <a:bodyPr/>
                    <a:lstStyle/>
                    <a:p>
                      <a:r>
                        <a:rPr lang="zh-CN" altLang="en-US" sz="1800" b="1" dirty="0"/>
                        <a:t>瀑布型</a:t>
                      </a:r>
                      <a:endParaRPr lang="zh-CN" altLang="en-US" dirty="0"/>
                    </a:p>
                  </a:txBody>
                  <a:tcPr/>
                </a:tc>
                <a:tc>
                  <a:txBody>
                    <a:bodyPr/>
                    <a:lstStyle/>
                    <a:p>
                      <a:r>
                        <a:rPr lang="zh-CN" altLang="en-US" sz="1800" dirty="0"/>
                        <a:t>后一个推荐方法优化前一个推荐方法：它是一个分阶段的过程，首先用一种推荐技术产生一个较为粗略的候选结果，在此基础上使用第二种推荐技术对其作出进一步精确地推荐</a:t>
                      </a:r>
                      <a:endParaRPr lang="zh-CN" altLang="en-US" dirty="0"/>
                    </a:p>
                  </a:txBody>
                  <a:tcPr/>
                </a:tc>
                <a:extLst>
                  <a:ext uri="{0D108BD9-81ED-4DB2-BD59-A6C34878D82A}">
                    <a16:rowId xmlns:a16="http://schemas.microsoft.com/office/drawing/2014/main" val="1868468921"/>
                  </a:ext>
                </a:extLst>
              </a:tr>
              <a:tr h="373216">
                <a:tc>
                  <a:txBody>
                    <a:bodyPr/>
                    <a:lstStyle/>
                    <a:p>
                      <a:r>
                        <a:rPr lang="zh-CN" altLang="en-US" sz="1800" b="1" dirty="0"/>
                        <a:t>特征递增型</a:t>
                      </a:r>
                      <a:endParaRPr lang="zh-CN" altLang="en-US" dirty="0"/>
                    </a:p>
                  </a:txBody>
                  <a:tcPr/>
                </a:tc>
                <a:tc>
                  <a:txBody>
                    <a:bodyPr/>
                    <a:lstStyle/>
                    <a:p>
                      <a:r>
                        <a:rPr lang="zh-CN" altLang="en-US" sz="1800" dirty="0"/>
                        <a:t>前一个推荐方法的输出作为后一个推荐方法的输入</a:t>
                      </a:r>
                      <a:endParaRPr lang="zh-CN" altLang="en-US" dirty="0"/>
                    </a:p>
                  </a:txBody>
                  <a:tcPr/>
                </a:tc>
                <a:extLst>
                  <a:ext uri="{0D108BD9-81ED-4DB2-BD59-A6C34878D82A}">
                    <a16:rowId xmlns:a16="http://schemas.microsoft.com/office/drawing/2014/main" val="1674586930"/>
                  </a:ext>
                </a:extLst>
              </a:tr>
              <a:tr h="373216">
                <a:tc>
                  <a:txBody>
                    <a:bodyPr/>
                    <a:lstStyle/>
                    <a:p>
                      <a:r>
                        <a:rPr lang="zh-CN" altLang="en-US" sz="1800" b="1" dirty="0"/>
                        <a:t>元层次型</a:t>
                      </a:r>
                      <a:endParaRPr lang="zh-CN" altLang="en-US" dirty="0"/>
                    </a:p>
                  </a:txBody>
                  <a:tcPr/>
                </a:tc>
                <a:tc>
                  <a:txBody>
                    <a:bodyPr/>
                    <a:lstStyle/>
                    <a:p>
                      <a:r>
                        <a:rPr lang="zh-CN" altLang="en-US" sz="1800" dirty="0"/>
                        <a:t>用一种推荐方法产生的模型作为另一种推荐方法的输入</a:t>
                      </a:r>
                      <a:endParaRPr lang="zh-CN" altLang="en-US" dirty="0"/>
                    </a:p>
                  </a:txBody>
                  <a:tcPr/>
                </a:tc>
                <a:extLst>
                  <a:ext uri="{0D108BD9-81ED-4DB2-BD59-A6C34878D82A}">
                    <a16:rowId xmlns:a16="http://schemas.microsoft.com/office/drawing/2014/main" val="1100924360"/>
                  </a:ext>
                </a:extLst>
              </a:tr>
            </a:tbl>
          </a:graphicData>
        </a:graphic>
      </p:graphicFrame>
    </p:spTree>
    <p:extLst>
      <p:ext uri="{BB962C8B-B14F-4D97-AF65-F5344CB8AC3E}">
        <p14:creationId xmlns:p14="http://schemas.microsoft.com/office/powerpoint/2010/main" val="385853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332656"/>
            <a:ext cx="8229600" cy="5793507"/>
          </a:xfrm>
        </p:spPr>
        <p:txBody>
          <a:bodyPr/>
          <a:lstStyle/>
          <a:p>
            <a:pPr marL="0" indent="0">
              <a:buNone/>
            </a:pPr>
            <a:endParaRPr lang="en-US" altLang="zh-CN" dirty="0"/>
          </a:p>
          <a:p>
            <a:pPr marL="0" indent="0">
              <a:buNone/>
            </a:pPr>
            <a:endParaRPr lang="en-US" altLang="zh-CN" sz="2400" dirty="0"/>
          </a:p>
          <a:p>
            <a:pPr marL="514350" indent="-514350">
              <a:buAutoNum type="arabicPeriod"/>
            </a:pPr>
            <a:r>
              <a:rPr lang="en-US" altLang="zh-CN" sz="2400" dirty="0"/>
              <a:t>Amazon </a:t>
            </a:r>
            <a:r>
              <a:rPr lang="zh-CN" altLang="en-US" sz="2400" dirty="0"/>
              <a:t>购物商品推荐</a:t>
            </a:r>
            <a:endParaRPr lang="en-US" altLang="zh-CN" sz="2400" dirty="0"/>
          </a:p>
          <a:p>
            <a:pPr marL="514350" indent="-514350">
              <a:buAutoNum type="arabicPeriod"/>
            </a:pPr>
            <a:endParaRPr lang="en-US" altLang="zh-CN" sz="2400" dirty="0"/>
          </a:p>
          <a:p>
            <a:pPr marL="514350" indent="-514350">
              <a:buAutoNum type="arabicPeriod"/>
            </a:pPr>
            <a:endParaRPr lang="en-US" altLang="zh-CN" sz="2400" dirty="0"/>
          </a:p>
          <a:p>
            <a:pPr marL="514350" indent="-514350">
              <a:buAutoNum type="arabicPeriod"/>
            </a:pPr>
            <a:endParaRPr lang="en-US" altLang="zh-CN" sz="2400" dirty="0"/>
          </a:p>
          <a:p>
            <a:pPr marL="514350" indent="-514350">
              <a:buAutoNum type="arabicPeriod"/>
            </a:pPr>
            <a:endParaRPr lang="en-US" altLang="zh-CN" sz="2400" dirty="0"/>
          </a:p>
          <a:p>
            <a:pPr marL="514350" indent="-514350">
              <a:buAutoNum type="arabicPeriod"/>
            </a:pPr>
            <a:endParaRPr lang="en-US" altLang="zh-CN" sz="2400" dirty="0"/>
          </a:p>
          <a:p>
            <a:pPr marL="514350" indent="-514350">
              <a:buAutoNum type="arabicPeriod"/>
            </a:pPr>
            <a:r>
              <a:rPr lang="zh-CN" altLang="en-US" sz="2400" dirty="0"/>
              <a:t>京东商城推荐</a:t>
            </a:r>
            <a:endParaRPr lang="en-US" altLang="zh-CN" sz="2400" dirty="0"/>
          </a:p>
          <a:p>
            <a:pPr marL="514350" indent="-514350">
              <a:buAutoNum type="arabicPeriod"/>
            </a:pPr>
            <a:endParaRPr lang="en-US" altLang="zh-CN" sz="2400" dirty="0"/>
          </a:p>
          <a:p>
            <a:pPr marL="0" indent="0">
              <a:buNone/>
            </a:pPr>
            <a:endParaRPr lang="en-US" altLang="zh-CN" sz="2400" dirty="0"/>
          </a:p>
          <a:p>
            <a:pPr marL="514350" indent="-514350">
              <a:buAutoNum type="arabicPeriod"/>
            </a:pPr>
            <a:endParaRPr lang="en-US" altLang="zh-CN" sz="2400" dirty="0"/>
          </a:p>
          <a:p>
            <a:pPr marL="0" indent="0">
              <a:buNone/>
            </a:pPr>
            <a:endParaRPr lang="en-US" altLang="zh-CN" sz="2400" dirty="0"/>
          </a:p>
          <a:p>
            <a:pPr marL="0" indent="0">
              <a:buNone/>
            </a:pPr>
            <a:endParaRPr lang="en-US" altLang="zh-CN" dirty="0"/>
          </a:p>
        </p:txBody>
      </p:sp>
      <p:sp>
        <p:nvSpPr>
          <p:cNvPr id="7" name="矩形 6"/>
          <p:cNvSpPr txBox="1">
            <a:spLocks noChangeArrowheads="1"/>
          </p:cNvSpPr>
          <p:nvPr/>
        </p:nvSpPr>
        <p:spPr bwMode="auto">
          <a:xfrm>
            <a:off x="457200" y="476250"/>
            <a:ext cx="2749471" cy="584775"/>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u"/>
            </a:pPr>
            <a:r>
              <a:rPr lang="en-US" altLang="zh-CN" dirty="0">
                <a:solidFill>
                  <a:schemeClr val="accent3">
                    <a:lumMod val="50000"/>
                  </a:schemeClr>
                </a:solidFill>
                <a:latin typeface="微软雅黑" pitchFamily="34" charset="-122"/>
                <a:ea typeface="微软雅黑" pitchFamily="34" charset="-122"/>
              </a:rPr>
              <a:t>3.</a:t>
            </a:r>
            <a:r>
              <a:rPr lang="zh-CN" altLang="en-US" dirty="0">
                <a:solidFill>
                  <a:schemeClr val="accent3">
                    <a:lumMod val="50000"/>
                  </a:schemeClr>
                </a:solidFill>
                <a:latin typeface="微软雅黑" pitchFamily="34" charset="-122"/>
                <a:ea typeface="微软雅黑" pitchFamily="34" charset="-122"/>
              </a:rPr>
              <a:t> 实际案例</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12" y="1916832"/>
            <a:ext cx="7956376" cy="183863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12" y="4489901"/>
            <a:ext cx="6386289" cy="1963435"/>
          </a:xfrm>
          <a:prstGeom prst="rect">
            <a:avLst/>
          </a:prstGeom>
        </p:spPr>
      </p:pic>
    </p:spTree>
    <p:extLst>
      <p:ext uri="{BB962C8B-B14F-4D97-AF65-F5344CB8AC3E}">
        <p14:creationId xmlns:p14="http://schemas.microsoft.com/office/powerpoint/2010/main" val="254136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en-US" altLang="zh-CN" sz="2400" dirty="0"/>
              <a:t>3.  </a:t>
            </a:r>
            <a:r>
              <a:rPr lang="zh-CN" altLang="en-US" sz="2400" dirty="0"/>
              <a:t>爱奇艺视频推荐（正在观看窃听风云</a:t>
            </a:r>
            <a:r>
              <a:rPr lang="en-US" altLang="zh-CN" sz="2400" dirty="0"/>
              <a:t>3</a:t>
            </a:r>
            <a:r>
              <a:rPr lang="zh-CN" altLang="en-US" sz="2400" dirty="0"/>
              <a:t>）</a:t>
            </a:r>
            <a:endParaRPr lang="en-US" altLang="zh-CN" sz="2400" dirty="0"/>
          </a:p>
          <a:p>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96752"/>
            <a:ext cx="7297054" cy="4049232"/>
          </a:xfrm>
          <a:prstGeom prst="rect">
            <a:avLst/>
          </a:prstGeom>
        </p:spPr>
      </p:pic>
    </p:spTree>
    <p:extLst>
      <p:ext uri="{BB962C8B-B14F-4D97-AF65-F5344CB8AC3E}">
        <p14:creationId xmlns:p14="http://schemas.microsoft.com/office/powerpoint/2010/main" val="419133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p:cNvSpPr/>
          <p:nvPr/>
        </p:nvSpPr>
        <p:spPr>
          <a:xfrm>
            <a:off x="2771800" y="2708920"/>
            <a:ext cx="2967479" cy="923330"/>
          </a:xfrm>
          <a:prstGeom prst="rect">
            <a:avLst/>
          </a:prstGeom>
          <a:noFill/>
        </p:spPr>
        <p:txBody>
          <a:bodyPr wrap="none" lIns="91440" tIns="45720" rIns="91440" bIns="45720">
            <a:spAutoFit/>
          </a:bodyPr>
          <a:lstStyle/>
          <a:p>
            <a:pPr algn="ctr"/>
            <a:r>
              <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谢谢观看</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5338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pPr>
              <a:buFont typeface="Wingdings" panose="05000000000000000000" pitchFamily="2" charset="2"/>
              <a:buChar char="u"/>
            </a:pPr>
            <a:r>
              <a:rPr lang="en-US" altLang="zh-CN" b="1" dirty="0">
                <a:solidFill>
                  <a:schemeClr val="accent3">
                    <a:lumMod val="50000"/>
                  </a:schemeClr>
                </a:solidFill>
                <a:ea typeface="+mj-ea"/>
              </a:rPr>
              <a:t>1. </a:t>
            </a:r>
            <a:r>
              <a:rPr lang="zh-CN" altLang="en-US" b="1" dirty="0">
                <a:solidFill>
                  <a:schemeClr val="accent3">
                    <a:lumMod val="50000"/>
                  </a:schemeClr>
                </a:solidFill>
                <a:ea typeface="+mj-ea"/>
              </a:rPr>
              <a:t>目的与作用</a:t>
            </a:r>
            <a:endParaRPr lang="en-US" altLang="zh-CN" b="1" dirty="0">
              <a:solidFill>
                <a:schemeClr val="accent3">
                  <a:lumMod val="50000"/>
                </a:schemeClr>
              </a:solidFill>
              <a:ea typeface="+mj-ea"/>
            </a:endParaRPr>
          </a:p>
          <a:p>
            <a:pPr marL="0" indent="-457200">
              <a:buNone/>
            </a:pPr>
            <a:r>
              <a:rPr lang="en-US" altLang="zh-CN" sz="1800" dirty="0"/>
              <a:t>        </a:t>
            </a:r>
          </a:p>
          <a:p>
            <a:pPr marL="0" indent="-468000">
              <a:buNone/>
            </a:pPr>
            <a:r>
              <a:rPr lang="zh-CN" altLang="en-US" sz="1800" dirty="0"/>
              <a:t>推荐系统是利用信息</a:t>
            </a:r>
            <a:r>
              <a:rPr lang="zh-CN" altLang="en-US" sz="1800" dirty="0">
                <a:solidFill>
                  <a:srgbClr val="C00000"/>
                </a:solidFill>
              </a:rPr>
              <a:t>过滤技术</a:t>
            </a:r>
            <a:r>
              <a:rPr lang="zh-CN" altLang="en-US" sz="1800" dirty="0"/>
              <a:t>向用户推荐其</a:t>
            </a:r>
            <a:r>
              <a:rPr lang="zh-CN" altLang="en-US" sz="1800" dirty="0">
                <a:solidFill>
                  <a:srgbClr val="C00000"/>
                </a:solidFill>
              </a:rPr>
              <a:t>可能</a:t>
            </a:r>
            <a:r>
              <a:rPr lang="zh-CN" altLang="en-US" sz="1800" dirty="0"/>
              <a:t>感兴趣的信息，是有别于信息分类和信息搜索的信息处理方式。信息分类是有序的按照时间</a:t>
            </a:r>
            <a:r>
              <a:rPr lang="en-US" altLang="zh-CN" sz="1800" dirty="0"/>
              <a:t>/</a:t>
            </a:r>
            <a:r>
              <a:rPr lang="zh-CN" altLang="en-US" sz="1800" dirty="0"/>
              <a:t>主题</a:t>
            </a:r>
            <a:r>
              <a:rPr lang="en-US" altLang="zh-CN" sz="1800" dirty="0"/>
              <a:t>/</a:t>
            </a:r>
            <a:r>
              <a:rPr lang="zh-CN" altLang="en-US" sz="1800" dirty="0"/>
              <a:t>类别</a:t>
            </a:r>
            <a:r>
              <a:rPr lang="en-US" altLang="zh-CN" sz="1800" dirty="0"/>
              <a:t>/</a:t>
            </a:r>
            <a:r>
              <a:rPr lang="zh-CN" altLang="en-US" sz="1800" dirty="0"/>
              <a:t>用户</a:t>
            </a:r>
            <a:r>
              <a:rPr lang="en-US" altLang="zh-CN" sz="1800" dirty="0"/>
              <a:t>/</a:t>
            </a:r>
            <a:r>
              <a:rPr lang="zh-CN" altLang="en-US" sz="1800" dirty="0"/>
              <a:t>任务等方式组织结构化信息</a:t>
            </a:r>
            <a:r>
              <a:rPr lang="en-US" altLang="zh-CN" sz="1800" dirty="0"/>
              <a:t>(</a:t>
            </a:r>
            <a:r>
              <a:rPr lang="zh-CN" altLang="en-US" sz="1800" dirty="0"/>
              <a:t>已知目标信息的所属类别</a:t>
            </a:r>
            <a:r>
              <a:rPr lang="en-US" altLang="zh-CN" sz="1800" dirty="0"/>
              <a:t>)</a:t>
            </a:r>
            <a:r>
              <a:rPr lang="zh-CN" altLang="en-US" sz="1800" dirty="0"/>
              <a:t>，信息搜索是根据和群体行为相关的权重排序信息，带有任务的用户寄希望能快速搜索到感兴趣的内容之后再深入阅读（搜索信息长尾）。</a:t>
            </a:r>
            <a:endParaRPr lang="en-US" altLang="zh-CN" sz="1800" dirty="0"/>
          </a:p>
          <a:p>
            <a:pPr marL="0" indent="-468000">
              <a:buNone/>
            </a:pPr>
            <a:endParaRPr lang="en-US" altLang="zh-CN" sz="1800" dirty="0"/>
          </a:p>
          <a:p>
            <a:pPr marL="0" indent="-468000">
              <a:buNone/>
            </a:pPr>
            <a:r>
              <a:rPr lang="zh-CN" altLang="en-US" sz="1800" b="1" dirty="0"/>
              <a:t>推荐系统作用</a:t>
            </a:r>
            <a:r>
              <a:rPr lang="zh-CN" altLang="en-US" sz="1800" dirty="0"/>
              <a:t>：</a:t>
            </a:r>
            <a:endParaRPr lang="en-US" altLang="zh-CN" sz="1800" dirty="0"/>
          </a:p>
          <a:p>
            <a:pPr marL="0" indent="-468000">
              <a:buFont typeface="Wingdings" panose="05000000000000000000" pitchFamily="2" charset="2"/>
              <a:buChar char="ü"/>
            </a:pPr>
            <a:r>
              <a:rPr lang="zh-CN" altLang="en-US" sz="1800" dirty="0"/>
              <a:t>帮助用户快速发现感兴趣和高质量的信息，提升用户体验。</a:t>
            </a:r>
          </a:p>
          <a:p>
            <a:pPr marL="0" indent="-468000">
              <a:buFont typeface="Wingdings" panose="05000000000000000000" pitchFamily="2" charset="2"/>
              <a:buChar char="ü"/>
            </a:pPr>
            <a:r>
              <a:rPr lang="zh-CN" altLang="en-US" sz="1800" dirty="0"/>
              <a:t>增加用户使用产品时间。</a:t>
            </a:r>
          </a:p>
          <a:p>
            <a:pPr marL="0" indent="-468000">
              <a:buFont typeface="Wingdings" panose="05000000000000000000" pitchFamily="2" charset="2"/>
              <a:buChar char="ü"/>
            </a:pPr>
            <a:r>
              <a:rPr lang="zh-CN" altLang="en-US" sz="1800" dirty="0"/>
              <a:t>减少用户浏览到重复或者厌恶的信息带来的不利影响。</a:t>
            </a:r>
          </a:p>
          <a:p>
            <a:pPr marL="0" indent="-468000">
              <a:buFont typeface="Wingdings" panose="05000000000000000000" pitchFamily="2" charset="2"/>
              <a:buChar char="ü"/>
            </a:pPr>
            <a:r>
              <a:rPr lang="zh-CN" altLang="en-US" sz="1800" dirty="0"/>
              <a:t>提供个性化信息，信息的推荐更为精准。</a:t>
            </a:r>
            <a:endParaRPr lang="en-US" altLang="zh-CN" sz="1800" dirty="0"/>
          </a:p>
          <a:p>
            <a:pPr marL="0" indent="-468000">
              <a:buFont typeface="Wingdings" panose="05000000000000000000" pitchFamily="2" charset="2"/>
              <a:buChar char="ü"/>
            </a:pPr>
            <a:endParaRPr lang="zh-CN" altLang="en-US" sz="1800" dirty="0"/>
          </a:p>
          <a:p>
            <a:pPr marL="0" indent="-468000">
              <a:buNone/>
            </a:pPr>
            <a:endParaRPr lang="en-US" altLang="zh-CN" sz="1800" dirty="0"/>
          </a:p>
          <a:p>
            <a:pPr marL="0" indent="-468000">
              <a:buNone/>
            </a:pPr>
            <a:endParaRPr lang="en-US" altLang="zh-CN" sz="1800" dirty="0"/>
          </a:p>
          <a:p>
            <a:pPr marL="0" indent="-468000">
              <a:buNone/>
            </a:pPr>
            <a:endParaRPr lang="en-US" altLang="zh-CN" sz="1800" dirty="0"/>
          </a:p>
        </p:txBody>
      </p:sp>
    </p:spTree>
    <p:extLst>
      <p:ext uri="{BB962C8B-B14F-4D97-AF65-F5344CB8AC3E}">
        <p14:creationId xmlns:p14="http://schemas.microsoft.com/office/powerpoint/2010/main" val="215535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2" name="矩形 6"/>
          <p:cNvSpPr>
            <a:spLocks noChangeArrowheads="1"/>
          </p:cNvSpPr>
          <p:nvPr/>
        </p:nvSpPr>
        <p:spPr bwMode="auto">
          <a:xfrm>
            <a:off x="357188" y="268333"/>
            <a:ext cx="3038011" cy="584775"/>
          </a:xfrm>
          <a:prstGeom prst="rect">
            <a:avLst/>
          </a:prstGeom>
          <a:noFill/>
          <a:ln w="9525">
            <a:noFill/>
            <a:miter lim="800000"/>
            <a:headEnd/>
            <a:tailEnd/>
          </a:ln>
        </p:spPr>
        <p:txBody>
          <a:bodyPr wrap="none">
            <a:spAutoFit/>
          </a:bodyPr>
          <a:lstStyle/>
          <a:p>
            <a:pPr marL="457200" indent="-457200">
              <a:buFont typeface="Wingdings" panose="05000000000000000000" pitchFamily="2" charset="2"/>
              <a:buChar char="u"/>
            </a:pPr>
            <a:r>
              <a:rPr lang="en-US" altLang="zh-CN" sz="3200" dirty="0">
                <a:solidFill>
                  <a:schemeClr val="accent3">
                    <a:lumMod val="50000"/>
                  </a:schemeClr>
                </a:solidFill>
                <a:latin typeface="微软雅黑" pitchFamily="34" charset="-122"/>
                <a:ea typeface="微软雅黑" pitchFamily="34" charset="-122"/>
              </a:rPr>
              <a:t>2.</a:t>
            </a:r>
            <a:r>
              <a:rPr lang="zh-CN" altLang="en-US" sz="3200" dirty="0">
                <a:solidFill>
                  <a:schemeClr val="accent3">
                    <a:lumMod val="50000"/>
                  </a:schemeClr>
                </a:solidFill>
                <a:latin typeface="微软雅黑" pitchFamily="34" charset="-122"/>
                <a:ea typeface="微软雅黑" pitchFamily="34" charset="-122"/>
              </a:rPr>
              <a:t>算法及分析</a:t>
            </a:r>
          </a:p>
        </p:txBody>
      </p:sp>
      <p:sp>
        <p:nvSpPr>
          <p:cNvPr id="4103" name="矩形 12"/>
          <p:cNvSpPr>
            <a:spLocks noChangeArrowheads="1"/>
          </p:cNvSpPr>
          <p:nvPr/>
        </p:nvSpPr>
        <p:spPr bwMode="auto">
          <a:xfrm>
            <a:off x="4824869" y="1067452"/>
            <a:ext cx="4319131" cy="646331"/>
          </a:xfrm>
          <a:prstGeom prst="rect">
            <a:avLst/>
          </a:prstGeom>
          <a:noFill/>
          <a:ln w="9525">
            <a:noFill/>
            <a:miter lim="800000"/>
            <a:headEnd/>
            <a:tailEnd/>
          </a:ln>
        </p:spPr>
        <p:txBody>
          <a:bodyPr wrap="none">
            <a:spAutoFit/>
          </a:bodyPr>
          <a:lstStyle/>
          <a:p>
            <a:r>
              <a:rPr lang="zh-CN" altLang="en-US" dirty="0"/>
              <a:t>基于内容的推荐系统（</a:t>
            </a:r>
            <a:r>
              <a:rPr lang="en-US" altLang="zh-CN" dirty="0"/>
              <a:t>content-based</a:t>
            </a:r>
            <a:r>
              <a:rPr lang="zh-CN" altLang="en-US" dirty="0"/>
              <a:t>）</a:t>
            </a:r>
          </a:p>
          <a:p>
            <a:endParaRPr lang="zh-CN" altLang="en-US" dirty="0">
              <a:latin typeface="微软雅黑" pitchFamily="34" charset="-122"/>
              <a:ea typeface="微软雅黑" pitchFamily="34" charset="-122"/>
            </a:endParaRPr>
          </a:p>
        </p:txBody>
      </p:sp>
      <p:sp>
        <p:nvSpPr>
          <p:cNvPr id="4104" name="矩形 13"/>
          <p:cNvSpPr>
            <a:spLocks noChangeArrowheads="1"/>
          </p:cNvSpPr>
          <p:nvPr/>
        </p:nvSpPr>
        <p:spPr bwMode="auto">
          <a:xfrm>
            <a:off x="4852809" y="5589240"/>
            <a:ext cx="2739853" cy="646331"/>
          </a:xfrm>
          <a:prstGeom prst="rect">
            <a:avLst/>
          </a:prstGeom>
          <a:noFill/>
          <a:ln w="9525">
            <a:noFill/>
            <a:miter lim="800000"/>
            <a:headEnd/>
            <a:tailEnd/>
          </a:ln>
        </p:spPr>
        <p:txBody>
          <a:bodyPr wrap="none">
            <a:spAutoFit/>
          </a:bodyPr>
          <a:lstStyle/>
          <a:p>
            <a:r>
              <a:rPr lang="zh-CN" altLang="en-US" dirty="0"/>
              <a:t>混合推荐系统（</a:t>
            </a:r>
            <a:r>
              <a:rPr lang="en-US" altLang="zh-CN" dirty="0"/>
              <a:t>hybrid</a:t>
            </a:r>
            <a:r>
              <a:rPr lang="zh-CN" altLang="en-US" dirty="0"/>
              <a:t>）</a:t>
            </a:r>
          </a:p>
          <a:p>
            <a:endParaRPr lang="zh-CN" altLang="en-US" dirty="0">
              <a:latin typeface="微软雅黑" pitchFamily="34" charset="-122"/>
              <a:ea typeface="微软雅黑" pitchFamily="34" charset="-122"/>
            </a:endParaRPr>
          </a:p>
        </p:txBody>
      </p:sp>
      <p:sp>
        <p:nvSpPr>
          <p:cNvPr id="4105" name="矩形 14"/>
          <p:cNvSpPr>
            <a:spLocks noChangeArrowheads="1"/>
          </p:cNvSpPr>
          <p:nvPr/>
        </p:nvSpPr>
        <p:spPr bwMode="auto">
          <a:xfrm>
            <a:off x="55884" y="1120000"/>
            <a:ext cx="4211409" cy="646331"/>
          </a:xfrm>
          <a:prstGeom prst="rect">
            <a:avLst/>
          </a:prstGeom>
          <a:noFill/>
          <a:ln w="9525">
            <a:noFill/>
            <a:miter lim="800000"/>
            <a:headEnd/>
            <a:tailEnd/>
          </a:ln>
        </p:spPr>
        <p:txBody>
          <a:bodyPr wrap="none">
            <a:spAutoFit/>
          </a:bodyPr>
          <a:lstStyle/>
          <a:p>
            <a:r>
              <a:rPr lang="zh-CN" altLang="en-US" dirty="0"/>
              <a:t>协同过滤系统（</a:t>
            </a:r>
            <a:r>
              <a:rPr lang="en-US" altLang="zh-CN" dirty="0"/>
              <a:t>collaborative </a:t>
            </a:r>
            <a:r>
              <a:rPr lang="en-US" altLang="zh-CN" dirty="0" err="1"/>
              <a:t>filterring</a:t>
            </a:r>
            <a:r>
              <a:rPr lang="zh-CN" altLang="en-US" dirty="0"/>
              <a:t>）</a:t>
            </a:r>
          </a:p>
          <a:p>
            <a:endParaRPr lang="zh-CN" altLang="en-US" dirty="0">
              <a:latin typeface="微软雅黑" pitchFamily="34" charset="-122"/>
              <a:ea typeface="微软雅黑" pitchFamily="34" charset="-122"/>
            </a:endParaRPr>
          </a:p>
        </p:txBody>
      </p:sp>
      <p:sp>
        <p:nvSpPr>
          <p:cNvPr id="19" name="MH_SubTitle_5"/>
          <p:cNvSpPr>
            <a:spLocks noChangeArrowheads="1"/>
          </p:cNvSpPr>
          <p:nvPr>
            <p:custDataLst>
              <p:tags r:id="rId1"/>
            </p:custDataLst>
          </p:nvPr>
        </p:nvSpPr>
        <p:spPr bwMode="gray">
          <a:xfrm rot="18900000">
            <a:off x="3726596" y="5194976"/>
            <a:ext cx="933450" cy="931862"/>
          </a:xfrm>
          <a:prstGeom prst="rect">
            <a:avLst/>
          </a:prstGeom>
          <a:solidFill>
            <a:srgbClr val="F06060"/>
          </a:solidFill>
          <a:ln>
            <a:noFill/>
          </a:ln>
          <a:extLst/>
        </p:spPr>
        <p:txBody>
          <a:bodyPr lIns="0" tIns="0" rIns="0" bIns="0" anchor="ctr" anchorCtr="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85000"/>
              </a:lnSpc>
              <a:spcBef>
                <a:spcPct val="30000"/>
              </a:spcBef>
              <a:defRPr/>
            </a:pPr>
            <a:r>
              <a:rPr lang="en-US" altLang="zh-CN" sz="4000" dirty="0">
                <a:solidFill>
                  <a:srgbClr val="FFFFFF"/>
                </a:solidFill>
                <a:latin typeface="+mn-lt"/>
                <a:ea typeface="+mn-ea"/>
              </a:rPr>
              <a:t>3</a:t>
            </a:r>
            <a:endParaRPr lang="zh-CN" altLang="en-US" sz="4000" dirty="0">
              <a:solidFill>
                <a:srgbClr val="FFFFFF"/>
              </a:solidFill>
              <a:latin typeface="+mn-lt"/>
              <a:ea typeface="+mn-ea"/>
            </a:endParaRPr>
          </a:p>
        </p:txBody>
      </p:sp>
      <p:sp>
        <p:nvSpPr>
          <p:cNvPr id="4112" name="任意多边形 31"/>
          <p:cNvSpPr>
            <a:spLocks/>
          </p:cNvSpPr>
          <p:nvPr>
            <p:custDataLst>
              <p:tags r:id="rId2"/>
            </p:custDataLst>
          </p:nvPr>
        </p:nvSpPr>
        <p:spPr bwMode="auto">
          <a:xfrm rot="2752390">
            <a:off x="6864509" y="1706560"/>
            <a:ext cx="947738" cy="950912"/>
          </a:xfrm>
          <a:custGeom>
            <a:avLst/>
            <a:gdLst>
              <a:gd name="T0" fmla="*/ 0 w 749375"/>
              <a:gd name="T1" fmla="*/ 22924 h 750938"/>
              <a:gd name="T2" fmla="*/ 1500209 w 749375"/>
              <a:gd name="T3" fmla="*/ 0 h 750938"/>
              <a:gd name="T4" fmla="*/ 1523126 w 749375"/>
              <a:gd name="T5" fmla="*/ 1507363 h 750938"/>
              <a:gd name="T6" fmla="*/ 22914 w 749375"/>
              <a:gd name="T7" fmla="*/ 1530286 h 750938"/>
              <a:gd name="T8" fmla="*/ 0 60000 65536"/>
              <a:gd name="T9" fmla="*/ 0 60000 65536"/>
              <a:gd name="T10" fmla="*/ 0 60000 65536"/>
              <a:gd name="T11" fmla="*/ 0 60000 65536"/>
              <a:gd name="T12" fmla="*/ 0 w 749375"/>
              <a:gd name="T13" fmla="*/ 0 h 750938"/>
              <a:gd name="T14" fmla="*/ 749375 w 749375"/>
              <a:gd name="T15" fmla="*/ 750938 h 750938"/>
            </a:gdLst>
            <a:ahLst/>
            <a:cxnLst>
              <a:cxn ang="T8">
                <a:pos x="T0" y="T1"/>
              </a:cxn>
              <a:cxn ang="T9">
                <a:pos x="T2" y="T3"/>
              </a:cxn>
              <a:cxn ang="T10">
                <a:pos x="T4" y="T5"/>
              </a:cxn>
              <a:cxn ang="T11">
                <a:pos x="T6" y="T7"/>
              </a:cxn>
            </a:cxnLst>
            <a:rect l="T12" t="T13" r="T14" b="T15"/>
            <a:pathLst>
              <a:path w="749375" h="750938">
                <a:moveTo>
                  <a:pt x="0" y="11249"/>
                </a:moveTo>
                <a:lnTo>
                  <a:pt x="738101" y="0"/>
                </a:lnTo>
                <a:lnTo>
                  <a:pt x="749375" y="739689"/>
                </a:lnTo>
                <a:lnTo>
                  <a:pt x="11273" y="750938"/>
                </a:lnTo>
                <a:lnTo>
                  <a:pt x="0" y="11249"/>
                </a:lnTo>
                <a:close/>
              </a:path>
            </a:pathLst>
          </a:custGeom>
          <a:solidFill>
            <a:srgbClr val="F06060"/>
          </a:solidFill>
          <a:ln w="9525">
            <a:noFill/>
            <a:miter lim="800000"/>
            <a:headEnd/>
            <a:tailEnd/>
          </a:ln>
        </p:spPr>
        <p:txBody>
          <a:bodyPr lIns="0" tIns="0" rIns="0" bIns="0" anchor="ctr" anchorCtr="1"/>
          <a:lstStyle/>
          <a:p>
            <a:r>
              <a:rPr kumimoji="1" lang="en-US" altLang="zh-CN" sz="4000" dirty="0">
                <a:solidFill>
                  <a:srgbClr val="FFFFFF"/>
                </a:solidFill>
                <a:latin typeface="幼圆" pitchFamily="49" charset="-122"/>
                <a:ea typeface="微软雅黑" pitchFamily="34" charset="-122"/>
              </a:rPr>
              <a:t>1</a:t>
            </a:r>
            <a:endParaRPr kumimoji="1" lang="zh-CN" altLang="en-US" sz="4000" dirty="0">
              <a:solidFill>
                <a:srgbClr val="FFFFFF"/>
              </a:solidFill>
              <a:latin typeface="幼圆" pitchFamily="49" charset="-122"/>
              <a:ea typeface="微软雅黑" pitchFamily="34" charset="-122"/>
            </a:endParaRPr>
          </a:p>
        </p:txBody>
      </p:sp>
      <p:sp>
        <p:nvSpPr>
          <p:cNvPr id="4115" name="任意多边形 31"/>
          <p:cNvSpPr>
            <a:spLocks/>
          </p:cNvSpPr>
          <p:nvPr>
            <p:custDataLst>
              <p:tags r:id="rId3"/>
            </p:custDataLst>
          </p:nvPr>
        </p:nvSpPr>
        <p:spPr bwMode="auto">
          <a:xfrm rot="18847610" flipH="1">
            <a:off x="1688825" y="1706561"/>
            <a:ext cx="947738" cy="950913"/>
          </a:xfrm>
          <a:custGeom>
            <a:avLst/>
            <a:gdLst>
              <a:gd name="T0" fmla="*/ 0 w 749375"/>
              <a:gd name="T1" fmla="*/ 22924 h 750938"/>
              <a:gd name="T2" fmla="*/ 1500209 w 749375"/>
              <a:gd name="T3" fmla="*/ 0 h 750938"/>
              <a:gd name="T4" fmla="*/ 1523126 w 749375"/>
              <a:gd name="T5" fmla="*/ 1507366 h 750938"/>
              <a:gd name="T6" fmla="*/ 22914 w 749375"/>
              <a:gd name="T7" fmla="*/ 1530289 h 750938"/>
              <a:gd name="T8" fmla="*/ 0 60000 65536"/>
              <a:gd name="T9" fmla="*/ 0 60000 65536"/>
              <a:gd name="T10" fmla="*/ 0 60000 65536"/>
              <a:gd name="T11" fmla="*/ 0 60000 65536"/>
              <a:gd name="T12" fmla="*/ 0 w 749375"/>
              <a:gd name="T13" fmla="*/ 0 h 750938"/>
              <a:gd name="T14" fmla="*/ 749375 w 749375"/>
              <a:gd name="T15" fmla="*/ 750938 h 750938"/>
            </a:gdLst>
            <a:ahLst/>
            <a:cxnLst>
              <a:cxn ang="T8">
                <a:pos x="T0" y="T1"/>
              </a:cxn>
              <a:cxn ang="T9">
                <a:pos x="T2" y="T3"/>
              </a:cxn>
              <a:cxn ang="T10">
                <a:pos x="T4" y="T5"/>
              </a:cxn>
              <a:cxn ang="T11">
                <a:pos x="T6" y="T7"/>
              </a:cxn>
            </a:cxnLst>
            <a:rect l="T12" t="T13" r="T14" b="T15"/>
            <a:pathLst>
              <a:path w="749375" h="750938">
                <a:moveTo>
                  <a:pt x="0" y="11249"/>
                </a:moveTo>
                <a:lnTo>
                  <a:pt x="738101" y="0"/>
                </a:lnTo>
                <a:lnTo>
                  <a:pt x="749375" y="739689"/>
                </a:lnTo>
                <a:lnTo>
                  <a:pt x="11273" y="750938"/>
                </a:lnTo>
                <a:lnTo>
                  <a:pt x="0" y="11249"/>
                </a:lnTo>
                <a:close/>
              </a:path>
            </a:pathLst>
          </a:custGeom>
          <a:solidFill>
            <a:srgbClr val="F06060"/>
          </a:solidFill>
          <a:ln w="9525">
            <a:noFill/>
            <a:miter lim="800000"/>
            <a:headEnd/>
            <a:tailEnd/>
          </a:ln>
        </p:spPr>
        <p:txBody>
          <a:bodyPr lIns="0" tIns="0" rIns="0" bIns="0" anchor="ctr" anchorCtr="1"/>
          <a:lstStyle/>
          <a:p>
            <a:r>
              <a:rPr kumimoji="1" lang="en-US" altLang="zh-CN" sz="4000" dirty="0">
                <a:solidFill>
                  <a:srgbClr val="FFFFFF"/>
                </a:solidFill>
                <a:latin typeface="幼圆" pitchFamily="49" charset="-122"/>
                <a:ea typeface="微软雅黑" pitchFamily="34" charset="-122"/>
              </a:rPr>
              <a:t>2</a:t>
            </a:r>
            <a:endParaRPr kumimoji="1" lang="zh-CN" altLang="en-US" sz="4000" dirty="0">
              <a:solidFill>
                <a:srgbClr val="FFFFFF"/>
              </a:solidFill>
              <a:latin typeface="幼圆" pitchFamily="49" charset="-122"/>
              <a:ea typeface="微软雅黑" pitchFamily="34" charset="-122"/>
            </a:endParaRPr>
          </a:p>
        </p:txBody>
      </p:sp>
      <p:pic>
        <p:nvPicPr>
          <p:cNvPr id="2050" name="Picture 2" descr="图 1. 推荐引擎工作原理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505" y="2182018"/>
            <a:ext cx="3838575"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en-US" altLang="zh-CN" dirty="0"/>
              <a:t>1.</a:t>
            </a:r>
            <a:r>
              <a:rPr lang="zh-CN" altLang="en-US" dirty="0"/>
              <a:t>基于内容的推荐系统（</a:t>
            </a:r>
            <a:r>
              <a:rPr lang="en-US" altLang="zh-CN" dirty="0"/>
              <a:t>content-based</a:t>
            </a:r>
            <a:r>
              <a:rPr lang="zh-CN" altLang="en-US" dirty="0"/>
              <a:t>）</a:t>
            </a:r>
            <a:endParaRPr lang="en-US" altLang="zh-CN" dirty="0"/>
          </a:p>
          <a:p>
            <a:pPr marL="0" indent="0">
              <a:buNone/>
            </a:pPr>
            <a:r>
              <a:rPr lang="zh-CN" altLang="en-US" sz="1800" dirty="0"/>
              <a:t>向量空间模型（</a:t>
            </a:r>
            <a:r>
              <a:rPr lang="en-US" altLang="zh-CN" sz="1800" dirty="0"/>
              <a:t>VSM</a:t>
            </a:r>
            <a:r>
              <a:rPr lang="zh-CN" altLang="en-US" sz="1800" dirty="0"/>
              <a:t>：</a:t>
            </a:r>
            <a:r>
              <a:rPr lang="en-US" altLang="zh-CN" sz="1800" dirty="0"/>
              <a:t>Vector space model</a:t>
            </a:r>
            <a:r>
              <a:rPr lang="zh-CN" altLang="en-US" sz="1800" dirty="0"/>
              <a:t>）是最常用的相似度计算模型，在自然语言处理中有着广泛的应用。如果某个词比较少见，但是它在这篇文章中多次出现，那么它很可能就反映了这篇文章的特性，正是我们所需要的关键词。</a:t>
            </a:r>
            <a:endParaRPr lang="en-US" altLang="zh-CN" sz="1800" dirty="0"/>
          </a:p>
          <a:p>
            <a:pPr marL="0" indent="0">
              <a:buNone/>
            </a:pPr>
            <a:endParaRPr lang="en-US" altLang="zh-CN" sz="1800" dirty="0"/>
          </a:p>
          <a:p>
            <a:pPr marL="0" indent="0">
              <a:buNone/>
            </a:pPr>
            <a:r>
              <a:rPr lang="en-US" altLang="zh-CN" sz="1800" b="1" dirty="0"/>
              <a:t>1.  </a:t>
            </a:r>
            <a:r>
              <a:rPr lang="en-US" altLang="zh-CN" sz="1800" b="1" dirty="0" err="1"/>
              <a:t>tf-idf</a:t>
            </a:r>
            <a:r>
              <a:rPr lang="en-US" altLang="zh-CN" sz="1800" b="1" dirty="0"/>
              <a:t> </a:t>
            </a:r>
            <a:r>
              <a:rPr lang="zh-CN" altLang="en-US" sz="1800" b="1" dirty="0"/>
              <a:t>文本关键词加权</a:t>
            </a:r>
            <a:r>
              <a:rPr lang="en-US" altLang="zh-CN" sz="1800" b="1" dirty="0"/>
              <a:t>(VSM</a:t>
            </a:r>
            <a:r>
              <a:rPr lang="zh-CN" altLang="en-US" sz="1800" b="1" dirty="0"/>
              <a:t>：</a:t>
            </a:r>
            <a:r>
              <a:rPr lang="en-US" altLang="zh-CN" sz="1800" b="1" dirty="0"/>
              <a:t>Vector Space Model).</a:t>
            </a:r>
          </a:p>
          <a:p>
            <a:pPr marL="0" indent="0">
              <a:buNone/>
            </a:pPr>
            <a:r>
              <a:rPr lang="zh-CN" altLang="en-US" sz="1800" b="1" dirty="0"/>
              <a:t>词频</a:t>
            </a:r>
            <a:r>
              <a:rPr lang="zh-CN" altLang="en-US" sz="1800" dirty="0"/>
              <a:t>（</a:t>
            </a:r>
            <a:r>
              <a:rPr lang="en-US" altLang="zh-CN" sz="1800" dirty="0"/>
              <a:t>term frequency</a:t>
            </a:r>
            <a:r>
              <a:rPr lang="zh-CN" altLang="en-US" sz="1800" dirty="0"/>
              <a:t>，</a:t>
            </a:r>
            <a:r>
              <a:rPr lang="en-US" altLang="zh-CN" sz="1800" dirty="0"/>
              <a:t>TF</a:t>
            </a:r>
            <a:r>
              <a:rPr lang="zh-CN" altLang="en-US" sz="1800" dirty="0"/>
              <a:t>）指的是某一个给定的词语在该文件中出现的频率。</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b="1" dirty="0"/>
              <a:t>逆向文件频率</a:t>
            </a:r>
            <a:r>
              <a:rPr lang="zh-CN" altLang="en-US" sz="1800" dirty="0"/>
              <a:t>（</a:t>
            </a:r>
            <a:r>
              <a:rPr lang="en-US" altLang="zh-CN" sz="1800" dirty="0"/>
              <a:t>inverse document frequency</a:t>
            </a:r>
            <a:r>
              <a:rPr lang="zh-CN" altLang="en-US" sz="1800" dirty="0"/>
              <a:t>，</a:t>
            </a:r>
            <a:r>
              <a:rPr lang="en-US" altLang="zh-CN" sz="1800" dirty="0"/>
              <a:t>IDF</a:t>
            </a:r>
            <a:r>
              <a:rPr lang="zh-CN" altLang="en-US" sz="1800" dirty="0"/>
              <a:t>）是一个词语普遍重要性的度量。某一特定词语的</a:t>
            </a:r>
            <a:r>
              <a:rPr lang="en-US" altLang="zh-CN" sz="1800" dirty="0"/>
              <a:t>IDF</a:t>
            </a:r>
            <a:r>
              <a:rPr lang="zh-CN" altLang="en-US" sz="1800" dirty="0"/>
              <a:t>，可以由总文件数目除以包含该词语之文件的数目，再将得到的商取</a:t>
            </a:r>
            <a:r>
              <a:rPr lang="zh-CN" altLang="en-US" sz="1800" dirty="0">
                <a:hlinkClick r:id="rId2" tooltip="对数"/>
              </a:rPr>
              <a:t>对数</a:t>
            </a:r>
            <a:r>
              <a:rPr lang="zh-CN" altLang="en-US" sz="1800" dirty="0"/>
              <a:t>得到：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zh-CN" altLang="en-US" sz="1800" dirty="0"/>
          </a:p>
        </p:txBody>
      </p:sp>
      <p:pic>
        <p:nvPicPr>
          <p:cNvPr id="25" name="Picture 2" descr=" \mathrm{tf_{i,j}} = \frac{n_{i,j}}{\sum_k n_{k,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73400"/>
            <a:ext cx="1133475" cy="4000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717032"/>
            <a:ext cx="6076950" cy="257175"/>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5035" y="5229200"/>
            <a:ext cx="2200275" cy="561975"/>
          </a:xfrm>
          <a:prstGeom prst="rect">
            <a:avLst/>
          </a:prstGeom>
        </p:spPr>
      </p:pic>
    </p:spTree>
    <p:extLst>
      <p:ext uri="{BB962C8B-B14F-4D97-AF65-F5344CB8AC3E}">
        <p14:creationId xmlns:p14="http://schemas.microsoft.com/office/powerpoint/2010/main" val="299528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pPr marL="0" indent="0">
              <a:buNone/>
            </a:pPr>
            <a:r>
              <a:rPr lang="zh-CN" altLang="en-US" sz="1800" dirty="0"/>
              <a:t>其中：</a:t>
            </a:r>
            <a:r>
              <a:rPr lang="en-US" altLang="zh-CN" sz="1800" dirty="0"/>
              <a:t>|D|</a:t>
            </a:r>
            <a:r>
              <a:rPr lang="zh-CN" altLang="en-US" sz="1800" dirty="0"/>
              <a:t>：语料库中的文件总数，                      包含词语</a:t>
            </a:r>
            <a:r>
              <a:rPr lang="en-US" altLang="zh-CN" sz="1800" dirty="0" err="1"/>
              <a:t>ti</a:t>
            </a:r>
            <a:r>
              <a:rPr lang="en-US" altLang="zh-CN" sz="1800" dirty="0"/>
              <a:t> </a:t>
            </a:r>
            <a:r>
              <a:rPr lang="zh-CN" altLang="en-US" sz="1800" dirty="0"/>
              <a:t>的文件数目</a:t>
            </a:r>
            <a:r>
              <a:rPr lang="en-US" altLang="zh-CN" sz="1800" dirty="0"/>
              <a:t>(</a:t>
            </a:r>
            <a:r>
              <a:rPr lang="en-US" altLang="zh-CN" sz="1800" dirty="0" err="1"/>
              <a:t>ni,j</a:t>
            </a:r>
            <a:r>
              <a:rPr lang="en-US" altLang="zh-CN" sz="1800" dirty="0"/>
              <a:t> ≠ 0 </a:t>
            </a:r>
            <a:r>
              <a:rPr lang="zh-CN" altLang="en-US" sz="1800" dirty="0"/>
              <a:t>的文件数目</a:t>
            </a:r>
            <a:r>
              <a:rPr lang="en-US" altLang="zh-CN" sz="1800" dirty="0"/>
              <a:t>).</a:t>
            </a:r>
          </a:p>
          <a:p>
            <a:pPr marL="0" indent="0">
              <a:buNone/>
            </a:pPr>
            <a:r>
              <a:rPr lang="en-US" altLang="zh-CN" sz="1800" b="1" dirty="0" err="1"/>
              <a:t>tf-idf</a:t>
            </a:r>
            <a:r>
              <a:rPr lang="en-US" altLang="zh-CN" sz="1800" b="1" dirty="0"/>
              <a:t> </a:t>
            </a:r>
            <a:r>
              <a:rPr lang="zh-CN" altLang="en-US" sz="1800" b="1" dirty="0"/>
              <a:t>公式：</a:t>
            </a:r>
            <a:endParaRPr lang="en-US" altLang="zh-CN" sz="1800" b="1" dirty="0"/>
          </a:p>
          <a:p>
            <a:pPr marL="0" indent="0">
              <a:buNone/>
            </a:pPr>
            <a:endParaRPr lang="en-US" altLang="zh-CN" sz="1800" b="1" dirty="0"/>
          </a:p>
          <a:p>
            <a:pPr marL="0" indent="0">
              <a:buNone/>
            </a:pPr>
            <a:r>
              <a:rPr lang="en-US" altLang="zh-CN" sz="1800" b="1" dirty="0"/>
              <a:t>2. </a:t>
            </a:r>
            <a:r>
              <a:rPr lang="zh-CN" altLang="en-US" sz="1800" b="1" dirty="0"/>
              <a:t>概率模型</a:t>
            </a:r>
            <a:endParaRPr lang="en-US" altLang="zh-CN" sz="1800" b="1" dirty="0"/>
          </a:p>
          <a:p>
            <a:pPr marL="0" indent="0">
              <a:buNone/>
            </a:pPr>
            <a:r>
              <a:rPr lang="zh-CN" altLang="en-US" sz="1800" dirty="0"/>
              <a:t>矢量空间模型只能表达用户感兴趣的主题词</a:t>
            </a:r>
            <a:r>
              <a:rPr lang="en-US" altLang="zh-CN" sz="1800" dirty="0"/>
              <a:t>,</a:t>
            </a:r>
            <a:r>
              <a:rPr lang="zh-CN" altLang="en-US" sz="1800" dirty="0"/>
              <a:t>不能很好地区别用户兴趣之间的差异</a:t>
            </a:r>
            <a:r>
              <a:rPr lang="en-US" altLang="zh-CN" sz="1800" dirty="0"/>
              <a:t>.</a:t>
            </a:r>
            <a:r>
              <a:rPr lang="zh-CN" altLang="en-US" sz="1800" dirty="0"/>
              <a:t>如果先建立一个领域分类模型</a:t>
            </a:r>
            <a:r>
              <a:rPr lang="en-US" altLang="zh-CN" sz="1800" dirty="0"/>
              <a:t>,</a:t>
            </a:r>
            <a:r>
              <a:rPr lang="zh-CN" altLang="en-US" sz="1800" dirty="0"/>
              <a:t>然后计算所有文档和用户兴趣在这个分类模型上的概率分布</a:t>
            </a:r>
            <a:r>
              <a:rPr lang="en-US" altLang="zh-CN" sz="1800" dirty="0"/>
              <a:t>,</a:t>
            </a:r>
            <a:r>
              <a:rPr lang="zh-CN" altLang="en-US" sz="1800" dirty="0"/>
              <a:t>用该概率分布来表达文档和用户兴趣就可以很好地体现用户兴趣的多样性</a:t>
            </a:r>
            <a:r>
              <a:rPr lang="en-US" altLang="zh-CN" sz="1800" dirty="0"/>
              <a:t>,</a:t>
            </a:r>
            <a:r>
              <a:rPr lang="zh-CN" altLang="en-US" sz="1800" dirty="0"/>
              <a:t>而且很容易实现。</a:t>
            </a:r>
            <a:endParaRPr lang="en-US" altLang="zh-CN" sz="1800" dirty="0"/>
          </a:p>
          <a:p>
            <a:pPr marL="0" indent="0">
              <a:buNone/>
            </a:pPr>
            <a:r>
              <a:rPr lang="en-US" altLang="zh-CN" sz="1800" dirty="0"/>
              <a:t>Naïve Bayes </a:t>
            </a:r>
            <a:r>
              <a:rPr lang="zh-CN" altLang="en-US" sz="1800" dirty="0"/>
              <a:t>方法来进行分类模型的训练</a:t>
            </a:r>
            <a:r>
              <a:rPr lang="en-US" altLang="zh-CN" sz="1800" dirty="0"/>
              <a:t>,</a:t>
            </a:r>
            <a:r>
              <a:rPr lang="zh-CN" altLang="en-US" sz="1800" dirty="0"/>
              <a:t>这里我们讨论文档分类模型</a:t>
            </a:r>
            <a:r>
              <a:rPr lang="en-US" altLang="zh-CN" sz="1800" dirty="0"/>
              <a:t>,</a:t>
            </a:r>
            <a:r>
              <a:rPr lang="zh-CN" altLang="en-US" sz="1800" dirty="0"/>
              <a:t>用户兴趣和文档的表达是一致的</a:t>
            </a:r>
            <a:r>
              <a:rPr lang="en-US" altLang="zh-CN" sz="1800" dirty="0"/>
              <a:t>.</a:t>
            </a:r>
            <a:r>
              <a:rPr lang="zh-CN" altLang="en-US" sz="1800" dirty="0"/>
              <a:t>假定领域类型的集合为 </a:t>
            </a:r>
            <a:r>
              <a:rPr lang="en-US" altLang="zh-CN" sz="1800" dirty="0"/>
              <a:t>C={c1,c2,…,</a:t>
            </a:r>
            <a:r>
              <a:rPr lang="en-US" altLang="zh-CN" sz="1800" dirty="0" err="1"/>
              <a:t>cn</a:t>
            </a:r>
            <a:r>
              <a:rPr lang="en-US" altLang="zh-CN" sz="1800" dirty="0"/>
              <a:t>},</a:t>
            </a:r>
            <a:r>
              <a:rPr lang="zh-CN" altLang="en-US" sz="1800" dirty="0"/>
              <a:t>其中 </a:t>
            </a:r>
            <a:r>
              <a:rPr lang="en-US" altLang="zh-CN" sz="1800" dirty="0"/>
              <a:t>n </a:t>
            </a:r>
            <a:r>
              <a:rPr lang="zh-CN" altLang="en-US" sz="1800" dirty="0"/>
              <a:t>为模型的大小</a:t>
            </a:r>
            <a:r>
              <a:rPr lang="en-US" altLang="zh-CN" sz="1800" dirty="0"/>
              <a:t>,</a:t>
            </a:r>
            <a:r>
              <a:rPr lang="en-US" altLang="zh-CN" sz="1800" dirty="0" err="1"/>
              <a:t>cj</a:t>
            </a:r>
            <a:r>
              <a:rPr lang="en-US" altLang="zh-CN" sz="1800" dirty="0"/>
              <a:t> </a:t>
            </a:r>
            <a:r>
              <a:rPr lang="zh-CN" altLang="en-US" sz="1800" dirty="0"/>
              <a:t>表示第 </a:t>
            </a:r>
            <a:r>
              <a:rPr lang="en-US" altLang="zh-CN" sz="1800" dirty="0"/>
              <a:t>j </a:t>
            </a:r>
            <a:r>
              <a:rPr lang="zh-CN" altLang="en-US" sz="1800" dirty="0"/>
              <a:t>个领域</a:t>
            </a:r>
            <a:r>
              <a:rPr lang="en-US" altLang="zh-CN" sz="1800" dirty="0"/>
              <a:t>,</a:t>
            </a:r>
            <a:r>
              <a:rPr lang="zh-CN" altLang="en-US" sz="1800" dirty="0"/>
              <a:t>则文档 </a:t>
            </a:r>
            <a:r>
              <a:rPr lang="en-US" altLang="zh-CN" sz="1800" dirty="0"/>
              <a:t>d </a:t>
            </a:r>
            <a:r>
              <a:rPr lang="zh-CN" altLang="en-US" sz="1800" dirty="0"/>
              <a:t>表示为一个条件概率的矢量</a:t>
            </a:r>
            <a:r>
              <a:rPr lang="en-US" altLang="zh-CN" sz="1800" dirty="0"/>
              <a:t>: d=〈p(c1|d),p(c2|d),…,p(</a:t>
            </a:r>
            <a:r>
              <a:rPr lang="en-US" altLang="zh-CN" sz="1800" dirty="0" err="1"/>
              <a:t>cn|d</a:t>
            </a:r>
            <a:r>
              <a:rPr lang="en-US" altLang="zh-CN" sz="1800" dirty="0"/>
              <a:t>)〉,</a:t>
            </a:r>
          </a:p>
          <a:p>
            <a:pPr marL="0" indent="0">
              <a:buNone/>
            </a:pPr>
            <a:r>
              <a:rPr lang="zh-CN" altLang="en-US" sz="1800" dirty="0"/>
              <a:t>其中文档 </a:t>
            </a:r>
            <a:r>
              <a:rPr lang="en-US" altLang="zh-CN" sz="1800" dirty="0"/>
              <a:t>d</a:t>
            </a:r>
            <a:r>
              <a:rPr lang="zh-CN" altLang="en-US" sz="1800" dirty="0"/>
              <a:t>对类型 </a:t>
            </a:r>
            <a:r>
              <a:rPr lang="en-US" altLang="zh-CN" sz="1800" dirty="0" err="1"/>
              <a:t>cj</a:t>
            </a:r>
            <a:r>
              <a:rPr lang="en-US" altLang="zh-CN" sz="1800" dirty="0"/>
              <a:t> </a:t>
            </a:r>
            <a:r>
              <a:rPr lang="zh-CN" altLang="en-US" sz="1800" dirty="0"/>
              <a:t>的后验概率为：</a:t>
            </a:r>
            <a:endParaRPr lang="en-US" altLang="zh-CN" sz="1800" dirty="0"/>
          </a:p>
          <a:p>
            <a:pPr marL="0" indent="0">
              <a:buNone/>
            </a:pPr>
            <a:br>
              <a:rPr lang="zh-CN" altLang="en-US" dirty="0"/>
            </a:br>
            <a:br>
              <a:rPr lang="zh-CN" altLang="en-US" dirty="0"/>
            </a:br>
            <a:br>
              <a:rPr lang="zh-CN" altLang="en-US" dirty="0"/>
            </a:br>
            <a:endParaRPr lang="zh-CN" altLang="en-US" sz="1800" b="1" dirty="0"/>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692696"/>
            <a:ext cx="1181100" cy="2381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268760"/>
            <a:ext cx="1657350" cy="28575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5085184"/>
            <a:ext cx="2971800" cy="857250"/>
          </a:xfrm>
          <a:prstGeom prst="rect">
            <a:avLst/>
          </a:prstGeom>
        </p:spPr>
      </p:pic>
    </p:spTree>
    <p:extLst>
      <p:ext uri="{BB962C8B-B14F-4D97-AF65-F5344CB8AC3E}">
        <p14:creationId xmlns:p14="http://schemas.microsoft.com/office/powerpoint/2010/main" val="3404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1"/>
            <a:ext cx="8229600" cy="5472607"/>
          </a:xfrm>
        </p:spPr>
        <p:txBody>
          <a:bodyPr/>
          <a:lstStyle/>
          <a:p>
            <a:pPr marL="0" indent="0">
              <a:buNone/>
            </a:pPr>
            <a:r>
              <a:rPr lang="zh-CN" altLang="en-US" sz="1800" dirty="0"/>
              <a:t>这里 </a:t>
            </a:r>
            <a:r>
              <a:rPr lang="en-US" altLang="zh-CN" sz="1800" dirty="0"/>
              <a:t>p(d)</a:t>
            </a:r>
            <a:r>
              <a:rPr lang="zh-CN" altLang="en-US" sz="1800" dirty="0"/>
              <a:t>表示为：</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p(</a:t>
            </a:r>
            <a:r>
              <a:rPr lang="en-US" altLang="zh-CN" sz="1800" dirty="0" err="1"/>
              <a:t>cj</a:t>
            </a:r>
            <a:r>
              <a:rPr lang="en-US" altLang="zh-CN" sz="1800" dirty="0"/>
              <a:t>)</a:t>
            </a:r>
            <a:r>
              <a:rPr lang="zh-CN" altLang="en-US" sz="1800" dirty="0"/>
              <a:t>用下式估计</a:t>
            </a:r>
            <a:r>
              <a:rPr lang="en-US" altLang="zh-CN" sz="1800" dirty="0"/>
              <a:t>:</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假定文档的所有特征都独立出现</a:t>
            </a:r>
            <a:r>
              <a:rPr lang="en-US" altLang="zh-CN" sz="1800" dirty="0"/>
              <a:t>,</a:t>
            </a:r>
            <a:r>
              <a:rPr lang="zh-CN" altLang="en-US" sz="1800" dirty="0"/>
              <a:t>则 </a:t>
            </a:r>
            <a:r>
              <a:rPr lang="en-US" altLang="zh-CN" sz="1800" dirty="0"/>
              <a:t>p(</a:t>
            </a:r>
            <a:r>
              <a:rPr lang="en-US" altLang="zh-CN" sz="1800" dirty="0" err="1"/>
              <a:t>d|cj</a:t>
            </a:r>
            <a:r>
              <a:rPr lang="en-US" altLang="zh-CN" sz="1800" dirty="0"/>
              <a:t>)</a:t>
            </a:r>
            <a:r>
              <a:rPr lang="zh-CN" altLang="en-US" sz="1800" dirty="0"/>
              <a:t>可以表示为文档所有特征条件概率的乘积</a:t>
            </a:r>
            <a:r>
              <a:rPr lang="en-US" altLang="zh-CN" sz="1800" dirty="0"/>
              <a:t>:</a:t>
            </a:r>
          </a:p>
          <a:p>
            <a:pPr marL="0" indent="0">
              <a:buNone/>
            </a:pPr>
            <a:endParaRPr lang="en-US" altLang="zh-CN" sz="1800" dirty="0"/>
          </a:p>
          <a:p>
            <a:pPr marL="0" indent="0">
              <a:buNone/>
            </a:pPr>
            <a:endParaRPr lang="en-US" altLang="zh-CN" sz="1800" dirty="0"/>
          </a:p>
          <a:p>
            <a:pPr marL="0" indent="0">
              <a:buNone/>
            </a:pPr>
            <a:r>
              <a:rPr lang="zh-CN" altLang="en-US" sz="1800" dirty="0"/>
              <a:t>假定 </a:t>
            </a:r>
            <a:r>
              <a:rPr lang="en-US" altLang="zh-CN" sz="1800" dirty="0"/>
              <a:t>n(</a:t>
            </a:r>
            <a:r>
              <a:rPr lang="en-US" altLang="zh-CN" sz="1800" dirty="0" err="1"/>
              <a:t>cj,t</a:t>
            </a:r>
            <a:r>
              <a:rPr lang="en-US" altLang="zh-CN" sz="1800" dirty="0"/>
              <a:t>)</a:t>
            </a:r>
            <a:r>
              <a:rPr lang="zh-CN" altLang="en-US" sz="1800" dirty="0"/>
              <a:t>表示特征 </a:t>
            </a:r>
            <a:r>
              <a:rPr lang="en-US" altLang="zh-CN" sz="1800" dirty="0"/>
              <a:t>t </a:t>
            </a:r>
            <a:r>
              <a:rPr lang="zh-CN" altLang="en-US" sz="1800" dirty="0"/>
              <a:t>在类 </a:t>
            </a:r>
            <a:r>
              <a:rPr lang="en-US" altLang="zh-CN" sz="1800" dirty="0" err="1"/>
              <a:t>cj</a:t>
            </a:r>
            <a:r>
              <a:rPr lang="en-US" altLang="zh-CN" sz="1800" dirty="0"/>
              <a:t> </a:t>
            </a:r>
            <a:r>
              <a:rPr lang="zh-CN" altLang="en-US" sz="1800" dirty="0"/>
              <a:t>中出现的次数</a:t>
            </a:r>
            <a:r>
              <a:rPr lang="en-US" altLang="zh-CN" sz="1800" dirty="0"/>
              <a:t>,n(</a:t>
            </a:r>
            <a:r>
              <a:rPr lang="en-US" altLang="zh-CN" sz="1800" dirty="0" err="1"/>
              <a:t>cj</a:t>
            </a:r>
            <a:r>
              <a:rPr lang="en-US" altLang="zh-CN" sz="1800" dirty="0"/>
              <a:t>)</a:t>
            </a:r>
            <a:r>
              <a:rPr lang="zh-CN" altLang="en-US" sz="1800" dirty="0"/>
              <a:t>为 </a:t>
            </a:r>
            <a:r>
              <a:rPr lang="en-US" altLang="zh-CN" sz="1800" dirty="0" err="1"/>
              <a:t>cj</a:t>
            </a:r>
            <a:r>
              <a:rPr lang="en-US" altLang="zh-CN" sz="1800" dirty="0"/>
              <a:t> </a:t>
            </a:r>
            <a:r>
              <a:rPr lang="zh-CN" altLang="en-US" sz="1800" dirty="0"/>
              <a:t>中全部特征出现的次数之和</a:t>
            </a:r>
            <a:r>
              <a:rPr lang="en-US" altLang="zh-CN" sz="1800" dirty="0"/>
              <a:t>,|V|</a:t>
            </a:r>
            <a:r>
              <a:rPr lang="zh-CN" altLang="en-US" sz="1800" dirty="0"/>
              <a:t>表示文档集中全部不同特征的数目</a:t>
            </a:r>
            <a:r>
              <a:rPr lang="en-US" altLang="zh-CN" sz="1800" dirty="0"/>
              <a:t>,</a:t>
            </a:r>
            <a:r>
              <a:rPr lang="zh-CN" altLang="en-US" sz="1800" dirty="0"/>
              <a:t>则根据 </a:t>
            </a:r>
            <a:r>
              <a:rPr lang="en-US" altLang="zh-CN" sz="1800" dirty="0" err="1"/>
              <a:t>Lidstone</a:t>
            </a:r>
            <a:r>
              <a:rPr lang="en-US" altLang="zh-CN" sz="1800" dirty="0"/>
              <a:t> </a:t>
            </a:r>
            <a:r>
              <a:rPr lang="zh-CN" altLang="en-US" sz="1800" dirty="0"/>
              <a:t>连续定律</a:t>
            </a:r>
            <a:r>
              <a:rPr lang="en-US" altLang="zh-CN" sz="1800" dirty="0"/>
              <a:t>(</a:t>
            </a:r>
            <a:r>
              <a:rPr lang="zh-CN" altLang="en-US" sz="1800" dirty="0"/>
              <a:t>它克服</a:t>
            </a:r>
            <a:r>
              <a:rPr lang="en-US" altLang="zh-CN" sz="1800" dirty="0"/>
              <a:t>Laplace </a:t>
            </a:r>
            <a:r>
              <a:rPr lang="zh-CN" altLang="en-US" sz="1800" dirty="0"/>
              <a:t>连续定律对数目较大的分类产生较大偏差的问题</a:t>
            </a:r>
            <a:r>
              <a:rPr lang="en-US" altLang="zh-CN" sz="1800" dirty="0"/>
              <a:t>),</a:t>
            </a:r>
            <a:r>
              <a:rPr lang="zh-CN" altLang="en-US" sz="1800" dirty="0"/>
              <a:t>对一正数</a:t>
            </a:r>
            <a:r>
              <a:rPr lang="en-US" altLang="zh-CN" sz="1800" dirty="0"/>
              <a:t>λ(λ</a:t>
            </a:r>
            <a:r>
              <a:rPr lang="zh-CN" altLang="en-US" sz="1800" dirty="0"/>
              <a:t>一般取 </a:t>
            </a:r>
            <a:r>
              <a:rPr lang="en-US" altLang="zh-CN" sz="1800" dirty="0"/>
              <a:t>0.5,</a:t>
            </a:r>
            <a:br>
              <a:rPr lang="zh-CN" altLang="en-US" dirty="0"/>
            </a:br>
            <a:endParaRPr lang="en-US" altLang="zh-CN" sz="1800" dirty="0"/>
          </a:p>
          <a:p>
            <a:pPr marL="0" indent="0">
              <a:buNone/>
            </a:pPr>
            <a:br>
              <a:rPr lang="en-US" altLang="zh-CN" dirty="0"/>
            </a:br>
            <a:endParaRPr lang="en-US" altLang="zh-CN" sz="1800" dirty="0"/>
          </a:p>
          <a:p>
            <a:pPr marL="0" indent="0">
              <a:buNone/>
            </a:pPr>
            <a:br>
              <a:rPr lang="en-US" altLang="zh-CN" dirty="0"/>
            </a:br>
            <a:endParaRPr lang="en-US" altLang="zh-CN" sz="1800" dirty="0"/>
          </a:p>
          <a:p>
            <a:pPr marL="0" indent="0">
              <a:buNone/>
            </a:pPr>
            <a:br>
              <a:rPr lang="zh-CN" altLang="en-US" dirty="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052736"/>
            <a:ext cx="2933700" cy="6667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356508"/>
            <a:ext cx="3800475" cy="9810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4160373"/>
            <a:ext cx="2790825" cy="571500"/>
          </a:xfrm>
          <a:prstGeom prst="rect">
            <a:avLst/>
          </a:prstGeom>
        </p:spPr>
      </p:pic>
    </p:spTree>
    <p:extLst>
      <p:ext uri="{BB962C8B-B14F-4D97-AF65-F5344CB8AC3E}">
        <p14:creationId xmlns:p14="http://schemas.microsoft.com/office/powerpoint/2010/main" val="305486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pPr marL="0" indent="0">
              <a:buNone/>
            </a:pPr>
            <a:r>
              <a:rPr lang="zh-CN" altLang="en-US" sz="1800" dirty="0"/>
              <a:t>如果</a:t>
            </a:r>
            <a:r>
              <a:rPr lang="en-US" altLang="zh-CN" sz="1800" dirty="0"/>
              <a:t>λ=1,</a:t>
            </a:r>
            <a:r>
              <a:rPr lang="zh-CN" altLang="en-US" sz="1800" dirty="0"/>
              <a:t>则 </a:t>
            </a:r>
            <a:r>
              <a:rPr lang="en-US" altLang="zh-CN" sz="1800" dirty="0" err="1"/>
              <a:t>Lidstone</a:t>
            </a:r>
            <a:r>
              <a:rPr lang="en-US" altLang="zh-CN" sz="1800" dirty="0"/>
              <a:t> </a:t>
            </a:r>
            <a:r>
              <a:rPr lang="zh-CN" altLang="en-US" sz="1800" dirty="0"/>
              <a:t>定律与 </a:t>
            </a:r>
            <a:r>
              <a:rPr lang="en-US" altLang="zh-CN" sz="1800" dirty="0"/>
              <a:t>Laplace </a:t>
            </a:r>
            <a:r>
              <a:rPr lang="zh-CN" altLang="en-US" sz="1800" dirty="0"/>
              <a:t>定律相同</a:t>
            </a:r>
            <a:r>
              <a:rPr lang="en-US" altLang="zh-CN" sz="1800" dirty="0"/>
              <a:t>),p(</a:t>
            </a:r>
            <a:r>
              <a:rPr lang="en-US" altLang="zh-CN" sz="1800" dirty="0" err="1"/>
              <a:t>t|cj</a:t>
            </a:r>
            <a:r>
              <a:rPr lang="en-US" altLang="zh-CN" sz="1800" dirty="0"/>
              <a:t>)</a:t>
            </a:r>
            <a:r>
              <a:rPr lang="zh-CN" altLang="en-US" sz="1800" dirty="0"/>
              <a:t>的估计值可以表示为</a:t>
            </a:r>
            <a:r>
              <a:rPr lang="en-US" altLang="zh-CN" sz="1800" dirty="0"/>
              <a:t>:</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 </a:t>
            </a:r>
            <a:r>
              <a:rPr lang="zh-CN" altLang="en-US" sz="1800" dirty="0"/>
              <a:t>相似性计算方法</a:t>
            </a:r>
            <a:r>
              <a:rPr lang="en-US" altLang="zh-CN" sz="1800" dirty="0"/>
              <a:t>【</a:t>
            </a:r>
            <a:r>
              <a:rPr lang="zh-CN" altLang="en-US" sz="1800" dirty="0"/>
              <a:t>用户</a:t>
            </a:r>
            <a:r>
              <a:rPr lang="en-US" altLang="zh-CN" sz="1800" dirty="0"/>
              <a:t>u </a:t>
            </a:r>
            <a:r>
              <a:rPr lang="zh-CN" altLang="en-US" sz="1800" dirty="0"/>
              <a:t>和 </a:t>
            </a:r>
            <a:r>
              <a:rPr lang="en-US" altLang="zh-CN" sz="1800" dirty="0"/>
              <a:t>d</a:t>
            </a:r>
            <a:r>
              <a:rPr lang="zh-CN" altLang="en-US" sz="1800" dirty="0"/>
              <a:t>（对象）</a:t>
            </a:r>
            <a:r>
              <a:rPr lang="en-US" altLang="zh-CN" sz="1800" dirty="0"/>
              <a:t> </a:t>
            </a:r>
            <a:r>
              <a:rPr lang="zh-CN" altLang="en-US" sz="1800" dirty="0"/>
              <a:t>的相似性</a:t>
            </a:r>
            <a:r>
              <a:rPr lang="en-US" altLang="zh-CN" sz="1800" dirty="0"/>
              <a: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for [</a:t>
            </a:r>
            <a:r>
              <a:rPr lang="zh-CN" altLang="en-US" sz="1800" dirty="0"/>
              <a:t>向量模型</a:t>
            </a:r>
            <a:r>
              <a:rPr lang="en-US" altLang="zh-CN" sz="1800" dirty="0"/>
              <a:t>]</a:t>
            </a:r>
          </a:p>
          <a:p>
            <a:pPr marL="0" indent="0">
              <a:buNone/>
            </a:pPr>
            <a:endParaRPr lang="en-US" altLang="zh-CN" sz="1800" dirty="0"/>
          </a:p>
          <a:p>
            <a:pPr marL="0" indent="0">
              <a:buNone/>
            </a:pPr>
            <a:endParaRPr lang="en-US" altLang="zh-CN" sz="1800" dirty="0"/>
          </a:p>
          <a:p>
            <a:pPr marL="0" indent="0">
              <a:buNone/>
            </a:pPr>
            <a:r>
              <a:rPr lang="en-US" altLang="zh-CN" sz="1800" dirty="0"/>
              <a:t>                                                                                           for [</a:t>
            </a:r>
            <a:r>
              <a:rPr lang="zh-CN" altLang="en-US" sz="1800" dirty="0"/>
              <a:t>概率模型</a:t>
            </a:r>
            <a:r>
              <a:rPr lang="en-US" altLang="zh-CN" sz="1800" dirty="0"/>
              <a:t>,d </a:t>
            </a:r>
            <a:r>
              <a:rPr lang="zh-CN" altLang="en-US" sz="1800" dirty="0"/>
              <a:t>条件独立于</a:t>
            </a:r>
            <a:r>
              <a:rPr lang="en-US" altLang="zh-CN" sz="1800" dirty="0" err="1"/>
              <a:t>Cj</a:t>
            </a:r>
            <a:r>
              <a:rPr lang="en-US" altLang="zh-CN" sz="1800" dirty="0"/>
              <a:t>]</a:t>
            </a:r>
          </a:p>
          <a:p>
            <a:pPr marL="0" indent="0">
              <a:buNone/>
            </a:pPr>
            <a:endParaRPr lang="en-US" altLang="zh-CN" sz="1800" dirty="0"/>
          </a:p>
          <a:p>
            <a:pPr marL="0" indent="0">
              <a:buNone/>
            </a:pPr>
            <a:endParaRPr lang="en-US" altLang="zh-CN" sz="1800" dirty="0"/>
          </a:p>
          <a:p>
            <a:pPr marL="0" indent="0">
              <a:buNone/>
            </a:pPr>
            <a:r>
              <a:rPr lang="en-US" altLang="zh-CN" sz="1800" dirty="0"/>
              <a:t>4. </a:t>
            </a:r>
            <a:r>
              <a:rPr lang="zh-CN" altLang="en-US" sz="1800" dirty="0"/>
              <a:t>推荐</a:t>
            </a:r>
            <a:r>
              <a:rPr lang="en-US" altLang="zh-CN" sz="1800" dirty="0"/>
              <a:t>top N </a:t>
            </a:r>
            <a:r>
              <a:rPr lang="zh-CN" altLang="en-US" sz="1800" dirty="0"/>
              <a:t>给用户</a:t>
            </a:r>
            <a:r>
              <a:rPr lang="en-US" altLang="zh-CN" sz="1800" dirty="0"/>
              <a:t>u </a:t>
            </a:r>
            <a:r>
              <a:rPr lang="zh-CN" altLang="en-US" sz="1800"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24744"/>
            <a:ext cx="3286125" cy="81915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7" y="2780928"/>
            <a:ext cx="3067050" cy="9144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67" y="4032299"/>
            <a:ext cx="4524375" cy="1000125"/>
          </a:xfrm>
          <a:prstGeom prst="rect">
            <a:avLst/>
          </a:prstGeom>
        </p:spPr>
      </p:pic>
    </p:spTree>
    <p:extLst>
      <p:ext uri="{BB962C8B-B14F-4D97-AF65-F5344CB8AC3E}">
        <p14:creationId xmlns:p14="http://schemas.microsoft.com/office/powerpoint/2010/main" val="369397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dirty="0"/>
              <a:t>2. </a:t>
            </a:r>
            <a:r>
              <a:rPr lang="zh-CN" altLang="en-US" dirty="0"/>
              <a:t>协同过滤系统（</a:t>
            </a:r>
            <a:r>
              <a:rPr lang="en-US" altLang="zh-CN" dirty="0"/>
              <a:t>collaborative </a:t>
            </a:r>
            <a:r>
              <a:rPr lang="en-US" altLang="zh-CN" dirty="0" err="1"/>
              <a:t>filterring</a:t>
            </a:r>
            <a:r>
              <a:rPr lang="zh-CN" altLang="en-US" dirty="0"/>
              <a:t>）</a:t>
            </a:r>
            <a:endParaRPr lang="en-US" altLang="zh-CN" dirty="0"/>
          </a:p>
          <a:p>
            <a:endParaRPr lang="zh-CN" altLang="en-US" sz="1400" dirty="0"/>
          </a:p>
          <a:p>
            <a:pPr marL="0" indent="0">
              <a:buNone/>
            </a:pPr>
            <a:r>
              <a:rPr lang="zh-CN" altLang="en-US" sz="1800" dirty="0"/>
              <a:t>协同过滤就是借鉴和你</a:t>
            </a:r>
            <a:r>
              <a:rPr lang="zh-CN" altLang="en-US" sz="1800" dirty="0">
                <a:solidFill>
                  <a:srgbClr val="C00000"/>
                </a:solidFill>
              </a:rPr>
              <a:t>相关人群的观点</a:t>
            </a:r>
            <a:r>
              <a:rPr lang="zh-CN" altLang="en-US" sz="1800" dirty="0"/>
              <a:t>或你</a:t>
            </a:r>
            <a:r>
              <a:rPr lang="zh-CN" altLang="en-US" sz="1800" dirty="0">
                <a:solidFill>
                  <a:srgbClr val="C00000"/>
                </a:solidFill>
              </a:rPr>
              <a:t>关注的信息</a:t>
            </a:r>
            <a:r>
              <a:rPr lang="zh-CN" altLang="en-US" sz="1800" dirty="0"/>
              <a:t>来进行推荐信息。</a:t>
            </a:r>
            <a:endParaRPr lang="en-US" altLang="zh-CN" sz="1800" dirty="0"/>
          </a:p>
          <a:p>
            <a:r>
              <a:rPr lang="en-US" altLang="zh-CN" sz="1800" dirty="0"/>
              <a:t>item-based CF</a:t>
            </a:r>
          </a:p>
          <a:p>
            <a:pPr marL="0" indent="0">
              <a:buNone/>
            </a:pPr>
            <a:r>
              <a:rPr lang="zh-CN" altLang="en-US" sz="1800" dirty="0"/>
              <a:t>基于</a:t>
            </a:r>
            <a:r>
              <a:rPr lang="en-US" altLang="zh-CN" sz="1800" dirty="0"/>
              <a:t>item</a:t>
            </a:r>
            <a:r>
              <a:rPr lang="zh-CN" altLang="en-US" sz="1800" dirty="0"/>
              <a:t>的协同过滤，通过用户对不同</a:t>
            </a:r>
            <a:r>
              <a:rPr lang="en-US" altLang="zh-CN" sz="1800" dirty="0"/>
              <a:t>item</a:t>
            </a:r>
            <a:r>
              <a:rPr lang="zh-CN" altLang="en-US" sz="1800" dirty="0"/>
              <a:t>的评分来评测</a:t>
            </a:r>
            <a:r>
              <a:rPr lang="en-US" altLang="zh-CN" sz="1800" dirty="0"/>
              <a:t>item</a:t>
            </a:r>
            <a:r>
              <a:rPr lang="zh-CN" altLang="en-US" sz="1800" dirty="0"/>
              <a:t>之间的相似性，基于</a:t>
            </a:r>
            <a:r>
              <a:rPr lang="en-US" altLang="zh-CN" sz="1800" dirty="0"/>
              <a:t>item</a:t>
            </a:r>
            <a:r>
              <a:rPr lang="zh-CN" altLang="en-US" sz="1800" dirty="0"/>
              <a:t>之间的相似性做出推荐；</a:t>
            </a:r>
          </a:p>
          <a:p>
            <a:r>
              <a:rPr lang="en-US" altLang="zh-CN" sz="1800" dirty="0"/>
              <a:t>user-based CF</a:t>
            </a:r>
          </a:p>
          <a:p>
            <a:pPr marL="0" indent="0">
              <a:buNone/>
            </a:pPr>
            <a:r>
              <a:rPr lang="zh-CN" altLang="en-US" sz="1800" dirty="0"/>
              <a:t>基于</a:t>
            </a:r>
            <a:r>
              <a:rPr lang="en-US" altLang="zh-CN" sz="1800" dirty="0"/>
              <a:t>user</a:t>
            </a:r>
            <a:r>
              <a:rPr lang="zh-CN" altLang="en-US" sz="1800" dirty="0"/>
              <a:t>的协同过滤，通过不同用户对</a:t>
            </a:r>
            <a:r>
              <a:rPr lang="en-US" altLang="zh-CN" sz="1800" dirty="0"/>
              <a:t>item</a:t>
            </a:r>
            <a:r>
              <a:rPr lang="zh-CN" altLang="en-US" sz="1800" dirty="0"/>
              <a:t>的评分来评测用户之间的相似性，基于用户之间的相似性做出推荐；</a:t>
            </a:r>
          </a:p>
          <a:p>
            <a:pPr marL="0" indent="0">
              <a:buNone/>
            </a:pPr>
            <a:endParaRPr lang="zh-CN" altLang="en-US" sz="1800" dirty="0"/>
          </a:p>
        </p:txBody>
      </p:sp>
      <p:pic>
        <p:nvPicPr>
          <p:cNvPr id="3076" name="Picture 4" descr="http://www.ibm.com/developerworks/cn/web/1103_zhaoct_recommstudy2/image0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501007"/>
            <a:ext cx="37338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ibm.com/developerworks/cn/web/1103_zhaoct_recommstudy2/image01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501007"/>
            <a:ext cx="3524250" cy="304800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228184" y="6566587"/>
            <a:ext cx="1368152" cy="369332"/>
          </a:xfrm>
          <a:prstGeom prst="rect">
            <a:avLst/>
          </a:prstGeom>
          <a:noFill/>
        </p:spPr>
        <p:txBody>
          <a:bodyPr wrap="square" rtlCol="0">
            <a:spAutoFit/>
          </a:bodyPr>
          <a:lstStyle/>
          <a:p>
            <a:r>
              <a:rPr lang="en-US" altLang="zh-CN" dirty="0"/>
              <a:t>item-based </a:t>
            </a:r>
          </a:p>
        </p:txBody>
      </p:sp>
      <p:sp>
        <p:nvSpPr>
          <p:cNvPr id="6" name="文本框 5"/>
          <p:cNvSpPr txBox="1"/>
          <p:nvPr/>
        </p:nvSpPr>
        <p:spPr>
          <a:xfrm>
            <a:off x="1663597" y="6549009"/>
            <a:ext cx="1362871" cy="369332"/>
          </a:xfrm>
          <a:prstGeom prst="rect">
            <a:avLst/>
          </a:prstGeom>
          <a:noFill/>
        </p:spPr>
        <p:txBody>
          <a:bodyPr wrap="square" rtlCol="0">
            <a:spAutoFit/>
          </a:bodyPr>
          <a:lstStyle/>
          <a:p>
            <a:r>
              <a:rPr lang="en-US" altLang="zh-CN" dirty="0"/>
              <a:t>user-based</a:t>
            </a:r>
            <a:endParaRPr lang="zh-CN" altLang="en-US" dirty="0"/>
          </a:p>
        </p:txBody>
      </p:sp>
    </p:spTree>
    <p:extLst>
      <p:ext uri="{BB962C8B-B14F-4D97-AF65-F5344CB8AC3E}">
        <p14:creationId xmlns:p14="http://schemas.microsoft.com/office/powerpoint/2010/main" val="2186691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912110357"/>
  <p:tag name="MH_LIBRARY" val="GRAPHIC"/>
  <p:tag name="MH_TYPE" val="SubTitle"/>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50912110357"/>
  <p:tag name="MH_LIBRARY" val="GRAPHIC"/>
  <p:tag name="MH_ORDER" val="任意多边形 31"/>
</p:tagLst>
</file>

<file path=ppt/tags/tag3.xml><?xml version="1.0" encoding="utf-8"?>
<p:tagLst xmlns:a="http://schemas.openxmlformats.org/drawingml/2006/main" xmlns:r="http://schemas.openxmlformats.org/officeDocument/2006/relationships" xmlns:p="http://schemas.openxmlformats.org/presentationml/2006/main">
  <p:tag name="MH" val="20150912110357"/>
  <p:tag name="MH_LIBRARY" val="GRAPHIC"/>
  <p:tag name="MH_ORDER" val="任意多边形 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8845</TotalTime>
  <Words>2920</Words>
  <Application>Microsoft Office PowerPoint</Application>
  <PresentationFormat>全屏显示(4:3)</PresentationFormat>
  <Paragraphs>308</Paragraphs>
  <Slides>28</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幼圆</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李 李明</cp:lastModifiedBy>
  <cp:revision>506</cp:revision>
  <dcterms:created xsi:type="dcterms:W3CDTF">2013-10-30T09:04:50Z</dcterms:created>
  <dcterms:modified xsi:type="dcterms:W3CDTF">2018-09-06T08:06:39Z</dcterms:modified>
</cp:coreProperties>
</file>