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2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3EA0A-2028-472F-85D2-8A18F34C03C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CTR </a:t>
            </a:r>
            <a:r>
              <a:rPr lang="zh-CN" altLang="en-US" dirty="0"/>
              <a:t>预估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（</a:t>
            </a:r>
            <a:r>
              <a:rPr lang="en-US" altLang="zh-CN" dirty="0"/>
              <a:t>Click-Through-Rate</a:t>
            </a:r>
            <a:r>
              <a:rPr lang="zh-CN" altLang="en-US" dirty="0"/>
              <a:t>）互联网广告常用的术语，指网络广告（图片广告</a:t>
            </a:r>
            <a:r>
              <a:rPr lang="en-US" altLang="zh-CN" dirty="0"/>
              <a:t>/</a:t>
            </a:r>
            <a:r>
              <a:rPr lang="zh-CN" altLang="en-US" dirty="0"/>
              <a:t>文字广告</a:t>
            </a:r>
            <a:r>
              <a:rPr lang="en-US" altLang="zh-CN" dirty="0"/>
              <a:t>/</a:t>
            </a:r>
            <a:r>
              <a:rPr lang="zh-CN" altLang="en-US" dirty="0"/>
              <a:t>关键词广告</a:t>
            </a:r>
            <a:r>
              <a:rPr lang="en-US" altLang="zh-CN" dirty="0"/>
              <a:t>/</a:t>
            </a:r>
            <a:r>
              <a:rPr lang="zh-CN" altLang="en-US" dirty="0"/>
              <a:t>排名广告</a:t>
            </a:r>
            <a:r>
              <a:rPr lang="en-US" altLang="zh-CN" dirty="0"/>
              <a:t>/</a:t>
            </a:r>
            <a:r>
              <a:rPr lang="zh-CN" altLang="en-US" dirty="0"/>
              <a:t>视频广告等）的点击到达率，即该广告的点击量（严格的来说，可以是到达目标页面的数量）除以广告的浏览量（</a:t>
            </a:r>
            <a:r>
              <a:rPr lang="en-US" altLang="zh-CN" dirty="0"/>
              <a:t>PV- Page View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29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2465" y="1005840"/>
            <a:ext cx="100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评价指标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对于二值分类常用的评价指标</a:t>
            </a:r>
            <a:r>
              <a:rPr lang="en-US" altLang="zh-CN" dirty="0"/>
              <a:t>roc </a:t>
            </a:r>
            <a:r>
              <a:rPr lang="zh-CN" altLang="en-US" dirty="0"/>
              <a:t>曲线与</a:t>
            </a:r>
            <a:r>
              <a:rPr lang="en-US" altLang="zh-CN" dirty="0" err="1"/>
              <a:t>auc</a:t>
            </a:r>
            <a:r>
              <a:rPr lang="en-US" altLang="zh-CN" dirty="0"/>
              <a:t>(roc </a:t>
            </a:r>
            <a:r>
              <a:rPr lang="zh-CN" altLang="en-US" dirty="0"/>
              <a:t>曲线的面积</a:t>
            </a:r>
            <a:r>
              <a:rPr lang="en-US" altLang="zh-CN" dirty="0"/>
              <a:t>,</a:t>
            </a:r>
            <a:r>
              <a:rPr lang="zh-CN" altLang="en-US" dirty="0"/>
              <a:t>小于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  <a:r>
              <a:rPr lang="en-US" altLang="zh-CN" dirty="0"/>
              <a:t>ROC </a:t>
            </a:r>
            <a:r>
              <a:rPr lang="zh-CN" altLang="en-US" dirty="0"/>
              <a:t>曲线如下：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ROC</a:t>
            </a:r>
            <a:r>
              <a:rPr lang="zh-CN" altLang="en-US" dirty="0"/>
              <a:t>曲线的横坐标为</a:t>
            </a:r>
            <a:r>
              <a:rPr lang="en-US" altLang="zh-CN" dirty="0"/>
              <a:t>false positive rate</a:t>
            </a:r>
            <a:r>
              <a:rPr lang="zh-CN" altLang="en-US" dirty="0"/>
              <a:t>（</a:t>
            </a:r>
            <a:r>
              <a:rPr lang="en-US" altLang="zh-CN" dirty="0"/>
              <a:t>FPR</a:t>
            </a:r>
            <a:r>
              <a:rPr lang="zh-CN" altLang="en-US" dirty="0"/>
              <a:t>），纵坐标为</a:t>
            </a:r>
            <a:r>
              <a:rPr lang="en-US" altLang="zh-CN" dirty="0"/>
              <a:t>true positive rate</a:t>
            </a:r>
            <a:r>
              <a:rPr lang="zh-CN" altLang="en-US" dirty="0"/>
              <a:t>（</a:t>
            </a:r>
            <a:r>
              <a:rPr lang="en-US" altLang="zh-CN" dirty="0"/>
              <a:t>TPR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9557" y="4841614"/>
            <a:ext cx="7044765" cy="40011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真正率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（True Positive Rate , TPR）或灵敏度（sensitivity）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TPR = TP /（TP + FN）  （正样本预测结果数 / 正样本实际数）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6" y="5334890"/>
            <a:ext cx="5124450" cy="495300"/>
          </a:xfrm>
          <a:prstGeom prst="rect">
            <a:avLst/>
          </a:prstGeom>
        </p:spPr>
      </p:pic>
      <p:pic>
        <p:nvPicPr>
          <p:cNvPr id="3078" name="Picture 6" descr="http://my.csdn.net/uploads/201206/20/1340176083_5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99" y="1910898"/>
            <a:ext cx="6058969" cy="2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395" y="9401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4851" y="2818014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通过数据的角度可以成为一种解决问题的方法</a:t>
            </a:r>
          </a:p>
        </p:txBody>
      </p:sp>
    </p:spTree>
    <p:extLst>
      <p:ext uri="{BB962C8B-B14F-4D97-AF65-F5344CB8AC3E}">
        <p14:creationId xmlns:p14="http://schemas.microsoft.com/office/powerpoint/2010/main" val="31998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092" y="888976"/>
            <a:ext cx="456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 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预估背景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预估，广告点击率（</a:t>
            </a:r>
            <a:r>
              <a:rPr lang="en-US" altLang="zh-CN" dirty="0"/>
              <a:t>Click-Through Rate Prediction</a:t>
            </a:r>
            <a:r>
              <a:rPr lang="zh-CN" altLang="en-US" dirty="0"/>
              <a:t>）是互联网计算广告中的关键环节，预估准确性直接影响公司广告收入。</a:t>
            </a:r>
            <a:r>
              <a:rPr lang="en-US" altLang="zh-CN" dirty="0"/>
              <a:t>CTR</a:t>
            </a:r>
            <a:r>
              <a:rPr lang="zh-CN" altLang="en-US" dirty="0"/>
              <a:t>预估中用的最多的模型是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Logistic Regression</a:t>
            </a:r>
            <a:r>
              <a:rPr lang="zh-CN" altLang="en-US" dirty="0"/>
              <a:t>），</a:t>
            </a:r>
            <a:r>
              <a:rPr lang="en-US" altLang="zh-CN" dirty="0"/>
              <a:t>LR</a:t>
            </a:r>
            <a:r>
              <a:rPr lang="zh-CN" altLang="en-US" dirty="0"/>
              <a:t>是广义线性模型，与传统线性模型相比，</a:t>
            </a:r>
            <a:r>
              <a:rPr lang="en-US" altLang="zh-CN" dirty="0"/>
              <a:t>LR</a:t>
            </a:r>
            <a:r>
              <a:rPr lang="zh-CN" altLang="en-US" dirty="0"/>
              <a:t>使用了</a:t>
            </a:r>
            <a:r>
              <a:rPr lang="en-US" altLang="zh-CN" dirty="0"/>
              <a:t>Logit</a:t>
            </a:r>
            <a:r>
              <a:rPr lang="zh-CN" altLang="en-US" dirty="0"/>
              <a:t>变换将函数值映射到</a:t>
            </a:r>
            <a:r>
              <a:rPr lang="en-US" altLang="zh-CN" dirty="0"/>
              <a:t>0~1</a:t>
            </a:r>
            <a:r>
              <a:rPr lang="zh-CN" altLang="en-US" dirty="0"/>
              <a:t>区间 ，映射后的函数值就是</a:t>
            </a:r>
            <a:r>
              <a:rPr lang="en-US" altLang="zh-CN" dirty="0"/>
              <a:t>CTR</a:t>
            </a:r>
            <a:r>
              <a:rPr lang="zh-CN" altLang="en-US" dirty="0"/>
              <a:t>的预估值。</a:t>
            </a:r>
            <a:r>
              <a:rPr lang="en-US" altLang="zh-CN" dirty="0"/>
              <a:t>LR</a:t>
            </a:r>
            <a:r>
              <a:rPr lang="zh-CN" altLang="en-US" dirty="0"/>
              <a:t>，逻辑回归模型，这种线性模型很容易并行化，处理上亿条训练样本不是问题，但线性模型学习能力有限，需要大量特征工程预先分析出有效的特征、特征组合，从而去间接增强</a:t>
            </a:r>
            <a:r>
              <a:rPr lang="en-US" altLang="zh-CN" dirty="0"/>
              <a:t>LR </a:t>
            </a:r>
            <a:r>
              <a:rPr lang="zh-CN" altLang="en-US" dirty="0"/>
              <a:t>的非线性学习能力。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748145"/>
            <a:ext cx="8005158" cy="52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8274" y="828886"/>
            <a:ext cx="4568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CTR </a:t>
            </a:r>
            <a:r>
              <a:rPr lang="zh-CN" altLang="en-US" sz="5400" b="1" dirty="0">
                <a:ln/>
                <a:solidFill>
                  <a:schemeClr val="accent3"/>
                </a:solidFill>
              </a:rPr>
              <a:t>预估特点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响应快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实现简单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容易欠拟合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持续的学习能力</a:t>
            </a:r>
          </a:p>
        </p:txBody>
      </p:sp>
    </p:spTree>
    <p:extLst>
      <p:ext uri="{BB962C8B-B14F-4D97-AF65-F5344CB8AC3E}">
        <p14:creationId xmlns:p14="http://schemas.microsoft.com/office/powerpoint/2010/main" val="29445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逻辑回归</a:t>
            </a:r>
            <a:endParaRPr lang="en-US" altLang="zh-CN" dirty="0"/>
          </a:p>
          <a:p>
            <a:r>
              <a:rPr lang="zh-CN" altLang="en-US" dirty="0"/>
              <a:t>回归是一种极易理解的模型，</a:t>
            </a:r>
            <a:endParaRPr lang="en-US" altLang="zh-CN" dirty="0"/>
          </a:p>
          <a:p>
            <a:r>
              <a:rPr lang="zh-CN" altLang="en-US" dirty="0"/>
              <a:t>就相当于</a:t>
            </a:r>
            <a:r>
              <a:rPr lang="en-US" altLang="zh-CN" dirty="0"/>
              <a:t>y=f(x)</a:t>
            </a:r>
            <a:r>
              <a:rPr lang="zh-CN" altLang="en-US" dirty="0"/>
              <a:t>，表明自变量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与因变量</a:t>
            </a:r>
            <a:r>
              <a:rPr lang="en-US" altLang="zh-CN" dirty="0"/>
              <a:t>y</a:t>
            </a:r>
            <a:r>
              <a:rPr lang="zh-CN" altLang="en-US" dirty="0"/>
              <a:t>的关系。</a:t>
            </a:r>
            <a:endParaRPr lang="en-US" altLang="zh-CN" dirty="0"/>
          </a:p>
          <a:p>
            <a:r>
              <a:rPr lang="zh-CN" altLang="en-US" dirty="0"/>
              <a:t>逻辑函数为：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680" y="887562"/>
            <a:ext cx="439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CTR</a:t>
            </a:r>
            <a:r>
              <a:rPr lang="zh-CN" altLang="en-US" sz="5400" b="1" cap="none" spc="0" dirty="0">
                <a:ln/>
                <a:solidFill>
                  <a:schemeClr val="accent3"/>
                </a:solidFill>
                <a:effectLst/>
              </a:rPr>
              <a:t>预估模型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4516565"/>
            <a:ext cx="1590476" cy="580952"/>
          </a:xfrm>
          <a:prstGeom prst="rect">
            <a:avLst/>
          </a:prstGeom>
        </p:spPr>
      </p:pic>
      <p:pic>
        <p:nvPicPr>
          <p:cNvPr id="1028" name="Picture 4" descr="http://img.blog.csdn.net/20141209123618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9" y="2556931"/>
            <a:ext cx="4958407" cy="30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310" y="1120462"/>
            <a:ext cx="936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对于线性边界的情况，边界形式如下：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则预测函数为：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构造损失函数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取似然函数：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en-US" altLang="zh-CN" dirty="0"/>
          </a:p>
        </p:txBody>
      </p:sp>
      <p:pic>
        <p:nvPicPr>
          <p:cNvPr id="2054" name="Picture 6" descr="http://img.blog.csdn.net/20140716153419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1598348"/>
            <a:ext cx="3600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.blog.csdn.net/201407161534315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2765389"/>
            <a:ext cx="26289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g.blog.csdn.net/201407161537408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4190794"/>
            <a:ext cx="33337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g.blog.csdn.net/20140716153515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8" y="5312176"/>
            <a:ext cx="4933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注：似然则用来描述已知随机变量输出结果时，未知参数的可能取值</a:t>
                </a:r>
                <a:r>
                  <a:rPr lang="en-US" altLang="zh-CN" dirty="0"/>
                  <a:t>:P(Y=y|</a:t>
                </a:r>
                <a:r>
                  <a:rPr lang="el-GR" altLang="zh-CN" dirty="0"/>
                  <a:t>θ)</a:t>
                </a:r>
                <a:endParaRPr lang="en-US" altLang="zh-CN" dirty="0"/>
              </a:p>
              <a:p>
                <a:r>
                  <a:rPr lang="zh-CN" altLang="en-US" dirty="0"/>
                  <a:t>对似然函数取对数：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lang="zh-CN" altLang="en-US" dirty="0"/>
                  <a:t>损失函数，梯度下降求：                                     要求满足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argmin(J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梯度下降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blipFill>
                <a:blip r:embed="rId2"/>
                <a:stretch>
                  <a:fillRect l="-577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begin{align}J(\theta) = -\frac{1}{m} \left[ \sum_{i=1}^m y^{(i)} \log h_\theta(x^{(i)}) + (1-y^{(i)}) \log (1-h_\theta(x^{(i)})) \right]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8" y="1836794"/>
            <a:ext cx="4895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015.cnblogs.com/blog/743682/201511/743682-20151108163924102-18663988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25" y="3228803"/>
            <a:ext cx="3834534" cy="21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my.csdn.net/uploads/201407/16/1405496972_18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3489643"/>
            <a:ext cx="3734781" cy="2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g.my.csdn.net/uploads/201407/16/1405496971_16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2317548"/>
            <a:ext cx="20193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θ</a:t>
                </a:r>
                <a:r>
                  <a:rPr lang="zh-CN" altLang="en-US" dirty="0"/>
                  <a:t>更新过程可以写成：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Loop {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             for   every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u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until  </a:t>
                </a:r>
                <a:r>
                  <a:rPr lang="zh-CN" altLang="en-US" dirty="0"/>
                  <a:t>收敛</a:t>
                </a:r>
                <a:endParaRPr lang="en-US" altLang="zh-CN" dirty="0"/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正则化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在训练数据不够多时，或者</a:t>
                </a:r>
                <a:r>
                  <a:rPr lang="en-US" altLang="zh-CN" dirty="0"/>
                  <a:t>overtraining</a:t>
                </a:r>
                <a:r>
                  <a:rPr lang="zh-CN" altLang="en-US" dirty="0"/>
                  <a:t>时，常常会导致</a:t>
                </a:r>
                <a:r>
                  <a:rPr lang="en-US" altLang="zh-CN" dirty="0"/>
                  <a:t>overfitting</a:t>
                </a:r>
                <a:r>
                  <a:rPr lang="zh-CN" altLang="en-US" dirty="0"/>
                  <a:t>（过拟合）。其直观的表现如下图所示，随着训练过程，网络 在</a:t>
                </a:r>
                <a:r>
                  <a:rPr lang="en-US" altLang="zh-CN" dirty="0"/>
                  <a:t>training data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渐渐减小，但是在验证集上的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却反而渐渐增大，对训练集外的数据却不准确。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blipFill>
                <a:blip r:embed="rId2"/>
                <a:stretch>
                  <a:fillRect l="-487" t="-1269"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6" y="1758141"/>
            <a:ext cx="3562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713" y="897776"/>
            <a:ext cx="10241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L2 regularization</a:t>
            </a:r>
            <a:r>
              <a:rPr lang="zh-CN" altLang="en-US" b="1" dirty="0"/>
              <a:t>（权重衰减）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样本大小，</a:t>
            </a:r>
            <a:r>
              <a:rPr lang="en-US" altLang="zh-CN" dirty="0"/>
              <a:t>λ</a:t>
            </a:r>
            <a:r>
              <a:rPr lang="zh-CN" altLang="en-US" dirty="0"/>
              <a:t>就是正则项系数。更小 的权值</a:t>
            </a:r>
            <a:r>
              <a:rPr lang="en-US" altLang="zh-CN" dirty="0"/>
              <a:t>w</a:t>
            </a:r>
            <a:r>
              <a:rPr lang="zh-CN" altLang="en-US" dirty="0"/>
              <a:t>，从某种意义上说，表示网络的复杂度更低，对数据的拟合刚刚好（这个法则也叫做奥卡姆剃刀）。而在实际应用中，也验证了这一点，</a:t>
            </a:r>
            <a:r>
              <a:rPr lang="en-US" altLang="zh-CN" dirty="0"/>
              <a:t>L2</a:t>
            </a:r>
            <a:r>
              <a:rPr lang="zh-CN" altLang="en-US" dirty="0"/>
              <a:t>正则化的效果 往往好于未经正则化的效果。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L1 regularization</a:t>
            </a:r>
          </a:p>
          <a:p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          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                                                update w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比原始的更新规则多出了</a:t>
            </a:r>
            <a:r>
              <a:rPr lang="en-US" altLang="zh-CN" dirty="0"/>
              <a:t>η * λ * </a:t>
            </a:r>
            <a:r>
              <a:rPr lang="en-US" altLang="zh-CN" dirty="0" err="1"/>
              <a:t>sgn</a:t>
            </a:r>
            <a:r>
              <a:rPr lang="en-US" altLang="zh-CN" dirty="0"/>
              <a:t>(w)/n</a:t>
            </a:r>
            <a:r>
              <a:rPr lang="zh-CN" altLang="en-US" dirty="0"/>
              <a:t>这一项。当</a:t>
            </a:r>
            <a:r>
              <a:rPr lang="en-US" altLang="zh-CN" dirty="0"/>
              <a:t>w</a:t>
            </a:r>
            <a:r>
              <a:rPr lang="zh-CN" altLang="en-US" dirty="0"/>
              <a:t>为正时，更新后的</a:t>
            </a:r>
            <a:r>
              <a:rPr lang="en-US" altLang="zh-CN" dirty="0"/>
              <a:t>w</a:t>
            </a:r>
            <a:r>
              <a:rPr lang="zh-CN" altLang="en-US" dirty="0"/>
              <a:t>变小。当</a:t>
            </a:r>
            <a:r>
              <a:rPr lang="en-US" altLang="zh-CN" dirty="0"/>
              <a:t>w</a:t>
            </a:r>
            <a:r>
              <a:rPr lang="zh-CN" altLang="en-US" dirty="0"/>
              <a:t>为负时，更新后的</a:t>
            </a:r>
            <a:r>
              <a:rPr lang="en-US" altLang="zh-CN" dirty="0"/>
              <a:t>w</a:t>
            </a:r>
            <a:r>
              <a:rPr lang="zh-CN" altLang="en-US" dirty="0"/>
              <a:t>变大，因此它的效果就是让</a:t>
            </a:r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0</a:t>
            </a:r>
            <a:r>
              <a:rPr lang="zh-CN" altLang="en-US" dirty="0"/>
              <a:t>靠，使网络中的权重尽可能为</a:t>
            </a:r>
            <a:r>
              <a:rPr lang="en-US" altLang="zh-CN" dirty="0"/>
              <a:t>0</a:t>
            </a:r>
            <a:r>
              <a:rPr lang="zh-CN" altLang="en-US" dirty="0"/>
              <a:t>，也就相当于减小了网络复杂度，防止过拟合。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81" y="1527838"/>
            <a:ext cx="18383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技术分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340803"/>
            <a:ext cx="2990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技术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4140113"/>
            <a:ext cx="28003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技术分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53" y="4009822"/>
            <a:ext cx="30384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901</TotalTime>
  <Words>500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Garamond</vt:lpstr>
      <vt:lpstr>环保</vt:lpstr>
      <vt:lpstr>CTR 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李李明</dc:creator>
  <cp:lastModifiedBy>李明 李</cp:lastModifiedBy>
  <cp:revision>140</cp:revision>
  <dcterms:created xsi:type="dcterms:W3CDTF">2016-06-29T02:46:04Z</dcterms:created>
  <dcterms:modified xsi:type="dcterms:W3CDTF">2019-05-23T09:57:28Z</dcterms:modified>
</cp:coreProperties>
</file>