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8" r:id="rId7"/>
    <p:sldId id="276" r:id="rId8"/>
    <p:sldId id="278" r:id="rId9"/>
    <p:sldId id="275" r:id="rId10"/>
    <p:sldId id="277" r:id="rId11"/>
    <p:sldId id="281" r:id="rId12"/>
    <p:sldId id="279" r:id="rId13"/>
    <p:sldId id="280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76" d="100"/>
          <a:sy n="76" d="100"/>
        </p:scale>
        <p:origin x="67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2019年5月13日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2019年5月13日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0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2019年5月13日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2019年5月13日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Git  </a:t>
            </a:r>
            <a:r>
              <a:rPr lang="zh-CN" altLang="en-US" dirty="0">
                <a:ea typeface="微软雅黑" panose="020B0503020204020204" pitchFamily="34" charset="-122"/>
              </a:rPr>
              <a:t>版本控制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是一个开源的分布式版本控制系统，用于敏捷高效地处理任何或小或大的项目。</a:t>
            </a:r>
            <a:endParaRPr 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09FD2-F41C-41F5-880F-C8DBD634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冲突解决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257447-C73D-4EEA-9572-BE549B18EC6F}"/>
              </a:ext>
            </a:extLst>
          </p:cNvPr>
          <p:cNvSpPr txBox="1"/>
          <p:nvPr/>
        </p:nvSpPr>
        <p:spPr>
          <a:xfrm>
            <a:off x="1269876" y="1772816"/>
            <a:ext cx="88569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丢弃本地文件，用远程文件覆盖本地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git checkout  [</a:t>
            </a:r>
            <a:r>
              <a:rPr lang="zh-CN" altLang="en-US" sz="1600" dirty="0">
                <a:solidFill>
                  <a:srgbClr val="0070C0"/>
                </a:solidFill>
              </a:rPr>
              <a:t>文件路径</a:t>
            </a:r>
            <a:r>
              <a:rPr lang="en-US" altLang="zh-CN" sz="1600" dirty="0">
                <a:solidFill>
                  <a:srgbClr val="0070C0"/>
                </a:solidFill>
              </a:rPr>
              <a:t>]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 git pull </a:t>
            </a:r>
            <a:r>
              <a:rPr lang="zh-CN" altLang="en-US" sz="1600" dirty="0"/>
              <a:t>出现冲突</a:t>
            </a:r>
            <a:endParaRPr lang="en-US" altLang="zh-CN" sz="1600" dirty="0"/>
          </a:p>
          <a:p>
            <a:r>
              <a:rPr lang="zh-CN" altLang="en-US" sz="1600" b="1" dirty="0"/>
              <a:t>方式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en-US" altLang="zh-CN" sz="1600" dirty="0"/>
              <a:t>git add [</a:t>
            </a:r>
            <a:r>
              <a:rPr lang="zh-CN" altLang="en-US" sz="1600" dirty="0"/>
              <a:t>文件路径</a:t>
            </a:r>
            <a:r>
              <a:rPr lang="en-US" altLang="zh-CN" sz="1600" dirty="0"/>
              <a:t>]  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b="1" dirty="0"/>
              <a:t>方式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</a:t>
            </a:r>
          </a:p>
          <a:p>
            <a:r>
              <a:rPr lang="en-US" altLang="zh-CN" sz="1600" dirty="0"/>
              <a:t>git stash pop </a:t>
            </a:r>
          </a:p>
          <a:p>
            <a:pPr marL="342900" indent="-342900">
              <a:buAutoNum type="arabicParenR"/>
            </a:pPr>
            <a:endParaRPr lang="en-US" altLang="zh-CN" sz="1600" dirty="0"/>
          </a:p>
          <a:p>
            <a:pPr marL="342900" indent="-342900">
              <a:buAutoNum type="arabicParenR"/>
            </a:pPr>
            <a:r>
              <a:rPr lang="zh-CN" altLang="en-US" sz="1600" dirty="0">
                <a:solidFill>
                  <a:srgbClr val="0070C0"/>
                </a:solidFill>
              </a:rPr>
              <a:t>编辑的</a:t>
            </a:r>
            <a:r>
              <a:rPr lang="en-US" altLang="zh-CN" sz="1600" dirty="0">
                <a:solidFill>
                  <a:srgbClr val="0070C0"/>
                </a:solidFill>
              </a:rPr>
              <a:t>[</a:t>
            </a:r>
            <a:r>
              <a:rPr lang="zh-CN" altLang="en-US" sz="1600" dirty="0">
                <a:solidFill>
                  <a:srgbClr val="0070C0"/>
                </a:solidFill>
              </a:rPr>
              <a:t>文件路径</a:t>
            </a:r>
            <a:r>
              <a:rPr lang="en-US" altLang="zh-CN" sz="1600" dirty="0">
                <a:solidFill>
                  <a:srgbClr val="0070C0"/>
                </a:solidFill>
              </a:rPr>
              <a:t>]</a:t>
            </a:r>
            <a:r>
              <a:rPr lang="zh-CN" altLang="en-US" sz="1600" dirty="0">
                <a:solidFill>
                  <a:srgbClr val="0070C0"/>
                </a:solidFill>
              </a:rPr>
              <a:t>，并打开， 修改冲突内容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0070C0"/>
                </a:solidFill>
              </a:rPr>
              <a:t>git add [</a:t>
            </a:r>
            <a:r>
              <a:rPr lang="zh-CN" altLang="en-US" sz="1600" dirty="0">
                <a:solidFill>
                  <a:srgbClr val="0070C0"/>
                </a:solidFill>
              </a:rPr>
              <a:t>文件路径</a:t>
            </a:r>
            <a:r>
              <a:rPr lang="en-US" altLang="zh-CN" sz="1600" dirty="0">
                <a:solidFill>
                  <a:srgbClr val="0070C0"/>
                </a:solidFill>
              </a:rPr>
              <a:t>] 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0070C0"/>
                </a:solidFill>
              </a:rPr>
              <a:t>git commit -m ' resolve conflict ‘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0070C0"/>
                </a:solidFill>
              </a:rPr>
              <a:t>git push</a:t>
            </a: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pPr marL="342900" indent="-342900">
              <a:buAutoNum type="arabicPeriod" startAt="3"/>
            </a:pPr>
            <a:r>
              <a:rPr lang="zh-CN" altLang="en-US" sz="1600" dirty="0">
                <a:solidFill>
                  <a:srgbClr val="0070C0"/>
                </a:solidFill>
              </a:rPr>
              <a:t>强制还原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b="1" dirty="0"/>
              <a:t>git reset –hard   [</a:t>
            </a:r>
            <a:r>
              <a:rPr lang="zh-CN" altLang="en-US" sz="1600" b="1" dirty="0"/>
              <a:t>版本号</a:t>
            </a:r>
            <a:r>
              <a:rPr lang="en-US" altLang="zh-CN" sz="1600" b="1" dirty="0"/>
              <a:t>]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342900" indent="-342900">
              <a:buAutoNum type="arabicParenR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Why </a:t>
            </a:r>
            <a:r>
              <a:rPr lang="zh-CN" altLang="en-US" dirty="0">
                <a:ea typeface="微软雅黑" panose="020B0503020204020204" pitchFamily="34" charset="-122"/>
              </a:rPr>
              <a:t>版本控制</a:t>
            </a:r>
            <a:r>
              <a:rPr lang="en-US" altLang="zh-CN" dirty="0">
                <a:ea typeface="微软雅黑" panose="020B0503020204020204" pitchFamily="34" charset="-122"/>
              </a:rPr>
              <a:t>?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65212" y="1828800"/>
            <a:ext cx="9349680" cy="4191000"/>
          </a:xfrm>
        </p:spPr>
        <p:txBody>
          <a:bodyPr rtlCol="0"/>
          <a:lstStyle/>
          <a:p>
            <a:pPr marL="45720" indent="0">
              <a:buNone/>
            </a:pPr>
            <a:r>
              <a:rPr lang="zh-CN" altLang="en-US" sz="1800" b="1" dirty="0"/>
              <a:t>版本控制</a:t>
            </a:r>
            <a:r>
              <a:rPr lang="zh-CN" altLang="en-US" sz="1800" dirty="0"/>
              <a:t>（</a:t>
            </a:r>
            <a:r>
              <a:rPr lang="en-US" altLang="zh-CN" sz="1800" dirty="0"/>
              <a:t>Revision control</a:t>
            </a:r>
            <a:r>
              <a:rPr lang="zh-CN" altLang="en-US" sz="1800" dirty="0"/>
              <a:t>）是维护工程蓝图的标准作法，能够追踪</a:t>
            </a:r>
            <a:r>
              <a:rPr lang="zh-CN" altLang="en-US" sz="1800" dirty="0">
                <a:solidFill>
                  <a:srgbClr val="C00000"/>
                </a:solidFill>
              </a:rPr>
              <a:t>记录</a:t>
            </a:r>
            <a:r>
              <a:rPr lang="zh-CN" altLang="en-US" sz="1800" dirty="0"/>
              <a:t>工程蓝图从诞生一直到定案的过程。此外，版本控制也是一种软件工程技巧，借此能在软件开发的过程中，确保由不同人所编辑的同一程式档案都得到</a:t>
            </a:r>
            <a:r>
              <a:rPr lang="zh-CN" altLang="en-US" sz="1800" dirty="0">
                <a:solidFill>
                  <a:srgbClr val="C00000"/>
                </a:solidFill>
              </a:rPr>
              <a:t>同步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269876" y="3861048"/>
            <a:ext cx="2160240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假设没有版本控制</a:t>
            </a:r>
          </a:p>
        </p:txBody>
      </p:sp>
      <p:sp>
        <p:nvSpPr>
          <p:cNvPr id="3" name="右箭头 2"/>
          <p:cNvSpPr/>
          <p:nvPr/>
        </p:nvSpPr>
        <p:spPr>
          <a:xfrm>
            <a:off x="3790156" y="3931916"/>
            <a:ext cx="720080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778087" y="3319203"/>
            <a:ext cx="1623068" cy="63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沟通不畅</a:t>
            </a:r>
          </a:p>
        </p:txBody>
      </p:sp>
      <p:sp>
        <p:nvSpPr>
          <p:cNvPr id="7" name="椭圆 6"/>
          <p:cNvSpPr/>
          <p:nvPr/>
        </p:nvSpPr>
        <p:spPr>
          <a:xfrm>
            <a:off x="7030516" y="4328761"/>
            <a:ext cx="2016225" cy="65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进度不一致脱节</a:t>
            </a:r>
          </a:p>
        </p:txBody>
      </p:sp>
      <p:sp>
        <p:nvSpPr>
          <p:cNvPr id="8" name="椭圆 7"/>
          <p:cNvSpPr/>
          <p:nvPr/>
        </p:nvSpPr>
        <p:spPr>
          <a:xfrm>
            <a:off x="5143112" y="4744277"/>
            <a:ext cx="1671379" cy="73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文档管理混乱</a:t>
            </a:r>
          </a:p>
        </p:txBody>
      </p:sp>
      <p:sp>
        <p:nvSpPr>
          <p:cNvPr id="10" name="椭圆 9"/>
          <p:cNvSpPr/>
          <p:nvPr/>
        </p:nvSpPr>
        <p:spPr>
          <a:xfrm>
            <a:off x="8481275" y="3511860"/>
            <a:ext cx="1584176" cy="698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代码冲突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SVN </a:t>
            </a:r>
            <a:r>
              <a:rPr lang="zh-CN" altLang="en-US" dirty="0"/>
              <a:t>区别</a:t>
            </a:r>
          </a:p>
        </p:txBody>
      </p:sp>
      <p:pic>
        <p:nvPicPr>
          <p:cNvPr id="1028" name="Picture 4" descr="https://www.runoob.com/wp-content/uploads/2015/02/0D32F290-80B0-4EA4-9836-CA58E22569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988840"/>
            <a:ext cx="6984776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8212" y="1844824"/>
            <a:ext cx="9505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Git</a:t>
            </a:r>
            <a:r>
              <a:rPr lang="zh-CN" altLang="en-US" sz="1600" dirty="0"/>
              <a:t>在对待数据版本管理上的做法，与其他版本控制系统不同。其他系统存储版本变更信息，就像用一个记事本记录下了文件的变化情况。而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采用保存“</a:t>
            </a:r>
            <a:r>
              <a:rPr lang="zh-CN" altLang="en-US" sz="1600" dirty="0">
                <a:solidFill>
                  <a:srgbClr val="C00000"/>
                </a:solidFill>
              </a:rPr>
              <a:t>快照流</a:t>
            </a:r>
            <a:r>
              <a:rPr lang="zh-CN" altLang="en-US" sz="1600" dirty="0"/>
              <a:t>”的方式管理文件，就像是把原来的文件放到抽屉里，然后在新的复印件上做出修改。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6" name="Picture 4" descr="https://static.oschina.net/uploads/space/2018/0410/165116_HEbv_34524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3068960"/>
            <a:ext cx="53149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67683" y="861864"/>
            <a:ext cx="5052518" cy="51110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工作目录</a:t>
            </a:r>
            <a:endParaRPr lang="en-US" altLang="zh-CN" dirty="0"/>
          </a:p>
          <a:p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工作区就是我们工作的文件夹目录。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暂存区</a:t>
            </a:r>
            <a:endParaRPr lang="en-US" altLang="zh-CN" dirty="0"/>
          </a:p>
          <a:p>
            <a:pPr lvl="0"/>
            <a:r>
              <a:rPr lang="zh-CN" altLang="zh-CN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Git和其它版本管理工具一个不同之处就在于，git有一个暂存区，当我们执行git add命令的时候，我们实际上就是把修改后的文件放入到这个暂存区，而不是直接发布版本 </a:t>
            </a:r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本地仓库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Git</a:t>
            </a:r>
            <a:r>
              <a:rPr lang="en-US" altLang="zh-CN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管理的本地目录。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pPr lvl="0"/>
            <a:r>
              <a:rPr lang="en-US" altLang="zh-CN" dirty="0"/>
              <a:t>4. </a:t>
            </a:r>
            <a:r>
              <a:rPr lang="zh-CN" altLang="en-US" dirty="0"/>
              <a:t>远程仓库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远程仓库是指托管在网络上的项目仓库，可能会有好多个，其中有些你只能读，另外有些可以写。同他人协作开发某个项目时，需要管理这些远程仓库，以便推送或拉取数据，分享各自的工作进展。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pPr lvl="0"/>
            <a:endParaRPr lang="zh-CN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endParaRPr lang="zh-CN" altLang="en-US" dirty="0"/>
          </a:p>
        </p:txBody>
      </p:sp>
      <p:sp>
        <p:nvSpPr>
          <p:cNvPr id="5" name="剪去单角的矩形 4"/>
          <p:cNvSpPr/>
          <p:nvPr/>
        </p:nvSpPr>
        <p:spPr>
          <a:xfrm>
            <a:off x="1148560" y="908720"/>
            <a:ext cx="136815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本地仓库</a:t>
            </a:r>
          </a:p>
        </p:txBody>
      </p:sp>
      <p:sp>
        <p:nvSpPr>
          <p:cNvPr id="7" name="剪去单角的矩形 6"/>
          <p:cNvSpPr/>
          <p:nvPr/>
        </p:nvSpPr>
        <p:spPr>
          <a:xfrm>
            <a:off x="1148560" y="3007060"/>
            <a:ext cx="136815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暂存区</a:t>
            </a:r>
            <a:endParaRPr lang="en-US" altLang="zh-CN" dirty="0"/>
          </a:p>
          <a:p>
            <a:pPr algn="ctr"/>
            <a:r>
              <a:rPr lang="en-US" altLang="zh-CN" dirty="0"/>
              <a:t>(Index)</a:t>
            </a:r>
            <a:endParaRPr lang="zh-CN" altLang="en-US" dirty="0"/>
          </a:p>
        </p:txBody>
      </p:sp>
      <p:sp>
        <p:nvSpPr>
          <p:cNvPr id="8" name="剪去单角的矩形 7"/>
          <p:cNvSpPr/>
          <p:nvPr/>
        </p:nvSpPr>
        <p:spPr>
          <a:xfrm>
            <a:off x="1148968" y="5078150"/>
            <a:ext cx="136815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剪去单角的矩形 8"/>
          <p:cNvSpPr/>
          <p:nvPr/>
        </p:nvSpPr>
        <p:spPr>
          <a:xfrm>
            <a:off x="4067550" y="2966188"/>
            <a:ext cx="1080120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</a:t>
            </a:r>
            <a:endParaRPr lang="en-US" altLang="zh-CN" dirty="0"/>
          </a:p>
          <a:p>
            <a:pPr algn="ctr"/>
            <a:r>
              <a:rPr lang="zh-CN" altLang="en-US" dirty="0"/>
              <a:t>仓库</a:t>
            </a:r>
          </a:p>
        </p:txBody>
      </p:sp>
      <p:cxnSp>
        <p:nvCxnSpPr>
          <p:cNvPr id="17" name="曲线连接符 16"/>
          <p:cNvCxnSpPr>
            <a:stCxn id="8" idx="2"/>
            <a:endCxn id="7" idx="2"/>
          </p:cNvCxnSpPr>
          <p:nvPr/>
        </p:nvCxnSpPr>
        <p:spPr>
          <a:xfrm rot="10800000">
            <a:off x="1148560" y="3464260"/>
            <a:ext cx="408" cy="2071090"/>
          </a:xfrm>
          <a:prstGeom prst="curvedConnector3">
            <a:avLst>
              <a:gd name="adj1" fmla="val 153926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7" idx="2"/>
            <a:endCxn id="5" idx="2"/>
          </p:cNvCxnSpPr>
          <p:nvPr/>
        </p:nvCxnSpPr>
        <p:spPr>
          <a:xfrm rot="10800000">
            <a:off x="1148560" y="1365920"/>
            <a:ext cx="12700" cy="2098340"/>
          </a:xfrm>
          <a:prstGeom prst="curvedConnector3">
            <a:avLst>
              <a:gd name="adj1" fmla="val 5334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曲线连接符 5119"/>
          <p:cNvCxnSpPr>
            <a:stCxn id="5" idx="0"/>
            <a:endCxn id="7" idx="0"/>
          </p:cNvCxnSpPr>
          <p:nvPr/>
        </p:nvCxnSpPr>
        <p:spPr>
          <a:xfrm>
            <a:off x="2516712" y="1365920"/>
            <a:ext cx="12700" cy="2098340"/>
          </a:xfrm>
          <a:prstGeom prst="curvedConnector3">
            <a:avLst>
              <a:gd name="adj1" fmla="val 4418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5" idx="0"/>
            <a:endCxn id="9" idx="3"/>
          </p:cNvCxnSpPr>
          <p:nvPr/>
        </p:nvCxnSpPr>
        <p:spPr>
          <a:xfrm>
            <a:off x="2516712" y="1365920"/>
            <a:ext cx="2090898" cy="1600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2" name="曲线连接符 5131"/>
          <p:cNvCxnSpPr>
            <a:stCxn id="7" idx="0"/>
            <a:endCxn id="8" idx="0"/>
          </p:cNvCxnSpPr>
          <p:nvPr/>
        </p:nvCxnSpPr>
        <p:spPr>
          <a:xfrm>
            <a:off x="2516712" y="3464260"/>
            <a:ext cx="408" cy="2071090"/>
          </a:xfrm>
          <a:prstGeom prst="curvedConnector3">
            <a:avLst>
              <a:gd name="adj1" fmla="val 13151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5" name="曲线连接符 5134"/>
          <p:cNvCxnSpPr>
            <a:stCxn id="9" idx="1"/>
            <a:endCxn id="8" idx="0"/>
          </p:cNvCxnSpPr>
          <p:nvPr/>
        </p:nvCxnSpPr>
        <p:spPr>
          <a:xfrm rot="5400000">
            <a:off x="2734984" y="3662724"/>
            <a:ext cx="1654762" cy="2090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文本框 5136"/>
          <p:cNvSpPr txBox="1"/>
          <p:nvPr/>
        </p:nvSpPr>
        <p:spPr>
          <a:xfrm>
            <a:off x="117748" y="2208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commit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05980" y="4311527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checkout -- files 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166899" y="2230424"/>
            <a:ext cx="16855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reset -- files 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4043" y="42788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add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610575" y="177191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push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67480" y="480698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pull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工作流程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8612" y="1974304"/>
            <a:ext cx="378214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克隆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资源作为工作目录。</a:t>
            </a:r>
          </a:p>
          <a:p>
            <a:pPr marL="4572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在克隆的资源上添加或修改文件。</a:t>
            </a:r>
          </a:p>
          <a:p>
            <a:pPr marL="4572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如果其他人修改了，你可以更新资源。</a:t>
            </a:r>
          </a:p>
          <a:p>
            <a:pPr marL="45720" indent="0"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在提交前查看修改。</a:t>
            </a:r>
          </a:p>
          <a:p>
            <a:pPr marL="45720" indent="0">
              <a:buNone/>
            </a:pPr>
            <a:r>
              <a:rPr lang="en-US" altLang="zh-CN" sz="1600" dirty="0"/>
              <a:t>5.</a:t>
            </a:r>
            <a:r>
              <a:rPr lang="zh-CN" altLang="en-US" sz="1600" dirty="0"/>
              <a:t>提交修改。</a:t>
            </a:r>
          </a:p>
          <a:p>
            <a:pPr marL="45720" indent="0">
              <a:buNone/>
            </a:pPr>
            <a:r>
              <a:rPr lang="en-US" altLang="zh-CN" sz="1600" dirty="0"/>
              <a:t>6.</a:t>
            </a:r>
            <a:r>
              <a:rPr lang="zh-CN" altLang="en-US" sz="1600" dirty="0"/>
              <a:t>在修改完成后，如果发现错误，可以撤回提交并再次修改并提交。</a:t>
            </a:r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04" y="1600201"/>
            <a:ext cx="4309608" cy="48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-blog.csdn.net/20140417113336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1052736"/>
            <a:ext cx="6153664" cy="48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6C2437-F301-4075-A14B-52C557B69F5A}"/>
              </a:ext>
            </a:extLst>
          </p:cNvPr>
          <p:cNvSpPr txBox="1"/>
          <p:nvPr/>
        </p:nvSpPr>
        <p:spPr>
          <a:xfrm>
            <a:off x="1269876" y="2420888"/>
            <a:ext cx="3600401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更新远程到本地保证最新版本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修改工作目录下文件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</a:t>
            </a:r>
            <a:r>
              <a:rPr lang="en-US" altLang="zh-CN" dirty="0"/>
              <a:t>git </a:t>
            </a:r>
            <a:r>
              <a:rPr lang="zh-CN" altLang="en-US" dirty="0"/>
              <a:t>仓库状态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查看变更文件内容，审核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添加变更文件到暂存区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添加变更文件到本地仓库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推送修改到远程仓库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D1DFE-2AE2-48CB-A446-DEBB55FF0EA8}"/>
              </a:ext>
            </a:extLst>
          </p:cNvPr>
          <p:cNvSpPr txBox="1"/>
          <p:nvPr/>
        </p:nvSpPr>
        <p:spPr>
          <a:xfrm>
            <a:off x="6238428" y="2420888"/>
            <a:ext cx="351358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pull /git pull origin dev</a:t>
            </a:r>
          </a:p>
          <a:p>
            <a:pPr marL="342900" indent="-342900">
              <a:buAutoNum type="arabicPeriod"/>
            </a:pPr>
            <a:r>
              <a:rPr lang="en-US" altLang="zh-CN" dirty="0"/>
              <a:t>vim + [file]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status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diff [file]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add [file]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commit –m “update”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push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B521BE8-F039-4984-9C39-C75B8F100EEC}"/>
              </a:ext>
            </a:extLst>
          </p:cNvPr>
          <p:cNvSpPr/>
          <p:nvPr/>
        </p:nvSpPr>
        <p:spPr>
          <a:xfrm>
            <a:off x="5120695" y="3429000"/>
            <a:ext cx="901709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分支管理</a:t>
            </a:r>
          </a:p>
        </p:txBody>
      </p:sp>
      <p:pic>
        <p:nvPicPr>
          <p:cNvPr id="1026" name="Picture 2" descr="git-no-ff-mode">
            <a:extLst>
              <a:ext uri="{FF2B5EF4-FFF2-40B4-BE49-F238E27FC236}">
                <a16:creationId xmlns:a16="http://schemas.microsoft.com/office/drawing/2014/main" id="{7DD42859-7B39-4E12-839B-FB98CA7A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41" y="2492896"/>
            <a:ext cx="4572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E7D324-3613-4289-8BB2-954C700F0BE0}"/>
              </a:ext>
            </a:extLst>
          </p:cNvPr>
          <p:cNvSpPr txBox="1"/>
          <p:nvPr/>
        </p:nvSpPr>
        <p:spPr>
          <a:xfrm>
            <a:off x="6382444" y="1412776"/>
            <a:ext cx="4464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创建分支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checkout -b dev</a:t>
            </a:r>
            <a:r>
              <a:rPr lang="zh-CN" altLang="zh-CN" sz="8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切换到分支</a:t>
            </a:r>
            <a:endParaRPr lang="en-US" altLang="zh-CN" dirty="0"/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checkout  dev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3.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查看分支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branch</a:t>
            </a:r>
            <a:r>
              <a:rPr lang="zh-CN" altLang="zh-CN" sz="800" dirty="0"/>
              <a:t> </a:t>
            </a:r>
            <a:r>
              <a:rPr lang="en-US" altLang="zh-CN" sz="800" dirty="0"/>
              <a:t> 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r>
              <a:rPr lang="en-US" altLang="zh-CN" dirty="0"/>
              <a:t>4. </a:t>
            </a:r>
            <a:r>
              <a:rPr lang="zh-CN" altLang="en-US" dirty="0"/>
              <a:t>合并分支</a:t>
            </a:r>
            <a:endParaRPr lang="en-US" altLang="zh-CN" dirty="0"/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merge dev</a:t>
            </a:r>
            <a:r>
              <a:rPr lang="zh-CN" altLang="zh-CN" sz="8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删除分支</a:t>
            </a:r>
            <a:endParaRPr lang="en-US" altLang="zh-CN" dirty="0"/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branch -d dev</a:t>
            </a:r>
            <a:r>
              <a:rPr lang="zh-CN" altLang="zh-CN" sz="8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D3721-14AE-4250-BF22-39352F8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47CE4-24D0-4A95-B2B6-0253976C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351</TotalTime>
  <Words>552</Words>
  <Application>Microsoft Office PowerPoint</Application>
  <PresentationFormat>自定义</PresentationFormat>
  <Paragraphs>103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 Unicode MS</vt:lpstr>
      <vt:lpstr>微软雅黑</vt:lpstr>
      <vt:lpstr>Arial</vt:lpstr>
      <vt:lpstr>Franklin Gothic Medium</vt:lpstr>
      <vt:lpstr>业务对比 16x9</vt:lpstr>
      <vt:lpstr>Git  版本控制</vt:lpstr>
      <vt:lpstr>Why 版本控制?</vt:lpstr>
      <vt:lpstr>Git 与 SVN 区别</vt:lpstr>
      <vt:lpstr>Git 原理</vt:lpstr>
      <vt:lpstr>PowerPoint 演示文稿</vt:lpstr>
      <vt:lpstr>Git 工作流程</vt:lpstr>
      <vt:lpstr>PowerPoint 演示文稿</vt:lpstr>
      <vt:lpstr>Git 基本操作</vt:lpstr>
      <vt:lpstr>Git 分支管理</vt:lpstr>
      <vt:lpstr>Git 冲突解决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李 李明</dc:creator>
  <cp:lastModifiedBy>李明 李</cp:lastModifiedBy>
  <cp:revision>101</cp:revision>
  <dcterms:created xsi:type="dcterms:W3CDTF">2019-05-09T01:36:48Z</dcterms:created>
  <dcterms:modified xsi:type="dcterms:W3CDTF">2019-05-13T01:04:40Z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