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75" r:id="rId5"/>
    <p:sldId id="280" r:id="rId6"/>
    <p:sldId id="272" r:id="rId7"/>
    <p:sldId id="273" r:id="rId8"/>
    <p:sldId id="274" r:id="rId9"/>
    <p:sldId id="276" r:id="rId10"/>
    <p:sldId id="277" r:id="rId11"/>
    <p:sldId id="278" r:id="rId12"/>
    <p:sldId id="279" r:id="rId13"/>
    <p:sldId id="267" r:id="rId14"/>
    <p:sldId id="281" r:id="rId15"/>
    <p:sldId id="285" r:id="rId16"/>
    <p:sldId id="286" r:id="rId17"/>
    <p:sldId id="287" r:id="rId18"/>
    <p:sldId id="282" r:id="rId19"/>
    <p:sldId id="288" r:id="rId20"/>
    <p:sldId id="289" r:id="rId21"/>
    <p:sldId id="263" r:id="rId22"/>
    <p:sldId id="264" r:id="rId23"/>
    <p:sldId id="283" r:id="rId24"/>
    <p:sldId id="268" r:id="rId25"/>
    <p:sldId id="284" r:id="rId26"/>
    <p:sldId id="257" r:id="rId27"/>
    <p:sldId id="258" r:id="rId28"/>
    <p:sldId id="259" r:id="rId29"/>
    <p:sldId id="290" r:id="rId30"/>
    <p:sldId id="291" r:id="rId31"/>
    <p:sldId id="292" r:id="rId32"/>
    <p:sldId id="293" r:id="rId33"/>
    <p:sldId id="294" r:id="rId34"/>
    <p:sldId id="295" r:id="rId35"/>
    <p:sldId id="260" r:id="rId36"/>
    <p:sldId id="296" r:id="rId37"/>
    <p:sldId id="297" r:id="rId38"/>
    <p:sldId id="298" r:id="rId39"/>
    <p:sldId id="304" r:id="rId40"/>
    <p:sldId id="299" r:id="rId41"/>
    <p:sldId id="300" r:id="rId42"/>
    <p:sldId id="301" r:id="rId43"/>
    <p:sldId id="302" r:id="rId44"/>
    <p:sldId id="303" r:id="rId45"/>
    <p:sldId id="305" r:id="rId46"/>
    <p:sldId id="306" r:id="rId47"/>
    <p:sldId id="307" r:id="rId48"/>
    <p:sldId id="30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58723-055A-43C6-8A80-2C92142FAECB}"/>
              </a:ext>
            </a:extLst>
          </p:cNvPr>
          <p:cNvSpPr>
            <a:spLocks noGrp="1"/>
          </p:cNvSpPr>
          <p:nvPr>
            <p:ph type="ctrTitle"/>
          </p:nvPr>
        </p:nvSpPr>
        <p:spPr/>
        <p:txBody>
          <a:bodyPr/>
          <a:lstStyle/>
          <a:p>
            <a:r>
              <a:rPr lang="en-US" altLang="zh-CN" dirty="0"/>
              <a:t>JVM </a:t>
            </a:r>
            <a:r>
              <a:rPr lang="zh-CN" altLang="en-US" dirty="0"/>
              <a:t>内存管理</a:t>
            </a:r>
          </a:p>
        </p:txBody>
      </p:sp>
      <p:sp>
        <p:nvSpPr>
          <p:cNvPr id="3" name="副标题 2">
            <a:extLst>
              <a:ext uri="{FF2B5EF4-FFF2-40B4-BE49-F238E27FC236}">
                <a16:creationId xmlns:a16="http://schemas.microsoft.com/office/drawing/2014/main" id="{8EFF1C36-79C8-489F-8B88-9EBD7AA86A0B}"/>
              </a:ext>
            </a:extLst>
          </p:cNvPr>
          <p:cNvSpPr>
            <a:spLocks noGrp="1"/>
          </p:cNvSpPr>
          <p:nvPr>
            <p:ph type="subTitle" idx="1"/>
          </p:nvPr>
        </p:nvSpPr>
        <p:spPr/>
        <p:txBody>
          <a:bodyPr/>
          <a:lstStyle/>
          <a:p>
            <a:r>
              <a:rPr lang="en-US" altLang="zh-CN" b="1" dirty="0"/>
              <a:t>JVM</a:t>
            </a:r>
            <a:r>
              <a:rPr lang="zh-CN" altLang="en-US" b="1" dirty="0"/>
              <a:t>虚拟机内存管理机制</a:t>
            </a:r>
          </a:p>
          <a:p>
            <a:endParaRPr lang="zh-CN" altLang="en-US" dirty="0"/>
          </a:p>
        </p:txBody>
      </p:sp>
    </p:spTree>
    <p:extLst>
      <p:ext uri="{BB962C8B-B14F-4D97-AF65-F5344CB8AC3E}">
        <p14:creationId xmlns:p14="http://schemas.microsoft.com/office/powerpoint/2010/main" val="377325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EFEEA-FC06-49C9-9ADF-CC91CCF97FC5}"/>
              </a:ext>
            </a:extLst>
          </p:cNvPr>
          <p:cNvSpPr>
            <a:spLocks noGrp="1"/>
          </p:cNvSpPr>
          <p:nvPr>
            <p:ph type="title"/>
          </p:nvPr>
        </p:nvSpPr>
        <p:spPr/>
        <p:txBody>
          <a:bodyPr/>
          <a:lstStyle/>
          <a:p>
            <a:r>
              <a:rPr lang="zh-CN" altLang="en-US" b="1" dirty="0"/>
              <a:t>分页与分段的主要区别</a:t>
            </a:r>
            <a:endParaRPr lang="zh-CN" altLang="en-US" dirty="0"/>
          </a:p>
        </p:txBody>
      </p:sp>
      <p:sp>
        <p:nvSpPr>
          <p:cNvPr id="3" name="内容占位符 2">
            <a:extLst>
              <a:ext uri="{FF2B5EF4-FFF2-40B4-BE49-F238E27FC236}">
                <a16:creationId xmlns:a16="http://schemas.microsoft.com/office/drawing/2014/main" id="{61D43B34-8932-45BA-BB01-CFE85454040B}"/>
              </a:ext>
            </a:extLst>
          </p:cNvPr>
          <p:cNvSpPr>
            <a:spLocks noGrp="1"/>
          </p:cNvSpPr>
          <p:nvPr>
            <p:ph idx="1"/>
          </p:nvPr>
        </p:nvSpPr>
        <p:spPr/>
        <p:txBody>
          <a:bodyPr/>
          <a:lstStyle/>
          <a:p>
            <a:pPr marL="0" indent="0">
              <a:buNone/>
            </a:pPr>
            <a:r>
              <a:rPr lang="zh-CN" altLang="en-US" dirty="0"/>
              <a:t>分页和分段有许多相似之处</a:t>
            </a:r>
            <a:r>
              <a:rPr lang="en-US" altLang="zh-CN" dirty="0"/>
              <a:t>,</a:t>
            </a:r>
            <a:r>
              <a:rPr lang="zh-CN" altLang="en-US" dirty="0"/>
              <a:t>比如两者都不要求作业连续存放</a:t>
            </a:r>
            <a:r>
              <a:rPr lang="en-US" altLang="zh-CN" dirty="0"/>
              <a:t>.</a:t>
            </a:r>
            <a:r>
              <a:rPr lang="zh-CN" altLang="en-US" dirty="0"/>
              <a:t>但在概念上两者完全不同</a:t>
            </a:r>
            <a:r>
              <a:rPr lang="en-US" altLang="zh-CN" dirty="0"/>
              <a:t>,</a:t>
            </a:r>
            <a:r>
              <a:rPr lang="zh-CN" altLang="en-US" dirty="0"/>
              <a:t>主要表现在以下几个方面</a:t>
            </a:r>
            <a:r>
              <a:rPr lang="en-US" altLang="zh-CN" dirty="0"/>
              <a:t>:</a:t>
            </a:r>
          </a:p>
          <a:p>
            <a:r>
              <a:rPr lang="en-US" altLang="zh-CN" dirty="0"/>
              <a:t>(1)</a:t>
            </a:r>
            <a:r>
              <a:rPr lang="zh-CN" altLang="en-US" dirty="0"/>
              <a:t>页是信息的物理单位</a:t>
            </a:r>
            <a:r>
              <a:rPr lang="en-US" altLang="zh-CN" dirty="0"/>
              <a:t>,</a:t>
            </a:r>
            <a:r>
              <a:rPr lang="zh-CN" altLang="en-US" dirty="0"/>
              <a:t>分页是为了实现非连续分配</a:t>
            </a:r>
            <a:r>
              <a:rPr lang="en-US" altLang="zh-CN" dirty="0"/>
              <a:t>,</a:t>
            </a:r>
            <a:r>
              <a:rPr lang="zh-CN" altLang="en-US" dirty="0"/>
              <a:t>以便解决内存碎片问题</a:t>
            </a:r>
            <a:r>
              <a:rPr lang="en-US" altLang="zh-CN" dirty="0"/>
              <a:t>,</a:t>
            </a:r>
            <a:r>
              <a:rPr lang="zh-CN" altLang="en-US" dirty="0"/>
              <a:t>或者说分页是由于系统管理的需要</a:t>
            </a:r>
            <a:r>
              <a:rPr lang="en-US" altLang="zh-CN" dirty="0"/>
              <a:t>.</a:t>
            </a:r>
            <a:r>
              <a:rPr lang="zh-CN" altLang="en-US" dirty="0"/>
              <a:t>段是信息的逻辑单位</a:t>
            </a:r>
            <a:r>
              <a:rPr lang="en-US" altLang="zh-CN" dirty="0"/>
              <a:t>,</a:t>
            </a:r>
            <a:r>
              <a:rPr lang="zh-CN" altLang="en-US" dirty="0"/>
              <a:t>它含有一组意义相对完整的信息</a:t>
            </a:r>
            <a:r>
              <a:rPr lang="en-US" altLang="zh-CN" dirty="0"/>
              <a:t>,</a:t>
            </a:r>
            <a:r>
              <a:rPr lang="zh-CN" altLang="en-US" dirty="0"/>
              <a:t>分段的目的是为了更好地实现共享</a:t>
            </a:r>
            <a:r>
              <a:rPr lang="en-US" altLang="zh-CN" dirty="0"/>
              <a:t>,</a:t>
            </a:r>
            <a:r>
              <a:rPr lang="zh-CN" altLang="en-US" dirty="0"/>
              <a:t>满足用户的需要</a:t>
            </a:r>
            <a:r>
              <a:rPr lang="en-US" altLang="zh-CN" dirty="0"/>
              <a:t>.</a:t>
            </a:r>
          </a:p>
          <a:p>
            <a:r>
              <a:rPr lang="en-US" altLang="zh-CN" dirty="0"/>
              <a:t>(2)</a:t>
            </a:r>
            <a:r>
              <a:rPr lang="zh-CN" altLang="en-US" dirty="0"/>
              <a:t>页的大小固定</a:t>
            </a:r>
            <a:r>
              <a:rPr lang="en-US" altLang="zh-CN" dirty="0"/>
              <a:t>,</a:t>
            </a:r>
            <a:r>
              <a:rPr lang="zh-CN" altLang="en-US" dirty="0"/>
              <a:t>由系统确定</a:t>
            </a:r>
            <a:r>
              <a:rPr lang="en-US" altLang="zh-CN" dirty="0"/>
              <a:t>,</a:t>
            </a:r>
            <a:r>
              <a:rPr lang="zh-CN" altLang="en-US" dirty="0"/>
              <a:t>将逻辑地址划分为页号和页内地址是由机器硬件实现的</a:t>
            </a:r>
            <a:r>
              <a:rPr lang="en-US" altLang="zh-CN" dirty="0"/>
              <a:t>.</a:t>
            </a:r>
            <a:r>
              <a:rPr lang="zh-CN" altLang="en-US" dirty="0"/>
              <a:t>而段的长度却不固定</a:t>
            </a:r>
            <a:r>
              <a:rPr lang="en-US" altLang="zh-CN" dirty="0"/>
              <a:t>,</a:t>
            </a:r>
            <a:r>
              <a:rPr lang="zh-CN" altLang="en-US" dirty="0"/>
              <a:t>决定于用户所编写的程序</a:t>
            </a:r>
            <a:r>
              <a:rPr lang="en-US" altLang="zh-CN" dirty="0"/>
              <a:t>,</a:t>
            </a:r>
            <a:r>
              <a:rPr lang="zh-CN" altLang="en-US" dirty="0"/>
              <a:t>通常由编译程序在对源程序进行编译时根据信息的性质来划分</a:t>
            </a:r>
            <a:r>
              <a:rPr lang="en-US" altLang="zh-CN" dirty="0"/>
              <a:t>.</a:t>
            </a:r>
          </a:p>
          <a:p>
            <a:r>
              <a:rPr lang="en-US" altLang="zh-CN" dirty="0"/>
              <a:t>(3)</a:t>
            </a:r>
            <a:r>
              <a:rPr lang="zh-CN" altLang="en-US" dirty="0"/>
              <a:t>分页的作业地址空间是一维的</a:t>
            </a:r>
            <a:r>
              <a:rPr lang="en-US" altLang="zh-CN" dirty="0"/>
              <a:t>.</a:t>
            </a:r>
            <a:r>
              <a:rPr lang="zh-CN" altLang="en-US" dirty="0"/>
              <a:t>分段的地址空间是</a:t>
            </a:r>
            <a:r>
              <a:rPr lang="zh-CN" altLang="en-US" dirty="0">
                <a:solidFill>
                  <a:srgbClr val="C00000"/>
                </a:solidFill>
              </a:rPr>
              <a:t>二维</a:t>
            </a:r>
            <a:r>
              <a:rPr lang="zh-CN" altLang="en-US" dirty="0"/>
              <a:t>的</a:t>
            </a:r>
            <a:r>
              <a:rPr lang="en-US" altLang="zh-CN" dirty="0"/>
              <a:t>.</a:t>
            </a:r>
          </a:p>
          <a:p>
            <a:pPr marL="0" indent="0">
              <a:buNone/>
            </a:pPr>
            <a:endParaRPr lang="zh-CN" altLang="en-US" dirty="0"/>
          </a:p>
        </p:txBody>
      </p:sp>
    </p:spTree>
    <p:extLst>
      <p:ext uri="{BB962C8B-B14F-4D97-AF65-F5344CB8AC3E}">
        <p14:creationId xmlns:p14="http://schemas.microsoft.com/office/powerpoint/2010/main" val="388347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A6DD6-3A81-4DB5-B232-1AA1432B4411}"/>
              </a:ext>
            </a:extLst>
          </p:cNvPr>
          <p:cNvSpPr>
            <a:spLocks noGrp="1"/>
          </p:cNvSpPr>
          <p:nvPr>
            <p:ph type="title"/>
          </p:nvPr>
        </p:nvSpPr>
        <p:spPr/>
        <p:txBody>
          <a:bodyPr/>
          <a:lstStyle/>
          <a:p>
            <a:r>
              <a:rPr lang="zh-CN" altLang="en-US" b="1" dirty="0"/>
              <a:t>进程内存空间</a:t>
            </a:r>
            <a:endParaRPr lang="zh-CN" altLang="en-US" dirty="0"/>
          </a:p>
        </p:txBody>
      </p:sp>
      <p:sp>
        <p:nvSpPr>
          <p:cNvPr id="3" name="内容占位符 2">
            <a:extLst>
              <a:ext uri="{FF2B5EF4-FFF2-40B4-BE49-F238E27FC236}">
                <a16:creationId xmlns:a16="http://schemas.microsoft.com/office/drawing/2014/main" id="{1BADE012-A55B-49E6-AF29-327988936684}"/>
              </a:ext>
            </a:extLst>
          </p:cNvPr>
          <p:cNvSpPr>
            <a:spLocks noGrp="1"/>
          </p:cNvSpPr>
          <p:nvPr>
            <p:ph idx="1"/>
          </p:nvPr>
        </p:nvSpPr>
        <p:spPr>
          <a:xfrm>
            <a:off x="1063228" y="1635788"/>
            <a:ext cx="8723781" cy="481944"/>
          </a:xfrm>
        </p:spPr>
        <p:txBody>
          <a:bodyPr>
            <a:normAutofit/>
          </a:bodyPr>
          <a:lstStyle/>
          <a:p>
            <a:pPr marL="0" indent="0">
              <a:buNone/>
            </a:pPr>
            <a:r>
              <a:rPr lang="zh-CN" altLang="en-US" b="1" dirty="0">
                <a:solidFill>
                  <a:srgbClr val="C00000"/>
                </a:solidFill>
              </a:rPr>
              <a:t>用户进程</a:t>
            </a:r>
            <a:r>
              <a:rPr lang="zh-CN" altLang="en-US" dirty="0"/>
              <a:t>通常情况只能访问用户空间的虚拟地址，不能访问内核空间虚拟地址。</a:t>
            </a:r>
          </a:p>
          <a:p>
            <a:pPr marL="0" indent="0">
              <a:buNone/>
            </a:pPr>
            <a:endParaRPr lang="zh-CN" altLang="en-US" dirty="0"/>
          </a:p>
        </p:txBody>
      </p:sp>
      <p:pic>
        <p:nvPicPr>
          <p:cNvPr id="10242" name="Picture 2">
            <a:extLst>
              <a:ext uri="{FF2B5EF4-FFF2-40B4-BE49-F238E27FC236}">
                <a16:creationId xmlns:a16="http://schemas.microsoft.com/office/drawing/2014/main" id="{ABA9D17F-877D-4166-B542-120702184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91" y="2117732"/>
            <a:ext cx="767715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21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4DAB0-E301-40FE-BC69-207EF86A309F}"/>
              </a:ext>
            </a:extLst>
          </p:cNvPr>
          <p:cNvSpPr>
            <a:spLocks noGrp="1"/>
          </p:cNvSpPr>
          <p:nvPr>
            <p:ph type="title"/>
          </p:nvPr>
        </p:nvSpPr>
        <p:spPr/>
        <p:txBody>
          <a:bodyPr/>
          <a:lstStyle/>
          <a:p>
            <a:r>
              <a:rPr lang="zh-CN" altLang="en-US" b="1" dirty="0"/>
              <a:t>段页式存储管理</a:t>
            </a:r>
            <a:endParaRPr lang="zh-CN" altLang="en-US" dirty="0"/>
          </a:p>
        </p:txBody>
      </p:sp>
      <p:sp>
        <p:nvSpPr>
          <p:cNvPr id="3" name="内容占位符 2">
            <a:extLst>
              <a:ext uri="{FF2B5EF4-FFF2-40B4-BE49-F238E27FC236}">
                <a16:creationId xmlns:a16="http://schemas.microsoft.com/office/drawing/2014/main" id="{F0D24386-8FC9-49DF-BE97-EDF41844B2AF}"/>
              </a:ext>
            </a:extLst>
          </p:cNvPr>
          <p:cNvSpPr>
            <a:spLocks noGrp="1"/>
          </p:cNvSpPr>
          <p:nvPr>
            <p:ph idx="1"/>
          </p:nvPr>
        </p:nvSpPr>
        <p:spPr>
          <a:xfrm>
            <a:off x="845113" y="1708666"/>
            <a:ext cx="8751891" cy="4397121"/>
          </a:xfrm>
        </p:spPr>
        <p:txBody>
          <a:bodyPr>
            <a:normAutofit/>
          </a:bodyPr>
          <a:lstStyle/>
          <a:p>
            <a:pPr marL="0" indent="0">
              <a:buNone/>
            </a:pPr>
            <a:r>
              <a:rPr lang="zh-CN" altLang="en-US" b="1" dirty="0">
                <a:solidFill>
                  <a:srgbClr val="00B0F0"/>
                </a:solidFill>
              </a:rPr>
              <a:t>分页系统能有效地提高内存的利用率，而分段系统能反映程序的逻辑结构</a:t>
            </a:r>
            <a:r>
              <a:rPr lang="zh-CN" altLang="en-US" dirty="0"/>
              <a:t>，便于段的共享与保护，将分页与分段两种存储方式结合起来，就形成了段页式存储管理方式。</a:t>
            </a:r>
          </a:p>
          <a:p>
            <a:pPr marL="0" indent="0">
              <a:buNone/>
            </a:pPr>
            <a:r>
              <a:rPr lang="zh-CN" altLang="en-US" dirty="0"/>
              <a:t>在段页式存储管理系统中，作业的地址空间首先被分成若干个逻辑分段，每段都有自己的段号，然后再将每段分成若干个大小相等的页。对于主存空间也分成大小相等的页，主存的分配以页为单位。</a:t>
            </a:r>
          </a:p>
          <a:p>
            <a:pPr marL="0" indent="0">
              <a:buNone/>
            </a:pPr>
            <a:r>
              <a:rPr lang="zh-CN" altLang="en-US" dirty="0"/>
              <a:t>段页式系统中，作业的地址结构包含三部分的内容</a:t>
            </a:r>
            <a:r>
              <a:rPr lang="zh-CN" altLang="en-US" dirty="0">
                <a:solidFill>
                  <a:srgbClr val="0070C0"/>
                </a:solidFill>
              </a:rPr>
              <a:t>：段号  页号  页内位移量</a:t>
            </a:r>
          </a:p>
          <a:p>
            <a:pPr marL="0" indent="0">
              <a:buNone/>
            </a:pPr>
            <a:r>
              <a:rPr lang="zh-CN" altLang="en-US" dirty="0"/>
              <a:t>程序员按照分段系统的地址结构将地址分为段号与段内位移量，</a:t>
            </a:r>
            <a:r>
              <a:rPr lang="zh-CN" altLang="en-US" dirty="0">
                <a:solidFill>
                  <a:srgbClr val="0070C0"/>
                </a:solidFill>
              </a:rPr>
              <a:t>地址变换机构将段内位移量分解为页号和页内位移量。</a:t>
            </a:r>
          </a:p>
          <a:p>
            <a:pPr marL="0" indent="0">
              <a:buNone/>
            </a:pPr>
            <a:r>
              <a:rPr lang="zh-CN" altLang="en-US" dirty="0"/>
              <a:t>为实现段页式存储管理，系统应为每个进程设置一个段表，包括每段的段号，该段的页表始址和页表长度。每个段有自己的页表，记录段中的每一页的页号和存放在主存中的物理块号。</a:t>
            </a:r>
          </a:p>
          <a:p>
            <a:endParaRPr lang="zh-CN" altLang="en-US" dirty="0"/>
          </a:p>
        </p:txBody>
      </p:sp>
    </p:spTree>
    <p:extLst>
      <p:ext uri="{BB962C8B-B14F-4D97-AF65-F5344CB8AC3E}">
        <p14:creationId xmlns:p14="http://schemas.microsoft.com/office/powerpoint/2010/main" val="113814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84891-64DB-498C-9030-1AF1C08C5104}"/>
              </a:ext>
            </a:extLst>
          </p:cNvPr>
          <p:cNvSpPr>
            <a:spLocks noGrp="1"/>
          </p:cNvSpPr>
          <p:nvPr>
            <p:ph type="title"/>
          </p:nvPr>
        </p:nvSpPr>
        <p:spPr/>
        <p:txBody>
          <a:bodyPr/>
          <a:lstStyle/>
          <a:p>
            <a:r>
              <a:rPr lang="zh-CN" altLang="en-US" dirty="0"/>
              <a:t>内存分配与回收</a:t>
            </a:r>
          </a:p>
        </p:txBody>
      </p:sp>
      <p:sp>
        <p:nvSpPr>
          <p:cNvPr id="4" name="矩形 3">
            <a:extLst>
              <a:ext uri="{FF2B5EF4-FFF2-40B4-BE49-F238E27FC236}">
                <a16:creationId xmlns:a16="http://schemas.microsoft.com/office/drawing/2014/main" id="{37700119-F7A6-438C-A54C-2BAAC59C4DD0}"/>
              </a:ext>
            </a:extLst>
          </p:cNvPr>
          <p:cNvSpPr/>
          <p:nvPr/>
        </p:nvSpPr>
        <p:spPr>
          <a:xfrm>
            <a:off x="866862" y="1716402"/>
            <a:ext cx="8872755" cy="4062651"/>
          </a:xfrm>
          <a:prstGeom prst="rect">
            <a:avLst/>
          </a:prstGeom>
        </p:spPr>
        <p:txBody>
          <a:bodyPr wrap="square">
            <a:spAutoFit/>
          </a:bodyPr>
          <a:lstStyle/>
          <a:p>
            <a:r>
              <a:rPr lang="zh-CN" altLang="en-US" sz="2400" b="1" dirty="0">
                <a:solidFill>
                  <a:srgbClr val="7030A0"/>
                </a:solidFill>
                <a:latin typeface="pingfang SC"/>
              </a:rPr>
              <a:t>内存碎片</a:t>
            </a:r>
            <a:endParaRPr lang="zh-CN" altLang="en-US" sz="2400" dirty="0">
              <a:solidFill>
                <a:srgbClr val="7030A0"/>
              </a:solidFill>
              <a:latin typeface="pingfang SC"/>
            </a:endParaRPr>
          </a:p>
          <a:p>
            <a:pPr>
              <a:buFont typeface="Arial" panose="020B0604020202020204" pitchFamily="34" charset="0"/>
              <a:buChar char="•"/>
            </a:pPr>
            <a:r>
              <a:rPr lang="zh-CN" altLang="en-US" dirty="0">
                <a:solidFill>
                  <a:srgbClr val="0070C0"/>
                </a:solidFill>
                <a:latin typeface="pingfang SC"/>
              </a:rPr>
              <a:t>产生原因：</a:t>
            </a:r>
            <a:r>
              <a:rPr lang="zh-CN" altLang="en-US" dirty="0">
                <a:solidFill>
                  <a:srgbClr val="333333"/>
                </a:solidFill>
                <a:latin typeface="pingfang SC"/>
              </a:rPr>
              <a:t>内存分配较小，并且分配的这些小的内存生存周期又较长，反复申请后将产生内存碎片的出现</a:t>
            </a:r>
          </a:p>
          <a:p>
            <a:r>
              <a:rPr lang="zh-CN" altLang="en-US" dirty="0">
                <a:solidFill>
                  <a:schemeClr val="accent4">
                    <a:lumMod val="50000"/>
                  </a:schemeClr>
                </a:solidFill>
                <a:latin typeface="pingfang SC"/>
              </a:rPr>
              <a:t>优点：</a:t>
            </a:r>
            <a:r>
              <a:rPr lang="zh-CN" altLang="en-US" dirty="0">
                <a:solidFill>
                  <a:srgbClr val="333333"/>
                </a:solidFill>
                <a:latin typeface="pingfang SC"/>
              </a:rPr>
              <a:t>提高分配速度，便于内存管理，防止内存泄露</a:t>
            </a:r>
          </a:p>
          <a:p>
            <a:r>
              <a:rPr lang="zh-CN" altLang="en-US" dirty="0">
                <a:solidFill>
                  <a:schemeClr val="accent4">
                    <a:lumMod val="50000"/>
                  </a:schemeClr>
                </a:solidFill>
                <a:latin typeface="pingfang SC"/>
              </a:rPr>
              <a:t>缺点：</a:t>
            </a:r>
            <a:r>
              <a:rPr lang="zh-CN" altLang="en-US" dirty="0">
                <a:solidFill>
                  <a:srgbClr val="333333"/>
                </a:solidFill>
                <a:latin typeface="pingfang SC"/>
              </a:rPr>
              <a:t>大量的内存碎片会使系统缓慢，内存使用率低，浪费大</a:t>
            </a:r>
            <a:endParaRPr lang="en-US" altLang="zh-CN" dirty="0">
              <a:solidFill>
                <a:srgbClr val="333333"/>
              </a:solidFill>
              <a:latin typeface="pingfang SC"/>
            </a:endParaRPr>
          </a:p>
          <a:p>
            <a:pPr>
              <a:buFont typeface="Arial" panose="020B0604020202020204" pitchFamily="34" charset="0"/>
              <a:buChar char="•"/>
            </a:pPr>
            <a:endParaRPr lang="en-US" altLang="zh-CN" dirty="0">
              <a:solidFill>
                <a:srgbClr val="333333"/>
              </a:solidFill>
              <a:latin typeface="pingfang SC"/>
            </a:endParaRPr>
          </a:p>
          <a:p>
            <a:pPr>
              <a:buFont typeface="Arial" panose="020B0604020202020204" pitchFamily="34" charset="0"/>
              <a:buChar char="•"/>
            </a:pPr>
            <a:r>
              <a:rPr lang="zh-CN" altLang="en-US" dirty="0">
                <a:solidFill>
                  <a:srgbClr val="333333"/>
                </a:solidFill>
                <a:latin typeface="pingfang SC"/>
              </a:rPr>
              <a:t>如何避免内存碎片</a:t>
            </a:r>
          </a:p>
          <a:p>
            <a:r>
              <a:rPr lang="en-US" altLang="zh-CN" dirty="0">
                <a:solidFill>
                  <a:srgbClr val="333333"/>
                </a:solidFill>
                <a:latin typeface="pingfang SC"/>
              </a:rPr>
              <a:t>1</a:t>
            </a:r>
            <a:r>
              <a:rPr lang="zh-CN" altLang="en-US" dirty="0">
                <a:solidFill>
                  <a:srgbClr val="333333"/>
                </a:solidFill>
                <a:latin typeface="pingfang SC"/>
              </a:rPr>
              <a:t>、少用动态内存分配的函数</a:t>
            </a:r>
            <a:r>
              <a:rPr lang="en-US" altLang="zh-CN" dirty="0">
                <a:solidFill>
                  <a:srgbClr val="333333"/>
                </a:solidFill>
                <a:latin typeface="pingfang SC"/>
              </a:rPr>
              <a:t>(</a:t>
            </a:r>
            <a:r>
              <a:rPr lang="zh-CN" altLang="en-US" dirty="0">
                <a:solidFill>
                  <a:srgbClr val="333333"/>
                </a:solidFill>
                <a:latin typeface="pingfang SC"/>
              </a:rPr>
              <a:t>尽量使用栈空间</a:t>
            </a:r>
            <a:r>
              <a:rPr lang="en-US" altLang="zh-CN" dirty="0">
                <a:solidFill>
                  <a:srgbClr val="333333"/>
                </a:solidFill>
                <a:latin typeface="pingfang SC"/>
              </a:rPr>
              <a:t>)</a:t>
            </a:r>
          </a:p>
          <a:p>
            <a:r>
              <a:rPr lang="en-US" altLang="zh-CN" dirty="0">
                <a:solidFill>
                  <a:srgbClr val="333333"/>
                </a:solidFill>
                <a:latin typeface="pingfang SC"/>
              </a:rPr>
              <a:t>2</a:t>
            </a:r>
            <a:r>
              <a:rPr lang="zh-CN" altLang="en-US" dirty="0">
                <a:solidFill>
                  <a:srgbClr val="333333"/>
                </a:solidFill>
                <a:latin typeface="pingfang SC"/>
              </a:rPr>
              <a:t>、分配内存和释放的内存尽量在同一个函数中</a:t>
            </a:r>
          </a:p>
          <a:p>
            <a:r>
              <a:rPr lang="en-US" altLang="zh-CN" dirty="0">
                <a:solidFill>
                  <a:srgbClr val="333333"/>
                </a:solidFill>
                <a:latin typeface="pingfang SC"/>
              </a:rPr>
              <a:t>3</a:t>
            </a:r>
            <a:r>
              <a:rPr lang="zh-CN" altLang="en-US" dirty="0">
                <a:solidFill>
                  <a:srgbClr val="333333"/>
                </a:solidFill>
                <a:latin typeface="pingfang SC"/>
              </a:rPr>
              <a:t>、尽量一次性申请较大的内存，而不要反复申请小内存</a:t>
            </a:r>
          </a:p>
          <a:p>
            <a:r>
              <a:rPr lang="en-US" altLang="zh-CN" dirty="0">
                <a:solidFill>
                  <a:srgbClr val="333333"/>
                </a:solidFill>
                <a:latin typeface="pingfang SC"/>
              </a:rPr>
              <a:t>4</a:t>
            </a:r>
            <a:r>
              <a:rPr lang="zh-CN" altLang="en-US" dirty="0">
                <a:solidFill>
                  <a:srgbClr val="333333"/>
                </a:solidFill>
                <a:latin typeface="pingfang SC"/>
              </a:rPr>
              <a:t>、尽可能申请大块的 </a:t>
            </a:r>
            <a:r>
              <a:rPr lang="en-US" altLang="zh-CN" dirty="0">
                <a:solidFill>
                  <a:srgbClr val="333333"/>
                </a:solidFill>
                <a:latin typeface="pingfang SC"/>
              </a:rPr>
              <a:t>2 </a:t>
            </a:r>
            <a:r>
              <a:rPr lang="zh-CN" altLang="en-US" dirty="0">
                <a:solidFill>
                  <a:srgbClr val="333333"/>
                </a:solidFill>
                <a:latin typeface="pingfang SC"/>
              </a:rPr>
              <a:t>的指数幂大小的内存空间</a:t>
            </a:r>
          </a:p>
          <a:p>
            <a:r>
              <a:rPr lang="en-US" altLang="zh-CN" dirty="0">
                <a:solidFill>
                  <a:srgbClr val="333333"/>
                </a:solidFill>
                <a:latin typeface="pingfang SC"/>
              </a:rPr>
              <a:t>5</a:t>
            </a:r>
            <a:r>
              <a:rPr lang="zh-CN" altLang="en-US" dirty="0">
                <a:solidFill>
                  <a:srgbClr val="333333"/>
                </a:solidFill>
                <a:latin typeface="pingfang SC"/>
              </a:rPr>
              <a:t>、外部碎片避免</a:t>
            </a:r>
            <a:r>
              <a:rPr lang="en-US" altLang="zh-CN" dirty="0">
                <a:solidFill>
                  <a:srgbClr val="333333"/>
                </a:solidFill>
                <a:latin typeface="pingfang SC"/>
              </a:rPr>
              <a:t>——</a:t>
            </a:r>
            <a:r>
              <a:rPr lang="zh-CN" altLang="en-US" dirty="0">
                <a:solidFill>
                  <a:srgbClr val="C00000"/>
                </a:solidFill>
                <a:latin typeface="pingfang SC"/>
              </a:rPr>
              <a:t>伙伴系统算法</a:t>
            </a:r>
          </a:p>
          <a:p>
            <a:r>
              <a:rPr lang="en-US" altLang="zh-CN" dirty="0">
                <a:solidFill>
                  <a:srgbClr val="333333"/>
                </a:solidFill>
                <a:latin typeface="pingfang SC"/>
              </a:rPr>
              <a:t>6</a:t>
            </a:r>
            <a:r>
              <a:rPr lang="zh-CN" altLang="en-US" dirty="0">
                <a:solidFill>
                  <a:srgbClr val="333333"/>
                </a:solidFill>
                <a:latin typeface="pingfang SC"/>
              </a:rPr>
              <a:t>、内部碎片避免</a:t>
            </a:r>
            <a:r>
              <a:rPr lang="en-US" altLang="zh-CN" dirty="0">
                <a:solidFill>
                  <a:srgbClr val="333333"/>
                </a:solidFill>
                <a:latin typeface="pingfang SC"/>
              </a:rPr>
              <a:t>——</a:t>
            </a:r>
            <a:r>
              <a:rPr lang="en-US" altLang="zh-CN" dirty="0">
                <a:solidFill>
                  <a:srgbClr val="C00000"/>
                </a:solidFill>
                <a:latin typeface="pingfang SC"/>
              </a:rPr>
              <a:t>slab </a:t>
            </a:r>
            <a:r>
              <a:rPr lang="zh-CN" altLang="en-US" dirty="0">
                <a:solidFill>
                  <a:srgbClr val="C00000"/>
                </a:solidFill>
                <a:latin typeface="pingfang SC"/>
              </a:rPr>
              <a:t>算法</a:t>
            </a:r>
          </a:p>
          <a:p>
            <a:r>
              <a:rPr lang="en-US" altLang="zh-CN" dirty="0">
                <a:solidFill>
                  <a:srgbClr val="333333"/>
                </a:solidFill>
                <a:latin typeface="pingfang SC"/>
              </a:rPr>
              <a:t>7</a:t>
            </a:r>
            <a:r>
              <a:rPr lang="zh-CN" altLang="en-US" dirty="0">
                <a:solidFill>
                  <a:srgbClr val="333333"/>
                </a:solidFill>
                <a:latin typeface="pingfang SC"/>
              </a:rPr>
              <a:t>、自己进行内存管理工作，设计内存池</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789254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42CC8-8314-4AE3-8113-805340D144AC}"/>
              </a:ext>
            </a:extLst>
          </p:cNvPr>
          <p:cNvSpPr>
            <a:spLocks noGrp="1"/>
          </p:cNvSpPr>
          <p:nvPr>
            <p:ph type="title"/>
          </p:nvPr>
        </p:nvSpPr>
        <p:spPr/>
        <p:txBody>
          <a:bodyPr/>
          <a:lstStyle/>
          <a:p>
            <a:r>
              <a:rPr lang="zh-CN" altLang="en-US" dirty="0"/>
              <a:t>伙伴系统算法</a:t>
            </a:r>
          </a:p>
        </p:txBody>
      </p:sp>
      <p:sp>
        <p:nvSpPr>
          <p:cNvPr id="3" name="内容占位符 2">
            <a:extLst>
              <a:ext uri="{FF2B5EF4-FFF2-40B4-BE49-F238E27FC236}">
                <a16:creationId xmlns:a16="http://schemas.microsoft.com/office/drawing/2014/main" id="{3F31321C-7BDE-4093-82D9-42AC9C9166A2}"/>
              </a:ext>
            </a:extLst>
          </p:cNvPr>
          <p:cNvSpPr>
            <a:spLocks noGrp="1"/>
          </p:cNvSpPr>
          <p:nvPr>
            <p:ph idx="1"/>
          </p:nvPr>
        </p:nvSpPr>
        <p:spPr>
          <a:xfrm>
            <a:off x="677334" y="1728133"/>
            <a:ext cx="8596668" cy="4313230"/>
          </a:xfrm>
        </p:spPr>
        <p:txBody>
          <a:bodyPr/>
          <a:lstStyle/>
          <a:p>
            <a:r>
              <a:rPr lang="zh-CN" altLang="en-US" dirty="0"/>
              <a:t>为内核提供了一种用于</a:t>
            </a:r>
            <a:r>
              <a:rPr lang="zh-CN" altLang="en-US" b="1" dirty="0">
                <a:solidFill>
                  <a:srgbClr val="002060"/>
                </a:solidFill>
              </a:rPr>
              <a:t>分配一组连续的页</a:t>
            </a:r>
            <a:r>
              <a:rPr lang="zh-CN" altLang="en-US" dirty="0"/>
              <a:t>而建立的一种高效的分配策略，并有效的解决了外碎片问题</a:t>
            </a:r>
          </a:p>
          <a:p>
            <a:r>
              <a:rPr lang="zh-CN" altLang="en-US" dirty="0"/>
              <a:t>分配的内存区是以页框为基本单位的</a:t>
            </a:r>
            <a:endParaRPr lang="en-US" altLang="zh-CN" dirty="0"/>
          </a:p>
          <a:p>
            <a:pPr marL="0" indent="0">
              <a:buNone/>
            </a:pPr>
            <a:endParaRPr lang="en-US" altLang="zh-CN" b="1" dirty="0">
              <a:solidFill>
                <a:srgbClr val="C00000"/>
              </a:solidFill>
            </a:endParaRPr>
          </a:p>
          <a:p>
            <a:pPr marL="0" indent="0">
              <a:buNone/>
            </a:pPr>
            <a:r>
              <a:rPr lang="zh-CN" altLang="en-US" b="1" dirty="0">
                <a:solidFill>
                  <a:srgbClr val="C00000"/>
                </a:solidFill>
              </a:rPr>
              <a:t>外部碎片</a:t>
            </a:r>
          </a:p>
          <a:p>
            <a:r>
              <a:rPr lang="zh-CN" altLang="en-US" dirty="0"/>
              <a:t>外部碎片指的是还没有被分配出去（不属于任何进程），但由于太小了无法分配给申请内存空间的新进程的内存空闲区域</a:t>
            </a:r>
            <a:r>
              <a:rPr lang="en-US" altLang="zh-CN" dirty="0"/>
              <a:t>3)    </a:t>
            </a:r>
            <a:r>
              <a:rPr lang="zh-CN" altLang="en-US" dirty="0"/>
              <a:t>组织结构</a:t>
            </a:r>
          </a:p>
          <a:p>
            <a:r>
              <a:rPr lang="zh-CN" altLang="en-US" dirty="0"/>
              <a:t>把所有的空闲页分组为 </a:t>
            </a:r>
            <a:r>
              <a:rPr lang="en-US" altLang="zh-CN" dirty="0"/>
              <a:t>11 </a:t>
            </a:r>
            <a:r>
              <a:rPr lang="zh-CN" altLang="en-US" dirty="0"/>
              <a:t>个块链表，每个块链表分别包含大小为 </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8</a:t>
            </a:r>
            <a:r>
              <a:rPr lang="zh-CN" altLang="en-US" dirty="0"/>
              <a:t>，</a:t>
            </a:r>
            <a:r>
              <a:rPr lang="en-US" altLang="zh-CN" dirty="0"/>
              <a:t>16</a:t>
            </a:r>
            <a:r>
              <a:rPr lang="zh-CN" altLang="en-US" dirty="0"/>
              <a:t>，</a:t>
            </a:r>
            <a:r>
              <a:rPr lang="en-US" altLang="zh-CN" dirty="0"/>
              <a:t>32</a:t>
            </a:r>
            <a:r>
              <a:rPr lang="zh-CN" altLang="en-US" dirty="0"/>
              <a:t>，</a:t>
            </a:r>
            <a:r>
              <a:rPr lang="en-US" altLang="zh-CN" dirty="0"/>
              <a:t>64</a:t>
            </a:r>
            <a:r>
              <a:rPr lang="zh-CN" altLang="en-US" dirty="0"/>
              <a:t>，</a:t>
            </a:r>
            <a:r>
              <a:rPr lang="en-US" altLang="zh-CN" dirty="0"/>
              <a:t>128</a:t>
            </a:r>
            <a:r>
              <a:rPr lang="zh-CN" altLang="en-US" dirty="0"/>
              <a:t>，</a:t>
            </a:r>
            <a:r>
              <a:rPr lang="en-US" altLang="zh-CN" dirty="0"/>
              <a:t>256</a:t>
            </a:r>
            <a:r>
              <a:rPr lang="zh-CN" altLang="en-US" dirty="0"/>
              <a:t>，</a:t>
            </a:r>
            <a:r>
              <a:rPr lang="en-US" altLang="zh-CN" dirty="0"/>
              <a:t>512 </a:t>
            </a:r>
            <a:r>
              <a:rPr lang="zh-CN" altLang="en-US" dirty="0"/>
              <a:t>和 </a:t>
            </a:r>
            <a:r>
              <a:rPr lang="en-US" altLang="zh-CN" dirty="0"/>
              <a:t>1024 </a:t>
            </a:r>
            <a:r>
              <a:rPr lang="zh-CN" altLang="en-US" dirty="0"/>
              <a:t>个连续页框的页块。最大可以申请 </a:t>
            </a:r>
            <a:r>
              <a:rPr lang="en-US" altLang="zh-CN" dirty="0"/>
              <a:t>1024 </a:t>
            </a:r>
            <a:r>
              <a:rPr lang="zh-CN" altLang="en-US" dirty="0"/>
              <a:t>个连续页，对应 </a:t>
            </a:r>
            <a:r>
              <a:rPr lang="en-US" altLang="zh-CN" dirty="0"/>
              <a:t>4MB </a:t>
            </a:r>
            <a:r>
              <a:rPr lang="zh-CN" altLang="en-US" dirty="0"/>
              <a:t>大小的连续内存</a:t>
            </a:r>
          </a:p>
          <a:p>
            <a:pPr marL="0" indent="0">
              <a:buNone/>
            </a:pPr>
            <a:endParaRPr lang="zh-CN" altLang="en-US" dirty="0"/>
          </a:p>
          <a:p>
            <a:endParaRPr lang="zh-CN" altLang="en-US" dirty="0"/>
          </a:p>
        </p:txBody>
      </p:sp>
    </p:spTree>
    <p:extLst>
      <p:ext uri="{BB962C8B-B14F-4D97-AF65-F5344CB8AC3E}">
        <p14:creationId xmlns:p14="http://schemas.microsoft.com/office/powerpoint/2010/main" val="35423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EF1FF36-1BFE-4722-95D2-11F1B9279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683" y="2014493"/>
            <a:ext cx="72580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63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270597C2-BE00-4426-86F0-218CD6250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14" y="4392773"/>
            <a:ext cx="4381500" cy="1819275"/>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F371F170-9B67-4587-9872-817824557443}"/>
              </a:ext>
            </a:extLst>
          </p:cNvPr>
          <p:cNvSpPr>
            <a:spLocks noGrp="1"/>
          </p:cNvSpPr>
          <p:nvPr>
            <p:ph idx="1"/>
          </p:nvPr>
        </p:nvSpPr>
        <p:spPr>
          <a:xfrm>
            <a:off x="685723" y="721453"/>
            <a:ext cx="8596668" cy="5135351"/>
          </a:xfrm>
        </p:spPr>
        <p:txBody>
          <a:bodyPr/>
          <a:lstStyle/>
          <a:p>
            <a:r>
              <a:rPr lang="zh-CN" altLang="en-US" dirty="0">
                <a:solidFill>
                  <a:srgbClr val="0070C0"/>
                </a:solidFill>
              </a:rPr>
              <a:t>申请算法</a:t>
            </a:r>
          </a:p>
          <a:p>
            <a:r>
              <a:rPr lang="en-US" altLang="zh-CN" dirty="0"/>
              <a:t>1. </a:t>
            </a:r>
            <a:r>
              <a:rPr lang="zh-CN" altLang="en-US" dirty="0"/>
              <a:t>申请 </a:t>
            </a:r>
            <a:r>
              <a:rPr lang="en-US" altLang="zh-CN" dirty="0"/>
              <a:t>2^i </a:t>
            </a:r>
            <a:r>
              <a:rPr lang="zh-CN" altLang="en-US" dirty="0"/>
              <a:t>个页块存储空间，如果 </a:t>
            </a:r>
            <a:r>
              <a:rPr lang="en-US" altLang="zh-CN" dirty="0"/>
              <a:t>2^i </a:t>
            </a:r>
            <a:r>
              <a:rPr lang="zh-CN" altLang="en-US" dirty="0"/>
              <a:t>对应的块链表有空闲页块，则分配给应用</a:t>
            </a:r>
          </a:p>
          <a:p>
            <a:r>
              <a:rPr lang="en-US" altLang="zh-CN" dirty="0"/>
              <a:t>2. </a:t>
            </a:r>
            <a:r>
              <a:rPr lang="zh-CN" altLang="en-US" dirty="0"/>
              <a:t>如果没有空闲页块，则查找 </a:t>
            </a:r>
            <a:r>
              <a:rPr lang="en-US" altLang="zh-CN" dirty="0"/>
              <a:t>2^(</a:t>
            </a:r>
            <a:r>
              <a:rPr lang="en-US" altLang="zh-CN" dirty="0" err="1"/>
              <a:t>i</a:t>
            </a:r>
            <a:r>
              <a:rPr lang="en-US" altLang="zh-CN" dirty="0"/>
              <a:t> 1) </a:t>
            </a:r>
            <a:r>
              <a:rPr lang="zh-CN" altLang="en-US" dirty="0"/>
              <a:t>对应的块链表是否有空闲页块，如果有，则分配 </a:t>
            </a:r>
            <a:r>
              <a:rPr lang="en-US" altLang="zh-CN" dirty="0"/>
              <a:t>2^i </a:t>
            </a:r>
            <a:r>
              <a:rPr lang="zh-CN" altLang="en-US" dirty="0"/>
              <a:t>块链表节点给应用，另外 </a:t>
            </a:r>
            <a:r>
              <a:rPr lang="en-US" altLang="zh-CN" dirty="0"/>
              <a:t>2^i </a:t>
            </a:r>
            <a:r>
              <a:rPr lang="zh-CN" altLang="en-US" dirty="0"/>
              <a:t>块链表节点插入到 </a:t>
            </a:r>
            <a:r>
              <a:rPr lang="en-US" altLang="zh-CN" dirty="0"/>
              <a:t>2^i </a:t>
            </a:r>
            <a:r>
              <a:rPr lang="zh-CN" altLang="en-US" dirty="0"/>
              <a:t>对应的块链表中</a:t>
            </a:r>
          </a:p>
          <a:p>
            <a:r>
              <a:rPr lang="en-US" altLang="zh-CN" dirty="0"/>
              <a:t>3. </a:t>
            </a:r>
            <a:r>
              <a:rPr lang="zh-CN" altLang="en-US" dirty="0"/>
              <a:t>如果 </a:t>
            </a:r>
            <a:r>
              <a:rPr lang="en-US" altLang="zh-CN" dirty="0"/>
              <a:t>2^(</a:t>
            </a:r>
            <a:r>
              <a:rPr lang="en-US" altLang="zh-CN" dirty="0" err="1"/>
              <a:t>i</a:t>
            </a:r>
            <a:r>
              <a:rPr lang="en-US" altLang="zh-CN" dirty="0"/>
              <a:t> 1) </a:t>
            </a:r>
            <a:r>
              <a:rPr lang="zh-CN" altLang="en-US" dirty="0"/>
              <a:t>块链表中没有空闲页块，则重复步骤 </a:t>
            </a:r>
            <a:r>
              <a:rPr lang="en-US" altLang="zh-CN" dirty="0"/>
              <a:t>2</a:t>
            </a:r>
            <a:r>
              <a:rPr lang="zh-CN" altLang="en-US" dirty="0"/>
              <a:t>，直到找到有空闲页块的块链表</a:t>
            </a:r>
          </a:p>
          <a:p>
            <a:r>
              <a:rPr lang="en-US" altLang="zh-CN" dirty="0"/>
              <a:t>4. </a:t>
            </a:r>
            <a:r>
              <a:rPr lang="zh-CN" altLang="en-US" dirty="0"/>
              <a:t>如果仍然没有，则返回内存分配失败</a:t>
            </a:r>
          </a:p>
          <a:p>
            <a:r>
              <a:rPr lang="zh-CN" altLang="en-US" dirty="0">
                <a:solidFill>
                  <a:srgbClr val="0070C0"/>
                </a:solidFill>
              </a:rPr>
              <a:t>回收算法</a:t>
            </a:r>
            <a:endParaRPr lang="en-US" altLang="zh-CN" dirty="0">
              <a:solidFill>
                <a:srgbClr val="0070C0"/>
              </a:solidFill>
            </a:endParaRPr>
          </a:p>
          <a:p>
            <a:r>
              <a:rPr lang="en-US" altLang="zh-CN" dirty="0"/>
              <a:t>1. </a:t>
            </a:r>
            <a:r>
              <a:rPr lang="zh-CN" altLang="en-US" dirty="0"/>
              <a:t>释放 </a:t>
            </a:r>
            <a:r>
              <a:rPr lang="en-US" altLang="zh-CN" dirty="0"/>
              <a:t>2^i </a:t>
            </a:r>
            <a:r>
              <a:rPr lang="zh-CN" altLang="en-US" dirty="0"/>
              <a:t>个页块存储空间，查找 </a:t>
            </a:r>
            <a:r>
              <a:rPr lang="en-US" altLang="zh-CN" dirty="0"/>
              <a:t>2^i </a:t>
            </a:r>
            <a:r>
              <a:rPr lang="zh-CN" altLang="en-US" dirty="0"/>
              <a:t>个页块对应的块链表，是否有与其物理地址是连续的页块，如果没有，则无需合并</a:t>
            </a:r>
            <a:endParaRPr lang="en-US" altLang="zh-CN" dirty="0"/>
          </a:p>
          <a:p>
            <a:endParaRPr lang="en-US" altLang="zh-CN" dirty="0"/>
          </a:p>
          <a:p>
            <a:endParaRPr lang="zh-CN" altLang="en-US" dirty="0">
              <a:solidFill>
                <a:srgbClr val="0070C0"/>
              </a:solidFill>
            </a:endParaRPr>
          </a:p>
        </p:txBody>
      </p:sp>
    </p:spTree>
    <p:extLst>
      <p:ext uri="{BB962C8B-B14F-4D97-AF65-F5344CB8AC3E}">
        <p14:creationId xmlns:p14="http://schemas.microsoft.com/office/powerpoint/2010/main" val="761674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6438D-9681-49C3-BFB7-02D66251B7DF}"/>
              </a:ext>
            </a:extLst>
          </p:cNvPr>
          <p:cNvSpPr>
            <a:spLocks noGrp="1"/>
          </p:cNvSpPr>
          <p:nvPr>
            <p:ph idx="1"/>
          </p:nvPr>
        </p:nvSpPr>
        <p:spPr>
          <a:xfrm>
            <a:off x="677334" y="713065"/>
            <a:ext cx="8596668" cy="5328298"/>
          </a:xfrm>
        </p:spPr>
        <p:txBody>
          <a:bodyPr>
            <a:normAutofit lnSpcReduction="10000"/>
          </a:bodyPr>
          <a:lstStyle/>
          <a:p>
            <a:r>
              <a:rPr lang="en-US" altLang="zh-CN" dirty="0"/>
              <a:t>2. </a:t>
            </a:r>
            <a:r>
              <a:rPr lang="zh-CN" altLang="en-US" dirty="0"/>
              <a:t>如果有，则合并成 </a:t>
            </a:r>
            <a:r>
              <a:rPr lang="en-US" altLang="zh-CN" dirty="0"/>
              <a:t>2^</a:t>
            </a:r>
            <a:r>
              <a:rPr lang="zh-CN" altLang="en-US" dirty="0"/>
              <a:t>（</a:t>
            </a:r>
            <a:r>
              <a:rPr lang="en-US" altLang="zh-CN" dirty="0" err="1"/>
              <a:t>i</a:t>
            </a:r>
            <a:r>
              <a:rPr lang="en-US" altLang="zh-CN" dirty="0"/>
              <a:t> 1</a:t>
            </a:r>
            <a:r>
              <a:rPr lang="zh-CN" altLang="en-US" dirty="0"/>
              <a:t>）的页块，以此类推，继续查找下一级块链接，直到不能合并为止</a:t>
            </a:r>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r>
              <a:rPr lang="zh-CN" altLang="en-US" dirty="0">
                <a:solidFill>
                  <a:srgbClr val="7030A0"/>
                </a:solidFill>
              </a:rPr>
              <a:t>页合并条件：</a:t>
            </a:r>
            <a:endParaRPr lang="en-US" altLang="zh-CN" dirty="0">
              <a:solidFill>
                <a:srgbClr val="7030A0"/>
              </a:solidFill>
            </a:endParaRPr>
          </a:p>
          <a:p>
            <a:pPr marL="0" indent="0">
              <a:buNone/>
            </a:pPr>
            <a:r>
              <a:rPr lang="en-US" altLang="zh-CN" dirty="0"/>
              <a:t>[1] </a:t>
            </a:r>
            <a:r>
              <a:rPr lang="zh-CN" altLang="en-US" dirty="0"/>
              <a:t>两个块具有相同的大小</a:t>
            </a:r>
          </a:p>
          <a:p>
            <a:pPr marL="0" indent="0">
              <a:buNone/>
            </a:pPr>
            <a:r>
              <a:rPr lang="en-US" altLang="zh-CN" dirty="0"/>
              <a:t>[2] </a:t>
            </a:r>
            <a:r>
              <a:rPr lang="zh-CN" altLang="en-US" dirty="0"/>
              <a:t>它们的物理地址是连续的</a:t>
            </a:r>
          </a:p>
          <a:p>
            <a:pPr marL="0" indent="0">
              <a:buNone/>
            </a:pPr>
            <a:r>
              <a:rPr lang="en-US" altLang="zh-CN" dirty="0"/>
              <a:t>[3] </a:t>
            </a:r>
            <a:r>
              <a:rPr lang="zh-CN" altLang="en-US" dirty="0"/>
              <a:t>页块大小相同</a:t>
            </a:r>
            <a:endParaRPr lang="en-US" altLang="zh-CN" dirty="0">
              <a:solidFill>
                <a:srgbClr val="0070C0"/>
              </a:solidFill>
            </a:endParaRPr>
          </a:p>
          <a:p>
            <a:r>
              <a:rPr lang="zh-CN" altLang="en-US" dirty="0">
                <a:solidFill>
                  <a:srgbClr val="0070C0"/>
                </a:solidFill>
              </a:rPr>
              <a:t>为何限制大块内存分配？ （</a:t>
            </a:r>
            <a:r>
              <a:rPr lang="en-US" altLang="zh-CN" dirty="0">
                <a:solidFill>
                  <a:srgbClr val="0070C0"/>
                </a:solidFill>
              </a:rPr>
              <a:t>&lt;= 4M</a:t>
            </a:r>
            <a:r>
              <a:rPr lang="zh-CN" altLang="en-US" dirty="0">
                <a:solidFill>
                  <a:srgbClr val="0070C0"/>
                </a:solidFill>
              </a:rPr>
              <a:t>）</a:t>
            </a:r>
          </a:p>
          <a:p>
            <a:r>
              <a:rPr lang="en-US" altLang="zh-CN" dirty="0"/>
              <a:t>1) </a:t>
            </a:r>
            <a:r>
              <a:rPr lang="zh-CN" altLang="en-US" dirty="0"/>
              <a:t>分配的内存越大</a:t>
            </a:r>
            <a:r>
              <a:rPr lang="en-US" altLang="zh-CN" dirty="0"/>
              <a:t>, </a:t>
            </a:r>
            <a:r>
              <a:rPr lang="zh-CN" altLang="en-US" dirty="0"/>
              <a:t>失败的可能性越大</a:t>
            </a:r>
          </a:p>
          <a:p>
            <a:r>
              <a:rPr lang="en-US" altLang="zh-CN" dirty="0"/>
              <a:t>2) </a:t>
            </a:r>
            <a:r>
              <a:rPr lang="zh-CN" altLang="en-US" dirty="0"/>
              <a:t>大块内存使用场景少</a:t>
            </a:r>
          </a:p>
          <a:p>
            <a:pPr marL="0" indent="0">
              <a:buNone/>
            </a:pPr>
            <a:endParaRPr lang="en-US" altLang="zh-CN" dirty="0"/>
          </a:p>
          <a:p>
            <a:pPr marL="0" indent="0">
              <a:buNone/>
            </a:pPr>
            <a:endParaRPr lang="zh-CN" altLang="en-US" dirty="0"/>
          </a:p>
          <a:p>
            <a:endParaRPr lang="en-US" altLang="zh-CN" dirty="0"/>
          </a:p>
          <a:p>
            <a:endParaRPr lang="zh-CN" altLang="en-US" dirty="0"/>
          </a:p>
        </p:txBody>
      </p:sp>
      <p:pic>
        <p:nvPicPr>
          <p:cNvPr id="15362" name="Picture 2">
            <a:extLst>
              <a:ext uri="{FF2B5EF4-FFF2-40B4-BE49-F238E27FC236}">
                <a16:creationId xmlns:a16="http://schemas.microsoft.com/office/drawing/2014/main" id="{084DCF9D-AAC4-44C4-B9C4-582CF3DDC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216" y="1404807"/>
            <a:ext cx="32766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732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58E9D-7450-44C4-9486-5B051BA4E717}"/>
              </a:ext>
            </a:extLst>
          </p:cNvPr>
          <p:cNvSpPr>
            <a:spLocks noGrp="1"/>
          </p:cNvSpPr>
          <p:nvPr>
            <p:ph type="title"/>
          </p:nvPr>
        </p:nvSpPr>
        <p:spPr/>
        <p:txBody>
          <a:bodyPr/>
          <a:lstStyle/>
          <a:p>
            <a:r>
              <a:rPr lang="en-US" altLang="zh-CN" dirty="0"/>
              <a:t>Slab </a:t>
            </a:r>
            <a:r>
              <a:rPr lang="zh-CN" altLang="en-US" dirty="0"/>
              <a:t>算法</a:t>
            </a:r>
          </a:p>
        </p:txBody>
      </p:sp>
      <p:sp>
        <p:nvSpPr>
          <p:cNvPr id="3" name="内容占位符 2">
            <a:extLst>
              <a:ext uri="{FF2B5EF4-FFF2-40B4-BE49-F238E27FC236}">
                <a16:creationId xmlns:a16="http://schemas.microsoft.com/office/drawing/2014/main" id="{F23FE53A-6096-4FB8-9E46-7F8D1375FDF1}"/>
              </a:ext>
            </a:extLst>
          </p:cNvPr>
          <p:cNvSpPr>
            <a:spLocks noGrp="1"/>
          </p:cNvSpPr>
          <p:nvPr>
            <p:ph idx="1"/>
          </p:nvPr>
        </p:nvSpPr>
        <p:spPr>
          <a:xfrm>
            <a:off x="677334" y="1535185"/>
            <a:ext cx="8596668" cy="4506177"/>
          </a:xfrm>
        </p:spPr>
        <p:txBody>
          <a:bodyPr/>
          <a:lstStyle/>
          <a:p>
            <a:r>
              <a:rPr lang="zh-CN" altLang="en-US" dirty="0"/>
              <a:t>它的基本思想是将内核中经常使用的</a:t>
            </a:r>
            <a:r>
              <a:rPr lang="zh-CN" altLang="en-US" dirty="0">
                <a:solidFill>
                  <a:schemeClr val="accent4">
                    <a:lumMod val="50000"/>
                  </a:schemeClr>
                </a:solidFill>
              </a:rPr>
              <a:t>对象放到高速缓存中</a:t>
            </a:r>
            <a:r>
              <a:rPr lang="zh-CN" altLang="en-US" dirty="0"/>
              <a:t>，并且由系统保持为初始的可利用状态。比如进程描述符，内核中会频繁对此数据进行申请和释放。</a:t>
            </a:r>
            <a:endParaRPr lang="en-US" altLang="zh-CN" dirty="0"/>
          </a:p>
          <a:p>
            <a:r>
              <a:rPr lang="zh-CN" altLang="zh-CN" dirty="0">
                <a:solidFill>
                  <a:srgbClr val="002060"/>
                </a:solidFill>
              </a:rPr>
              <a:t>对于小块内存</a:t>
            </a:r>
            <a:r>
              <a:rPr lang="en-US" altLang="zh-CN" dirty="0">
                <a:solidFill>
                  <a:srgbClr val="002060"/>
                </a:solidFill>
              </a:rPr>
              <a:t>,</a:t>
            </a:r>
            <a:r>
              <a:rPr lang="zh-CN" altLang="zh-CN" dirty="0">
                <a:solidFill>
                  <a:srgbClr val="002060"/>
                </a:solidFill>
              </a:rPr>
              <a:t>一般采用</a:t>
            </a:r>
            <a:r>
              <a:rPr lang="en-US" altLang="zh-CN" dirty="0">
                <a:solidFill>
                  <a:srgbClr val="002060"/>
                </a:solidFill>
              </a:rPr>
              <a:t>slab</a:t>
            </a:r>
            <a:r>
              <a:rPr lang="zh-CN" altLang="zh-CN" dirty="0">
                <a:solidFill>
                  <a:srgbClr val="002060"/>
                </a:solidFill>
              </a:rPr>
              <a:t>算法</a:t>
            </a:r>
            <a:r>
              <a:rPr lang="en-US" altLang="zh-CN" dirty="0">
                <a:solidFill>
                  <a:srgbClr val="002060"/>
                </a:solidFill>
              </a:rPr>
              <a:t>,</a:t>
            </a:r>
            <a:r>
              <a:rPr lang="zh-CN" altLang="zh-CN" dirty="0">
                <a:solidFill>
                  <a:srgbClr val="002060"/>
                </a:solidFill>
              </a:rPr>
              <a:t>或者叫做</a:t>
            </a:r>
            <a:r>
              <a:rPr lang="en-US" altLang="zh-CN" dirty="0">
                <a:solidFill>
                  <a:srgbClr val="002060"/>
                </a:solidFill>
              </a:rPr>
              <a:t>slab</a:t>
            </a:r>
            <a:r>
              <a:rPr lang="zh-CN" altLang="zh-CN" dirty="0">
                <a:solidFill>
                  <a:srgbClr val="002060"/>
                </a:solidFill>
              </a:rPr>
              <a:t>机制</a:t>
            </a:r>
            <a:r>
              <a:rPr lang="en-US" altLang="zh-CN" dirty="0">
                <a:solidFill>
                  <a:srgbClr val="002060"/>
                </a:solidFill>
              </a:rPr>
              <a:t>.</a:t>
            </a:r>
          </a:p>
          <a:p>
            <a:endParaRPr lang="zh-CN" altLang="en-US" dirty="0"/>
          </a:p>
          <a:p>
            <a:r>
              <a:rPr lang="zh-CN" altLang="en-US" dirty="0">
                <a:solidFill>
                  <a:srgbClr val="0070C0"/>
                </a:solidFill>
              </a:rPr>
              <a:t>避免内部碎片</a:t>
            </a:r>
          </a:p>
          <a:p>
            <a:r>
              <a:rPr lang="en-US" altLang="zh-CN" dirty="0"/>
              <a:t>1. </a:t>
            </a:r>
            <a:r>
              <a:rPr lang="zh-CN" altLang="en-US" dirty="0"/>
              <a:t>已经被分配出去的的内存空间大于请求所需的内存空间</a:t>
            </a:r>
          </a:p>
          <a:p>
            <a:r>
              <a:rPr lang="en-US" altLang="zh-CN" dirty="0"/>
              <a:t>2. </a:t>
            </a:r>
            <a:r>
              <a:rPr lang="zh-CN" altLang="en-US" dirty="0"/>
              <a:t>减少伙伴算法在分配小块连续内存时所产生的内部碎片</a:t>
            </a:r>
          </a:p>
          <a:p>
            <a:r>
              <a:rPr lang="en-US" altLang="zh-CN" dirty="0"/>
              <a:t>3. </a:t>
            </a:r>
            <a:r>
              <a:rPr lang="zh-CN" altLang="en-US" dirty="0"/>
              <a:t>将频繁使用的对象缓存起来，减少分配、初始化和释放对象的时间开销</a:t>
            </a:r>
          </a:p>
          <a:p>
            <a:r>
              <a:rPr lang="en-US" altLang="zh-CN" dirty="0"/>
              <a:t>4. </a:t>
            </a:r>
            <a:r>
              <a:rPr lang="zh-CN" altLang="en-US" dirty="0"/>
              <a:t>通过着色技术调整对象以更好的使用硬件高速缓存</a:t>
            </a:r>
          </a:p>
          <a:p>
            <a:endParaRPr lang="zh-CN" altLang="en-US" dirty="0"/>
          </a:p>
        </p:txBody>
      </p:sp>
    </p:spTree>
    <p:extLst>
      <p:ext uri="{BB962C8B-B14F-4D97-AF65-F5344CB8AC3E}">
        <p14:creationId xmlns:p14="http://schemas.microsoft.com/office/powerpoint/2010/main" val="21437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2F0365A3-653E-49CC-AE91-D3A4E990E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56" y="1613949"/>
            <a:ext cx="5956330" cy="393956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5DA91C60-73E1-48AE-A41A-62B689F83A33}"/>
              </a:ext>
            </a:extLst>
          </p:cNvPr>
          <p:cNvSpPr>
            <a:spLocks noGrp="1"/>
          </p:cNvSpPr>
          <p:nvPr>
            <p:ph type="title"/>
          </p:nvPr>
        </p:nvSpPr>
        <p:spPr/>
        <p:txBody>
          <a:bodyPr/>
          <a:lstStyle/>
          <a:p>
            <a:r>
              <a:rPr lang="en-US" altLang="zh-CN" b="1" dirty="0"/>
              <a:t>slab </a:t>
            </a:r>
            <a:r>
              <a:rPr lang="zh-CN" altLang="en-US" b="1" dirty="0"/>
              <a:t>分配器的结构</a:t>
            </a:r>
            <a:endParaRPr lang="zh-CN" altLang="en-US" dirty="0"/>
          </a:p>
        </p:txBody>
      </p:sp>
      <p:sp>
        <p:nvSpPr>
          <p:cNvPr id="4" name="矩形 3">
            <a:extLst>
              <a:ext uri="{FF2B5EF4-FFF2-40B4-BE49-F238E27FC236}">
                <a16:creationId xmlns:a16="http://schemas.microsoft.com/office/drawing/2014/main" id="{02CF5F49-C12B-4555-8A2C-CB705D481617}"/>
              </a:ext>
            </a:extLst>
          </p:cNvPr>
          <p:cNvSpPr/>
          <p:nvPr/>
        </p:nvSpPr>
        <p:spPr>
          <a:xfrm>
            <a:off x="6929308" y="1625600"/>
            <a:ext cx="3909268" cy="3416320"/>
          </a:xfrm>
          <a:prstGeom prst="rect">
            <a:avLst/>
          </a:prstGeom>
        </p:spPr>
        <p:txBody>
          <a:bodyPr wrap="square">
            <a:spAutoFit/>
          </a:bodyPr>
          <a:lstStyle/>
          <a:p>
            <a:pPr>
              <a:buFont typeface="Arial" panose="020B0604020202020204" pitchFamily="34" charset="0"/>
              <a:buChar char="•"/>
            </a:pPr>
            <a:r>
              <a:rPr lang="en-US" altLang="zh-CN" b="1" dirty="0">
                <a:solidFill>
                  <a:schemeClr val="accent4">
                    <a:lumMod val="50000"/>
                  </a:schemeClr>
                </a:solidFill>
                <a:latin typeface="pingfang SC"/>
              </a:rPr>
              <a:t>1. </a:t>
            </a:r>
            <a:r>
              <a:rPr lang="zh-CN" altLang="en-US" dirty="0">
                <a:solidFill>
                  <a:srgbClr val="333333"/>
                </a:solidFill>
                <a:latin typeface="pingfang SC"/>
              </a:rPr>
              <a:t>由于对象是从 </a:t>
            </a:r>
            <a:r>
              <a:rPr lang="en-US" altLang="zh-CN" dirty="0">
                <a:solidFill>
                  <a:srgbClr val="333333"/>
                </a:solidFill>
                <a:latin typeface="pingfang SC"/>
              </a:rPr>
              <a:t>slab </a:t>
            </a:r>
            <a:r>
              <a:rPr lang="zh-CN" altLang="en-US" dirty="0">
                <a:solidFill>
                  <a:srgbClr val="333333"/>
                </a:solidFill>
                <a:latin typeface="pingfang SC"/>
              </a:rPr>
              <a:t>中分配和释放的，因此单个 </a:t>
            </a:r>
            <a:r>
              <a:rPr lang="en-US" altLang="zh-CN" dirty="0">
                <a:solidFill>
                  <a:srgbClr val="333333"/>
                </a:solidFill>
                <a:latin typeface="pingfang SC"/>
              </a:rPr>
              <a:t>slab </a:t>
            </a:r>
            <a:r>
              <a:rPr lang="zh-CN" altLang="en-US" dirty="0">
                <a:solidFill>
                  <a:srgbClr val="333333"/>
                </a:solidFill>
                <a:latin typeface="pingfang SC"/>
              </a:rPr>
              <a:t>可以在 </a:t>
            </a:r>
            <a:r>
              <a:rPr lang="en-US" altLang="zh-CN" dirty="0">
                <a:solidFill>
                  <a:srgbClr val="333333"/>
                </a:solidFill>
                <a:latin typeface="pingfang SC"/>
              </a:rPr>
              <a:t>slab </a:t>
            </a:r>
            <a:r>
              <a:rPr lang="zh-CN" altLang="en-US" dirty="0">
                <a:solidFill>
                  <a:srgbClr val="333333"/>
                </a:solidFill>
                <a:latin typeface="pingfang SC"/>
              </a:rPr>
              <a:t>列表之间进行移动。</a:t>
            </a:r>
            <a:endParaRPr lang="en-US" altLang="zh-CN" dirty="0">
              <a:solidFill>
                <a:srgbClr val="333333"/>
              </a:solidFill>
              <a:latin typeface="pingfang SC"/>
            </a:endParaRPr>
          </a:p>
          <a:p>
            <a:pPr>
              <a:buFont typeface="Arial" panose="020B0604020202020204" pitchFamily="34" charset="0"/>
              <a:buChar char="•"/>
            </a:pPr>
            <a:endParaRPr lang="zh-CN" altLang="en-US" dirty="0">
              <a:solidFill>
                <a:srgbClr val="333333"/>
              </a:solidFill>
              <a:latin typeface="pingfang SC"/>
            </a:endParaRPr>
          </a:p>
          <a:p>
            <a:pPr>
              <a:buFont typeface="Arial" panose="020B0604020202020204" pitchFamily="34" charset="0"/>
              <a:buChar char="•"/>
            </a:pPr>
            <a:r>
              <a:rPr lang="en-US" altLang="zh-CN" b="1" dirty="0">
                <a:solidFill>
                  <a:schemeClr val="accent4">
                    <a:lumMod val="50000"/>
                  </a:schemeClr>
                </a:solidFill>
                <a:latin typeface="pingfang SC"/>
              </a:rPr>
              <a:t>2. </a:t>
            </a:r>
            <a:r>
              <a:rPr lang="en-US" altLang="zh-CN" dirty="0" err="1">
                <a:solidFill>
                  <a:srgbClr val="333333"/>
                </a:solidFill>
                <a:latin typeface="pingfang SC"/>
              </a:rPr>
              <a:t>slabs_empty</a:t>
            </a:r>
            <a:r>
              <a:rPr lang="en-US" altLang="zh-CN" dirty="0">
                <a:solidFill>
                  <a:srgbClr val="333333"/>
                </a:solidFill>
                <a:latin typeface="pingfang SC"/>
              </a:rPr>
              <a:t> </a:t>
            </a:r>
            <a:r>
              <a:rPr lang="zh-CN" altLang="en-US" dirty="0">
                <a:solidFill>
                  <a:srgbClr val="333333"/>
                </a:solidFill>
                <a:latin typeface="pingfang SC"/>
              </a:rPr>
              <a:t>列表中的 </a:t>
            </a:r>
            <a:r>
              <a:rPr lang="en-US" altLang="zh-CN" dirty="0">
                <a:solidFill>
                  <a:srgbClr val="333333"/>
                </a:solidFill>
                <a:latin typeface="pingfang SC"/>
              </a:rPr>
              <a:t>slab </a:t>
            </a:r>
            <a:r>
              <a:rPr lang="zh-CN" altLang="en-US" dirty="0">
                <a:solidFill>
                  <a:srgbClr val="333333"/>
                </a:solidFill>
                <a:latin typeface="pingfang SC"/>
              </a:rPr>
              <a:t>是进行回收（</a:t>
            </a:r>
            <a:r>
              <a:rPr lang="en-US" altLang="zh-CN" dirty="0">
                <a:solidFill>
                  <a:srgbClr val="333333"/>
                </a:solidFill>
                <a:latin typeface="pingfang SC"/>
              </a:rPr>
              <a:t>reaping</a:t>
            </a:r>
            <a:r>
              <a:rPr lang="zh-CN" altLang="en-US" dirty="0">
                <a:solidFill>
                  <a:srgbClr val="333333"/>
                </a:solidFill>
                <a:latin typeface="pingfang SC"/>
              </a:rPr>
              <a:t>）的主要备选对象。</a:t>
            </a:r>
            <a:endParaRPr lang="en-US" altLang="zh-CN" dirty="0">
              <a:solidFill>
                <a:srgbClr val="333333"/>
              </a:solidFill>
              <a:latin typeface="pingfang SC"/>
            </a:endParaRPr>
          </a:p>
          <a:p>
            <a:pPr>
              <a:buFont typeface="Arial" panose="020B0604020202020204" pitchFamily="34" charset="0"/>
              <a:buChar char="•"/>
            </a:pPr>
            <a:endParaRPr lang="zh-CN" altLang="en-US" dirty="0">
              <a:solidFill>
                <a:srgbClr val="333333"/>
              </a:solidFill>
              <a:latin typeface="pingfang SC"/>
            </a:endParaRPr>
          </a:p>
          <a:p>
            <a:pPr>
              <a:buFont typeface="Arial" panose="020B0604020202020204" pitchFamily="34" charset="0"/>
              <a:buChar char="•"/>
            </a:pPr>
            <a:r>
              <a:rPr lang="en-US" altLang="zh-CN" b="1" dirty="0">
                <a:solidFill>
                  <a:schemeClr val="accent4">
                    <a:lumMod val="50000"/>
                  </a:schemeClr>
                </a:solidFill>
                <a:latin typeface="pingfang SC"/>
              </a:rPr>
              <a:t>3. </a:t>
            </a:r>
            <a:r>
              <a:rPr lang="en-US" altLang="zh-CN" dirty="0">
                <a:solidFill>
                  <a:srgbClr val="333333"/>
                </a:solidFill>
                <a:latin typeface="pingfang SC"/>
              </a:rPr>
              <a:t>slab </a:t>
            </a:r>
            <a:r>
              <a:rPr lang="zh-CN" altLang="en-US" dirty="0">
                <a:solidFill>
                  <a:srgbClr val="333333"/>
                </a:solidFill>
                <a:latin typeface="pingfang SC"/>
              </a:rPr>
              <a:t>还支持通用对象的初始化，从而避免了为同一目而对一个对象重复进行初始化。</a:t>
            </a:r>
          </a:p>
          <a:p>
            <a:br>
              <a:rPr lang="zh-CN" altLang="en-US" dirty="0"/>
            </a:br>
            <a:endParaRPr lang="zh-CN" altLang="en-US" dirty="0"/>
          </a:p>
        </p:txBody>
      </p:sp>
    </p:spTree>
    <p:extLst>
      <p:ext uri="{BB962C8B-B14F-4D97-AF65-F5344CB8AC3E}">
        <p14:creationId xmlns:p14="http://schemas.microsoft.com/office/powerpoint/2010/main" val="406307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7708D-A255-488C-BFB6-29C5C69EFC8E}"/>
              </a:ext>
            </a:extLst>
          </p:cNvPr>
          <p:cNvSpPr>
            <a:spLocks noGrp="1"/>
          </p:cNvSpPr>
          <p:nvPr>
            <p:ph type="title"/>
          </p:nvPr>
        </p:nvSpPr>
        <p:spPr/>
        <p:txBody>
          <a:bodyPr/>
          <a:lstStyle/>
          <a:p>
            <a:r>
              <a:rPr lang="zh-CN" altLang="en-US" b="1" dirty="0"/>
              <a:t>内存管理</a:t>
            </a:r>
            <a:br>
              <a:rPr lang="zh-CN" altLang="en-US" b="1" dirty="0"/>
            </a:br>
            <a:endParaRPr lang="zh-CN" altLang="en-US" dirty="0"/>
          </a:p>
        </p:txBody>
      </p:sp>
      <p:pic>
        <p:nvPicPr>
          <p:cNvPr id="1026" name="Picture 2" descr="http://img.blog.csdn.net/20160519164340943">
            <a:extLst>
              <a:ext uri="{FF2B5EF4-FFF2-40B4-BE49-F238E27FC236}">
                <a16:creationId xmlns:a16="http://schemas.microsoft.com/office/drawing/2014/main" id="{EE80546A-4A63-4867-833D-6D3C548E2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43" y="1676002"/>
            <a:ext cx="4705350" cy="43243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D33E129-0A08-407B-935C-DB2915AE6EFC}"/>
              </a:ext>
            </a:extLst>
          </p:cNvPr>
          <p:cNvSpPr txBox="1"/>
          <p:nvPr/>
        </p:nvSpPr>
        <p:spPr>
          <a:xfrm>
            <a:off x="4591164" y="1818615"/>
            <a:ext cx="5363613" cy="4524315"/>
          </a:xfrm>
          <a:prstGeom prst="rect">
            <a:avLst/>
          </a:prstGeom>
          <a:noFill/>
        </p:spPr>
        <p:txBody>
          <a:bodyPr wrap="square" rtlCol="0">
            <a:spAutoFit/>
          </a:bodyPr>
          <a:lstStyle/>
          <a:p>
            <a:r>
              <a:rPr lang="zh-CN" altLang="en-US" b="1" dirty="0">
                <a:solidFill>
                  <a:srgbClr val="C00000"/>
                </a:solidFill>
              </a:rPr>
              <a:t>内存管理</a:t>
            </a:r>
            <a:r>
              <a:rPr lang="en-US" altLang="zh-CN" b="1" dirty="0">
                <a:solidFill>
                  <a:srgbClr val="C00000"/>
                </a:solidFill>
              </a:rPr>
              <a:t>(Memory Management)</a:t>
            </a:r>
            <a:r>
              <a:rPr lang="zh-CN" altLang="en-US" dirty="0"/>
              <a:t>是操作系统设计中最重要和最复杂的内容之一。虽然计算机硬件一直在飞速发展，内存容量也在不断增长，但是仍然不可能将所有用户进程和系统所需要的全部程序和数据放入主存中，所以操作系统必须将内存空间进行合理地划分和有效地动态分配。</a:t>
            </a:r>
            <a:r>
              <a:rPr lang="zh-CN" altLang="en-US" dirty="0">
                <a:solidFill>
                  <a:srgbClr val="0070C0"/>
                </a:solidFill>
              </a:rPr>
              <a:t>操作系统对内存的划分和动态分配，就是内存管理的概念。</a:t>
            </a:r>
            <a:endParaRPr lang="en-US" altLang="zh-CN" dirty="0">
              <a:solidFill>
                <a:srgbClr val="0070C0"/>
              </a:solidFill>
            </a:endParaRPr>
          </a:p>
          <a:p>
            <a:endParaRPr lang="en-US" altLang="zh-CN" dirty="0"/>
          </a:p>
          <a:p>
            <a:r>
              <a:rPr lang="zh-CN" altLang="en-US" b="1" dirty="0">
                <a:solidFill>
                  <a:srgbClr val="C00000"/>
                </a:solidFill>
              </a:rPr>
              <a:t>内存管理</a:t>
            </a:r>
            <a:r>
              <a:rPr lang="zh-CN" altLang="en-US" dirty="0"/>
              <a:t>包括内存管理概念、交换与覆盖、连续分配管理方式和非连续分配管理方式（分页管理方式、分段管理方式、段页式管理方式）。</a:t>
            </a:r>
            <a:br>
              <a:rPr lang="zh-CN" altLang="en-US" dirty="0"/>
            </a:br>
            <a:br>
              <a:rPr lang="zh-CN" altLang="en-US" dirty="0"/>
            </a:br>
            <a:r>
              <a:rPr lang="zh-CN" altLang="en-US" dirty="0"/>
              <a:t>虚拟内存管理包括虚拟内存概念、请求分页管理方式、页面置换算法、页面分配策略、工作集和抖动。</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706010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C4ACA-7565-4CCB-BBBB-50CD45E3F2AB}"/>
              </a:ext>
            </a:extLst>
          </p:cNvPr>
          <p:cNvSpPr>
            <a:spLocks noGrp="1"/>
          </p:cNvSpPr>
          <p:nvPr>
            <p:ph type="title"/>
          </p:nvPr>
        </p:nvSpPr>
        <p:spPr/>
        <p:txBody>
          <a:bodyPr/>
          <a:lstStyle/>
          <a:p>
            <a:r>
              <a:rPr lang="en-US" altLang="zh-CN" b="1" dirty="0"/>
              <a:t>slab </a:t>
            </a:r>
            <a:r>
              <a:rPr lang="zh-CN" altLang="en-US" b="1" dirty="0"/>
              <a:t>高速缓存</a:t>
            </a:r>
            <a:endParaRPr lang="zh-CN" altLang="en-US" dirty="0"/>
          </a:p>
        </p:txBody>
      </p:sp>
      <p:sp>
        <p:nvSpPr>
          <p:cNvPr id="3" name="内容占位符 2">
            <a:extLst>
              <a:ext uri="{FF2B5EF4-FFF2-40B4-BE49-F238E27FC236}">
                <a16:creationId xmlns:a16="http://schemas.microsoft.com/office/drawing/2014/main" id="{569C60F5-EA63-495F-918C-A1D7D35FD765}"/>
              </a:ext>
            </a:extLst>
          </p:cNvPr>
          <p:cNvSpPr>
            <a:spLocks noGrp="1"/>
          </p:cNvSpPr>
          <p:nvPr>
            <p:ph idx="1"/>
          </p:nvPr>
        </p:nvSpPr>
        <p:spPr>
          <a:xfrm>
            <a:off x="677334" y="1593909"/>
            <a:ext cx="8596668" cy="4447454"/>
          </a:xfrm>
        </p:spPr>
        <p:txBody>
          <a:bodyPr>
            <a:normAutofit/>
          </a:bodyPr>
          <a:lstStyle/>
          <a:p>
            <a:r>
              <a:rPr lang="en-US" altLang="zh-CN" dirty="0">
                <a:solidFill>
                  <a:srgbClr val="0070C0"/>
                </a:solidFill>
              </a:rPr>
              <a:t>1)    </a:t>
            </a:r>
            <a:r>
              <a:rPr lang="zh-CN" altLang="en-US" dirty="0">
                <a:solidFill>
                  <a:srgbClr val="0070C0"/>
                </a:solidFill>
              </a:rPr>
              <a:t>普通高速缓存</a:t>
            </a:r>
          </a:p>
          <a:p>
            <a:r>
              <a:rPr lang="en-US" altLang="zh-CN" dirty="0"/>
              <a:t>slab </a:t>
            </a:r>
            <a:r>
              <a:rPr lang="zh-CN" altLang="en-US" dirty="0"/>
              <a:t>分配器所提供的小块连续内存的分配是通过通用</a:t>
            </a:r>
            <a:r>
              <a:rPr lang="zh-CN" altLang="en-US" dirty="0">
                <a:solidFill>
                  <a:srgbClr val="7030A0"/>
                </a:solidFill>
              </a:rPr>
              <a:t>高速缓存</a:t>
            </a:r>
            <a:r>
              <a:rPr lang="zh-CN" altLang="en-US" dirty="0"/>
              <a:t>实现的</a:t>
            </a:r>
          </a:p>
          <a:p>
            <a:r>
              <a:rPr lang="zh-CN" altLang="en-US" dirty="0"/>
              <a:t>通用高速缓存所提供的对象具有几何分布的大小，范围为 </a:t>
            </a:r>
            <a:r>
              <a:rPr lang="en-US" altLang="zh-CN" dirty="0">
                <a:solidFill>
                  <a:schemeClr val="accent4">
                    <a:lumMod val="50000"/>
                  </a:schemeClr>
                </a:solidFill>
              </a:rPr>
              <a:t>32</a:t>
            </a:r>
            <a:r>
              <a:rPr lang="en-US" altLang="zh-CN" dirty="0"/>
              <a:t> </a:t>
            </a:r>
            <a:r>
              <a:rPr lang="zh-CN" altLang="en-US" dirty="0"/>
              <a:t>到 </a:t>
            </a:r>
            <a:r>
              <a:rPr lang="en-US" altLang="zh-CN" dirty="0">
                <a:solidFill>
                  <a:schemeClr val="accent4">
                    <a:lumMod val="50000"/>
                  </a:schemeClr>
                </a:solidFill>
              </a:rPr>
              <a:t>131072</a:t>
            </a:r>
            <a:r>
              <a:rPr lang="en-US" altLang="zh-CN" dirty="0"/>
              <a:t> </a:t>
            </a:r>
            <a:r>
              <a:rPr lang="zh-CN" altLang="en-US" dirty="0"/>
              <a:t>字节。</a:t>
            </a:r>
          </a:p>
          <a:p>
            <a:r>
              <a:rPr lang="zh-CN" altLang="en-US" dirty="0"/>
              <a:t>内核中提供了 </a:t>
            </a:r>
            <a:r>
              <a:rPr lang="en-US" altLang="zh-CN" dirty="0" err="1"/>
              <a:t>kmalloc</a:t>
            </a:r>
            <a:r>
              <a:rPr lang="en-US" altLang="zh-CN" dirty="0"/>
              <a:t>() </a:t>
            </a:r>
            <a:r>
              <a:rPr lang="zh-CN" altLang="en-US" dirty="0"/>
              <a:t>和 </a:t>
            </a:r>
            <a:r>
              <a:rPr lang="en-US" altLang="zh-CN" dirty="0" err="1"/>
              <a:t>kfree</a:t>
            </a:r>
            <a:r>
              <a:rPr lang="en-US" altLang="zh-CN" dirty="0"/>
              <a:t>() </a:t>
            </a:r>
            <a:r>
              <a:rPr lang="zh-CN" altLang="en-US" dirty="0"/>
              <a:t>两个接口分别进行内存的申请和释放</a:t>
            </a:r>
          </a:p>
          <a:p>
            <a:r>
              <a:rPr lang="en-US" altLang="zh-CN" dirty="0">
                <a:solidFill>
                  <a:srgbClr val="0070C0"/>
                </a:solidFill>
              </a:rPr>
              <a:t>2)    </a:t>
            </a:r>
            <a:r>
              <a:rPr lang="zh-CN" altLang="en-US" dirty="0">
                <a:solidFill>
                  <a:srgbClr val="0070C0"/>
                </a:solidFill>
              </a:rPr>
              <a:t>专用高速缓存</a:t>
            </a:r>
          </a:p>
          <a:p>
            <a:r>
              <a:rPr lang="zh-CN" altLang="en-US" dirty="0"/>
              <a:t>内核为专用高速缓存的申请和释放提供了一套完整的接口，根据所传入的参数为具体的对象分配 </a:t>
            </a:r>
            <a:r>
              <a:rPr lang="en-US" altLang="zh-CN" dirty="0"/>
              <a:t>slab </a:t>
            </a:r>
            <a:r>
              <a:rPr lang="zh-CN" altLang="en-US" dirty="0"/>
              <a:t>缓存</a:t>
            </a:r>
          </a:p>
          <a:p>
            <a:r>
              <a:rPr lang="en-US" altLang="zh-CN" dirty="0" err="1">
                <a:solidFill>
                  <a:schemeClr val="accent4">
                    <a:lumMod val="50000"/>
                  </a:schemeClr>
                </a:solidFill>
              </a:rPr>
              <a:t>kmem_cache_create</a:t>
            </a:r>
            <a:r>
              <a:rPr lang="en-US" altLang="zh-CN" dirty="0">
                <a:solidFill>
                  <a:schemeClr val="accent4">
                    <a:lumMod val="50000"/>
                  </a:schemeClr>
                </a:solidFill>
              </a:rPr>
              <a:t>() </a:t>
            </a:r>
            <a:r>
              <a:rPr lang="zh-CN" altLang="en-US" dirty="0"/>
              <a:t>用于对一个指定的对象创建高速缓存。它从 </a:t>
            </a:r>
            <a:r>
              <a:rPr lang="en-US" altLang="zh-CN" dirty="0" err="1">
                <a:solidFill>
                  <a:schemeClr val="accent4">
                    <a:lumMod val="50000"/>
                  </a:schemeClr>
                </a:solidFill>
              </a:rPr>
              <a:t>cache_cache</a:t>
            </a:r>
            <a:r>
              <a:rPr lang="en-US" altLang="zh-CN" dirty="0">
                <a:solidFill>
                  <a:schemeClr val="accent4">
                    <a:lumMod val="50000"/>
                  </a:schemeClr>
                </a:solidFill>
              </a:rPr>
              <a:t> </a:t>
            </a:r>
            <a:r>
              <a:rPr lang="zh-CN" altLang="en-US" dirty="0"/>
              <a:t>普通高速缓存中为新的专有缓存分配一个高速缓存描述符，并把这个描述符插入到高速缓存描述符形成的 </a:t>
            </a:r>
            <a:r>
              <a:rPr lang="en-US" altLang="zh-CN" dirty="0" err="1">
                <a:solidFill>
                  <a:schemeClr val="accent4">
                    <a:lumMod val="50000"/>
                  </a:schemeClr>
                </a:solidFill>
              </a:rPr>
              <a:t>cache_chain</a:t>
            </a:r>
            <a:r>
              <a:rPr lang="en-US" altLang="zh-CN" dirty="0">
                <a:solidFill>
                  <a:schemeClr val="accent4">
                    <a:lumMod val="50000"/>
                  </a:schemeClr>
                </a:solidFill>
              </a:rPr>
              <a:t> </a:t>
            </a:r>
            <a:r>
              <a:rPr lang="zh-CN" altLang="en-US" dirty="0"/>
              <a:t>链表中</a:t>
            </a:r>
          </a:p>
          <a:p>
            <a:r>
              <a:rPr lang="en-US" altLang="zh-CN" dirty="0" err="1">
                <a:solidFill>
                  <a:schemeClr val="accent4">
                    <a:lumMod val="50000"/>
                  </a:schemeClr>
                </a:solidFill>
              </a:rPr>
              <a:t>kmem_cache_alloc</a:t>
            </a:r>
            <a:r>
              <a:rPr lang="en-US" altLang="zh-CN" dirty="0">
                <a:solidFill>
                  <a:schemeClr val="accent4">
                    <a:lumMod val="50000"/>
                  </a:schemeClr>
                </a:solidFill>
              </a:rPr>
              <a:t>() </a:t>
            </a:r>
            <a:r>
              <a:rPr lang="zh-CN" altLang="en-US" dirty="0"/>
              <a:t>在其参数所指定的高速缓存中分配一个 </a:t>
            </a:r>
            <a:r>
              <a:rPr lang="en-US" altLang="zh-CN" dirty="0"/>
              <a:t>slab</a:t>
            </a:r>
            <a:r>
              <a:rPr lang="zh-CN" altLang="en-US" dirty="0"/>
              <a:t>。相反， </a:t>
            </a:r>
            <a:r>
              <a:rPr lang="en-US" altLang="zh-CN" dirty="0" err="1">
                <a:solidFill>
                  <a:schemeClr val="accent4">
                    <a:lumMod val="50000"/>
                  </a:schemeClr>
                </a:solidFill>
              </a:rPr>
              <a:t>kmem_cache_free</a:t>
            </a:r>
            <a:r>
              <a:rPr lang="en-US" altLang="zh-CN" dirty="0">
                <a:solidFill>
                  <a:schemeClr val="accent4">
                    <a:lumMod val="50000"/>
                  </a:schemeClr>
                </a:solidFill>
              </a:rPr>
              <a:t>() </a:t>
            </a:r>
            <a:r>
              <a:rPr lang="zh-CN" altLang="en-US" dirty="0"/>
              <a:t>在其参数所指定的高速缓存中释放一个 </a:t>
            </a:r>
            <a:r>
              <a:rPr lang="en-US" altLang="zh-CN" dirty="0"/>
              <a:t>slab</a:t>
            </a:r>
          </a:p>
          <a:p>
            <a:endParaRPr lang="zh-CN" altLang="en-US" dirty="0"/>
          </a:p>
        </p:txBody>
      </p:sp>
    </p:spTree>
    <p:extLst>
      <p:ext uri="{BB962C8B-B14F-4D97-AF65-F5344CB8AC3E}">
        <p14:creationId xmlns:p14="http://schemas.microsoft.com/office/powerpoint/2010/main" val="1374990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1805F-F83A-47BD-8EA7-1F7AF9D4F143}"/>
              </a:ext>
            </a:extLst>
          </p:cNvPr>
          <p:cNvSpPr>
            <a:spLocks noGrp="1"/>
          </p:cNvSpPr>
          <p:nvPr>
            <p:ph type="title"/>
          </p:nvPr>
        </p:nvSpPr>
        <p:spPr/>
        <p:txBody>
          <a:bodyPr/>
          <a:lstStyle/>
          <a:p>
            <a:r>
              <a:rPr lang="zh-CN" altLang="en-US" dirty="0"/>
              <a:t>内存交换</a:t>
            </a:r>
          </a:p>
        </p:txBody>
      </p:sp>
      <p:sp>
        <p:nvSpPr>
          <p:cNvPr id="3" name="内容占位符 2">
            <a:extLst>
              <a:ext uri="{FF2B5EF4-FFF2-40B4-BE49-F238E27FC236}">
                <a16:creationId xmlns:a16="http://schemas.microsoft.com/office/drawing/2014/main" id="{CC510D67-ABC8-4F55-9FDC-7208793B4378}"/>
              </a:ext>
            </a:extLst>
          </p:cNvPr>
          <p:cNvSpPr>
            <a:spLocks noGrp="1"/>
          </p:cNvSpPr>
          <p:nvPr>
            <p:ph idx="1"/>
          </p:nvPr>
        </p:nvSpPr>
        <p:spPr>
          <a:xfrm>
            <a:off x="677333" y="1476463"/>
            <a:ext cx="8777059" cy="4564900"/>
          </a:xfrm>
        </p:spPr>
        <p:txBody>
          <a:bodyPr/>
          <a:lstStyle/>
          <a:p>
            <a:pPr marL="0" indent="0">
              <a:buNone/>
            </a:pPr>
            <a:r>
              <a:rPr lang="zh-CN" altLang="en-US" dirty="0"/>
              <a:t>把处于</a:t>
            </a:r>
            <a:r>
              <a:rPr lang="zh-CN" altLang="en-US" b="1" dirty="0">
                <a:solidFill>
                  <a:srgbClr val="C00000"/>
                </a:solidFill>
              </a:rPr>
              <a:t>等待</a:t>
            </a:r>
            <a:r>
              <a:rPr lang="zh-CN" altLang="en-US" b="1" dirty="0"/>
              <a:t>（阻塞）</a:t>
            </a:r>
            <a:r>
              <a:rPr lang="zh-CN" altLang="en-US" dirty="0"/>
              <a:t>状态（或在</a:t>
            </a:r>
            <a:r>
              <a:rPr lang="en-US" altLang="zh-CN" dirty="0"/>
              <a:t>CPU</a:t>
            </a:r>
            <a:r>
              <a:rPr lang="zh-CN" altLang="en-US" dirty="0"/>
              <a:t>调度原则下被剥夺运行权利）的程序（进程）从内存移到辅存（外存），把内存空间腾出来，这一过程又叫</a:t>
            </a:r>
            <a:r>
              <a:rPr lang="zh-CN" altLang="en-US" b="1" dirty="0">
                <a:solidFill>
                  <a:srgbClr val="C00000"/>
                </a:solidFill>
              </a:rPr>
              <a:t>换出</a:t>
            </a:r>
            <a:r>
              <a:rPr lang="zh-CN" altLang="en-US" dirty="0"/>
              <a:t>。把准备好竞争</a:t>
            </a:r>
            <a:r>
              <a:rPr lang="en-US" altLang="zh-CN" dirty="0"/>
              <a:t>CPU</a:t>
            </a:r>
            <a:r>
              <a:rPr lang="zh-CN" altLang="en-US" dirty="0"/>
              <a:t>运行的程序从辅存移到内存，这一过程又称为</a:t>
            </a:r>
            <a:r>
              <a:rPr lang="zh-CN" altLang="en-US" b="1" dirty="0">
                <a:solidFill>
                  <a:srgbClr val="C00000"/>
                </a:solidFill>
              </a:rPr>
              <a:t>换入</a:t>
            </a:r>
            <a:r>
              <a:rPr lang="zh-CN" altLang="en-US" dirty="0"/>
              <a:t>。（</a:t>
            </a:r>
            <a:r>
              <a:rPr lang="en-US" altLang="zh-CN" dirty="0"/>
              <a:t>FIFO</a:t>
            </a:r>
            <a:r>
              <a:rPr lang="zh-CN" altLang="en-US" dirty="0"/>
              <a:t>，</a:t>
            </a:r>
            <a:r>
              <a:rPr lang="en-US" altLang="zh-CN" dirty="0"/>
              <a:t>LRU</a:t>
            </a:r>
            <a:r>
              <a:rPr lang="zh-CN" altLang="en-US" dirty="0"/>
              <a:t>，</a:t>
            </a:r>
            <a:r>
              <a:rPr lang="en-US" altLang="zh-CN" dirty="0"/>
              <a:t>OPT</a:t>
            </a:r>
            <a:r>
              <a:rPr lang="zh-CN" altLang="en-US" dirty="0"/>
              <a:t>）</a:t>
            </a:r>
            <a:endParaRPr lang="en-US" altLang="zh-CN" dirty="0"/>
          </a:p>
          <a:p>
            <a:pPr marL="0" indent="0">
              <a:buNone/>
            </a:pPr>
            <a:endParaRPr lang="en-US" altLang="zh-CN" dirty="0"/>
          </a:p>
          <a:p>
            <a:r>
              <a:rPr lang="zh-CN" altLang="en-US" b="1" dirty="0">
                <a:solidFill>
                  <a:srgbClr val="0070C0"/>
                </a:solidFill>
              </a:rPr>
              <a:t>通过页式或段式内存管理</a:t>
            </a:r>
            <a:r>
              <a:rPr lang="zh-CN" altLang="en-US" dirty="0"/>
              <a:t>先把进程的虚拟地址空间划分为若干页面或段</a:t>
            </a:r>
            <a:r>
              <a:rPr lang="en-US" altLang="zh-CN" dirty="0"/>
              <a:t>,</a:t>
            </a:r>
            <a:r>
              <a:rPr lang="zh-CN" altLang="en-US" dirty="0"/>
              <a:t>这样交换时就可就交换页或段。</a:t>
            </a:r>
            <a:endParaRPr lang="en-US" altLang="zh-CN" dirty="0"/>
          </a:p>
          <a:p>
            <a:endParaRPr lang="en-US" altLang="zh-CN" dirty="0"/>
          </a:p>
          <a:p>
            <a:r>
              <a:rPr lang="zh-CN" altLang="en-US" dirty="0"/>
              <a:t>在具有对换功能的</a:t>
            </a:r>
            <a:r>
              <a:rPr lang="en-US" altLang="zh-CN" dirty="0"/>
              <a:t>OS</a:t>
            </a:r>
            <a:r>
              <a:rPr lang="zh-CN" altLang="en-US" dirty="0"/>
              <a:t>中，通常把</a:t>
            </a:r>
            <a:r>
              <a:rPr lang="zh-CN" altLang="en-US" b="1" dirty="0"/>
              <a:t>外存</a:t>
            </a:r>
            <a:r>
              <a:rPr lang="zh-CN" altLang="en-US" dirty="0"/>
              <a:t>分为</a:t>
            </a:r>
            <a:r>
              <a:rPr lang="zh-CN" altLang="en-US" b="1" dirty="0">
                <a:solidFill>
                  <a:srgbClr val="C00000"/>
                </a:solidFill>
              </a:rPr>
              <a:t>文件区</a:t>
            </a:r>
            <a:r>
              <a:rPr lang="zh-CN" altLang="en-US" dirty="0"/>
              <a:t>和</a:t>
            </a:r>
            <a:r>
              <a:rPr lang="zh-CN" altLang="en-US" b="1" dirty="0">
                <a:solidFill>
                  <a:srgbClr val="C00000"/>
                </a:solidFill>
              </a:rPr>
              <a:t>对换区</a:t>
            </a:r>
            <a:r>
              <a:rPr lang="zh-CN" altLang="en-US" dirty="0"/>
              <a:t>。前者用于存放文件，后者用于存放从内存换出的进程。对换区采用的是</a:t>
            </a:r>
            <a:r>
              <a:rPr lang="zh-CN" altLang="en-US" b="1" dirty="0"/>
              <a:t>连续分配</a:t>
            </a:r>
            <a:r>
              <a:rPr lang="zh-CN" altLang="en-US" dirty="0"/>
              <a:t>的方式（考虑到对换的速度）。</a:t>
            </a:r>
            <a:endParaRPr lang="en-US" altLang="zh-CN" dirty="0"/>
          </a:p>
          <a:p>
            <a:pPr marL="0" indent="0">
              <a:buNone/>
            </a:pPr>
            <a:endParaRPr lang="en-US" altLang="zh-CN" dirty="0"/>
          </a:p>
          <a:p>
            <a:pPr marL="0" indent="0">
              <a:buNone/>
            </a:pPr>
            <a:r>
              <a:rPr lang="zh-CN" altLang="en-US" b="1" dirty="0">
                <a:solidFill>
                  <a:srgbClr val="C00000"/>
                </a:solidFill>
              </a:rPr>
              <a:t> </a:t>
            </a:r>
            <a:endParaRPr lang="en-US" altLang="zh-CN" dirty="0"/>
          </a:p>
        </p:txBody>
      </p:sp>
    </p:spTree>
    <p:extLst>
      <p:ext uri="{BB962C8B-B14F-4D97-AF65-F5344CB8AC3E}">
        <p14:creationId xmlns:p14="http://schemas.microsoft.com/office/powerpoint/2010/main" val="3586319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67F18-5020-42E3-B9AD-995A61A03661}"/>
              </a:ext>
            </a:extLst>
          </p:cNvPr>
          <p:cNvSpPr>
            <a:spLocks noGrp="1"/>
          </p:cNvSpPr>
          <p:nvPr>
            <p:ph type="title"/>
          </p:nvPr>
        </p:nvSpPr>
        <p:spPr/>
        <p:txBody>
          <a:bodyPr/>
          <a:lstStyle/>
          <a:p>
            <a:r>
              <a:rPr lang="zh-CN" altLang="en-US" dirty="0"/>
              <a:t>内存覆盖</a:t>
            </a:r>
          </a:p>
        </p:txBody>
      </p:sp>
      <p:sp>
        <p:nvSpPr>
          <p:cNvPr id="3" name="内容占位符 2">
            <a:extLst>
              <a:ext uri="{FF2B5EF4-FFF2-40B4-BE49-F238E27FC236}">
                <a16:creationId xmlns:a16="http://schemas.microsoft.com/office/drawing/2014/main" id="{DB7DA4FD-E92A-42C9-B006-D0AD41515732}"/>
              </a:ext>
            </a:extLst>
          </p:cNvPr>
          <p:cNvSpPr>
            <a:spLocks noGrp="1"/>
          </p:cNvSpPr>
          <p:nvPr>
            <p:ph idx="1"/>
          </p:nvPr>
        </p:nvSpPr>
        <p:spPr>
          <a:xfrm>
            <a:off x="677334" y="1543575"/>
            <a:ext cx="8596668" cy="4497788"/>
          </a:xfrm>
        </p:spPr>
        <p:txBody>
          <a:bodyPr/>
          <a:lstStyle/>
          <a:p>
            <a:pPr marL="0" indent="0">
              <a:buNone/>
            </a:pPr>
            <a:r>
              <a:rPr lang="zh-CN" altLang="en-US" dirty="0">
                <a:solidFill>
                  <a:srgbClr val="C00000"/>
                </a:solidFill>
              </a:rPr>
              <a:t>覆盖的基本思想是：</a:t>
            </a:r>
            <a:r>
              <a:rPr lang="zh-CN" altLang="en-US" dirty="0"/>
              <a:t>由于程序运行时并非任何时候都要访问程序及数据的各个部分（尤其是大程序）， 因此可以把用户空间分成</a:t>
            </a:r>
            <a:r>
              <a:rPr lang="zh-CN" altLang="en-US" b="1" dirty="0"/>
              <a:t>一个固定区</a:t>
            </a:r>
            <a:r>
              <a:rPr lang="zh-CN" altLang="en-US" dirty="0"/>
              <a:t>和</a:t>
            </a:r>
            <a:r>
              <a:rPr lang="zh-CN" altLang="en-US" b="1" dirty="0"/>
              <a:t>若干个覆盖区</a:t>
            </a:r>
            <a:r>
              <a:rPr lang="zh-CN" altLang="en-US" dirty="0"/>
              <a:t>。将</a:t>
            </a:r>
            <a:r>
              <a:rPr lang="zh-CN" altLang="en-US" b="1" dirty="0"/>
              <a:t>经常活跃</a:t>
            </a:r>
            <a:r>
              <a:rPr lang="zh-CN" altLang="en-US" dirty="0"/>
              <a:t>的部分放在</a:t>
            </a:r>
            <a:r>
              <a:rPr lang="zh-CN" altLang="en-US" b="1" dirty="0"/>
              <a:t>固定区</a:t>
            </a:r>
            <a:r>
              <a:rPr lang="zh-CN" altLang="en-US" dirty="0"/>
              <a:t>，其余部分按调用关系</a:t>
            </a:r>
            <a:r>
              <a:rPr lang="zh-CN" altLang="en-US" b="1" dirty="0"/>
              <a:t>分段</a:t>
            </a:r>
            <a:r>
              <a:rPr lang="zh-CN" altLang="en-US" dirty="0"/>
              <a:t>。首先将那些</a:t>
            </a:r>
            <a:r>
              <a:rPr lang="zh-CN" altLang="en-US" b="1" dirty="0"/>
              <a:t>即将要访问</a:t>
            </a:r>
            <a:r>
              <a:rPr lang="zh-CN" altLang="en-US" dirty="0"/>
              <a:t>的段放入</a:t>
            </a:r>
            <a:r>
              <a:rPr lang="zh-CN" altLang="en-US" b="1" dirty="0"/>
              <a:t>覆盖区</a:t>
            </a:r>
            <a:r>
              <a:rPr lang="zh-CN" altLang="en-US" dirty="0"/>
              <a:t>，其他段放在</a:t>
            </a:r>
            <a:r>
              <a:rPr lang="zh-CN" altLang="en-US" b="1" dirty="0"/>
              <a:t>外存</a:t>
            </a:r>
            <a:r>
              <a:rPr lang="zh-CN" altLang="en-US" dirty="0"/>
              <a:t>中，在需要调用前，系统再将其调入覆盖区，替换覆盖区中原有的段。</a:t>
            </a:r>
            <a:endParaRPr lang="en-US" altLang="zh-CN" dirty="0"/>
          </a:p>
          <a:p>
            <a:pPr marL="0" indent="0">
              <a:buNone/>
            </a:pPr>
            <a:r>
              <a:rPr lang="en-US" altLang="zh-CN" dirty="0"/>
              <a:t>----  </a:t>
            </a:r>
            <a:r>
              <a:rPr lang="zh-CN" altLang="en-US" dirty="0"/>
              <a:t>所谓</a:t>
            </a:r>
            <a:r>
              <a:rPr lang="zh-CN" altLang="en-US" b="1" dirty="0">
                <a:solidFill>
                  <a:srgbClr val="C00000"/>
                </a:solidFill>
              </a:rPr>
              <a:t>覆盖</a:t>
            </a:r>
            <a:r>
              <a:rPr lang="zh-CN" altLang="en-US" dirty="0"/>
              <a:t>，就是把一个大的程序划分为</a:t>
            </a:r>
            <a:r>
              <a:rPr lang="zh-CN" altLang="en-US" b="1" dirty="0"/>
              <a:t>一系列覆盖</a:t>
            </a:r>
            <a:r>
              <a:rPr lang="zh-CN" altLang="en-US" dirty="0"/>
              <a:t>，每个覆盖就是一个相对独立的程序单位，</a:t>
            </a:r>
            <a:r>
              <a:rPr lang="zh-CN" altLang="en-US" b="1" dirty="0">
                <a:solidFill>
                  <a:schemeClr val="accent4">
                    <a:lumMod val="50000"/>
                  </a:schemeClr>
                </a:solidFill>
              </a:rPr>
              <a:t>把程序执行时并不要求同时装入内存的覆盖组成一组，称为覆盖段</a:t>
            </a:r>
            <a:r>
              <a:rPr lang="zh-CN" altLang="en-US" dirty="0">
                <a:solidFill>
                  <a:schemeClr val="accent4">
                    <a:lumMod val="50000"/>
                  </a:schemeClr>
                </a:solidFill>
              </a:rPr>
              <a:t>。</a:t>
            </a:r>
            <a:r>
              <a:rPr lang="zh-CN" altLang="en-US" b="1" dirty="0">
                <a:solidFill>
                  <a:schemeClr val="accent4">
                    <a:lumMod val="50000"/>
                  </a:schemeClr>
                </a:solidFill>
              </a:rPr>
              <a:t>一个覆盖段内的覆盖共享同一存储区域</a:t>
            </a:r>
            <a:r>
              <a:rPr lang="zh-CN" altLang="en-US" b="1" dirty="0"/>
              <a:t>，</a:t>
            </a:r>
            <a:r>
              <a:rPr lang="zh-CN" altLang="en-US" dirty="0"/>
              <a:t>该区域成为覆盖区，它与覆盖段一一对应。显然，为了使一个覆盖区能为相应覆盖段中的每个覆盖在不同时刻共享，其大小应</a:t>
            </a:r>
            <a:r>
              <a:rPr lang="zh-CN" altLang="en-US" b="1" dirty="0">
                <a:solidFill>
                  <a:srgbClr val="7030A0"/>
                </a:solidFill>
              </a:rPr>
              <a:t>由覆盖段中的最大覆盖</a:t>
            </a:r>
            <a:r>
              <a:rPr lang="zh-CN" altLang="en-US" dirty="0"/>
              <a:t>来确定。</a:t>
            </a:r>
            <a:endParaRPr lang="en-US" altLang="zh-CN" dirty="0"/>
          </a:p>
          <a:p>
            <a:pPr marL="0" indent="0">
              <a:buNone/>
            </a:pPr>
            <a:endParaRPr lang="en-US" altLang="zh-CN" dirty="0"/>
          </a:p>
          <a:p>
            <a:pPr marL="0" indent="0">
              <a:buNone/>
            </a:pPr>
            <a:r>
              <a:rPr lang="en-US" altLang="zh-CN" dirty="0"/>
              <a:t>---- </a:t>
            </a:r>
            <a:r>
              <a:rPr lang="zh-CN" altLang="en-US" dirty="0"/>
              <a:t>覆盖技术要求程序员必须把一个程序划分为不同的程序段，并规定好它们的</a:t>
            </a:r>
            <a:r>
              <a:rPr lang="zh-CN" altLang="en-US" dirty="0">
                <a:solidFill>
                  <a:srgbClr val="0070C0"/>
                </a:solidFill>
              </a:rPr>
              <a:t>执行和覆盖顺序</a:t>
            </a:r>
            <a:r>
              <a:rPr lang="zh-CN" altLang="en-US" dirty="0"/>
              <a:t>，操作系统根据程序员提供的覆盖结构来完成程序段之间的覆盖。</a:t>
            </a:r>
            <a:br>
              <a:rPr lang="zh-CN" altLang="en-US" dirty="0"/>
            </a:br>
            <a:endParaRPr lang="zh-CN" altLang="en-US" dirty="0"/>
          </a:p>
          <a:p>
            <a:pPr marL="0" indent="0">
              <a:buNone/>
            </a:pPr>
            <a:endParaRPr lang="zh-CN" altLang="en-US" dirty="0"/>
          </a:p>
        </p:txBody>
      </p:sp>
    </p:spTree>
    <p:extLst>
      <p:ext uri="{BB962C8B-B14F-4D97-AF65-F5344CB8AC3E}">
        <p14:creationId xmlns:p14="http://schemas.microsoft.com/office/powerpoint/2010/main" val="1217500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B31D28D0-6360-4B78-906E-CC0F0ED61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82" y="2350836"/>
            <a:ext cx="7048500" cy="36099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A81A6499-13B7-4C8B-8709-7F6C49F6B96E}"/>
              </a:ext>
            </a:extLst>
          </p:cNvPr>
          <p:cNvSpPr/>
          <p:nvPr/>
        </p:nvSpPr>
        <p:spPr>
          <a:xfrm>
            <a:off x="850082" y="853147"/>
            <a:ext cx="8285527" cy="1200329"/>
          </a:xfrm>
          <a:prstGeom prst="rect">
            <a:avLst/>
          </a:prstGeom>
        </p:spPr>
        <p:txBody>
          <a:bodyPr wrap="square">
            <a:spAutoFit/>
          </a:bodyPr>
          <a:lstStyle/>
          <a:p>
            <a:r>
              <a:rPr lang="en-US" altLang="zh-CN" dirty="0">
                <a:solidFill>
                  <a:schemeClr val="tx1">
                    <a:lumMod val="75000"/>
                    <a:lumOff val="25000"/>
                  </a:schemeClr>
                </a:solidFill>
              </a:rPr>
              <a:t>A</a:t>
            </a:r>
            <a:r>
              <a:rPr lang="zh-CN" altLang="en-US" dirty="0">
                <a:solidFill>
                  <a:schemeClr val="tx1">
                    <a:lumMod val="75000"/>
                    <a:lumOff val="25000"/>
                  </a:schemeClr>
                </a:solidFill>
              </a:rPr>
              <a:t>和</a:t>
            </a:r>
            <a:r>
              <a:rPr lang="en-US" altLang="zh-CN" dirty="0">
                <a:solidFill>
                  <a:schemeClr val="tx1">
                    <a:lumMod val="75000"/>
                    <a:lumOff val="25000"/>
                  </a:schemeClr>
                </a:solidFill>
              </a:rPr>
              <a:t>B</a:t>
            </a:r>
            <a:r>
              <a:rPr lang="zh-CN" altLang="en-US" dirty="0">
                <a:solidFill>
                  <a:schemeClr val="tx1">
                    <a:lumMod val="75000"/>
                    <a:lumOff val="25000"/>
                  </a:schemeClr>
                </a:solidFill>
              </a:rPr>
              <a:t>模块组成覆盖段</a:t>
            </a:r>
            <a:r>
              <a:rPr lang="en-US" altLang="zh-CN" dirty="0">
                <a:solidFill>
                  <a:schemeClr val="tx1">
                    <a:lumMod val="75000"/>
                    <a:lumOff val="25000"/>
                  </a:schemeClr>
                </a:solidFill>
              </a:rPr>
              <a:t>1</a:t>
            </a:r>
            <a:r>
              <a:rPr lang="zh-CN" altLang="en-US" dirty="0">
                <a:solidFill>
                  <a:schemeClr val="tx1">
                    <a:lumMod val="75000"/>
                    <a:lumOff val="25000"/>
                  </a:schemeClr>
                </a:solidFill>
              </a:rPr>
              <a:t>，</a:t>
            </a:r>
            <a:r>
              <a:rPr lang="en-US" altLang="zh-CN" dirty="0">
                <a:solidFill>
                  <a:schemeClr val="tx1">
                    <a:lumMod val="75000"/>
                    <a:lumOff val="25000"/>
                  </a:schemeClr>
                </a:solidFill>
              </a:rPr>
              <a:t>C</a:t>
            </a:r>
            <a:r>
              <a:rPr lang="zh-CN" altLang="en-US" dirty="0">
                <a:solidFill>
                  <a:schemeClr val="tx1">
                    <a:lumMod val="75000"/>
                    <a:lumOff val="25000"/>
                  </a:schemeClr>
                </a:solidFill>
              </a:rPr>
              <a:t>、</a:t>
            </a:r>
            <a:r>
              <a:rPr lang="en-US" altLang="zh-CN" dirty="0">
                <a:solidFill>
                  <a:schemeClr val="tx1">
                    <a:lumMod val="75000"/>
                    <a:lumOff val="25000"/>
                  </a:schemeClr>
                </a:solidFill>
              </a:rPr>
              <a:t>D</a:t>
            </a:r>
            <a:r>
              <a:rPr lang="zh-CN" altLang="en-US" dirty="0">
                <a:solidFill>
                  <a:schemeClr val="tx1">
                    <a:lumMod val="75000"/>
                    <a:lumOff val="25000"/>
                  </a:schemeClr>
                </a:solidFill>
              </a:rPr>
              <a:t>和</a:t>
            </a:r>
            <a:r>
              <a:rPr lang="en-US" altLang="zh-CN" dirty="0">
                <a:solidFill>
                  <a:schemeClr val="tx1">
                    <a:lumMod val="75000"/>
                    <a:lumOff val="25000"/>
                  </a:schemeClr>
                </a:solidFill>
              </a:rPr>
              <a:t>E</a:t>
            </a:r>
            <a:r>
              <a:rPr lang="zh-CN" altLang="en-US" dirty="0">
                <a:solidFill>
                  <a:schemeClr val="tx1">
                    <a:lumMod val="75000"/>
                    <a:lumOff val="25000"/>
                  </a:schemeClr>
                </a:solidFill>
              </a:rPr>
              <a:t>组成覆盖段</a:t>
            </a:r>
            <a:r>
              <a:rPr lang="en-US" altLang="zh-CN" dirty="0">
                <a:solidFill>
                  <a:schemeClr val="tx1">
                    <a:lumMod val="75000"/>
                    <a:lumOff val="25000"/>
                  </a:schemeClr>
                </a:solidFill>
              </a:rPr>
              <a:t>2</a:t>
            </a:r>
            <a:r>
              <a:rPr lang="zh-CN" altLang="en-US" dirty="0">
                <a:solidFill>
                  <a:schemeClr val="tx1">
                    <a:lumMod val="75000"/>
                    <a:lumOff val="25000"/>
                  </a:schemeClr>
                </a:solidFill>
              </a:rPr>
              <a:t>。为了实现真正覆盖，相应的覆盖区应为每个覆盖段中最大覆盖的大小。覆盖技术的特点是</a:t>
            </a:r>
            <a:r>
              <a:rPr lang="zh-CN" altLang="en-US" b="1" dirty="0">
                <a:solidFill>
                  <a:srgbClr val="C00000"/>
                </a:solidFill>
              </a:rPr>
              <a:t>打破了必须将一个进程的全部信息装入主存后</a:t>
            </a:r>
            <a:r>
              <a:rPr lang="zh-CN" altLang="en-US" dirty="0"/>
              <a:t>才能运行的限制</a:t>
            </a:r>
            <a:r>
              <a:rPr lang="zh-CN" altLang="en-US" dirty="0">
                <a:solidFill>
                  <a:schemeClr val="tx1">
                    <a:lumMod val="75000"/>
                    <a:lumOff val="25000"/>
                  </a:schemeClr>
                </a:solidFill>
              </a:rPr>
              <a:t>，但当同时运行程序的代码量大于主存时仍不能运行。</a:t>
            </a:r>
          </a:p>
        </p:txBody>
      </p:sp>
    </p:spTree>
    <p:extLst>
      <p:ext uri="{BB962C8B-B14F-4D97-AF65-F5344CB8AC3E}">
        <p14:creationId xmlns:p14="http://schemas.microsoft.com/office/powerpoint/2010/main" val="240039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8825E-08FA-460F-B7B4-F6C76908E72E}"/>
              </a:ext>
            </a:extLst>
          </p:cNvPr>
          <p:cNvSpPr>
            <a:spLocks noGrp="1"/>
          </p:cNvSpPr>
          <p:nvPr>
            <p:ph type="title"/>
          </p:nvPr>
        </p:nvSpPr>
        <p:spPr/>
        <p:txBody>
          <a:bodyPr/>
          <a:lstStyle/>
          <a:p>
            <a:r>
              <a:rPr lang="zh-CN" altLang="en-US" dirty="0"/>
              <a:t>虚拟内存</a:t>
            </a:r>
          </a:p>
        </p:txBody>
      </p:sp>
      <p:sp>
        <p:nvSpPr>
          <p:cNvPr id="3" name="内容占位符 2">
            <a:extLst>
              <a:ext uri="{FF2B5EF4-FFF2-40B4-BE49-F238E27FC236}">
                <a16:creationId xmlns:a16="http://schemas.microsoft.com/office/drawing/2014/main" id="{6AA16445-C25E-414D-9411-892A0543FA9A}"/>
              </a:ext>
            </a:extLst>
          </p:cNvPr>
          <p:cNvSpPr>
            <a:spLocks noGrp="1"/>
          </p:cNvSpPr>
          <p:nvPr>
            <p:ph idx="1"/>
          </p:nvPr>
        </p:nvSpPr>
        <p:spPr>
          <a:xfrm>
            <a:off x="677334" y="1568741"/>
            <a:ext cx="8596668" cy="4472621"/>
          </a:xfrm>
        </p:spPr>
        <p:txBody>
          <a:bodyPr/>
          <a:lstStyle/>
          <a:p>
            <a:pPr marL="0" indent="0">
              <a:buNone/>
            </a:pPr>
            <a:r>
              <a:rPr lang="zh-CN" altLang="en-US" dirty="0"/>
              <a:t>为了运行比实际物理内存容量还要大的程序，包括</a:t>
            </a:r>
            <a:r>
              <a:rPr lang="en-US" altLang="zh-CN" dirty="0"/>
              <a:t>Linux</a:t>
            </a:r>
            <a:r>
              <a:rPr lang="zh-CN" altLang="en-US" dirty="0"/>
              <a:t>在内的所有现代操作系统几乎毫无例外的都采用了</a:t>
            </a:r>
            <a:r>
              <a:rPr lang="zh-CN" altLang="en-US" b="1" dirty="0">
                <a:solidFill>
                  <a:schemeClr val="accent4">
                    <a:lumMod val="50000"/>
                  </a:schemeClr>
                </a:solidFill>
              </a:rPr>
              <a:t>虚拟内存技术</a:t>
            </a:r>
            <a:r>
              <a:rPr lang="zh-CN" altLang="en-US" dirty="0"/>
              <a:t>。虚拟内存技术，可让系统看上去具有比实际物理意义内存大的多的内存空间，并为实现多道程序的执行创造了条件。</a:t>
            </a:r>
            <a:endParaRPr lang="en-US" altLang="zh-CN" dirty="0"/>
          </a:p>
          <a:p>
            <a:pPr marL="0" indent="0">
              <a:buNone/>
            </a:pPr>
            <a:endParaRPr lang="en-US" altLang="zh-CN" dirty="0"/>
          </a:p>
          <a:p>
            <a:pPr marL="0" indent="0">
              <a:buNone/>
            </a:pPr>
            <a:r>
              <a:rPr lang="zh-CN" altLang="en-US" b="1" dirty="0">
                <a:solidFill>
                  <a:schemeClr val="accent5">
                    <a:lumMod val="50000"/>
                  </a:schemeClr>
                </a:solidFill>
              </a:rPr>
              <a:t>虚拟内存管理</a:t>
            </a:r>
            <a:r>
              <a:rPr lang="zh-CN" altLang="en-US" dirty="0"/>
              <a:t>最主要的作用是让每个进程有独立的</a:t>
            </a:r>
            <a:r>
              <a:rPr lang="zh-CN" altLang="en-US" dirty="0">
                <a:solidFill>
                  <a:srgbClr val="0070C0"/>
                </a:solidFill>
              </a:rPr>
              <a:t>地址空间</a:t>
            </a:r>
            <a:r>
              <a:rPr lang="zh-CN" altLang="en-US" dirty="0"/>
              <a:t>。所谓独立的地址空间是指，</a:t>
            </a:r>
            <a:r>
              <a:rPr lang="zh-CN" altLang="en-US" b="1" dirty="0"/>
              <a:t>不同进程中的同一个</a:t>
            </a:r>
            <a:r>
              <a:rPr lang="en-US" altLang="zh-CN" b="1" dirty="0"/>
              <a:t>VA(</a:t>
            </a:r>
            <a:r>
              <a:rPr lang="zh-CN" altLang="en-US" b="1" dirty="0">
                <a:solidFill>
                  <a:srgbClr val="00B0F0"/>
                </a:solidFill>
              </a:rPr>
              <a:t>虚拟地址</a:t>
            </a:r>
            <a:r>
              <a:rPr lang="en-US" altLang="zh-CN" b="1" dirty="0"/>
              <a:t>)</a:t>
            </a:r>
            <a:r>
              <a:rPr lang="zh-CN" altLang="en-US" b="1" dirty="0"/>
              <a:t>被</a:t>
            </a:r>
            <a:r>
              <a:rPr lang="en-US" altLang="zh-CN" b="1" dirty="0"/>
              <a:t>MMU</a:t>
            </a:r>
            <a:r>
              <a:rPr lang="zh-CN" altLang="en-US" b="1" dirty="0"/>
              <a:t>映射到不同的</a:t>
            </a:r>
            <a:r>
              <a:rPr lang="en-US" altLang="zh-CN" b="1" dirty="0"/>
              <a:t>PA</a:t>
            </a:r>
            <a:r>
              <a:rPr lang="zh-CN" altLang="en-US" b="1" dirty="0"/>
              <a:t>（</a:t>
            </a:r>
            <a:r>
              <a:rPr lang="zh-CN" altLang="en-US" b="1" dirty="0">
                <a:solidFill>
                  <a:srgbClr val="00B0F0"/>
                </a:solidFill>
              </a:rPr>
              <a:t>物理地址</a:t>
            </a:r>
            <a:r>
              <a:rPr lang="zh-CN" altLang="en-US" b="1" dirty="0"/>
              <a:t>）</a:t>
            </a:r>
            <a:r>
              <a:rPr lang="zh-CN" altLang="en-US" dirty="0"/>
              <a:t>，并且在某一个进程中访问任何地址都不可能访问到另外一个进程的数据，这样使得任何一个进程由于执行错误指令或恶意代码导致的非法内存访问都不会意外改写其它进程的数据，不会影响其它进程的运行，从而保证整个系统的稳定性。另一方面，每个进程都认为自己独占整个虚拟地址空间，这样链接器和加载器的实现会比较容易，不必考虑各进程的地址范围是否冲突。</a:t>
            </a:r>
            <a:endParaRPr lang="zh-CN" altLang="en-US" b="1" dirty="0"/>
          </a:p>
        </p:txBody>
      </p:sp>
    </p:spTree>
    <p:extLst>
      <p:ext uri="{BB962C8B-B14F-4D97-AF65-F5344CB8AC3E}">
        <p14:creationId xmlns:p14="http://schemas.microsoft.com/office/powerpoint/2010/main" val="1305512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EBAF489F-ABA4-4E0C-A8AF-B11167EA5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626" y="2554755"/>
            <a:ext cx="6115050" cy="34766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4DA54C4-BB4D-4397-BCAE-08A26307E3F3}"/>
              </a:ext>
            </a:extLst>
          </p:cNvPr>
          <p:cNvSpPr/>
          <p:nvPr/>
        </p:nvSpPr>
        <p:spPr>
          <a:xfrm>
            <a:off x="1261145" y="1188707"/>
            <a:ext cx="7840910" cy="1200329"/>
          </a:xfrm>
          <a:prstGeom prst="rect">
            <a:avLst/>
          </a:prstGeom>
        </p:spPr>
        <p:txBody>
          <a:bodyPr wrap="square">
            <a:spAutoFit/>
          </a:bodyPr>
          <a:lstStyle/>
          <a:p>
            <a:r>
              <a:rPr lang="zh-CN" altLang="en-US" dirty="0">
                <a:solidFill>
                  <a:schemeClr val="tx1">
                    <a:lumMod val="75000"/>
                    <a:lumOff val="25000"/>
                  </a:schemeClr>
                </a:solidFill>
              </a:rPr>
              <a:t>虚拟内存技术的实现，是建立在应用程序可以分成</a:t>
            </a:r>
            <a:r>
              <a:rPr lang="zh-CN" altLang="en-US" b="1" dirty="0">
                <a:solidFill>
                  <a:schemeClr val="accent5">
                    <a:lumMod val="50000"/>
                  </a:schemeClr>
                </a:solidFill>
              </a:rPr>
              <a:t>段</a:t>
            </a:r>
            <a:r>
              <a:rPr lang="zh-CN" altLang="en-US" dirty="0">
                <a:solidFill>
                  <a:schemeClr val="tx1">
                    <a:lumMod val="75000"/>
                    <a:lumOff val="25000"/>
                  </a:schemeClr>
                </a:solidFill>
              </a:rPr>
              <a:t>，并且具有“在任何时候正在使用的信息总是所有存储信息的一小部分”的局部特性基础上的。它是通过用“辅存空间” 模拟</a:t>
            </a:r>
            <a:r>
              <a:rPr lang="en-US" altLang="zh-CN" dirty="0">
                <a:solidFill>
                  <a:schemeClr val="tx1">
                    <a:lumMod val="75000"/>
                    <a:lumOff val="25000"/>
                  </a:schemeClr>
                </a:solidFill>
              </a:rPr>
              <a:t>RAM</a:t>
            </a:r>
            <a:r>
              <a:rPr lang="zh-CN" altLang="en-US" dirty="0">
                <a:solidFill>
                  <a:schemeClr val="tx1">
                    <a:lumMod val="75000"/>
                    <a:lumOff val="25000"/>
                  </a:schemeClr>
                </a:solidFill>
              </a:rPr>
              <a:t>来实现的一种使机器的作业地址空间大于实际内存的技术。</a:t>
            </a:r>
          </a:p>
        </p:txBody>
      </p:sp>
    </p:spTree>
    <p:extLst>
      <p:ext uri="{BB962C8B-B14F-4D97-AF65-F5344CB8AC3E}">
        <p14:creationId xmlns:p14="http://schemas.microsoft.com/office/powerpoint/2010/main" val="3419143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BB85B-C429-471E-B73B-810805D381D6}"/>
              </a:ext>
            </a:extLst>
          </p:cNvPr>
          <p:cNvSpPr>
            <a:spLocks noGrp="1"/>
          </p:cNvSpPr>
          <p:nvPr>
            <p:ph type="title"/>
          </p:nvPr>
        </p:nvSpPr>
        <p:spPr/>
        <p:txBody>
          <a:bodyPr/>
          <a:lstStyle/>
          <a:p>
            <a:r>
              <a:rPr lang="en-US" altLang="zh-CN" dirty="0"/>
              <a:t>JVM </a:t>
            </a:r>
            <a:r>
              <a:rPr lang="zh-CN" altLang="en-US" dirty="0"/>
              <a:t>内存区域</a:t>
            </a:r>
          </a:p>
        </p:txBody>
      </p:sp>
      <p:pic>
        <p:nvPicPr>
          <p:cNvPr id="4" name="Picture 2" descr="https://ask.qcloudimg.com/http-save/yehe-1641193/veuts5jr1q.png?imageView2/2/w/1620">
            <a:extLst>
              <a:ext uri="{FF2B5EF4-FFF2-40B4-BE49-F238E27FC236}">
                <a16:creationId xmlns:a16="http://schemas.microsoft.com/office/drawing/2014/main" id="{8721BD60-DDA8-40D1-98A9-246E83A5A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270000"/>
            <a:ext cx="680085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283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20E4B09-D2DC-4B18-9F95-04C9805A8696}"/>
              </a:ext>
            </a:extLst>
          </p:cNvPr>
          <p:cNvSpPr>
            <a:spLocks noGrp="1"/>
          </p:cNvSpPr>
          <p:nvPr>
            <p:ph idx="1"/>
          </p:nvPr>
        </p:nvSpPr>
        <p:spPr>
          <a:xfrm>
            <a:off x="677334" y="562062"/>
            <a:ext cx="8596668" cy="5479301"/>
          </a:xfrm>
        </p:spPr>
        <p:txBody>
          <a:bodyPr>
            <a:normAutofit/>
          </a:bodyPr>
          <a:lstStyle/>
          <a:p>
            <a:pPr marL="0" indent="0">
              <a:buNone/>
            </a:pPr>
            <a:r>
              <a:rPr lang="zh-CN" altLang="en-US" sz="2400" b="1" dirty="0">
                <a:solidFill>
                  <a:srgbClr val="0070C0"/>
                </a:solidFill>
              </a:rPr>
              <a:t>线程私有的内存区域：</a:t>
            </a:r>
            <a:endParaRPr lang="en-US" altLang="zh-CN" sz="2400" b="1" dirty="0">
              <a:solidFill>
                <a:srgbClr val="0070C0"/>
              </a:solidFill>
            </a:endParaRPr>
          </a:p>
          <a:p>
            <a:r>
              <a:rPr lang="zh-CN" altLang="en-US" b="1" dirty="0"/>
              <a:t>程序计数器</a:t>
            </a:r>
            <a:r>
              <a:rPr lang="zh-CN" altLang="en-US" dirty="0"/>
              <a:t>：可看做当前线程执行字节码的行号指示器，字节码解释器工作时通过改变计数器的值来选择下一条所需执行的字节码指令。</a:t>
            </a:r>
          </a:p>
          <a:p>
            <a:r>
              <a:rPr lang="zh-CN" altLang="en-US" b="1" dirty="0"/>
              <a:t>虚拟机栈</a:t>
            </a:r>
            <a:r>
              <a:rPr lang="zh-CN" altLang="en-US" dirty="0"/>
              <a:t>：</a:t>
            </a:r>
            <a:r>
              <a:rPr lang="en-US" altLang="zh-CN" dirty="0"/>
              <a:t>Java</a:t>
            </a:r>
            <a:r>
              <a:rPr lang="zh-CN" altLang="en-US" dirty="0"/>
              <a:t>方法执行的栈帧，用于存储</a:t>
            </a:r>
            <a:r>
              <a:rPr lang="zh-CN" altLang="en-US" dirty="0">
                <a:solidFill>
                  <a:srgbClr val="7030A0"/>
                </a:solidFill>
              </a:rPr>
              <a:t>局部变量表、操作数栈、动态链接、方法出口</a:t>
            </a:r>
            <a:r>
              <a:rPr lang="zh-CN" altLang="en-US" dirty="0"/>
              <a:t>等信息。每个方法从调用至执行完成的过程，都对应一个栈帧在虚拟机栈的入栈到出栈的过程 。</a:t>
            </a:r>
          </a:p>
          <a:p>
            <a:pPr lvl="1"/>
            <a:r>
              <a:rPr lang="zh-CN" altLang="en-US" b="1" dirty="0"/>
              <a:t>局部变量表</a:t>
            </a:r>
            <a:r>
              <a:rPr lang="zh-CN" altLang="en-US" dirty="0"/>
              <a:t>：存放编译期可知的基本数据类型</a:t>
            </a:r>
            <a:r>
              <a:rPr lang="zh-CN" altLang="en-US" dirty="0">
                <a:solidFill>
                  <a:srgbClr val="7030A0"/>
                </a:solidFill>
              </a:rPr>
              <a:t>（</a:t>
            </a:r>
            <a:r>
              <a:rPr lang="en-US" altLang="zh-CN" dirty="0" err="1">
                <a:solidFill>
                  <a:srgbClr val="7030A0"/>
                </a:solidFill>
              </a:rPr>
              <a:t>boolean</a:t>
            </a:r>
            <a:r>
              <a:rPr lang="zh-CN" altLang="en-US" dirty="0">
                <a:solidFill>
                  <a:srgbClr val="7030A0"/>
                </a:solidFill>
              </a:rPr>
              <a:t>、</a:t>
            </a:r>
            <a:r>
              <a:rPr lang="en-US" altLang="zh-CN" dirty="0">
                <a:solidFill>
                  <a:srgbClr val="7030A0"/>
                </a:solidFill>
              </a:rPr>
              <a:t>byte</a:t>
            </a:r>
            <a:r>
              <a:rPr lang="zh-CN" altLang="en-US" dirty="0">
                <a:solidFill>
                  <a:srgbClr val="7030A0"/>
                </a:solidFill>
              </a:rPr>
              <a:t>、</a:t>
            </a:r>
            <a:r>
              <a:rPr lang="en-US" altLang="zh-CN" dirty="0">
                <a:solidFill>
                  <a:srgbClr val="7030A0"/>
                </a:solidFill>
              </a:rPr>
              <a:t>char</a:t>
            </a:r>
            <a:r>
              <a:rPr lang="zh-CN" altLang="en-US" dirty="0">
                <a:solidFill>
                  <a:srgbClr val="7030A0"/>
                </a:solidFill>
              </a:rPr>
              <a:t>、</a:t>
            </a:r>
            <a:r>
              <a:rPr lang="en-US" altLang="zh-CN" dirty="0">
                <a:solidFill>
                  <a:srgbClr val="7030A0"/>
                </a:solidFill>
              </a:rPr>
              <a:t>int</a:t>
            </a:r>
            <a:r>
              <a:rPr lang="zh-CN" altLang="en-US" dirty="0"/>
              <a:t>等）、对象引用（</a:t>
            </a:r>
            <a:r>
              <a:rPr lang="en-US" altLang="zh-CN" dirty="0"/>
              <a:t>reference</a:t>
            </a:r>
            <a:r>
              <a:rPr lang="zh-CN" altLang="en-US" dirty="0"/>
              <a:t>类型）和 </a:t>
            </a:r>
            <a:r>
              <a:rPr lang="en-US" altLang="zh-CN" dirty="0" err="1"/>
              <a:t>returnAddress</a:t>
            </a:r>
            <a:r>
              <a:rPr lang="zh-CN" altLang="en-US" dirty="0"/>
              <a:t>类型（指向一条字节码指令的地址）。</a:t>
            </a:r>
          </a:p>
          <a:p>
            <a:r>
              <a:rPr lang="zh-CN" altLang="en-US" b="1" dirty="0"/>
              <a:t>本地方法栈</a:t>
            </a:r>
            <a:r>
              <a:rPr lang="zh-CN" altLang="en-US" dirty="0"/>
              <a:t>：</a:t>
            </a:r>
            <a:r>
              <a:rPr lang="en-US" altLang="zh-CN" dirty="0">
                <a:solidFill>
                  <a:srgbClr val="7030A0"/>
                </a:solidFill>
              </a:rPr>
              <a:t>Native</a:t>
            </a:r>
            <a:r>
              <a:rPr lang="zh-CN" altLang="en-US" dirty="0">
                <a:solidFill>
                  <a:srgbClr val="7030A0"/>
                </a:solidFill>
              </a:rPr>
              <a:t>方法（非</a:t>
            </a:r>
            <a:r>
              <a:rPr lang="en-US" altLang="zh-CN" dirty="0">
                <a:solidFill>
                  <a:srgbClr val="7030A0"/>
                </a:solidFill>
              </a:rPr>
              <a:t>java</a:t>
            </a:r>
            <a:r>
              <a:rPr lang="zh-CN" altLang="en-US" dirty="0">
                <a:solidFill>
                  <a:srgbClr val="7030A0"/>
                </a:solidFill>
              </a:rPr>
              <a:t>代码的接口）</a:t>
            </a:r>
            <a:r>
              <a:rPr lang="zh-CN" altLang="en-US" dirty="0"/>
              <a:t>执行的栈帧。</a:t>
            </a:r>
          </a:p>
          <a:p>
            <a:pPr marL="0" indent="0">
              <a:buNone/>
            </a:pPr>
            <a:r>
              <a:rPr lang="zh-CN" altLang="en-US" sz="2400" b="1" dirty="0">
                <a:solidFill>
                  <a:srgbClr val="0070C0"/>
                </a:solidFill>
              </a:rPr>
              <a:t>线程共享的内存区域：</a:t>
            </a:r>
            <a:r>
              <a:rPr lang="zh-CN" altLang="en-US" sz="2400" dirty="0">
                <a:solidFill>
                  <a:srgbClr val="0070C0"/>
                </a:solidFill>
              </a:rPr>
              <a:t> </a:t>
            </a:r>
          </a:p>
          <a:p>
            <a:r>
              <a:rPr lang="zh-CN" altLang="en-US" b="1" dirty="0"/>
              <a:t>堆</a:t>
            </a:r>
            <a:r>
              <a:rPr lang="zh-CN" altLang="en-US" dirty="0"/>
              <a:t>：存放对象实例和数组</a:t>
            </a:r>
          </a:p>
          <a:p>
            <a:r>
              <a:rPr lang="zh-CN" altLang="en-US" b="1" dirty="0"/>
              <a:t>方法区</a:t>
            </a:r>
            <a:r>
              <a:rPr lang="zh-CN" altLang="en-US" dirty="0"/>
              <a:t>：存储被虚拟机加载的</a:t>
            </a:r>
            <a:r>
              <a:rPr lang="en-US" altLang="zh-CN" dirty="0"/>
              <a:t>Class</a:t>
            </a:r>
            <a:r>
              <a:rPr lang="zh-CN" altLang="en-US" dirty="0"/>
              <a:t>类信息、</a:t>
            </a:r>
            <a:r>
              <a:rPr lang="en-US" altLang="zh-CN" dirty="0"/>
              <a:t>final</a:t>
            </a:r>
            <a:r>
              <a:rPr lang="zh-CN" altLang="en-US" dirty="0"/>
              <a:t>常量、</a:t>
            </a:r>
            <a:r>
              <a:rPr lang="en-US" altLang="zh-CN" dirty="0"/>
              <a:t>static</a:t>
            </a:r>
            <a:r>
              <a:rPr lang="zh-CN" altLang="en-US" dirty="0"/>
              <a:t>静态变量、即时编译器编译后的代码等数据 </a:t>
            </a:r>
          </a:p>
          <a:p>
            <a:pPr lvl="1"/>
            <a:r>
              <a:rPr lang="zh-CN" altLang="en-US" b="1" dirty="0"/>
              <a:t>运行时常量池</a:t>
            </a:r>
            <a:r>
              <a:rPr lang="zh-CN" altLang="en-US" dirty="0"/>
              <a:t>：存放编译生成的各种字面量和符号引用，运行期间也可能将新的常量放入池中</a:t>
            </a:r>
          </a:p>
          <a:p>
            <a:pPr marL="0" indent="0">
              <a:buNone/>
            </a:pPr>
            <a:endParaRPr lang="zh-CN" altLang="en-US" dirty="0"/>
          </a:p>
        </p:txBody>
      </p:sp>
    </p:spTree>
    <p:extLst>
      <p:ext uri="{BB962C8B-B14F-4D97-AF65-F5344CB8AC3E}">
        <p14:creationId xmlns:p14="http://schemas.microsoft.com/office/powerpoint/2010/main" val="1246801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15ABB-6C69-4DE5-A7FB-492889BCCC8A}"/>
              </a:ext>
            </a:extLst>
          </p:cNvPr>
          <p:cNvSpPr>
            <a:spLocks noGrp="1"/>
          </p:cNvSpPr>
          <p:nvPr>
            <p:ph type="title"/>
          </p:nvPr>
        </p:nvSpPr>
        <p:spPr/>
        <p:txBody>
          <a:bodyPr/>
          <a:lstStyle/>
          <a:p>
            <a:r>
              <a:rPr lang="zh-CN" altLang="en-US" dirty="0"/>
              <a:t>创建对象</a:t>
            </a:r>
          </a:p>
        </p:txBody>
      </p:sp>
      <p:sp>
        <p:nvSpPr>
          <p:cNvPr id="3" name="内容占位符 2">
            <a:extLst>
              <a:ext uri="{FF2B5EF4-FFF2-40B4-BE49-F238E27FC236}">
                <a16:creationId xmlns:a16="http://schemas.microsoft.com/office/drawing/2014/main" id="{06ABB65A-2BAB-48D9-AB93-653DE2EEA3EA}"/>
              </a:ext>
            </a:extLst>
          </p:cNvPr>
          <p:cNvSpPr>
            <a:spLocks noGrp="1"/>
          </p:cNvSpPr>
          <p:nvPr>
            <p:ph idx="1"/>
          </p:nvPr>
        </p:nvSpPr>
        <p:spPr>
          <a:xfrm>
            <a:off x="677334" y="1551963"/>
            <a:ext cx="8596668" cy="4489399"/>
          </a:xfrm>
        </p:spPr>
        <p:txBody>
          <a:bodyPr/>
          <a:lstStyle/>
          <a:p>
            <a:r>
              <a:rPr lang="en-US" altLang="zh-CN" dirty="0"/>
              <a:t>1. </a:t>
            </a:r>
            <a:r>
              <a:rPr lang="zh-CN" altLang="en-US" b="1" dirty="0"/>
              <a:t>类加载</a:t>
            </a:r>
            <a:r>
              <a:rPr lang="zh-CN" altLang="en-US" dirty="0"/>
              <a:t>：确保常量池中存放的是已解释的类，且对象所属类型已经初始化过，如果没有，则先执行类加载。</a:t>
            </a:r>
            <a:endParaRPr lang="en-US" altLang="zh-CN" dirty="0"/>
          </a:p>
          <a:p>
            <a:r>
              <a:rPr lang="en-US" altLang="zh-CN" dirty="0"/>
              <a:t>2. </a:t>
            </a:r>
            <a:r>
              <a:rPr lang="zh-CN" altLang="en-US" b="1" dirty="0"/>
              <a:t>为新生对象分配内存</a:t>
            </a:r>
            <a:r>
              <a:rPr lang="zh-CN" altLang="en-US" dirty="0"/>
              <a:t>：对象所需内存大小在类加载时可以确定，将确定大小的内存从</a:t>
            </a:r>
            <a:r>
              <a:rPr lang="en-US" altLang="zh-CN" dirty="0"/>
              <a:t>Java</a:t>
            </a:r>
            <a:r>
              <a:rPr lang="zh-CN" altLang="en-US" dirty="0"/>
              <a:t>堆中划分出来。</a:t>
            </a:r>
            <a:endParaRPr lang="en-US" altLang="zh-CN" dirty="0"/>
          </a:p>
          <a:p>
            <a:r>
              <a:rPr lang="en-US" altLang="zh-CN" b="1" dirty="0"/>
              <a:t>3. </a:t>
            </a:r>
            <a:r>
              <a:rPr lang="zh-CN" altLang="en-US" b="1" dirty="0"/>
              <a:t>将分配的内存空间初始化为零值</a:t>
            </a:r>
            <a:endParaRPr lang="en-US" altLang="zh-CN" b="1" dirty="0"/>
          </a:p>
          <a:p>
            <a:r>
              <a:rPr lang="en-US" altLang="zh-CN" b="1" dirty="0"/>
              <a:t>4. </a:t>
            </a:r>
            <a:r>
              <a:rPr lang="zh-CN" altLang="en-US" b="1" dirty="0"/>
              <a:t>设置对象头</a:t>
            </a:r>
            <a:r>
              <a:rPr lang="zh-CN" altLang="en-US" dirty="0"/>
              <a:t>：设置对象的类的元数据信息、哈希码、</a:t>
            </a:r>
            <a:r>
              <a:rPr lang="en-US" altLang="zh-CN" dirty="0"/>
              <a:t>GC</a:t>
            </a:r>
            <a:r>
              <a:rPr lang="zh-CN" altLang="en-US" dirty="0"/>
              <a:t>分代年龄等</a:t>
            </a:r>
            <a:endParaRPr lang="en-US" altLang="zh-CN" dirty="0"/>
          </a:p>
          <a:p>
            <a:r>
              <a:rPr lang="en-US" altLang="zh-CN" b="1" dirty="0"/>
              <a:t>5. </a:t>
            </a:r>
            <a:r>
              <a:rPr lang="zh-CN" altLang="en-US" b="1" dirty="0"/>
              <a:t>执行</a:t>
            </a:r>
            <a:r>
              <a:rPr lang="en-US" altLang="zh-CN" b="1" dirty="0"/>
              <a:t>&lt;</a:t>
            </a:r>
            <a:r>
              <a:rPr lang="en-US" altLang="zh-CN" b="1" dirty="0" err="1"/>
              <a:t>init</a:t>
            </a:r>
            <a:r>
              <a:rPr lang="en-US" altLang="zh-CN" b="1" dirty="0"/>
              <a:t>&gt;</a:t>
            </a:r>
            <a:r>
              <a:rPr lang="zh-CN" altLang="en-US" b="1" dirty="0"/>
              <a:t>方法初始化</a:t>
            </a:r>
            <a:r>
              <a:rPr lang="zh-CN" altLang="en-US" dirty="0"/>
              <a:t>：将对象按照程序员的意愿初始化</a:t>
            </a:r>
            <a:endParaRPr lang="en-US" altLang="zh-CN" dirty="0"/>
          </a:p>
          <a:p>
            <a:endParaRPr lang="zh-CN" altLang="en-US" dirty="0"/>
          </a:p>
        </p:txBody>
      </p:sp>
    </p:spTree>
    <p:extLst>
      <p:ext uri="{BB962C8B-B14F-4D97-AF65-F5344CB8AC3E}">
        <p14:creationId xmlns:p14="http://schemas.microsoft.com/office/powerpoint/2010/main" val="3824382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ED1D8-9E5E-47C0-A8E5-C3441D0093FA}"/>
              </a:ext>
            </a:extLst>
          </p:cNvPr>
          <p:cNvSpPr>
            <a:spLocks noGrp="1"/>
          </p:cNvSpPr>
          <p:nvPr>
            <p:ph type="title"/>
          </p:nvPr>
        </p:nvSpPr>
        <p:spPr/>
        <p:txBody>
          <a:bodyPr/>
          <a:lstStyle/>
          <a:p>
            <a:r>
              <a:rPr lang="zh-CN" altLang="en-US" b="1" dirty="0"/>
              <a:t>对象的内存布局</a:t>
            </a:r>
            <a:br>
              <a:rPr lang="zh-CN" altLang="en-US" b="1" dirty="0"/>
            </a:br>
            <a:endParaRPr lang="zh-CN" altLang="en-US" dirty="0"/>
          </a:p>
        </p:txBody>
      </p:sp>
      <p:pic>
        <p:nvPicPr>
          <p:cNvPr id="18434" name="Picture 2">
            <a:extLst>
              <a:ext uri="{FF2B5EF4-FFF2-40B4-BE49-F238E27FC236}">
                <a16:creationId xmlns:a16="http://schemas.microsoft.com/office/drawing/2014/main" id="{E38585A4-6B19-4B2F-9B58-356CEAE5D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523" y="2179740"/>
            <a:ext cx="67437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28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808CA-2E01-4F79-82E3-0206E6BA29F4}"/>
              </a:ext>
            </a:extLst>
          </p:cNvPr>
          <p:cNvSpPr>
            <a:spLocks noGrp="1"/>
          </p:cNvSpPr>
          <p:nvPr>
            <p:ph type="title"/>
          </p:nvPr>
        </p:nvSpPr>
        <p:spPr/>
        <p:txBody>
          <a:bodyPr/>
          <a:lstStyle/>
          <a:p>
            <a:r>
              <a:rPr lang="zh-CN" altLang="en-US" dirty="0"/>
              <a:t>进程内存空间</a:t>
            </a:r>
          </a:p>
        </p:txBody>
      </p:sp>
      <p:pic>
        <p:nvPicPr>
          <p:cNvPr id="1026" name="Picture 2" descr="Flexible Process Address Space Layout In Linux">
            <a:extLst>
              <a:ext uri="{FF2B5EF4-FFF2-40B4-BE49-F238E27FC236}">
                <a16:creationId xmlns:a16="http://schemas.microsoft.com/office/drawing/2014/main" id="{C9B50A2A-889B-477E-8A30-0A19ECE20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502" y="1344861"/>
            <a:ext cx="6629400" cy="54292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1135B83-4DAC-461A-87AA-F5C8E9EA52BB}"/>
              </a:ext>
            </a:extLst>
          </p:cNvPr>
          <p:cNvSpPr/>
          <p:nvPr/>
        </p:nvSpPr>
        <p:spPr>
          <a:xfrm>
            <a:off x="6690134" y="3236053"/>
            <a:ext cx="1813318" cy="923330"/>
          </a:xfrm>
          <a:prstGeom prst="rect">
            <a:avLst/>
          </a:prstGeom>
          <a:noFill/>
        </p:spPr>
        <p:txBody>
          <a:bodyPr wrap="square" lIns="91440" tIns="45720" rIns="91440" bIns="45720">
            <a:spAutoFit/>
          </a:bodyPr>
          <a:lstStyle/>
          <a:p>
            <a:pPr algn="ctr"/>
            <a:r>
              <a:rPr lang="en-US" altLang="zh-CN" sz="5400" dirty="0">
                <a:ln w="0"/>
                <a:solidFill>
                  <a:srgbClr val="C00000"/>
                </a:solidFill>
                <a:effectLst>
                  <a:outerShdw blurRad="38100" dist="25400" dir="5400000" algn="ctr" rotWithShape="0">
                    <a:srgbClr val="6E747A">
                      <a:alpha val="43000"/>
                    </a:srgbClr>
                  </a:outerShdw>
                </a:effectLst>
              </a:rPr>
              <a:t>32</a:t>
            </a:r>
            <a:r>
              <a:rPr lang="zh-CN" altLang="en-US" sz="5400" dirty="0">
                <a:ln w="0"/>
                <a:solidFill>
                  <a:srgbClr val="C00000"/>
                </a:solidFill>
                <a:effectLst>
                  <a:outerShdw blurRad="38100" dist="25400" dir="5400000" algn="ctr" rotWithShape="0">
                    <a:srgbClr val="6E747A">
                      <a:alpha val="43000"/>
                    </a:srgbClr>
                  </a:outerShdw>
                </a:effectLst>
              </a:rPr>
              <a:t> 位</a:t>
            </a:r>
            <a:endParaRPr lang="zh-CN" altLang="en-US" sz="5400" b="0" cap="none" spc="0" dirty="0">
              <a:ln w="0"/>
              <a:solidFill>
                <a:srgbClr val="C0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78344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7EB78B-CEF1-41AD-BE6D-8CB219372B28}"/>
              </a:ext>
            </a:extLst>
          </p:cNvPr>
          <p:cNvSpPr>
            <a:spLocks noGrp="1"/>
          </p:cNvSpPr>
          <p:nvPr>
            <p:ph idx="1"/>
          </p:nvPr>
        </p:nvSpPr>
        <p:spPr>
          <a:xfrm>
            <a:off x="660556" y="740328"/>
            <a:ext cx="10043796" cy="5282967"/>
          </a:xfrm>
        </p:spPr>
        <p:txBody>
          <a:bodyPr>
            <a:normAutofit fontScale="62500" lnSpcReduction="20000"/>
          </a:bodyPr>
          <a:lstStyle/>
          <a:p>
            <a:r>
              <a:rPr lang="zh-CN" altLang="en-US" sz="2500" b="1" dirty="0">
                <a:solidFill>
                  <a:schemeClr val="accent5">
                    <a:lumMod val="50000"/>
                  </a:schemeClr>
                </a:solidFill>
              </a:rPr>
              <a:t>对象头（</a:t>
            </a:r>
            <a:r>
              <a:rPr lang="en-US" altLang="zh-CN" sz="2500" b="1" dirty="0">
                <a:solidFill>
                  <a:schemeClr val="accent5">
                    <a:lumMod val="50000"/>
                  </a:schemeClr>
                </a:solidFill>
              </a:rPr>
              <a:t>Header</a:t>
            </a:r>
            <a:r>
              <a:rPr lang="zh-CN" altLang="en-US" sz="2500" b="1" dirty="0">
                <a:solidFill>
                  <a:schemeClr val="accent5">
                    <a:lumMod val="50000"/>
                  </a:schemeClr>
                </a:solidFill>
              </a:rPr>
              <a:t>）</a:t>
            </a:r>
            <a:r>
              <a:rPr lang="zh-CN" altLang="en-US" sz="2500" dirty="0">
                <a:solidFill>
                  <a:schemeClr val="accent5">
                    <a:lumMod val="50000"/>
                  </a:schemeClr>
                </a:solidFill>
              </a:rPr>
              <a:t>： </a:t>
            </a:r>
          </a:p>
          <a:p>
            <a:pPr lvl="1"/>
            <a:r>
              <a:rPr lang="en-US" altLang="zh-CN" sz="2600" b="1" dirty="0" err="1">
                <a:solidFill>
                  <a:srgbClr val="0070C0"/>
                </a:solidFill>
              </a:rPr>
              <a:t>MarkWord</a:t>
            </a:r>
            <a:r>
              <a:rPr lang="zh-CN" altLang="en-US" sz="2600" b="1" dirty="0">
                <a:solidFill>
                  <a:srgbClr val="0070C0"/>
                </a:solidFill>
              </a:rPr>
              <a:t>：</a:t>
            </a:r>
            <a:r>
              <a:rPr lang="zh-CN" altLang="en-US" sz="2500" dirty="0"/>
              <a:t>存储对象自身的运行时数据，例如：哈希码</a:t>
            </a:r>
            <a:r>
              <a:rPr lang="en-US" altLang="zh-CN" sz="2500" dirty="0" err="1"/>
              <a:t>HashCode</a:t>
            </a:r>
            <a:r>
              <a:rPr lang="zh-CN" altLang="en-US" sz="2500" dirty="0"/>
              <a:t>、</a:t>
            </a:r>
            <a:r>
              <a:rPr lang="en-US" altLang="zh-CN" sz="2500" dirty="0"/>
              <a:t>GC</a:t>
            </a:r>
            <a:r>
              <a:rPr lang="zh-CN" altLang="en-US" sz="2500" dirty="0"/>
              <a:t>分代年龄、锁状态标志、线程持有的锁、偏向线程</a:t>
            </a:r>
            <a:r>
              <a:rPr lang="en-US" altLang="zh-CN" sz="2500" dirty="0"/>
              <a:t>ID</a:t>
            </a:r>
            <a:r>
              <a:rPr lang="zh-CN" altLang="en-US" sz="2500" dirty="0"/>
              <a:t>等。考虑空间效率，</a:t>
            </a:r>
            <a:r>
              <a:rPr lang="en-US" altLang="zh-CN" sz="2500" dirty="0" err="1"/>
              <a:t>MarkWord</a:t>
            </a:r>
            <a:r>
              <a:rPr lang="zh-CN" altLang="en-US" sz="2500" dirty="0"/>
              <a:t>设计为非固定的数据结构，它根据对象的不同状态复用自己的空间，如下图所示：</a:t>
            </a:r>
            <a:endParaRPr lang="en-US" altLang="zh-CN" sz="2500" dirty="0"/>
          </a:p>
          <a:p>
            <a:pPr lvl="1"/>
            <a:endParaRPr lang="en-US" altLang="zh-CN" sz="2500" dirty="0"/>
          </a:p>
          <a:p>
            <a:pPr lvl="1"/>
            <a:endParaRPr lang="en-US" altLang="zh-CN" sz="2500" dirty="0"/>
          </a:p>
          <a:p>
            <a:pPr lvl="1"/>
            <a:endParaRPr lang="en-US" altLang="zh-CN" sz="2500" dirty="0"/>
          </a:p>
          <a:p>
            <a:pPr lvl="1"/>
            <a:endParaRPr lang="en-US" altLang="zh-CN" sz="2500" dirty="0"/>
          </a:p>
          <a:p>
            <a:pPr lvl="1"/>
            <a:endParaRPr lang="en-US" altLang="zh-CN" sz="2500" dirty="0"/>
          </a:p>
          <a:p>
            <a:endParaRPr lang="en-US" altLang="zh-CN" sz="2500" dirty="0"/>
          </a:p>
          <a:p>
            <a:pPr marL="0" indent="0">
              <a:buNone/>
            </a:pPr>
            <a:endParaRPr lang="zh-CN" altLang="en-US" sz="2500" dirty="0"/>
          </a:p>
          <a:p>
            <a:pPr lvl="1"/>
            <a:r>
              <a:rPr lang="zh-CN" altLang="en-US" sz="2500" b="1" dirty="0">
                <a:solidFill>
                  <a:srgbClr val="0070C0"/>
                </a:solidFill>
              </a:rPr>
              <a:t>指向</a:t>
            </a:r>
            <a:r>
              <a:rPr lang="en-US" altLang="zh-CN" sz="2500" b="1" dirty="0">
                <a:solidFill>
                  <a:srgbClr val="0070C0"/>
                </a:solidFill>
              </a:rPr>
              <a:t>Class</a:t>
            </a:r>
            <a:r>
              <a:rPr lang="zh-CN" altLang="en-US" sz="2500" b="1" dirty="0">
                <a:solidFill>
                  <a:srgbClr val="0070C0"/>
                </a:solidFill>
              </a:rPr>
              <a:t>的指针：</a:t>
            </a:r>
            <a:r>
              <a:rPr lang="zh-CN" altLang="en-US" sz="2500" dirty="0"/>
              <a:t>即对象指向它的类的元数据的指针，虚拟机通过这个指针来确定是哪个类的实例</a:t>
            </a:r>
          </a:p>
          <a:p>
            <a:pPr lvl="1"/>
            <a:r>
              <a:rPr lang="zh-CN" altLang="en-US" sz="2500" dirty="0"/>
              <a:t>如果对象是</a:t>
            </a:r>
            <a:r>
              <a:rPr lang="en-US" altLang="zh-CN" sz="2500" dirty="0"/>
              <a:t>Java</a:t>
            </a:r>
            <a:r>
              <a:rPr lang="zh-CN" altLang="en-US" sz="2500" dirty="0"/>
              <a:t>数组，对象头中还需要一块记录数组长度的数据</a:t>
            </a:r>
            <a:endParaRPr lang="en-US" altLang="zh-CN" sz="2500" dirty="0"/>
          </a:p>
          <a:p>
            <a:pPr lvl="1"/>
            <a:endParaRPr lang="zh-CN" altLang="en-US" sz="2500" dirty="0"/>
          </a:p>
          <a:p>
            <a:r>
              <a:rPr lang="zh-CN" altLang="en-US" sz="2600" b="1" dirty="0">
                <a:solidFill>
                  <a:schemeClr val="accent5">
                    <a:lumMod val="50000"/>
                  </a:schemeClr>
                </a:solidFill>
              </a:rPr>
              <a:t>实例数据（</a:t>
            </a:r>
            <a:r>
              <a:rPr lang="en-US" altLang="zh-CN" sz="2600" b="1" dirty="0">
                <a:solidFill>
                  <a:schemeClr val="accent5">
                    <a:lumMod val="50000"/>
                  </a:schemeClr>
                </a:solidFill>
              </a:rPr>
              <a:t>Instance Data</a:t>
            </a:r>
            <a:r>
              <a:rPr lang="zh-CN" altLang="en-US" sz="2600" b="1" dirty="0">
                <a:solidFill>
                  <a:schemeClr val="accent5">
                    <a:lumMod val="50000"/>
                  </a:schemeClr>
                </a:solidFill>
              </a:rPr>
              <a:t>）</a:t>
            </a:r>
            <a:r>
              <a:rPr lang="zh-CN" altLang="en-US" sz="2500" dirty="0"/>
              <a:t>：对象真正存储的有效信息，也是程序代码中定义的各种类型字段的内容</a:t>
            </a:r>
          </a:p>
          <a:p>
            <a:r>
              <a:rPr lang="zh-CN" altLang="en-US" sz="2600" b="1" dirty="0">
                <a:solidFill>
                  <a:schemeClr val="accent5">
                    <a:lumMod val="50000"/>
                  </a:schemeClr>
                </a:solidFill>
              </a:rPr>
              <a:t>对齐填充（</a:t>
            </a:r>
            <a:r>
              <a:rPr lang="en-US" altLang="zh-CN" sz="2600" b="1" dirty="0">
                <a:solidFill>
                  <a:schemeClr val="accent5">
                    <a:lumMod val="50000"/>
                  </a:schemeClr>
                </a:solidFill>
              </a:rPr>
              <a:t>Padding</a:t>
            </a:r>
            <a:r>
              <a:rPr lang="zh-CN" altLang="en-US" sz="2600" b="1" dirty="0">
                <a:solidFill>
                  <a:schemeClr val="accent5">
                    <a:lumMod val="50000"/>
                  </a:schemeClr>
                </a:solidFill>
              </a:rPr>
              <a:t>）</a:t>
            </a:r>
            <a:r>
              <a:rPr lang="zh-CN" altLang="en-US" sz="2500" b="1" dirty="0">
                <a:solidFill>
                  <a:srgbClr val="0070C0"/>
                </a:solidFill>
              </a:rPr>
              <a:t>：</a:t>
            </a:r>
            <a:r>
              <a:rPr lang="zh-CN" altLang="en-US" sz="2500" dirty="0"/>
              <a:t>起占位符的作用。因为</a:t>
            </a:r>
            <a:r>
              <a:rPr lang="en-US" altLang="zh-CN" sz="2500" b="1" dirty="0" err="1">
                <a:solidFill>
                  <a:schemeClr val="accent4">
                    <a:lumMod val="50000"/>
                  </a:schemeClr>
                </a:solidFill>
              </a:rPr>
              <a:t>HotSpot</a:t>
            </a:r>
            <a:r>
              <a:rPr lang="en-US" altLang="zh-CN" sz="2500" b="1" dirty="0">
                <a:solidFill>
                  <a:schemeClr val="accent4">
                    <a:lumMod val="50000"/>
                  </a:schemeClr>
                </a:solidFill>
              </a:rPr>
              <a:t> VM</a:t>
            </a:r>
            <a:r>
              <a:rPr lang="zh-CN" altLang="en-US" sz="2600" dirty="0"/>
              <a:t>的</a:t>
            </a:r>
            <a:r>
              <a:rPr lang="zh-CN" altLang="en-US" sz="2500" dirty="0"/>
              <a:t>要求对象起始地址必须是</a:t>
            </a:r>
            <a:r>
              <a:rPr lang="en-US" altLang="zh-CN" sz="2500" dirty="0"/>
              <a:t>8</a:t>
            </a:r>
            <a:r>
              <a:rPr lang="zh-CN" altLang="en-US" sz="2500" dirty="0"/>
              <a:t>字节的整数倍，也就是对象的大小必须是</a:t>
            </a:r>
            <a:r>
              <a:rPr lang="en-US" altLang="zh-CN" sz="2500" dirty="0"/>
              <a:t>8</a:t>
            </a:r>
            <a:r>
              <a:rPr lang="zh-CN" altLang="en-US" sz="2500" dirty="0"/>
              <a:t>字节的整数倍。当对象实例数据部分没有对齐时，需要对齐填充来补充</a:t>
            </a:r>
          </a:p>
        </p:txBody>
      </p:sp>
      <p:pic>
        <p:nvPicPr>
          <p:cNvPr id="19460" name="Picture 4">
            <a:extLst>
              <a:ext uri="{FF2B5EF4-FFF2-40B4-BE49-F238E27FC236}">
                <a16:creationId xmlns:a16="http://schemas.microsoft.com/office/drawing/2014/main" id="{C643DF84-E9AE-4ACA-81F0-D77A4C53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464" y="1933406"/>
            <a:ext cx="6094391" cy="158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336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0B28F-AA46-464B-846B-E12AEE1BB77C}"/>
              </a:ext>
            </a:extLst>
          </p:cNvPr>
          <p:cNvSpPr>
            <a:spLocks noGrp="1"/>
          </p:cNvSpPr>
          <p:nvPr>
            <p:ph type="title"/>
          </p:nvPr>
        </p:nvSpPr>
        <p:spPr/>
        <p:txBody>
          <a:bodyPr/>
          <a:lstStyle/>
          <a:p>
            <a:r>
              <a:rPr lang="zh-CN" altLang="en-US" dirty="0"/>
              <a:t>内存溢出</a:t>
            </a:r>
          </a:p>
        </p:txBody>
      </p:sp>
      <p:graphicFrame>
        <p:nvGraphicFramePr>
          <p:cNvPr id="4" name="表格 4">
            <a:extLst>
              <a:ext uri="{FF2B5EF4-FFF2-40B4-BE49-F238E27FC236}">
                <a16:creationId xmlns:a16="http://schemas.microsoft.com/office/drawing/2014/main" id="{363BE391-FFD2-4486-AA52-5C5B0C7E3F36}"/>
              </a:ext>
            </a:extLst>
          </p:cNvPr>
          <p:cNvGraphicFramePr>
            <a:graphicFrameLocks noGrp="1"/>
          </p:cNvGraphicFramePr>
          <p:nvPr>
            <p:extLst>
              <p:ext uri="{D42A27DB-BD31-4B8C-83A1-F6EECF244321}">
                <p14:modId xmlns:p14="http://schemas.microsoft.com/office/powerpoint/2010/main" val="3899386802"/>
              </p:ext>
            </p:extLst>
          </p:nvPr>
        </p:nvGraphicFramePr>
        <p:xfrm>
          <a:off x="677334" y="1694552"/>
          <a:ext cx="9356457" cy="3736574"/>
        </p:xfrm>
        <a:graphic>
          <a:graphicData uri="http://schemas.openxmlformats.org/drawingml/2006/table">
            <a:tbl>
              <a:tblPr firstRow="1" bandRow="1">
                <a:tableStyleId>{5C22544A-7EE6-4342-B048-85BDC9FD1C3A}</a:tableStyleId>
              </a:tblPr>
              <a:tblGrid>
                <a:gridCol w="2146975">
                  <a:extLst>
                    <a:ext uri="{9D8B030D-6E8A-4147-A177-3AD203B41FA5}">
                      <a16:colId xmlns:a16="http://schemas.microsoft.com/office/drawing/2014/main" val="3625505703"/>
                    </a:ext>
                  </a:extLst>
                </a:gridCol>
                <a:gridCol w="2989820">
                  <a:extLst>
                    <a:ext uri="{9D8B030D-6E8A-4147-A177-3AD203B41FA5}">
                      <a16:colId xmlns:a16="http://schemas.microsoft.com/office/drawing/2014/main" val="2220747446"/>
                    </a:ext>
                  </a:extLst>
                </a:gridCol>
                <a:gridCol w="4219662">
                  <a:extLst>
                    <a:ext uri="{9D8B030D-6E8A-4147-A177-3AD203B41FA5}">
                      <a16:colId xmlns:a16="http://schemas.microsoft.com/office/drawing/2014/main" val="1050288376"/>
                    </a:ext>
                  </a:extLst>
                </a:gridCol>
              </a:tblGrid>
              <a:tr h="416000">
                <a:tc>
                  <a:txBody>
                    <a:bodyPr/>
                    <a:lstStyle/>
                    <a:p>
                      <a:r>
                        <a:rPr lang="zh-CN" altLang="en-US" dirty="0"/>
                        <a:t>说明</a:t>
                      </a:r>
                    </a:p>
                  </a:txBody>
                  <a:tcPr/>
                </a:tc>
                <a:tc>
                  <a:txBody>
                    <a:bodyPr/>
                    <a:lstStyle/>
                    <a:p>
                      <a:r>
                        <a:rPr lang="zh-CN" altLang="en-US" dirty="0"/>
                        <a:t>原因</a:t>
                      </a:r>
                    </a:p>
                  </a:txBody>
                  <a:tcPr/>
                </a:tc>
                <a:tc>
                  <a:txBody>
                    <a:bodyPr/>
                    <a:lstStyle/>
                    <a:p>
                      <a:r>
                        <a:rPr lang="zh-CN" altLang="en-US" dirty="0"/>
                        <a:t>解决方法</a:t>
                      </a:r>
                    </a:p>
                  </a:txBody>
                  <a:tcPr/>
                </a:tc>
                <a:extLst>
                  <a:ext uri="{0D108BD9-81ED-4DB2-BD59-A6C34878D82A}">
                    <a16:rowId xmlns:a16="http://schemas.microsoft.com/office/drawing/2014/main" val="3436676770"/>
                  </a:ext>
                </a:extLst>
              </a:tr>
              <a:tr h="1781940">
                <a:tc>
                  <a:txBody>
                    <a:bodyPr/>
                    <a:lstStyle/>
                    <a:p>
                      <a:r>
                        <a:rPr lang="zh-CN" altLang="en-US" sz="1400" b="1" i="0" kern="1200" dirty="0">
                          <a:solidFill>
                            <a:schemeClr val="dk1"/>
                          </a:solidFill>
                          <a:effectLst/>
                          <a:latin typeface="+mn-lt"/>
                          <a:ea typeface="+mn-ea"/>
                          <a:cs typeface="+mn-cs"/>
                        </a:rPr>
                        <a:t>堆内存溢出</a:t>
                      </a:r>
                      <a:endParaRPr lang="en-US" altLang="zh-CN" sz="1400" b="1" i="0" kern="1200" dirty="0">
                        <a:solidFill>
                          <a:schemeClr val="dk1"/>
                        </a:solidFill>
                        <a:effectLst/>
                        <a:latin typeface="+mn-lt"/>
                        <a:ea typeface="+mn-ea"/>
                        <a:cs typeface="+mn-cs"/>
                      </a:endParaRPr>
                    </a:p>
                    <a:p>
                      <a:r>
                        <a:rPr lang="en-US" altLang="zh-CN" sz="1400" b="1" i="0" kern="1200" dirty="0" err="1">
                          <a:solidFill>
                            <a:schemeClr val="dk1"/>
                          </a:solidFill>
                          <a:effectLst/>
                          <a:latin typeface="+mn-lt"/>
                          <a:ea typeface="+mn-ea"/>
                          <a:cs typeface="+mn-cs"/>
                        </a:rPr>
                        <a:t>OutOfMemoryError:java</a:t>
                      </a:r>
                      <a:r>
                        <a:rPr lang="en-US" altLang="zh-CN" sz="1400" b="1" i="0" kern="1200" dirty="0">
                          <a:solidFill>
                            <a:schemeClr val="dk1"/>
                          </a:solidFill>
                          <a:effectLst/>
                          <a:latin typeface="+mn-lt"/>
                          <a:ea typeface="+mn-ea"/>
                          <a:cs typeface="+mn-cs"/>
                        </a:rPr>
                        <a:t> heap space</a:t>
                      </a:r>
                      <a:endParaRPr lang="zh-CN" altLang="en-US" sz="1400" dirty="0"/>
                    </a:p>
                  </a:txBody>
                  <a:tcPr/>
                </a:tc>
                <a:tc>
                  <a:txBody>
                    <a:bodyPr/>
                    <a:lstStyle/>
                    <a:p>
                      <a:r>
                        <a:rPr lang="en-US" altLang="zh-CN" sz="1400" dirty="0"/>
                        <a:t>1. </a:t>
                      </a:r>
                      <a:r>
                        <a:rPr lang="zh-CN" altLang="en-US" sz="1400" dirty="0"/>
                        <a:t>实例过多没有被</a:t>
                      </a:r>
                      <a:r>
                        <a:rPr lang="en-US" altLang="zh-CN" sz="1400" dirty="0"/>
                        <a:t>GC,</a:t>
                      </a:r>
                      <a:r>
                        <a:rPr lang="zh-CN" altLang="en-US" sz="1400" dirty="0"/>
                        <a:t>导致</a:t>
                      </a:r>
                      <a:r>
                        <a:rPr lang="en-US" altLang="zh-CN" sz="1400" dirty="0"/>
                        <a:t>OOM</a:t>
                      </a:r>
                      <a:endParaRPr lang="zh-CN" altLang="en-US" sz="1400" dirty="0"/>
                    </a:p>
                  </a:txBody>
                  <a:tcPr/>
                </a:tc>
                <a:tc>
                  <a:txBody>
                    <a:bodyPr/>
                    <a:lstStyle/>
                    <a:p>
                      <a:r>
                        <a:rPr lang="en-US" altLang="zh-CN" sz="1400" dirty="0"/>
                        <a:t>1.</a:t>
                      </a:r>
                      <a:r>
                        <a:rPr lang="zh-CN" altLang="en-US" sz="1400" b="0" i="0" kern="1200" dirty="0">
                          <a:solidFill>
                            <a:schemeClr val="dk1"/>
                          </a:solidFill>
                          <a:effectLst/>
                          <a:latin typeface="+mn-lt"/>
                          <a:ea typeface="+mn-ea"/>
                          <a:cs typeface="+mn-cs"/>
                        </a:rPr>
                        <a:t>通过参数 </a:t>
                      </a:r>
                      <a:r>
                        <a:rPr lang="en-US" altLang="zh-CN" sz="1400" b="0" i="0" kern="1200" dirty="0">
                          <a:solidFill>
                            <a:schemeClr val="dk1"/>
                          </a:solidFill>
                          <a:effectLst/>
                          <a:latin typeface="+mn-lt"/>
                          <a:ea typeface="+mn-ea"/>
                          <a:cs typeface="+mn-cs"/>
                        </a:rPr>
                        <a:t>-</a:t>
                      </a:r>
                      <a:r>
                        <a:rPr lang="en-US" altLang="zh-CN" sz="1400" b="0" i="0" kern="1200" dirty="0" err="1">
                          <a:solidFill>
                            <a:schemeClr val="dk1"/>
                          </a:solidFill>
                          <a:effectLst/>
                          <a:latin typeface="+mn-lt"/>
                          <a:ea typeface="+mn-ea"/>
                          <a:cs typeface="+mn-cs"/>
                        </a:rPr>
                        <a:t>XX:HeapDumpOnOutOfMemoryError</a:t>
                      </a:r>
                      <a:r>
                        <a:rPr lang="en-US" altLang="zh-CN" sz="1400" b="0" i="0" kern="1200" dirty="0">
                          <a:solidFill>
                            <a:schemeClr val="dk1"/>
                          </a:solidFill>
                          <a:effectLst/>
                          <a:latin typeface="+mn-lt"/>
                          <a:ea typeface="+mn-ea"/>
                          <a:cs typeface="+mn-cs"/>
                        </a:rPr>
                        <a:t> </a:t>
                      </a:r>
                      <a:r>
                        <a:rPr lang="zh-CN" altLang="en-US" sz="1400" b="0" i="0" kern="1200" dirty="0">
                          <a:solidFill>
                            <a:schemeClr val="dk1"/>
                          </a:solidFill>
                          <a:effectLst/>
                          <a:latin typeface="+mn-lt"/>
                          <a:ea typeface="+mn-ea"/>
                          <a:cs typeface="+mn-cs"/>
                        </a:rPr>
                        <a:t>可以让虚拟机在内存溢出异常时</a:t>
                      </a:r>
                      <a:r>
                        <a:rPr lang="en-US" altLang="zh-CN" sz="1400" b="0" i="0" kern="1200" dirty="0">
                          <a:solidFill>
                            <a:schemeClr val="dk1"/>
                          </a:solidFill>
                          <a:effectLst/>
                          <a:latin typeface="+mn-lt"/>
                          <a:ea typeface="+mn-ea"/>
                          <a:cs typeface="+mn-cs"/>
                        </a:rPr>
                        <a:t>Dump</a:t>
                      </a:r>
                      <a:r>
                        <a:rPr lang="zh-CN" altLang="en-US" sz="1400" b="0" i="0" kern="1200" dirty="0">
                          <a:solidFill>
                            <a:schemeClr val="dk1"/>
                          </a:solidFill>
                          <a:effectLst/>
                          <a:latin typeface="+mn-lt"/>
                          <a:ea typeface="+mn-ea"/>
                          <a:cs typeface="+mn-cs"/>
                        </a:rPr>
                        <a:t>当前内存堆转储快照</a:t>
                      </a:r>
                      <a:endParaRPr lang="en-US" altLang="zh-CN" sz="1400" b="0" i="0" kern="1200" dirty="0">
                        <a:solidFill>
                          <a:schemeClr val="dk1"/>
                        </a:solidFill>
                        <a:effectLst/>
                        <a:latin typeface="+mn-lt"/>
                        <a:ea typeface="+mn-ea"/>
                        <a:cs typeface="+mn-cs"/>
                      </a:endParaRPr>
                    </a:p>
                    <a:p>
                      <a:endParaRPr lang="en-US" altLang="zh-CN" sz="1400" b="0" i="0" kern="1200" dirty="0">
                        <a:solidFill>
                          <a:schemeClr val="dk1"/>
                        </a:solidFill>
                        <a:effectLst/>
                        <a:latin typeface="+mn-lt"/>
                        <a:ea typeface="+mn-ea"/>
                        <a:cs typeface="+mn-cs"/>
                      </a:endParaRPr>
                    </a:p>
                    <a:p>
                      <a:pPr marL="0" algn="l" defTabSz="457200" rtl="0" eaLnBrk="1" latinLnBrk="0" hangingPunct="1"/>
                      <a:r>
                        <a:rPr lang="en-US" altLang="zh-CN" sz="1400" b="0" i="0" kern="1200" dirty="0">
                          <a:solidFill>
                            <a:schemeClr val="dk1"/>
                          </a:solidFill>
                          <a:effectLst/>
                          <a:latin typeface="+mn-lt"/>
                          <a:ea typeface="+mn-ea"/>
                          <a:cs typeface="+mn-cs"/>
                        </a:rPr>
                        <a:t>2.</a:t>
                      </a:r>
                      <a:r>
                        <a:rPr lang="zh-CN" altLang="en-US" sz="1400" b="0" i="0" kern="1200" dirty="0">
                          <a:solidFill>
                            <a:schemeClr val="dk1"/>
                          </a:solidFill>
                          <a:effectLst/>
                          <a:latin typeface="+mn-lt"/>
                          <a:ea typeface="+mn-ea"/>
                          <a:cs typeface="+mn-cs"/>
                        </a:rPr>
                        <a:t>检查堆参数 </a:t>
                      </a:r>
                      <a:r>
                        <a:rPr lang="en-US" altLang="zh-CN" sz="1400" b="0" i="0" kern="1200" dirty="0">
                          <a:solidFill>
                            <a:schemeClr val="dk1"/>
                          </a:solidFill>
                          <a:effectLst/>
                          <a:latin typeface="+mn-lt"/>
                          <a:ea typeface="+mn-ea"/>
                          <a:cs typeface="+mn-cs"/>
                        </a:rPr>
                        <a:t>-</a:t>
                      </a:r>
                      <a:r>
                        <a:rPr lang="en-US" altLang="zh-CN" sz="1400" b="0" i="0" kern="1200" dirty="0" err="1">
                          <a:solidFill>
                            <a:schemeClr val="dk1"/>
                          </a:solidFill>
                          <a:effectLst/>
                          <a:latin typeface="+mn-lt"/>
                          <a:ea typeface="+mn-ea"/>
                          <a:cs typeface="+mn-cs"/>
                        </a:rPr>
                        <a:t>Xms</a:t>
                      </a:r>
                      <a:r>
                        <a:rPr lang="zh-CN" altLang="en-US" sz="1400" b="0" i="0" kern="1200" dirty="0">
                          <a:solidFill>
                            <a:schemeClr val="dk1"/>
                          </a:solidFill>
                          <a:effectLst/>
                          <a:latin typeface="+mn-lt"/>
                          <a:ea typeface="+mn-ea"/>
                          <a:cs typeface="+mn-cs"/>
                        </a:rPr>
                        <a:t>和</a:t>
                      </a:r>
                      <a:r>
                        <a:rPr lang="en-US" altLang="zh-CN" sz="1400" b="0" i="0" kern="1200" dirty="0">
                          <a:solidFill>
                            <a:schemeClr val="dk1"/>
                          </a:solidFill>
                          <a:effectLst/>
                          <a:latin typeface="+mn-lt"/>
                          <a:ea typeface="+mn-ea"/>
                          <a:cs typeface="+mn-cs"/>
                        </a:rPr>
                        <a:t>-</a:t>
                      </a:r>
                      <a:r>
                        <a:rPr lang="en-US" altLang="zh-CN" sz="1400" b="0" i="0" kern="1200" dirty="0" err="1">
                          <a:solidFill>
                            <a:schemeClr val="dk1"/>
                          </a:solidFill>
                          <a:effectLst/>
                          <a:latin typeface="+mn-lt"/>
                          <a:ea typeface="+mn-ea"/>
                          <a:cs typeface="+mn-cs"/>
                        </a:rPr>
                        <a:t>Xmx</a:t>
                      </a:r>
                      <a:r>
                        <a:rPr lang="zh-CN" altLang="en-US" sz="1400" b="0" i="0" kern="1200" dirty="0">
                          <a:solidFill>
                            <a:schemeClr val="dk1"/>
                          </a:solidFill>
                          <a:effectLst/>
                          <a:latin typeface="+mn-lt"/>
                          <a:ea typeface="+mn-ea"/>
                          <a:cs typeface="+mn-cs"/>
                        </a:rPr>
                        <a:t>，看是否可调大；代码上检查某些对象生命周期过长，持有时间过长的情况，尝试减少程序运行期间内存消耗</a:t>
                      </a:r>
                      <a:endParaRPr lang="en-US" altLang="zh-CN"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217702840"/>
                  </a:ext>
                </a:extLst>
              </a:tr>
              <a:tr h="1538634">
                <a:tc>
                  <a:txBody>
                    <a:bodyPr/>
                    <a:lstStyle/>
                    <a:p>
                      <a:r>
                        <a:rPr lang="zh-CN" altLang="en-US" sz="1400" b="1" i="0" kern="1200" dirty="0">
                          <a:solidFill>
                            <a:schemeClr val="dk1"/>
                          </a:solidFill>
                          <a:effectLst/>
                          <a:latin typeface="+mn-lt"/>
                          <a:ea typeface="+mn-ea"/>
                          <a:cs typeface="+mn-cs"/>
                        </a:rPr>
                        <a:t>栈内存溢出</a:t>
                      </a:r>
                      <a:endParaRPr lang="en-US" altLang="zh-CN" sz="1400" b="1" i="0" kern="1200" dirty="0">
                        <a:solidFill>
                          <a:schemeClr val="dk1"/>
                        </a:solidFill>
                        <a:effectLst/>
                        <a:latin typeface="+mn-lt"/>
                        <a:ea typeface="+mn-ea"/>
                        <a:cs typeface="+mn-cs"/>
                      </a:endParaRPr>
                    </a:p>
                    <a:p>
                      <a:r>
                        <a:rPr lang="en-US" altLang="zh-CN" sz="1400" b="1" i="0" kern="1200" dirty="0" err="1">
                          <a:solidFill>
                            <a:schemeClr val="dk1"/>
                          </a:solidFill>
                          <a:effectLst/>
                          <a:latin typeface="+mn-lt"/>
                          <a:ea typeface="+mn-ea"/>
                          <a:cs typeface="+mn-cs"/>
                        </a:rPr>
                        <a:t>StackOverflowError</a:t>
                      </a:r>
                      <a:endParaRPr lang="zh-CN" altLang="en-US" sz="1400" dirty="0"/>
                    </a:p>
                  </a:txBody>
                  <a:tcPr/>
                </a:tc>
                <a:tc>
                  <a:txBody>
                    <a:bodyPr/>
                    <a:lstStyle/>
                    <a:p>
                      <a:pPr marL="342900" indent="-342900">
                        <a:buAutoNum type="arabicPeriod"/>
                      </a:pPr>
                      <a:r>
                        <a:rPr lang="en-US" altLang="zh-CN" sz="1400" b="0" i="0" kern="1200" dirty="0" err="1">
                          <a:solidFill>
                            <a:schemeClr val="dk1"/>
                          </a:solidFill>
                          <a:effectLst/>
                          <a:latin typeface="+mn-lt"/>
                          <a:ea typeface="+mn-ea"/>
                          <a:cs typeface="+mn-cs"/>
                        </a:rPr>
                        <a:t>StackOverFlowError</a:t>
                      </a:r>
                      <a:r>
                        <a:rPr lang="zh-CN" altLang="en-US" sz="1400" b="0" i="0" kern="1200" dirty="0">
                          <a:solidFill>
                            <a:schemeClr val="dk1"/>
                          </a:solidFill>
                          <a:effectLst/>
                          <a:latin typeface="+mn-lt"/>
                          <a:ea typeface="+mn-ea"/>
                          <a:cs typeface="+mn-cs"/>
                        </a:rPr>
                        <a:t>异常：线程请求的栈深度大于虚拟机所允许的最大深度</a:t>
                      </a:r>
                      <a:endParaRPr lang="en-US" altLang="zh-CN" sz="1400" b="0" i="0" kern="1200" dirty="0">
                        <a:solidFill>
                          <a:schemeClr val="dk1"/>
                        </a:solidFill>
                        <a:effectLst/>
                        <a:latin typeface="+mn-lt"/>
                        <a:ea typeface="+mn-ea"/>
                        <a:cs typeface="+mn-cs"/>
                      </a:endParaRPr>
                    </a:p>
                    <a:p>
                      <a:pPr marL="342900" indent="-342900">
                        <a:buAutoNum type="arabicPeriod"/>
                      </a:pPr>
                      <a:r>
                        <a:rPr lang="en-US" altLang="zh-CN" sz="1400" b="0" i="0" kern="1200" dirty="0" err="1">
                          <a:solidFill>
                            <a:schemeClr val="dk1"/>
                          </a:solidFill>
                          <a:effectLst/>
                          <a:latin typeface="+mn-lt"/>
                          <a:ea typeface="+mn-ea"/>
                          <a:cs typeface="+mn-cs"/>
                        </a:rPr>
                        <a:t>OutOfMemoryError</a:t>
                      </a:r>
                      <a:r>
                        <a:rPr lang="zh-CN" altLang="en-US" sz="1400" b="0" i="0" kern="1200" dirty="0">
                          <a:solidFill>
                            <a:schemeClr val="dk1"/>
                          </a:solidFill>
                          <a:effectLst/>
                          <a:latin typeface="+mn-lt"/>
                          <a:ea typeface="+mn-ea"/>
                          <a:cs typeface="+mn-cs"/>
                        </a:rPr>
                        <a:t>异常：虚拟机扩展栈时无法申请足够的内存空间</a:t>
                      </a:r>
                      <a:endParaRPr lang="zh-CN" altLang="en-US" sz="1400" dirty="0"/>
                    </a:p>
                  </a:txBody>
                  <a:tcPr/>
                </a:tc>
                <a:tc>
                  <a:txBody>
                    <a:bodyPr/>
                    <a:lstStyle/>
                    <a:p>
                      <a:r>
                        <a:rPr lang="en-US" altLang="zh-CN" sz="1400" dirty="0"/>
                        <a:t>1.</a:t>
                      </a:r>
                      <a:r>
                        <a:rPr lang="zh-CN" altLang="en-US" sz="1400" b="0" i="0" kern="1200" dirty="0">
                          <a:solidFill>
                            <a:schemeClr val="dk1"/>
                          </a:solidFill>
                          <a:effectLst/>
                          <a:latin typeface="+mn-lt"/>
                          <a:ea typeface="+mn-ea"/>
                          <a:cs typeface="+mn-cs"/>
                        </a:rPr>
                        <a:t>检查代码中是否有死递归；配置 </a:t>
                      </a:r>
                      <a:r>
                        <a:rPr lang="en-US" altLang="zh-CN" sz="1400" b="0" i="0" kern="1200" dirty="0">
                          <a:solidFill>
                            <a:schemeClr val="dk1"/>
                          </a:solidFill>
                          <a:effectLst/>
                          <a:latin typeface="+mn-lt"/>
                          <a:ea typeface="+mn-ea"/>
                          <a:cs typeface="+mn-cs"/>
                        </a:rPr>
                        <a:t>-</a:t>
                      </a:r>
                      <a:r>
                        <a:rPr lang="en-US" altLang="zh-CN" sz="1400" b="0" i="0" kern="1200" dirty="0" err="1">
                          <a:solidFill>
                            <a:schemeClr val="dk1"/>
                          </a:solidFill>
                          <a:effectLst/>
                          <a:latin typeface="+mn-lt"/>
                          <a:ea typeface="+mn-ea"/>
                          <a:cs typeface="+mn-cs"/>
                        </a:rPr>
                        <a:t>Xss</a:t>
                      </a:r>
                      <a:r>
                        <a:rPr lang="en-US" altLang="zh-CN" sz="1400" b="0" i="0" kern="1200" dirty="0">
                          <a:solidFill>
                            <a:schemeClr val="dk1"/>
                          </a:solidFill>
                          <a:effectLst/>
                          <a:latin typeface="+mn-lt"/>
                          <a:ea typeface="+mn-ea"/>
                          <a:cs typeface="+mn-cs"/>
                        </a:rPr>
                        <a:t> </a:t>
                      </a:r>
                      <a:r>
                        <a:rPr lang="zh-CN" altLang="en-US" sz="1400" b="0" i="0" kern="1200" dirty="0">
                          <a:solidFill>
                            <a:schemeClr val="dk1"/>
                          </a:solidFill>
                          <a:effectLst/>
                          <a:latin typeface="+mn-lt"/>
                          <a:ea typeface="+mn-ea"/>
                          <a:cs typeface="+mn-cs"/>
                        </a:rPr>
                        <a:t>增大每个线程的栈内存容量，但会减少工作线程数，需要权衡</a:t>
                      </a:r>
                      <a:endParaRPr lang="zh-CN" altLang="en-US" sz="1400" dirty="0"/>
                    </a:p>
                  </a:txBody>
                  <a:tcPr/>
                </a:tc>
                <a:extLst>
                  <a:ext uri="{0D108BD9-81ED-4DB2-BD59-A6C34878D82A}">
                    <a16:rowId xmlns:a16="http://schemas.microsoft.com/office/drawing/2014/main" val="2809429316"/>
                  </a:ext>
                </a:extLst>
              </a:tr>
            </a:tbl>
          </a:graphicData>
        </a:graphic>
      </p:graphicFrame>
    </p:spTree>
    <p:extLst>
      <p:ext uri="{BB962C8B-B14F-4D97-AF65-F5344CB8AC3E}">
        <p14:creationId xmlns:p14="http://schemas.microsoft.com/office/powerpoint/2010/main" val="477537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E8993-D792-4EAE-B29A-8D5900A7A50C}"/>
              </a:ext>
            </a:extLst>
          </p:cNvPr>
          <p:cNvSpPr>
            <a:spLocks noGrp="1"/>
          </p:cNvSpPr>
          <p:nvPr>
            <p:ph type="title"/>
          </p:nvPr>
        </p:nvSpPr>
        <p:spPr/>
        <p:txBody>
          <a:bodyPr/>
          <a:lstStyle/>
          <a:p>
            <a:r>
              <a:rPr lang="zh-CN" altLang="en-US" dirty="0"/>
              <a:t>内存泄漏</a:t>
            </a:r>
          </a:p>
        </p:txBody>
      </p:sp>
      <p:sp>
        <p:nvSpPr>
          <p:cNvPr id="3" name="内容占位符 2">
            <a:extLst>
              <a:ext uri="{FF2B5EF4-FFF2-40B4-BE49-F238E27FC236}">
                <a16:creationId xmlns:a16="http://schemas.microsoft.com/office/drawing/2014/main" id="{44A4B8A8-6A3A-495A-8D73-13D8F9896ED8}"/>
              </a:ext>
            </a:extLst>
          </p:cNvPr>
          <p:cNvSpPr>
            <a:spLocks noGrp="1"/>
          </p:cNvSpPr>
          <p:nvPr>
            <p:ph idx="1"/>
          </p:nvPr>
        </p:nvSpPr>
        <p:spPr>
          <a:xfrm>
            <a:off x="677334" y="1585519"/>
            <a:ext cx="8596668" cy="4455843"/>
          </a:xfrm>
        </p:spPr>
        <p:txBody>
          <a:bodyPr>
            <a:normAutofit/>
          </a:bodyPr>
          <a:lstStyle/>
          <a:p>
            <a:r>
              <a:rPr lang="en-US" altLang="zh-CN" dirty="0"/>
              <a:t>Java</a:t>
            </a:r>
            <a:r>
              <a:rPr lang="zh-CN" altLang="en-US" dirty="0"/>
              <a:t>中的内存泄漏是一些对象不再被应用程序使用但垃圾收集无法识别的情况。</a:t>
            </a:r>
            <a:endParaRPr lang="en-US" altLang="zh-CN" dirty="0"/>
          </a:p>
          <a:p>
            <a:r>
              <a:rPr lang="zh-CN" altLang="en-US" dirty="0"/>
              <a:t>因此，这些未使用的对象仍然在</a:t>
            </a:r>
            <a:r>
              <a:rPr lang="en-US" altLang="zh-CN" dirty="0"/>
              <a:t>Java</a:t>
            </a:r>
            <a:r>
              <a:rPr lang="zh-CN" altLang="en-US" dirty="0"/>
              <a:t>堆空间中无限期地存在。不停的堆积最终会触发</a:t>
            </a:r>
            <a:r>
              <a:rPr lang="en-US" altLang="zh-CN" dirty="0"/>
              <a:t>java . </a:t>
            </a:r>
            <a:r>
              <a:rPr lang="en-US" altLang="zh-CN" dirty="0" err="1"/>
              <a:t>lang.OutOfMemoryError</a:t>
            </a:r>
            <a:r>
              <a:rPr lang="zh-CN" altLang="en-US" dirty="0"/>
              <a:t>。</a:t>
            </a:r>
            <a:endParaRPr lang="en-US" altLang="zh-CN" dirty="0"/>
          </a:p>
          <a:p>
            <a:r>
              <a:rPr lang="en-US" altLang="zh-CN" b="1" dirty="0">
                <a:solidFill>
                  <a:schemeClr val="accent5">
                    <a:lumMod val="50000"/>
                  </a:schemeClr>
                </a:solidFill>
              </a:rPr>
              <a:t>1</a:t>
            </a:r>
            <a:r>
              <a:rPr lang="zh-CN" altLang="en-US" b="1" dirty="0">
                <a:solidFill>
                  <a:schemeClr val="accent5">
                    <a:lumMod val="50000"/>
                  </a:schemeClr>
                </a:solidFill>
              </a:rPr>
              <a:t>、内存溢出：</a:t>
            </a:r>
            <a:r>
              <a:rPr lang="zh-CN" altLang="en-US" dirty="0"/>
              <a:t>程序在分配内存的时候没有足够大的空间了。</a:t>
            </a:r>
          </a:p>
          <a:p>
            <a:r>
              <a:rPr lang="en-US" altLang="zh-CN" b="1" dirty="0">
                <a:solidFill>
                  <a:schemeClr val="accent5">
                    <a:lumMod val="50000"/>
                  </a:schemeClr>
                </a:solidFill>
              </a:rPr>
              <a:t>2</a:t>
            </a:r>
            <a:r>
              <a:rPr lang="zh-CN" altLang="en-US" b="1" dirty="0">
                <a:solidFill>
                  <a:schemeClr val="accent5">
                    <a:lumMod val="50000"/>
                  </a:schemeClr>
                </a:solidFill>
              </a:rPr>
              <a:t>、内存泄漏：</a:t>
            </a:r>
            <a:r>
              <a:rPr lang="zh-CN" altLang="en-US" dirty="0"/>
              <a:t>程序在申请内存之后，没有办法释放掉内存，它始终占用着内存，即被分配的对象可达但无用。内存泄露一般都是因为内存中有一块很大的对象，但是无法释放。 会导致内存溢出。</a:t>
            </a:r>
            <a:endParaRPr lang="en-US" altLang="zh-CN" dirty="0"/>
          </a:p>
          <a:p>
            <a:endParaRPr lang="en-US" altLang="zh-CN" dirty="0"/>
          </a:p>
          <a:p>
            <a:r>
              <a:rPr lang="zh-CN" altLang="en-US" dirty="0"/>
              <a:t>内存泄漏的原因主要是一个对象已经不再需要使用，但被另一个长对象持有时，就有可能发生内存泄漏。比如在方法内一个对象被全局的</a:t>
            </a:r>
            <a:r>
              <a:rPr lang="en-US" altLang="zh-CN" dirty="0"/>
              <a:t>HashMap</a:t>
            </a:r>
            <a:r>
              <a:rPr lang="zh-CN" altLang="en-US" dirty="0"/>
              <a:t>持有，方法执行结束没有释放就会导致内存泄漏。</a:t>
            </a:r>
          </a:p>
          <a:p>
            <a:r>
              <a:rPr lang="zh-CN" altLang="en-US" dirty="0"/>
              <a:t>再有就是当一个对象被存储进</a:t>
            </a:r>
            <a:r>
              <a:rPr lang="en-US" altLang="zh-CN" dirty="0"/>
              <a:t>HashSet</a:t>
            </a:r>
            <a:r>
              <a:rPr lang="zh-CN" altLang="en-US" dirty="0"/>
              <a:t>后，其</a:t>
            </a:r>
            <a:r>
              <a:rPr lang="en-US" altLang="zh-CN" dirty="0" err="1"/>
              <a:t>hashcode</a:t>
            </a:r>
            <a:r>
              <a:rPr lang="zh-CN" altLang="en-US" dirty="0"/>
              <a:t>计算相关的变量被修改了，这也有可能导致内存泄漏，因为这时候这个对应基本已经不可达了。</a:t>
            </a:r>
          </a:p>
          <a:p>
            <a:endParaRPr lang="en-US" altLang="zh-CN" dirty="0"/>
          </a:p>
          <a:p>
            <a:endParaRPr lang="zh-CN" altLang="en-US" dirty="0"/>
          </a:p>
        </p:txBody>
      </p:sp>
    </p:spTree>
    <p:extLst>
      <p:ext uri="{BB962C8B-B14F-4D97-AF65-F5344CB8AC3E}">
        <p14:creationId xmlns:p14="http://schemas.microsoft.com/office/powerpoint/2010/main" val="2937957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F178461-2042-47CA-8AA0-338C5315772E}"/>
              </a:ext>
            </a:extLst>
          </p:cNvPr>
          <p:cNvSpPr/>
          <p:nvPr/>
        </p:nvSpPr>
        <p:spPr>
          <a:xfrm>
            <a:off x="791361" y="647698"/>
            <a:ext cx="9736821" cy="646331"/>
          </a:xfrm>
          <a:prstGeom prst="rect">
            <a:avLst/>
          </a:prstGeom>
        </p:spPr>
        <p:txBody>
          <a:bodyPr wrap="square">
            <a:spAutoFit/>
          </a:bodyPr>
          <a:lstStyle/>
          <a:p>
            <a:r>
              <a:rPr lang="en-US" altLang="zh-CN" b="1" dirty="0">
                <a:solidFill>
                  <a:schemeClr val="accent5">
                    <a:lumMod val="50000"/>
                  </a:schemeClr>
                </a:solidFill>
                <a:latin typeface="tahoma" panose="020B0604030504040204" pitchFamily="34" charset="0"/>
              </a:rPr>
              <a:t>equals</a:t>
            </a:r>
            <a:r>
              <a:rPr lang="zh-CN" altLang="en-US" dirty="0">
                <a:solidFill>
                  <a:srgbClr val="222222"/>
                </a:solidFill>
                <a:latin typeface="tahoma" panose="020B0604030504040204" pitchFamily="34" charset="0"/>
              </a:rPr>
              <a:t>方法的</a:t>
            </a:r>
            <a:r>
              <a:rPr lang="en-US" altLang="zh-CN" dirty="0">
                <a:solidFill>
                  <a:srgbClr val="222222"/>
                </a:solidFill>
                <a:latin typeface="tahoma" panose="020B0604030504040204" pitchFamily="34" charset="0"/>
              </a:rPr>
              <a:t>Key</a:t>
            </a:r>
            <a:r>
              <a:rPr lang="zh-CN" altLang="en-US" dirty="0">
                <a:solidFill>
                  <a:srgbClr val="222222"/>
                </a:solidFill>
                <a:latin typeface="tahoma" panose="020B0604030504040204" pitchFamily="34" charset="0"/>
              </a:rPr>
              <a:t>类在</a:t>
            </a:r>
            <a:r>
              <a:rPr lang="en-US" altLang="zh-CN" dirty="0">
                <a:solidFill>
                  <a:srgbClr val="222222"/>
                </a:solidFill>
                <a:latin typeface="tahoma" panose="020B0604030504040204" pitchFamily="34" charset="0"/>
              </a:rPr>
              <a:t>HashMap</a:t>
            </a:r>
            <a:r>
              <a:rPr lang="zh-CN" altLang="en-US" dirty="0">
                <a:solidFill>
                  <a:srgbClr val="222222"/>
                </a:solidFill>
                <a:latin typeface="tahoma" panose="020B0604030504040204" pitchFamily="34" charset="0"/>
              </a:rPr>
              <a:t>中保存的情况。最后会生成很多重复的对象。所有的内存泄露</a:t>
            </a:r>
            <a:br>
              <a:rPr lang="zh-CN" altLang="en-US" dirty="0"/>
            </a:br>
            <a:r>
              <a:rPr lang="zh-CN" altLang="en-US" dirty="0">
                <a:solidFill>
                  <a:srgbClr val="222222"/>
                </a:solidFill>
                <a:latin typeface="tahoma" panose="020B0604030504040204" pitchFamily="34" charset="0"/>
              </a:rPr>
              <a:t>最后都会抛出</a:t>
            </a:r>
            <a:r>
              <a:rPr lang="en-US" altLang="zh-CN" b="1" dirty="0" err="1">
                <a:solidFill>
                  <a:schemeClr val="accent5">
                    <a:lumMod val="50000"/>
                  </a:schemeClr>
                </a:solidFill>
                <a:latin typeface="tahoma" panose="020B0604030504040204" pitchFamily="34" charset="0"/>
              </a:rPr>
              <a:t>OutOfMemoryError</a:t>
            </a:r>
            <a:r>
              <a:rPr lang="zh-CN" altLang="en-US" dirty="0">
                <a:solidFill>
                  <a:srgbClr val="222222"/>
                </a:solidFill>
                <a:latin typeface="tahoma" panose="020B0604030504040204" pitchFamily="34" charset="0"/>
              </a:rPr>
              <a:t>异常，下面通过一段简短的通过无限循环模拟内存泄露</a:t>
            </a:r>
            <a:endParaRPr lang="zh-CN" altLang="en-US" dirty="0"/>
          </a:p>
        </p:txBody>
      </p:sp>
      <p:pic>
        <p:nvPicPr>
          <p:cNvPr id="7" name="图片 6">
            <a:extLst>
              <a:ext uri="{FF2B5EF4-FFF2-40B4-BE49-F238E27FC236}">
                <a16:creationId xmlns:a16="http://schemas.microsoft.com/office/drawing/2014/main" id="{AEC2A7B3-CC5C-4E57-9D48-30694CF0758C}"/>
              </a:ext>
            </a:extLst>
          </p:cNvPr>
          <p:cNvPicPr>
            <a:picLocks noChangeAspect="1"/>
          </p:cNvPicPr>
          <p:nvPr/>
        </p:nvPicPr>
        <p:blipFill>
          <a:blip r:embed="rId2"/>
          <a:stretch>
            <a:fillRect/>
          </a:stretch>
        </p:blipFill>
        <p:spPr>
          <a:xfrm>
            <a:off x="858473" y="1408972"/>
            <a:ext cx="6901596" cy="5000218"/>
          </a:xfrm>
          <a:prstGeom prst="rect">
            <a:avLst/>
          </a:prstGeom>
        </p:spPr>
      </p:pic>
    </p:spTree>
    <p:extLst>
      <p:ext uri="{BB962C8B-B14F-4D97-AF65-F5344CB8AC3E}">
        <p14:creationId xmlns:p14="http://schemas.microsoft.com/office/powerpoint/2010/main" val="2311029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3CECA7E-74B5-4807-8E24-58735007B2EE}"/>
              </a:ext>
            </a:extLst>
          </p:cNvPr>
          <p:cNvPicPr>
            <a:picLocks noChangeAspect="1"/>
          </p:cNvPicPr>
          <p:nvPr/>
        </p:nvPicPr>
        <p:blipFill>
          <a:blip r:embed="rId2"/>
          <a:stretch>
            <a:fillRect/>
          </a:stretch>
        </p:blipFill>
        <p:spPr>
          <a:xfrm>
            <a:off x="1126003" y="1477903"/>
            <a:ext cx="6349675" cy="4490756"/>
          </a:xfrm>
          <a:prstGeom prst="rect">
            <a:avLst/>
          </a:prstGeom>
        </p:spPr>
      </p:pic>
      <p:sp>
        <p:nvSpPr>
          <p:cNvPr id="6" name="文本框 5">
            <a:extLst>
              <a:ext uri="{FF2B5EF4-FFF2-40B4-BE49-F238E27FC236}">
                <a16:creationId xmlns:a16="http://schemas.microsoft.com/office/drawing/2014/main" id="{0C71413F-98EA-412E-960A-884EFF180A9E}"/>
              </a:ext>
            </a:extLst>
          </p:cNvPr>
          <p:cNvSpPr txBox="1"/>
          <p:nvPr/>
        </p:nvSpPr>
        <p:spPr>
          <a:xfrm>
            <a:off x="1126003" y="889341"/>
            <a:ext cx="2548375" cy="369332"/>
          </a:xfrm>
          <a:prstGeom prst="rect">
            <a:avLst/>
          </a:prstGeom>
          <a:noFill/>
        </p:spPr>
        <p:txBody>
          <a:bodyPr wrap="square" rtlCol="0">
            <a:spAutoFit/>
          </a:bodyPr>
          <a:lstStyle/>
          <a:p>
            <a:r>
              <a:rPr lang="zh-CN" altLang="en-US" dirty="0">
                <a:solidFill>
                  <a:srgbClr val="00B0F0"/>
                </a:solidFill>
              </a:rPr>
              <a:t>重写</a:t>
            </a:r>
            <a:r>
              <a:rPr lang="en-US" altLang="zh-CN" dirty="0">
                <a:solidFill>
                  <a:srgbClr val="00B0F0"/>
                </a:solidFill>
              </a:rPr>
              <a:t>equals </a:t>
            </a:r>
            <a:r>
              <a:rPr lang="zh-CN" altLang="en-US" dirty="0">
                <a:solidFill>
                  <a:srgbClr val="00B0F0"/>
                </a:solidFill>
              </a:rPr>
              <a:t>方法</a:t>
            </a:r>
          </a:p>
        </p:txBody>
      </p:sp>
    </p:spTree>
    <p:extLst>
      <p:ext uri="{BB962C8B-B14F-4D97-AF65-F5344CB8AC3E}">
        <p14:creationId xmlns:p14="http://schemas.microsoft.com/office/powerpoint/2010/main" val="2348438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2323A-FBC2-42BA-82E8-CF73C6A645F7}"/>
              </a:ext>
            </a:extLst>
          </p:cNvPr>
          <p:cNvSpPr>
            <a:spLocks noGrp="1"/>
          </p:cNvSpPr>
          <p:nvPr>
            <p:ph type="title"/>
          </p:nvPr>
        </p:nvSpPr>
        <p:spPr/>
        <p:txBody>
          <a:bodyPr/>
          <a:lstStyle/>
          <a:p>
            <a:r>
              <a:rPr lang="zh-CN" altLang="en-US" dirty="0"/>
              <a:t>垃圾回收策略</a:t>
            </a:r>
          </a:p>
        </p:txBody>
      </p:sp>
      <p:sp>
        <p:nvSpPr>
          <p:cNvPr id="3" name="内容占位符 2">
            <a:extLst>
              <a:ext uri="{FF2B5EF4-FFF2-40B4-BE49-F238E27FC236}">
                <a16:creationId xmlns:a16="http://schemas.microsoft.com/office/drawing/2014/main" id="{29E7B8AD-F095-46A7-8877-1E115E5C1F37}"/>
              </a:ext>
            </a:extLst>
          </p:cNvPr>
          <p:cNvSpPr>
            <a:spLocks noGrp="1"/>
          </p:cNvSpPr>
          <p:nvPr>
            <p:ph idx="1"/>
          </p:nvPr>
        </p:nvSpPr>
        <p:spPr>
          <a:xfrm>
            <a:off x="677334" y="1761687"/>
            <a:ext cx="8596668" cy="4279675"/>
          </a:xfrm>
        </p:spPr>
        <p:txBody>
          <a:bodyPr/>
          <a:lstStyle/>
          <a:p>
            <a:r>
              <a:rPr lang="zh-CN" altLang="en-US" dirty="0"/>
              <a:t>对象存活判断</a:t>
            </a:r>
            <a:endParaRPr lang="en-US" altLang="zh-CN" dirty="0"/>
          </a:p>
          <a:p>
            <a:r>
              <a:rPr lang="en-US" altLang="zh-CN" dirty="0">
                <a:solidFill>
                  <a:srgbClr val="0070C0"/>
                </a:solidFill>
              </a:rPr>
              <a:t>1.</a:t>
            </a:r>
            <a:r>
              <a:rPr lang="zh-CN" altLang="en-US" b="1" dirty="0">
                <a:solidFill>
                  <a:srgbClr val="0070C0"/>
                </a:solidFill>
              </a:rPr>
              <a:t>引用计数法</a:t>
            </a:r>
            <a:endParaRPr lang="en-US" altLang="zh-CN" b="1" dirty="0">
              <a:solidFill>
                <a:srgbClr val="0070C0"/>
              </a:solidFill>
            </a:endParaRPr>
          </a:p>
          <a:p>
            <a:r>
              <a:rPr lang="zh-CN" altLang="en-US" dirty="0"/>
              <a:t>给每个对象添加一个引用计数器，每当有地方引用它时，计数器 </a:t>
            </a:r>
            <a:r>
              <a:rPr lang="en-US" altLang="zh-CN" dirty="0"/>
              <a:t>+1</a:t>
            </a:r>
            <a:r>
              <a:rPr lang="zh-CN" altLang="en-US" dirty="0"/>
              <a:t>；引用失效时，计数器 </a:t>
            </a:r>
            <a:r>
              <a:rPr lang="en-US" altLang="zh-CN" dirty="0"/>
              <a:t>-1</a:t>
            </a:r>
            <a:r>
              <a:rPr lang="zh-CN" altLang="en-US" dirty="0"/>
              <a:t>。当计数器为</a:t>
            </a:r>
            <a:r>
              <a:rPr lang="en-US" altLang="zh-CN" dirty="0"/>
              <a:t>0</a:t>
            </a:r>
            <a:r>
              <a:rPr lang="zh-CN" altLang="en-US" dirty="0"/>
              <a:t>时对象就不再被引用。</a:t>
            </a:r>
          </a:p>
          <a:p>
            <a:r>
              <a:rPr lang="zh-CN" altLang="en-US" dirty="0"/>
              <a:t>但主流</a:t>
            </a:r>
            <a:r>
              <a:rPr lang="en-US" altLang="zh-CN" dirty="0"/>
              <a:t>Java</a:t>
            </a:r>
            <a:r>
              <a:rPr lang="zh-CN" altLang="en-US" dirty="0"/>
              <a:t>虚拟机没有采用这种算法，主要原因是：</a:t>
            </a:r>
            <a:r>
              <a:rPr lang="zh-CN" altLang="en-US" b="1" dirty="0"/>
              <a:t>它难以解决对象之间循环引用的问题</a:t>
            </a:r>
            <a:endParaRPr lang="en-US" altLang="zh-CN" b="1" dirty="0"/>
          </a:p>
          <a:p>
            <a:endParaRPr lang="en-US" altLang="zh-CN" b="1" dirty="0"/>
          </a:p>
          <a:p>
            <a:r>
              <a:rPr lang="en-US" altLang="zh-CN" dirty="0">
                <a:solidFill>
                  <a:srgbClr val="0070C0"/>
                </a:solidFill>
              </a:rPr>
              <a:t>2.</a:t>
            </a:r>
            <a:r>
              <a:rPr lang="zh-CN" altLang="en-US" dirty="0">
                <a:solidFill>
                  <a:srgbClr val="0070C0"/>
                </a:solidFill>
              </a:rPr>
              <a:t>可达性分析算法</a:t>
            </a:r>
            <a:endParaRPr lang="en-US" altLang="zh-CN" dirty="0">
              <a:solidFill>
                <a:srgbClr val="0070C0"/>
              </a:solidFill>
            </a:endParaRPr>
          </a:p>
          <a:p>
            <a:r>
              <a:rPr lang="zh-CN" altLang="en-US" dirty="0"/>
              <a:t>通过一系列称为“</a:t>
            </a:r>
            <a:r>
              <a:rPr lang="en-US" altLang="zh-CN" dirty="0"/>
              <a:t>GC Roots”</a:t>
            </a:r>
            <a:r>
              <a:rPr lang="zh-CN" altLang="en-US" dirty="0"/>
              <a:t>的对象作为起始点，从这些节点向下搜索，搜索的路径称为引用链。当一个对象到 </a:t>
            </a:r>
            <a:r>
              <a:rPr lang="en-US" altLang="zh-CN" dirty="0"/>
              <a:t>GC Roots </a:t>
            </a:r>
            <a:r>
              <a:rPr lang="zh-CN" altLang="en-US" dirty="0"/>
              <a:t>没有任何引用链相连（即从 </a:t>
            </a:r>
            <a:r>
              <a:rPr lang="en-US" altLang="zh-CN" dirty="0"/>
              <a:t>GC Roots </a:t>
            </a:r>
            <a:r>
              <a:rPr lang="zh-CN" altLang="en-US" dirty="0"/>
              <a:t>到该对象不可达），则此对象是不可用的，会判断为可回收对象。</a:t>
            </a:r>
            <a:endParaRPr lang="en-US" altLang="zh-CN" dirty="0"/>
          </a:p>
          <a:p>
            <a:endParaRPr lang="zh-CN" altLang="en-US" dirty="0"/>
          </a:p>
          <a:p>
            <a:pPr marL="0" indent="0">
              <a:buNone/>
            </a:pPr>
            <a:endParaRPr lang="zh-CN" altLang="en-US" dirty="0"/>
          </a:p>
        </p:txBody>
      </p:sp>
    </p:spTree>
    <p:extLst>
      <p:ext uri="{BB962C8B-B14F-4D97-AF65-F5344CB8AC3E}">
        <p14:creationId xmlns:p14="http://schemas.microsoft.com/office/powerpoint/2010/main" val="2564648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86D5-F926-47D3-BE34-BE150FF9F21B}"/>
              </a:ext>
            </a:extLst>
          </p:cNvPr>
          <p:cNvSpPr>
            <a:spLocks noGrp="1"/>
          </p:cNvSpPr>
          <p:nvPr>
            <p:ph type="title"/>
          </p:nvPr>
        </p:nvSpPr>
        <p:spPr/>
        <p:txBody>
          <a:bodyPr/>
          <a:lstStyle/>
          <a:p>
            <a:r>
              <a:rPr lang="zh-CN" altLang="en-US" b="1" dirty="0"/>
              <a:t>垃圾回收区域</a:t>
            </a:r>
            <a:br>
              <a:rPr lang="zh-CN" altLang="en-US" b="1" dirty="0"/>
            </a:br>
            <a:endParaRPr lang="zh-CN" altLang="en-US" dirty="0"/>
          </a:p>
        </p:txBody>
      </p:sp>
      <p:sp>
        <p:nvSpPr>
          <p:cNvPr id="3" name="内容占位符 2">
            <a:extLst>
              <a:ext uri="{FF2B5EF4-FFF2-40B4-BE49-F238E27FC236}">
                <a16:creationId xmlns:a16="http://schemas.microsoft.com/office/drawing/2014/main" id="{5CD2DE7B-4883-4AEF-9C10-19447CF90A51}"/>
              </a:ext>
            </a:extLst>
          </p:cNvPr>
          <p:cNvSpPr>
            <a:spLocks noGrp="1"/>
          </p:cNvSpPr>
          <p:nvPr>
            <p:ph idx="1"/>
          </p:nvPr>
        </p:nvSpPr>
        <p:spPr>
          <a:xfrm>
            <a:off x="677334" y="1795245"/>
            <a:ext cx="8596668" cy="4246118"/>
          </a:xfrm>
        </p:spPr>
        <p:txBody>
          <a:bodyPr/>
          <a:lstStyle/>
          <a:p>
            <a:r>
              <a:rPr lang="zh-CN" altLang="en-US" dirty="0"/>
              <a:t>垃圾回收主要是回收</a:t>
            </a:r>
            <a:r>
              <a:rPr lang="zh-CN" altLang="en-US" b="1" dirty="0">
                <a:solidFill>
                  <a:schemeClr val="accent4">
                    <a:lumMod val="50000"/>
                  </a:schemeClr>
                </a:solidFill>
              </a:rPr>
              <a:t>堆内存</a:t>
            </a:r>
            <a:r>
              <a:rPr lang="zh-CN" altLang="en-US" dirty="0"/>
              <a:t>。在堆中，新生代常规应用进行一次</a:t>
            </a:r>
            <a:r>
              <a:rPr lang="en-US" altLang="zh-CN" dirty="0"/>
              <a:t>GC</a:t>
            </a:r>
            <a:r>
              <a:rPr lang="zh-CN" altLang="en-US" dirty="0"/>
              <a:t>一般可回收 </a:t>
            </a:r>
            <a:r>
              <a:rPr lang="en-US" altLang="zh-CN" dirty="0"/>
              <a:t>70%~95% </a:t>
            </a:r>
            <a:r>
              <a:rPr lang="zh-CN" altLang="en-US" dirty="0"/>
              <a:t>的空间，永久代的 </a:t>
            </a:r>
            <a:r>
              <a:rPr lang="en-US" altLang="zh-CN" dirty="0"/>
              <a:t>GC</a:t>
            </a:r>
            <a:r>
              <a:rPr lang="zh-CN" altLang="en-US" dirty="0"/>
              <a:t>效率远低于此</a:t>
            </a:r>
            <a:endParaRPr lang="en-US" altLang="zh-CN" dirty="0"/>
          </a:p>
          <a:p>
            <a:r>
              <a:rPr lang="zh-CN" altLang="en-US" b="1" dirty="0"/>
              <a:t>方法区</a:t>
            </a:r>
            <a:r>
              <a:rPr lang="zh-CN" altLang="en-US" dirty="0"/>
              <a:t>进行垃圾回收的“性价比”一般比较低，主要回收两部分内容：废弃常量和无用的类</a:t>
            </a:r>
            <a:endParaRPr lang="en-US" altLang="zh-CN" dirty="0"/>
          </a:p>
          <a:p>
            <a:r>
              <a:rPr lang="zh-CN" altLang="en-US" b="1" dirty="0">
                <a:solidFill>
                  <a:srgbClr val="C00000"/>
                </a:solidFill>
              </a:rPr>
              <a:t>堆外内存</a:t>
            </a:r>
            <a:r>
              <a:rPr lang="zh-CN" altLang="en-US" dirty="0"/>
              <a:t>是把内存对象分配在</a:t>
            </a:r>
            <a:r>
              <a:rPr lang="en-US" altLang="zh-CN" dirty="0"/>
              <a:t>Java</a:t>
            </a:r>
            <a:r>
              <a:rPr lang="zh-CN" altLang="en-US" dirty="0"/>
              <a:t>虚拟机的堆以外的内存，包括</a:t>
            </a:r>
            <a:r>
              <a:rPr lang="en-US" altLang="zh-CN" dirty="0"/>
              <a:t>JVM</a:t>
            </a:r>
            <a:r>
              <a:rPr lang="zh-CN" altLang="en-US" dirty="0"/>
              <a:t>自身运行过程中分配的内存，</a:t>
            </a:r>
            <a:r>
              <a:rPr lang="en-US" altLang="zh-CN" dirty="0"/>
              <a:t>JNI </a:t>
            </a:r>
            <a:r>
              <a:rPr lang="zh-CN" altLang="en-US" dirty="0"/>
              <a:t>里分配的内存、</a:t>
            </a:r>
            <a:r>
              <a:rPr lang="en-US" altLang="zh-CN" dirty="0" err="1">
                <a:solidFill>
                  <a:srgbClr val="C00000"/>
                </a:solidFill>
              </a:rPr>
              <a:t>java.nio.DirectByteBuffer</a:t>
            </a:r>
            <a:r>
              <a:rPr lang="en-US" altLang="zh-CN" dirty="0">
                <a:solidFill>
                  <a:srgbClr val="C00000"/>
                </a:solidFill>
              </a:rPr>
              <a:t> </a:t>
            </a:r>
            <a:r>
              <a:rPr lang="zh-CN" altLang="en-US" dirty="0"/>
              <a:t>分配的内存等，这些内存直接受操作系统管理。这样能一定程度的减少</a:t>
            </a:r>
            <a:r>
              <a:rPr lang="en-US" altLang="zh-CN" dirty="0"/>
              <a:t>GC</a:t>
            </a:r>
            <a:r>
              <a:rPr lang="zh-CN" altLang="en-US" dirty="0"/>
              <a:t>对应用程序的影响。但 </a:t>
            </a:r>
            <a:r>
              <a:rPr lang="en-US" altLang="zh-CN" dirty="0"/>
              <a:t>JVM </a:t>
            </a:r>
            <a:r>
              <a:rPr lang="zh-CN" altLang="en-US" dirty="0"/>
              <a:t>不直接管理这些堆外内存，存在 </a:t>
            </a:r>
            <a:r>
              <a:rPr lang="en-US" altLang="zh-CN" dirty="0"/>
              <a:t>OOM </a:t>
            </a:r>
            <a:r>
              <a:rPr lang="zh-CN" altLang="en-US" dirty="0"/>
              <a:t>的风险，可以在 </a:t>
            </a:r>
            <a:r>
              <a:rPr lang="en-US" altLang="zh-CN" dirty="0"/>
              <a:t>JVM </a:t>
            </a:r>
            <a:r>
              <a:rPr lang="zh-CN" altLang="en-US" dirty="0"/>
              <a:t>启动参数加上 </a:t>
            </a:r>
            <a:r>
              <a:rPr lang="en-US" altLang="zh-CN" dirty="0"/>
              <a:t>-</a:t>
            </a:r>
            <a:r>
              <a:rPr lang="en-US" altLang="zh-CN" dirty="0" err="1">
                <a:solidFill>
                  <a:srgbClr val="C00000"/>
                </a:solidFill>
              </a:rPr>
              <a:t>XX:MaxDirectMemorySize</a:t>
            </a:r>
            <a:r>
              <a:rPr lang="zh-CN" altLang="en-US" dirty="0"/>
              <a:t>，对申请的堆外内存大小进行限制</a:t>
            </a:r>
          </a:p>
          <a:p>
            <a:r>
              <a:rPr lang="en-US" altLang="zh-CN" dirty="0" err="1">
                <a:solidFill>
                  <a:srgbClr val="C00000"/>
                </a:solidFill>
              </a:rPr>
              <a:t>DirectByteBuffer</a:t>
            </a:r>
            <a:r>
              <a:rPr lang="en-US" altLang="zh-CN" dirty="0"/>
              <a:t> </a:t>
            </a:r>
            <a:r>
              <a:rPr lang="zh-CN" altLang="en-US" dirty="0"/>
              <a:t>对象表示堆外内存，</a:t>
            </a:r>
            <a:r>
              <a:rPr lang="en-US" altLang="zh-CN" dirty="0" err="1">
                <a:solidFill>
                  <a:srgbClr val="C00000"/>
                </a:solidFill>
              </a:rPr>
              <a:t>DirectByteBuffer</a:t>
            </a:r>
            <a:r>
              <a:rPr lang="en-US" altLang="zh-CN" dirty="0"/>
              <a:t> </a:t>
            </a:r>
            <a:r>
              <a:rPr lang="zh-CN" altLang="en-US" dirty="0"/>
              <a:t>对象中持有 </a:t>
            </a:r>
            <a:r>
              <a:rPr lang="en-US" altLang="zh-CN" dirty="0"/>
              <a:t>Cleaner </a:t>
            </a:r>
            <a:r>
              <a:rPr lang="zh-CN" altLang="en-US" dirty="0"/>
              <a:t>对象，它唯一保存了堆外内存的数据、开始地址、大小和容量。在创建完后的下一次 </a:t>
            </a:r>
            <a:r>
              <a:rPr lang="en-US" altLang="zh-CN" dirty="0"/>
              <a:t>Full GC </a:t>
            </a:r>
            <a:r>
              <a:rPr lang="zh-CN" altLang="en-US" dirty="0"/>
              <a:t>时， </a:t>
            </a:r>
            <a:r>
              <a:rPr lang="en-US" altLang="zh-CN" dirty="0"/>
              <a:t>Cleaner</a:t>
            </a:r>
            <a:r>
              <a:rPr lang="zh-CN" altLang="en-US" dirty="0"/>
              <a:t>对象会对堆外内存回收</a:t>
            </a:r>
          </a:p>
          <a:p>
            <a:endParaRPr lang="zh-CN" altLang="en-US" dirty="0"/>
          </a:p>
        </p:txBody>
      </p:sp>
    </p:spTree>
    <p:extLst>
      <p:ext uri="{BB962C8B-B14F-4D97-AF65-F5344CB8AC3E}">
        <p14:creationId xmlns:p14="http://schemas.microsoft.com/office/powerpoint/2010/main" val="2257694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94BC4-26B9-462D-8034-B198DA365560}"/>
              </a:ext>
            </a:extLst>
          </p:cNvPr>
          <p:cNvSpPr>
            <a:spLocks noGrp="1"/>
          </p:cNvSpPr>
          <p:nvPr>
            <p:ph type="title"/>
          </p:nvPr>
        </p:nvSpPr>
        <p:spPr/>
        <p:txBody>
          <a:bodyPr/>
          <a:lstStyle/>
          <a:p>
            <a:r>
              <a:rPr lang="en-US" altLang="zh-CN" b="1" dirty="0"/>
              <a:t>CMS</a:t>
            </a:r>
            <a:r>
              <a:rPr lang="zh-CN" altLang="en-US" b="1" dirty="0"/>
              <a:t>垃圾回收器</a:t>
            </a:r>
            <a:br>
              <a:rPr lang="zh-CN" altLang="en-US" b="1" dirty="0"/>
            </a:br>
            <a:endParaRPr lang="zh-CN" altLang="en-US" dirty="0"/>
          </a:p>
        </p:txBody>
      </p:sp>
      <p:sp>
        <p:nvSpPr>
          <p:cNvPr id="3" name="内容占位符 2">
            <a:extLst>
              <a:ext uri="{FF2B5EF4-FFF2-40B4-BE49-F238E27FC236}">
                <a16:creationId xmlns:a16="http://schemas.microsoft.com/office/drawing/2014/main" id="{3DFB799C-F5B3-45AD-92A6-2A80B2F2402E}"/>
              </a:ext>
            </a:extLst>
          </p:cNvPr>
          <p:cNvSpPr>
            <a:spLocks noGrp="1"/>
          </p:cNvSpPr>
          <p:nvPr>
            <p:ph idx="1"/>
          </p:nvPr>
        </p:nvSpPr>
        <p:spPr>
          <a:xfrm>
            <a:off x="677334" y="1501629"/>
            <a:ext cx="8596668" cy="4539733"/>
          </a:xfrm>
        </p:spPr>
        <p:txBody>
          <a:bodyPr/>
          <a:lstStyle/>
          <a:p>
            <a:r>
              <a:rPr lang="en-US" altLang="zh-CN" b="1" dirty="0">
                <a:solidFill>
                  <a:schemeClr val="accent5">
                    <a:lumMod val="50000"/>
                  </a:schemeClr>
                </a:solidFill>
              </a:rPr>
              <a:t>CMS</a:t>
            </a:r>
            <a:r>
              <a:rPr lang="zh-CN" altLang="en-US" b="1" dirty="0">
                <a:solidFill>
                  <a:schemeClr val="accent5">
                    <a:lumMod val="50000"/>
                  </a:schemeClr>
                </a:solidFill>
              </a:rPr>
              <a:t>（</a:t>
            </a:r>
            <a:r>
              <a:rPr lang="en-US" altLang="zh-CN" b="1" dirty="0">
                <a:solidFill>
                  <a:schemeClr val="accent5">
                    <a:lumMod val="50000"/>
                  </a:schemeClr>
                </a:solidFill>
              </a:rPr>
              <a:t>Concurrent Mark Sweep</a:t>
            </a:r>
            <a:r>
              <a:rPr lang="zh-CN" altLang="en-US" b="1" dirty="0">
                <a:solidFill>
                  <a:schemeClr val="accent5">
                    <a:lumMod val="50000"/>
                  </a:schemeClr>
                </a:solidFill>
              </a:rPr>
              <a:t>）</a:t>
            </a:r>
            <a:r>
              <a:rPr lang="zh-CN" altLang="en-US" dirty="0"/>
              <a:t>垃圾收集器是以最短回收停顿时间为目标的垃圾收集器。一般</a:t>
            </a:r>
            <a:r>
              <a:rPr lang="en-US" altLang="zh-CN" dirty="0"/>
              <a:t>B/S</a:t>
            </a:r>
            <a:r>
              <a:rPr lang="zh-CN" altLang="en-US" dirty="0"/>
              <a:t>或互联网站的服务端比较重视响应速度，希望系统的停顿时间最短，从而带给用户更好的体验，</a:t>
            </a:r>
            <a:r>
              <a:rPr lang="en-US" altLang="zh-CN" dirty="0"/>
              <a:t>CMS</a:t>
            </a:r>
            <a:r>
              <a:rPr lang="zh-CN" altLang="en-US" dirty="0"/>
              <a:t>就比较符合这类应用的需求。</a:t>
            </a:r>
            <a:endParaRPr lang="en-US" altLang="zh-CN" dirty="0"/>
          </a:p>
          <a:p>
            <a:r>
              <a:rPr lang="zh-CN" altLang="en-US" b="1" dirty="0"/>
              <a:t>① 执行过程</a:t>
            </a:r>
            <a:endParaRPr lang="zh-CN" altLang="en-US" dirty="0"/>
          </a:p>
          <a:p>
            <a:r>
              <a:rPr lang="en-US" altLang="zh-CN" dirty="0"/>
              <a:t>CMS</a:t>
            </a:r>
            <a:r>
              <a:rPr lang="zh-CN" altLang="en-US" dirty="0"/>
              <a:t>是基于 </a:t>
            </a:r>
            <a:r>
              <a:rPr lang="en-US" altLang="zh-CN" b="1" dirty="0">
                <a:solidFill>
                  <a:schemeClr val="accent5">
                    <a:lumMod val="50000"/>
                  </a:schemeClr>
                </a:solidFill>
              </a:rPr>
              <a:t>"</a:t>
            </a:r>
            <a:r>
              <a:rPr lang="zh-CN" altLang="en-US" b="1" dirty="0">
                <a:solidFill>
                  <a:schemeClr val="accent5">
                    <a:lumMod val="50000"/>
                  </a:schemeClr>
                </a:solidFill>
              </a:rPr>
              <a:t>标记</a:t>
            </a:r>
            <a:r>
              <a:rPr lang="en-US" altLang="zh-CN" b="1" dirty="0">
                <a:solidFill>
                  <a:schemeClr val="accent5">
                    <a:lumMod val="50000"/>
                  </a:schemeClr>
                </a:solidFill>
              </a:rPr>
              <a:t>-</a:t>
            </a:r>
            <a:r>
              <a:rPr lang="zh-CN" altLang="en-US" b="1" dirty="0">
                <a:solidFill>
                  <a:schemeClr val="accent5">
                    <a:lumMod val="50000"/>
                  </a:schemeClr>
                </a:solidFill>
              </a:rPr>
              <a:t>清除</a:t>
            </a:r>
            <a:r>
              <a:rPr lang="en-US" altLang="zh-CN" b="1" dirty="0">
                <a:solidFill>
                  <a:schemeClr val="accent5">
                    <a:lumMod val="50000"/>
                  </a:schemeClr>
                </a:solidFill>
              </a:rPr>
              <a:t>" </a:t>
            </a:r>
            <a:r>
              <a:rPr lang="zh-CN" altLang="en-US" dirty="0"/>
              <a:t>算法实现的，由上文</a:t>
            </a:r>
            <a:r>
              <a:rPr lang="en-US" altLang="zh-CN" dirty="0"/>
              <a:t>『</a:t>
            </a:r>
            <a:r>
              <a:rPr lang="zh-CN" altLang="en-US" dirty="0"/>
              <a:t>复制</a:t>
            </a:r>
            <a:r>
              <a:rPr lang="en-US" altLang="zh-CN" dirty="0"/>
              <a:t>GC</a:t>
            </a:r>
            <a:r>
              <a:rPr lang="zh-CN" altLang="en-US" dirty="0"/>
              <a:t>算法</a:t>
            </a:r>
            <a:r>
              <a:rPr lang="en-US" altLang="zh-CN" dirty="0"/>
              <a:t>』</a:t>
            </a:r>
            <a:r>
              <a:rPr lang="zh-CN" altLang="en-US" dirty="0"/>
              <a:t>中所描述，</a:t>
            </a:r>
            <a:r>
              <a:rPr lang="zh-CN" altLang="en-US" b="1" dirty="0">
                <a:solidFill>
                  <a:schemeClr val="accent5">
                    <a:lumMod val="50000"/>
                  </a:schemeClr>
                </a:solidFill>
              </a:rPr>
              <a:t>新生代</a:t>
            </a:r>
            <a:r>
              <a:rPr lang="en-US" altLang="zh-CN" dirty="0"/>
              <a:t>98%</a:t>
            </a:r>
            <a:r>
              <a:rPr lang="zh-CN" altLang="en-US" dirty="0"/>
              <a:t>对象是</a:t>
            </a:r>
            <a:r>
              <a:rPr lang="zh-CN" altLang="en-US" dirty="0">
                <a:solidFill>
                  <a:schemeClr val="accent5">
                    <a:lumMod val="50000"/>
                  </a:schemeClr>
                </a:solidFill>
              </a:rPr>
              <a:t>朝生夕死</a:t>
            </a:r>
            <a:r>
              <a:rPr lang="zh-CN" altLang="en-US" dirty="0"/>
              <a:t>的，所以将新生代分为</a:t>
            </a:r>
            <a:r>
              <a:rPr lang="en-US" altLang="zh-CN" dirty="0"/>
              <a:t>1</a:t>
            </a:r>
            <a:r>
              <a:rPr lang="zh-CN" altLang="en-US" dirty="0"/>
              <a:t>个</a:t>
            </a:r>
            <a:r>
              <a:rPr lang="en-US" altLang="zh-CN" dirty="0"/>
              <a:t>Eden</a:t>
            </a:r>
            <a:r>
              <a:rPr lang="zh-CN" altLang="en-US" dirty="0"/>
              <a:t>和</a:t>
            </a:r>
            <a:r>
              <a:rPr lang="en-US" altLang="zh-CN" dirty="0"/>
              <a:t>2</a:t>
            </a:r>
            <a:r>
              <a:rPr lang="zh-CN" altLang="en-US" dirty="0"/>
              <a:t>个</a:t>
            </a:r>
            <a:r>
              <a:rPr lang="en-US" altLang="zh-CN" dirty="0"/>
              <a:t>survivor</a:t>
            </a:r>
            <a:r>
              <a:rPr lang="zh-CN" altLang="en-US" dirty="0"/>
              <a:t>区（默认内存大小是</a:t>
            </a:r>
            <a:r>
              <a:rPr lang="en-US" altLang="zh-CN" dirty="0"/>
              <a:t>8:1:1</a:t>
            </a:r>
            <a:r>
              <a:rPr lang="zh-CN" altLang="en-US" dirty="0"/>
              <a:t>），每次使用</a:t>
            </a:r>
            <a:r>
              <a:rPr lang="en-US" altLang="zh-CN" dirty="0"/>
              <a:t>Eden</a:t>
            </a:r>
            <a:r>
              <a:rPr lang="zh-CN" altLang="en-US" dirty="0"/>
              <a:t>和一个</a:t>
            </a:r>
            <a:r>
              <a:rPr lang="en-US" altLang="zh-CN" dirty="0"/>
              <a:t>survivor</a:t>
            </a:r>
            <a:r>
              <a:rPr lang="zh-CN" altLang="en-US" dirty="0"/>
              <a:t>区，回收时，将活着的对象拷贝到剩余的一个</a:t>
            </a:r>
            <a:r>
              <a:rPr lang="en-US" altLang="zh-CN" dirty="0"/>
              <a:t>survivor</a:t>
            </a:r>
            <a:r>
              <a:rPr lang="zh-CN" altLang="en-US" dirty="0"/>
              <a:t>区，并清理之前使用的</a:t>
            </a:r>
            <a:r>
              <a:rPr lang="en-US" altLang="zh-CN" dirty="0"/>
              <a:t>Eden</a:t>
            </a:r>
            <a:r>
              <a:rPr lang="zh-CN" altLang="en-US" dirty="0"/>
              <a:t>和</a:t>
            </a:r>
            <a:r>
              <a:rPr lang="en-US" altLang="zh-CN" dirty="0"/>
              <a:t>survivor</a:t>
            </a:r>
            <a:r>
              <a:rPr lang="zh-CN" altLang="en-US" dirty="0"/>
              <a:t>区的空间。</a:t>
            </a:r>
          </a:p>
          <a:p>
            <a:endParaRPr lang="zh-CN" altLang="en-US" dirty="0"/>
          </a:p>
        </p:txBody>
      </p:sp>
      <p:pic>
        <p:nvPicPr>
          <p:cNvPr id="1026" name="Picture 2">
            <a:extLst>
              <a:ext uri="{FF2B5EF4-FFF2-40B4-BE49-F238E27FC236}">
                <a16:creationId xmlns:a16="http://schemas.microsoft.com/office/drawing/2014/main" id="{2CF81A46-CF13-46C3-9D9A-B2F6965F3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232" y="4096886"/>
            <a:ext cx="715327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596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B516CC-EBD4-4745-8F0A-C0EF8063A6E0}"/>
              </a:ext>
            </a:extLst>
          </p:cNvPr>
          <p:cNvSpPr>
            <a:spLocks noGrp="1"/>
          </p:cNvSpPr>
          <p:nvPr>
            <p:ph idx="1"/>
          </p:nvPr>
        </p:nvSpPr>
        <p:spPr>
          <a:xfrm>
            <a:off x="677334" y="838899"/>
            <a:ext cx="8802226" cy="5268286"/>
          </a:xfrm>
        </p:spPr>
        <p:txBody>
          <a:bodyPr>
            <a:normAutofit/>
          </a:bodyPr>
          <a:lstStyle/>
          <a:p>
            <a:r>
              <a:rPr lang="zh-CN" altLang="en-US" dirty="0"/>
              <a:t>它运作过程分为以下几个阶段：</a:t>
            </a:r>
          </a:p>
          <a:p>
            <a:r>
              <a:rPr lang="en-US" altLang="zh-CN" b="1" dirty="0">
                <a:solidFill>
                  <a:srgbClr val="0070C0"/>
                </a:solidFill>
              </a:rPr>
              <a:t>1</a:t>
            </a:r>
            <a:r>
              <a:rPr lang="zh-CN" altLang="en-US" b="1" dirty="0">
                <a:solidFill>
                  <a:srgbClr val="0070C0"/>
                </a:solidFill>
              </a:rPr>
              <a:t>、初始标记</a:t>
            </a:r>
            <a:r>
              <a:rPr lang="zh-CN" altLang="en-US" dirty="0"/>
              <a:t>（需要 </a:t>
            </a:r>
            <a:r>
              <a:rPr lang="en-US" altLang="zh-CN" dirty="0"/>
              <a:t>Stop The World</a:t>
            </a:r>
            <a:r>
              <a:rPr lang="zh-CN" altLang="en-US" dirty="0"/>
              <a:t>）：标记 </a:t>
            </a:r>
            <a:r>
              <a:rPr lang="en-US" altLang="zh-CN" dirty="0"/>
              <a:t>GC Roots </a:t>
            </a:r>
            <a:r>
              <a:rPr lang="zh-CN" altLang="en-US" dirty="0"/>
              <a:t>能直接关联到的对象，速度很快</a:t>
            </a:r>
          </a:p>
          <a:p>
            <a:r>
              <a:rPr lang="en-US" altLang="zh-CN" b="1" dirty="0">
                <a:solidFill>
                  <a:srgbClr val="0070C0"/>
                </a:solidFill>
              </a:rPr>
              <a:t>2</a:t>
            </a:r>
            <a:r>
              <a:rPr lang="zh-CN" altLang="en-US" b="1" dirty="0">
                <a:solidFill>
                  <a:srgbClr val="0070C0"/>
                </a:solidFill>
              </a:rPr>
              <a:t>、并发标记（</a:t>
            </a:r>
            <a:r>
              <a:rPr lang="zh-CN" altLang="en-US" dirty="0"/>
              <a:t>和用户线程一起工作）：</a:t>
            </a:r>
            <a:r>
              <a:rPr lang="en-US" altLang="zh-CN" dirty="0"/>
              <a:t>GC Roots Tracing</a:t>
            </a:r>
            <a:r>
              <a:rPr lang="zh-CN" altLang="en-US" dirty="0"/>
              <a:t>的过程，例如：</a:t>
            </a:r>
            <a:r>
              <a:rPr lang="en-US" altLang="zh-CN" dirty="0"/>
              <a:t>A</a:t>
            </a:r>
            <a:r>
              <a:rPr lang="zh-CN" altLang="en-US" dirty="0"/>
              <a:t>是</a:t>
            </a:r>
            <a:r>
              <a:rPr lang="en-US" altLang="zh-CN" dirty="0"/>
              <a:t>GC Root</a:t>
            </a:r>
            <a:r>
              <a:rPr lang="zh-CN" altLang="en-US" dirty="0"/>
              <a:t>关联到的对象，</a:t>
            </a:r>
            <a:r>
              <a:rPr lang="en-US" altLang="zh-CN" dirty="0"/>
              <a:t>A</a:t>
            </a:r>
            <a:r>
              <a:rPr lang="zh-CN" altLang="en-US" dirty="0"/>
              <a:t>引用</a:t>
            </a:r>
            <a:r>
              <a:rPr lang="en-US" altLang="zh-CN" dirty="0"/>
              <a:t>B</a:t>
            </a:r>
            <a:r>
              <a:rPr lang="zh-CN" altLang="en-US" dirty="0"/>
              <a:t>，</a:t>
            </a:r>
            <a:r>
              <a:rPr lang="en-US" altLang="zh-CN" dirty="0"/>
              <a:t>A</a:t>
            </a:r>
            <a:r>
              <a:rPr lang="zh-CN" altLang="en-US" dirty="0"/>
              <a:t>在初始阶段标记出来，这个阶段就是标记</a:t>
            </a:r>
            <a:r>
              <a:rPr lang="en-US" altLang="zh-CN" dirty="0"/>
              <a:t>B</a:t>
            </a:r>
            <a:r>
              <a:rPr lang="zh-CN" altLang="en-US" dirty="0"/>
              <a:t>对象</a:t>
            </a:r>
          </a:p>
          <a:p>
            <a:r>
              <a:rPr lang="en-US" altLang="zh-CN" b="1" dirty="0">
                <a:solidFill>
                  <a:srgbClr val="0070C0"/>
                </a:solidFill>
              </a:rPr>
              <a:t>3</a:t>
            </a:r>
            <a:r>
              <a:rPr lang="zh-CN" altLang="en-US" b="1" dirty="0">
                <a:solidFill>
                  <a:srgbClr val="0070C0"/>
                </a:solidFill>
              </a:rPr>
              <a:t>、并发预清理</a:t>
            </a:r>
            <a:r>
              <a:rPr lang="zh-CN" altLang="en-US" dirty="0"/>
              <a:t>（和用户线程一起工作）：并发查找在并发标记阶段，从新生代晋升到老年代的对象、或直接在老年代分配的大对象、或被用户线程更新的对象，来减少 </a:t>
            </a:r>
            <a:r>
              <a:rPr lang="en-US" altLang="zh-CN" dirty="0"/>
              <a:t>"</a:t>
            </a:r>
            <a:r>
              <a:rPr lang="zh-CN" altLang="en-US" dirty="0"/>
              <a:t>重新标记</a:t>
            </a:r>
            <a:r>
              <a:rPr lang="en-US" altLang="zh-CN" dirty="0"/>
              <a:t>" </a:t>
            </a:r>
            <a:r>
              <a:rPr lang="zh-CN" altLang="en-US" dirty="0"/>
              <a:t>阶段的工作量</a:t>
            </a:r>
          </a:p>
          <a:p>
            <a:r>
              <a:rPr lang="en-US" altLang="zh-CN" b="1" dirty="0">
                <a:solidFill>
                  <a:srgbClr val="0070C0"/>
                </a:solidFill>
              </a:rPr>
              <a:t>4</a:t>
            </a:r>
            <a:r>
              <a:rPr lang="zh-CN" altLang="en-US" b="1" dirty="0">
                <a:solidFill>
                  <a:srgbClr val="0070C0"/>
                </a:solidFill>
              </a:rPr>
              <a:t>、重新标记</a:t>
            </a:r>
            <a:r>
              <a:rPr lang="zh-CN" altLang="en-US" dirty="0"/>
              <a:t>（需要 </a:t>
            </a:r>
            <a:r>
              <a:rPr lang="en-US" altLang="zh-CN" dirty="0"/>
              <a:t>Stop The World</a:t>
            </a:r>
            <a:r>
              <a:rPr lang="zh-CN" altLang="en-US" dirty="0"/>
              <a:t>）：修正</a:t>
            </a:r>
            <a:r>
              <a:rPr lang="en-US" altLang="zh-CN" dirty="0"/>
              <a:t>『</a:t>
            </a:r>
            <a:r>
              <a:rPr lang="zh-CN" altLang="en-US" dirty="0"/>
              <a:t>并发标记</a:t>
            </a:r>
            <a:r>
              <a:rPr lang="en-US" altLang="zh-CN" dirty="0"/>
              <a:t>』</a:t>
            </a:r>
            <a:r>
              <a:rPr lang="zh-CN" altLang="en-US" dirty="0"/>
              <a:t>和</a:t>
            </a:r>
            <a:r>
              <a:rPr lang="en-US" altLang="zh-CN" dirty="0"/>
              <a:t>『</a:t>
            </a:r>
            <a:r>
              <a:rPr lang="zh-CN" altLang="en-US" dirty="0"/>
              <a:t>并发预清理</a:t>
            </a:r>
            <a:r>
              <a:rPr lang="en-US" altLang="zh-CN" dirty="0"/>
              <a:t>』</a:t>
            </a:r>
            <a:r>
              <a:rPr lang="zh-CN" altLang="en-US" dirty="0"/>
              <a:t>用户线程与</a:t>
            </a:r>
            <a:r>
              <a:rPr lang="en-US" altLang="zh-CN" dirty="0"/>
              <a:t>GC</a:t>
            </a:r>
            <a:r>
              <a:rPr lang="zh-CN" altLang="en-US" dirty="0"/>
              <a:t>线程并发执行，用户线程产生了新对象，将这些对象重新标记。这阶段 </a:t>
            </a:r>
            <a:r>
              <a:rPr lang="en-US" altLang="zh-CN" dirty="0"/>
              <a:t>STW </a:t>
            </a:r>
            <a:r>
              <a:rPr lang="zh-CN" altLang="en-US" dirty="0"/>
              <a:t>时间会比</a:t>
            </a:r>
            <a:r>
              <a:rPr lang="en-US" altLang="zh-CN" dirty="0"/>
              <a:t>『</a:t>
            </a:r>
            <a:r>
              <a:rPr lang="zh-CN" altLang="en-US" dirty="0"/>
              <a:t>初始标记</a:t>
            </a:r>
            <a:r>
              <a:rPr lang="en-US" altLang="zh-CN" dirty="0"/>
              <a:t>』</a:t>
            </a:r>
            <a:r>
              <a:rPr lang="zh-CN" altLang="en-US" dirty="0"/>
              <a:t>阶段长一些，但远比</a:t>
            </a:r>
            <a:r>
              <a:rPr lang="en-US" altLang="zh-CN" dirty="0"/>
              <a:t>『</a:t>
            </a:r>
            <a:r>
              <a:rPr lang="zh-CN" altLang="en-US" dirty="0"/>
              <a:t>并发标记</a:t>
            </a:r>
            <a:r>
              <a:rPr lang="en-US" altLang="zh-CN" dirty="0"/>
              <a:t>』</a:t>
            </a:r>
            <a:r>
              <a:rPr lang="zh-CN" altLang="en-US" dirty="0"/>
              <a:t>的时间短。暂停用户线程，</a:t>
            </a:r>
            <a:r>
              <a:rPr lang="en-US" altLang="zh-CN" dirty="0"/>
              <a:t>GC</a:t>
            </a:r>
            <a:r>
              <a:rPr lang="zh-CN" altLang="en-US" dirty="0"/>
              <a:t>线程重新扫描堆中的对象，进行可达性分析，标记活着的对象</a:t>
            </a:r>
            <a:endParaRPr lang="en-US" altLang="zh-CN" dirty="0"/>
          </a:p>
          <a:p>
            <a:r>
              <a:rPr lang="en-US" altLang="zh-CN" dirty="0"/>
              <a:t>Java</a:t>
            </a:r>
            <a:r>
              <a:rPr lang="zh-CN" altLang="en-US" dirty="0"/>
              <a:t>中</a:t>
            </a:r>
            <a:r>
              <a:rPr lang="en-US" altLang="zh-CN" dirty="0"/>
              <a:t>Stop-The-World</a:t>
            </a:r>
            <a:r>
              <a:rPr lang="zh-CN" altLang="en-US" dirty="0"/>
              <a:t>机制简称</a:t>
            </a:r>
            <a:r>
              <a:rPr lang="en-US" altLang="zh-CN" dirty="0"/>
              <a:t>STW</a:t>
            </a:r>
            <a:r>
              <a:rPr lang="zh-CN" altLang="en-US" dirty="0"/>
              <a:t>，是在执行垃圾收集算法时，</a:t>
            </a:r>
            <a:r>
              <a:rPr lang="en-US" altLang="zh-CN" dirty="0"/>
              <a:t>Java</a:t>
            </a:r>
            <a:r>
              <a:rPr lang="zh-CN" altLang="en-US" dirty="0"/>
              <a:t>应用程序的其他所有线程都被挂起（除了垃圾收集帮助器之外）。</a:t>
            </a:r>
            <a:r>
              <a:rPr lang="en-US" altLang="zh-CN" dirty="0"/>
              <a:t>Java</a:t>
            </a:r>
            <a:r>
              <a:rPr lang="zh-CN" altLang="en-US" dirty="0"/>
              <a:t>中一种全局暂停现象，全局停顿，所有</a:t>
            </a:r>
            <a:r>
              <a:rPr lang="en-US" altLang="zh-CN" dirty="0"/>
              <a:t>Java</a:t>
            </a:r>
            <a:r>
              <a:rPr lang="zh-CN" altLang="en-US" dirty="0"/>
              <a:t>代码停止，</a:t>
            </a:r>
            <a:r>
              <a:rPr lang="en-US" altLang="zh-CN" dirty="0"/>
              <a:t>native</a:t>
            </a:r>
            <a:r>
              <a:rPr lang="zh-CN" altLang="en-US" dirty="0"/>
              <a:t>代码可以执行，但不能与</a:t>
            </a:r>
            <a:r>
              <a:rPr lang="en-US" altLang="zh-CN" dirty="0"/>
              <a:t>JVM</a:t>
            </a:r>
            <a:r>
              <a:rPr lang="zh-CN" altLang="en-US" dirty="0"/>
              <a:t>交互。</a:t>
            </a:r>
          </a:p>
          <a:p>
            <a:endParaRPr lang="zh-CN" altLang="en-US" dirty="0"/>
          </a:p>
        </p:txBody>
      </p:sp>
    </p:spTree>
    <p:extLst>
      <p:ext uri="{BB962C8B-B14F-4D97-AF65-F5344CB8AC3E}">
        <p14:creationId xmlns:p14="http://schemas.microsoft.com/office/powerpoint/2010/main" val="3370839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9567D-A316-4657-B9D6-C28F54436EED}"/>
              </a:ext>
            </a:extLst>
          </p:cNvPr>
          <p:cNvSpPr>
            <a:spLocks noGrp="1"/>
          </p:cNvSpPr>
          <p:nvPr>
            <p:ph idx="1"/>
          </p:nvPr>
        </p:nvSpPr>
        <p:spPr>
          <a:xfrm>
            <a:off x="677334" y="729842"/>
            <a:ext cx="8596668" cy="5336687"/>
          </a:xfrm>
        </p:spPr>
        <p:txBody>
          <a:bodyPr/>
          <a:lstStyle/>
          <a:p>
            <a:r>
              <a:rPr lang="en-US" altLang="zh-CN" b="1" dirty="0">
                <a:solidFill>
                  <a:srgbClr val="0070C0"/>
                </a:solidFill>
              </a:rPr>
              <a:t>5</a:t>
            </a:r>
            <a:r>
              <a:rPr lang="zh-CN" altLang="en-US" b="1" dirty="0">
                <a:solidFill>
                  <a:srgbClr val="0070C0"/>
                </a:solidFill>
              </a:rPr>
              <a:t>、并发清理</a:t>
            </a:r>
            <a:r>
              <a:rPr lang="zh-CN" altLang="en-US" dirty="0"/>
              <a:t>（和用户线程一起工作）：移除不用的对象，回收他们占用的堆空间。此时会产生新的垃圾，在此次</a:t>
            </a:r>
            <a:r>
              <a:rPr lang="en-US" altLang="zh-CN" dirty="0"/>
              <a:t>GC</a:t>
            </a:r>
            <a:r>
              <a:rPr lang="zh-CN" altLang="en-US" dirty="0"/>
              <a:t>无法清除，只好等到下次清理，这些垃圾名为：浮动垃圾</a:t>
            </a:r>
          </a:p>
          <a:p>
            <a:r>
              <a:rPr lang="en-US" altLang="zh-CN" b="1" dirty="0">
                <a:solidFill>
                  <a:srgbClr val="0070C0"/>
                </a:solidFill>
              </a:rPr>
              <a:t>6</a:t>
            </a:r>
            <a:r>
              <a:rPr lang="zh-CN" altLang="en-US" b="1" dirty="0">
                <a:solidFill>
                  <a:srgbClr val="0070C0"/>
                </a:solidFill>
              </a:rPr>
              <a:t>、并发重置：</a:t>
            </a:r>
            <a:r>
              <a:rPr lang="zh-CN" altLang="en-US" dirty="0"/>
              <a:t>重新设置 </a:t>
            </a:r>
            <a:r>
              <a:rPr lang="en-US" altLang="zh-CN" dirty="0"/>
              <a:t>CMS </a:t>
            </a:r>
            <a:r>
              <a:rPr lang="zh-CN" altLang="en-US" dirty="0"/>
              <a:t>内部的数据结构，准备下一次 </a:t>
            </a:r>
            <a:r>
              <a:rPr lang="en-US" altLang="zh-CN" dirty="0"/>
              <a:t>CMS </a:t>
            </a:r>
            <a:r>
              <a:rPr lang="zh-CN" altLang="en-US" dirty="0"/>
              <a:t>生命周期的使用</a:t>
            </a:r>
            <a:endParaRPr lang="en-US" altLang="zh-CN" dirty="0"/>
          </a:p>
          <a:p>
            <a:endParaRPr lang="en-US" altLang="zh-CN" dirty="0"/>
          </a:p>
          <a:p>
            <a:r>
              <a:rPr lang="zh-CN" altLang="en-US" b="1" dirty="0">
                <a:solidFill>
                  <a:srgbClr val="0070C0"/>
                </a:solidFill>
              </a:rPr>
              <a:t>新生代</a:t>
            </a:r>
            <a:r>
              <a:rPr lang="zh-CN" altLang="en-US" dirty="0"/>
              <a:t>存活率低，可以使用复制算法。而</a:t>
            </a:r>
            <a:r>
              <a:rPr lang="zh-CN" altLang="en-US" b="1" dirty="0">
                <a:solidFill>
                  <a:srgbClr val="0070C0"/>
                </a:solidFill>
              </a:rPr>
              <a:t>老年代</a:t>
            </a:r>
            <a:r>
              <a:rPr lang="zh-CN" altLang="en-US" dirty="0"/>
              <a:t>对象存活率高，没有额外空间对它进行分配担保，所以只能使用标记清除或者标记整理算法。</a:t>
            </a:r>
            <a:endParaRPr lang="zh-CN" altLang="en-US" dirty="0">
              <a:solidFill>
                <a:srgbClr val="333333"/>
              </a:solidFill>
              <a:latin typeface="pingfang SC"/>
            </a:endParaRPr>
          </a:p>
          <a:p>
            <a:endParaRPr lang="zh-CN" altLang="en-US" dirty="0"/>
          </a:p>
          <a:p>
            <a:endParaRPr lang="zh-CN" altLang="en-US" dirty="0"/>
          </a:p>
        </p:txBody>
      </p:sp>
    </p:spTree>
    <p:extLst>
      <p:ext uri="{BB962C8B-B14F-4D97-AF65-F5344CB8AC3E}">
        <p14:creationId xmlns:p14="http://schemas.microsoft.com/office/powerpoint/2010/main" val="66735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057EB19E-26AC-43FB-AD98-51201472BE6E}"/>
              </a:ext>
            </a:extLst>
          </p:cNvPr>
          <p:cNvGraphicFramePr>
            <a:graphicFrameLocks noGrp="1"/>
          </p:cNvGraphicFramePr>
          <p:nvPr>
            <p:extLst>
              <p:ext uri="{D42A27DB-BD31-4B8C-83A1-F6EECF244321}">
                <p14:modId xmlns:p14="http://schemas.microsoft.com/office/powerpoint/2010/main" val="853559052"/>
              </p:ext>
            </p:extLst>
          </p:nvPr>
        </p:nvGraphicFramePr>
        <p:xfrm>
          <a:off x="865588" y="1996440"/>
          <a:ext cx="8128000" cy="2595880"/>
        </p:xfrm>
        <a:graphic>
          <a:graphicData uri="http://schemas.openxmlformats.org/drawingml/2006/table">
            <a:tbl>
              <a:tblPr firstRow="1" bandRow="1">
                <a:tableStyleId>{5C22544A-7EE6-4342-B048-85BDC9FD1C3A}</a:tableStyleId>
              </a:tblPr>
              <a:tblGrid>
                <a:gridCol w="1616269">
                  <a:extLst>
                    <a:ext uri="{9D8B030D-6E8A-4147-A177-3AD203B41FA5}">
                      <a16:colId xmlns:a16="http://schemas.microsoft.com/office/drawing/2014/main" val="1552291605"/>
                    </a:ext>
                  </a:extLst>
                </a:gridCol>
                <a:gridCol w="6511731">
                  <a:extLst>
                    <a:ext uri="{9D8B030D-6E8A-4147-A177-3AD203B41FA5}">
                      <a16:colId xmlns:a16="http://schemas.microsoft.com/office/drawing/2014/main" val="949589171"/>
                    </a:ext>
                  </a:extLst>
                </a:gridCol>
              </a:tblGrid>
              <a:tr h="370840">
                <a:tc>
                  <a:txBody>
                    <a:bodyPr/>
                    <a:lstStyle/>
                    <a:p>
                      <a:r>
                        <a:rPr lang="zh-CN" altLang="en-US" dirty="0"/>
                        <a:t>名称</a:t>
                      </a:r>
                    </a:p>
                  </a:txBody>
                  <a:tcPr/>
                </a:tc>
                <a:tc>
                  <a:txBody>
                    <a:bodyPr/>
                    <a:lstStyle/>
                    <a:p>
                      <a:r>
                        <a:rPr lang="zh-CN" altLang="en-US" dirty="0"/>
                        <a:t>描述</a:t>
                      </a:r>
                    </a:p>
                  </a:txBody>
                  <a:tcPr/>
                </a:tc>
                <a:extLst>
                  <a:ext uri="{0D108BD9-81ED-4DB2-BD59-A6C34878D82A}">
                    <a16:rowId xmlns:a16="http://schemas.microsoft.com/office/drawing/2014/main" val="1282718637"/>
                  </a:ext>
                </a:extLst>
              </a:tr>
              <a:tr h="370840">
                <a:tc>
                  <a:txBody>
                    <a:bodyPr/>
                    <a:lstStyle/>
                    <a:p>
                      <a:r>
                        <a:rPr lang="en-US" altLang="zh-CN" b="1" dirty="0">
                          <a:solidFill>
                            <a:srgbClr val="333333"/>
                          </a:solidFill>
                          <a:latin typeface="pingfang SC"/>
                        </a:rPr>
                        <a:t>TEXT</a:t>
                      </a:r>
                      <a:endParaRPr lang="zh-CN" altLang="en-US" dirty="0"/>
                    </a:p>
                  </a:txBody>
                  <a:tcPr/>
                </a:tc>
                <a:tc>
                  <a:txBody>
                    <a:bodyPr/>
                    <a:lstStyle/>
                    <a:p>
                      <a:r>
                        <a:rPr lang="zh-CN" altLang="en-US" dirty="0">
                          <a:solidFill>
                            <a:srgbClr val="333333"/>
                          </a:solidFill>
                          <a:latin typeface="pingfang SC"/>
                        </a:rPr>
                        <a:t>代码段可执行代码、字符串字面值、只读变量</a:t>
                      </a:r>
                      <a:endParaRPr lang="zh-CN" altLang="en-US" dirty="0"/>
                    </a:p>
                  </a:txBody>
                  <a:tcPr/>
                </a:tc>
                <a:extLst>
                  <a:ext uri="{0D108BD9-81ED-4DB2-BD59-A6C34878D82A}">
                    <a16:rowId xmlns:a16="http://schemas.microsoft.com/office/drawing/2014/main" val="515573895"/>
                  </a:ext>
                </a:extLst>
              </a:tr>
              <a:tr h="370840">
                <a:tc>
                  <a:txBody>
                    <a:bodyPr/>
                    <a:lstStyle/>
                    <a:p>
                      <a:r>
                        <a:rPr lang="en-US" altLang="zh-CN" b="1" dirty="0">
                          <a:solidFill>
                            <a:srgbClr val="333333"/>
                          </a:solidFill>
                          <a:latin typeface="pingfang SC"/>
                        </a:rPr>
                        <a:t>DATA</a:t>
                      </a:r>
                      <a:endParaRPr lang="zh-CN" altLang="en-US" dirty="0"/>
                    </a:p>
                  </a:txBody>
                  <a:tcPr/>
                </a:tc>
                <a:tc>
                  <a:txBody>
                    <a:bodyPr/>
                    <a:lstStyle/>
                    <a:p>
                      <a:r>
                        <a:rPr lang="zh-CN" altLang="en-US" dirty="0">
                          <a:solidFill>
                            <a:srgbClr val="333333"/>
                          </a:solidFill>
                          <a:latin typeface="pingfang SC"/>
                        </a:rPr>
                        <a:t>数据段，映射程序中已经初始化的全局变量</a:t>
                      </a:r>
                      <a:endParaRPr lang="zh-CN" altLang="en-US" dirty="0"/>
                    </a:p>
                  </a:txBody>
                  <a:tcPr/>
                </a:tc>
                <a:extLst>
                  <a:ext uri="{0D108BD9-81ED-4DB2-BD59-A6C34878D82A}">
                    <a16:rowId xmlns:a16="http://schemas.microsoft.com/office/drawing/2014/main" val="245350535"/>
                  </a:ext>
                </a:extLst>
              </a:tr>
              <a:tr h="370840">
                <a:tc>
                  <a:txBody>
                    <a:bodyPr/>
                    <a:lstStyle/>
                    <a:p>
                      <a:r>
                        <a:rPr lang="en-US" altLang="zh-CN" b="1" dirty="0">
                          <a:solidFill>
                            <a:srgbClr val="333333"/>
                          </a:solidFill>
                          <a:latin typeface="pingfang SC"/>
                        </a:rPr>
                        <a:t>BSS </a:t>
                      </a:r>
                      <a:endParaRPr lang="zh-CN" altLang="en-US" dirty="0"/>
                    </a:p>
                  </a:txBody>
                  <a:tcPr/>
                </a:tc>
                <a:tc>
                  <a:txBody>
                    <a:bodyPr/>
                    <a:lstStyle/>
                    <a:p>
                      <a:r>
                        <a:rPr lang="zh-CN" altLang="en-US" dirty="0">
                          <a:solidFill>
                            <a:srgbClr val="333333"/>
                          </a:solidFill>
                          <a:latin typeface="pingfang SC"/>
                        </a:rPr>
                        <a:t>存放程序中未初始化的全局变量</a:t>
                      </a:r>
                      <a:endParaRPr lang="zh-CN" altLang="en-US" dirty="0"/>
                    </a:p>
                  </a:txBody>
                  <a:tcPr/>
                </a:tc>
                <a:extLst>
                  <a:ext uri="{0D108BD9-81ED-4DB2-BD59-A6C34878D82A}">
                    <a16:rowId xmlns:a16="http://schemas.microsoft.com/office/drawing/2014/main" val="1167094918"/>
                  </a:ext>
                </a:extLst>
              </a:tr>
              <a:tr h="370840">
                <a:tc>
                  <a:txBody>
                    <a:bodyPr/>
                    <a:lstStyle/>
                    <a:p>
                      <a:r>
                        <a:rPr lang="en-US" altLang="zh-CN" b="1" dirty="0">
                          <a:solidFill>
                            <a:srgbClr val="333333"/>
                          </a:solidFill>
                          <a:latin typeface="pingfang SC"/>
                        </a:rPr>
                        <a:t>HEAP</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pingfang SC"/>
                        </a:rPr>
                        <a:t>运行时的堆，在程序运行中使用 </a:t>
                      </a:r>
                      <a:r>
                        <a:rPr lang="en-US" altLang="zh-CN" dirty="0">
                          <a:solidFill>
                            <a:srgbClr val="333333"/>
                          </a:solidFill>
                          <a:latin typeface="pingfang SC"/>
                        </a:rPr>
                        <a:t>malloc </a:t>
                      </a:r>
                      <a:r>
                        <a:rPr lang="zh-CN" altLang="en-US" dirty="0">
                          <a:solidFill>
                            <a:srgbClr val="333333"/>
                          </a:solidFill>
                          <a:latin typeface="pingfang SC"/>
                        </a:rPr>
                        <a:t>申请的内存区域</a:t>
                      </a:r>
                    </a:p>
                  </a:txBody>
                  <a:tcPr/>
                </a:tc>
                <a:extLst>
                  <a:ext uri="{0D108BD9-81ED-4DB2-BD59-A6C34878D82A}">
                    <a16:rowId xmlns:a16="http://schemas.microsoft.com/office/drawing/2014/main" val="2608921745"/>
                  </a:ext>
                </a:extLst>
              </a:tr>
              <a:tr h="370840">
                <a:tc>
                  <a:txBody>
                    <a:bodyPr/>
                    <a:lstStyle/>
                    <a:p>
                      <a:r>
                        <a:rPr lang="en-US" altLang="zh-CN" b="1" dirty="0">
                          <a:solidFill>
                            <a:srgbClr val="333333"/>
                          </a:solidFill>
                          <a:latin typeface="pingfang SC"/>
                        </a:rPr>
                        <a:t>MMS</a:t>
                      </a:r>
                      <a:endParaRPr lang="zh-CN" altLang="en-US" dirty="0"/>
                    </a:p>
                  </a:txBody>
                  <a:tcPr/>
                </a:tc>
                <a:tc>
                  <a:txBody>
                    <a:bodyPr/>
                    <a:lstStyle/>
                    <a:p>
                      <a:r>
                        <a:rPr lang="zh-CN" altLang="en-US" dirty="0">
                          <a:solidFill>
                            <a:srgbClr val="333333"/>
                          </a:solidFill>
                          <a:latin typeface="pingfang SC"/>
                        </a:rPr>
                        <a:t>共享库及匿名文件的映射区域</a:t>
                      </a:r>
                      <a:endParaRPr lang="zh-CN" altLang="en-US" dirty="0"/>
                    </a:p>
                  </a:txBody>
                  <a:tcPr/>
                </a:tc>
                <a:extLst>
                  <a:ext uri="{0D108BD9-81ED-4DB2-BD59-A6C34878D82A}">
                    <a16:rowId xmlns:a16="http://schemas.microsoft.com/office/drawing/2014/main" val="1981527791"/>
                  </a:ext>
                </a:extLst>
              </a:tr>
              <a:tr h="370840">
                <a:tc>
                  <a:txBody>
                    <a:bodyPr/>
                    <a:lstStyle/>
                    <a:p>
                      <a:r>
                        <a:rPr lang="en-US" altLang="zh-CN" b="1" dirty="0">
                          <a:solidFill>
                            <a:srgbClr val="333333"/>
                          </a:solidFill>
                          <a:latin typeface="pingfang SC"/>
                        </a:rPr>
                        <a:t>STACK</a:t>
                      </a:r>
                      <a:endParaRPr lang="zh-CN" altLang="en-US" dirty="0"/>
                    </a:p>
                  </a:txBody>
                  <a:tcPr/>
                </a:tc>
                <a:tc>
                  <a:txBody>
                    <a:bodyPr/>
                    <a:lstStyle/>
                    <a:p>
                      <a:r>
                        <a:rPr lang="zh-CN" altLang="en-US" dirty="0">
                          <a:solidFill>
                            <a:srgbClr val="333333"/>
                          </a:solidFill>
                          <a:latin typeface="pingfang SC"/>
                        </a:rPr>
                        <a:t>用户进程栈</a:t>
                      </a:r>
                      <a:endParaRPr lang="zh-CN" altLang="en-US" dirty="0"/>
                    </a:p>
                  </a:txBody>
                  <a:tcPr/>
                </a:tc>
                <a:extLst>
                  <a:ext uri="{0D108BD9-81ED-4DB2-BD59-A6C34878D82A}">
                    <a16:rowId xmlns:a16="http://schemas.microsoft.com/office/drawing/2014/main" val="2888225745"/>
                  </a:ext>
                </a:extLst>
              </a:tr>
            </a:tbl>
          </a:graphicData>
        </a:graphic>
      </p:graphicFrame>
    </p:spTree>
    <p:extLst>
      <p:ext uri="{BB962C8B-B14F-4D97-AF65-F5344CB8AC3E}">
        <p14:creationId xmlns:p14="http://schemas.microsoft.com/office/powerpoint/2010/main" val="4115994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DA6855-A441-453B-A5C4-472CB4859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81" y="1429011"/>
            <a:ext cx="8724900" cy="18859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AE18C301-AED0-4338-A341-A3A01892DF79}"/>
              </a:ext>
            </a:extLst>
          </p:cNvPr>
          <p:cNvSpPr/>
          <p:nvPr/>
        </p:nvSpPr>
        <p:spPr>
          <a:xfrm>
            <a:off x="548081" y="3865502"/>
            <a:ext cx="8419750" cy="1754326"/>
          </a:xfrm>
          <a:prstGeom prst="rect">
            <a:avLst/>
          </a:prstGeom>
        </p:spPr>
        <p:txBody>
          <a:bodyPr wrap="square">
            <a:spAutoFit/>
          </a:bodyPr>
          <a:lstStyle/>
          <a:p>
            <a:r>
              <a:rPr lang="zh-CN" altLang="en-US" dirty="0">
                <a:solidFill>
                  <a:schemeClr val="accent4">
                    <a:lumMod val="50000"/>
                  </a:schemeClr>
                </a:solidFill>
                <a:latin typeface="pingfang SC"/>
              </a:rPr>
              <a:t>并发标记阶段修改了对象如何处理？</a:t>
            </a:r>
          </a:p>
          <a:p>
            <a:r>
              <a:rPr lang="zh-CN" altLang="en-US" dirty="0">
                <a:solidFill>
                  <a:srgbClr val="333333"/>
                </a:solidFill>
                <a:latin typeface="pingfang SC"/>
              </a:rPr>
              <a:t>上述 </a:t>
            </a:r>
            <a:r>
              <a:rPr lang="en-US" altLang="zh-CN" dirty="0">
                <a:solidFill>
                  <a:srgbClr val="333333"/>
                </a:solidFill>
                <a:latin typeface="pingfang SC"/>
              </a:rPr>
              <a:t>CMS GC</a:t>
            </a:r>
            <a:r>
              <a:rPr lang="zh-CN" altLang="en-US" dirty="0">
                <a:solidFill>
                  <a:srgbClr val="333333"/>
                </a:solidFill>
                <a:latin typeface="pingfang SC"/>
              </a:rPr>
              <a:t>过程中第</a:t>
            </a:r>
            <a:r>
              <a:rPr lang="en-US" altLang="zh-CN" dirty="0">
                <a:solidFill>
                  <a:srgbClr val="333333"/>
                </a:solidFill>
                <a:latin typeface="pingfang SC"/>
              </a:rPr>
              <a:t>3</a:t>
            </a:r>
            <a:r>
              <a:rPr lang="zh-CN" altLang="en-US" dirty="0">
                <a:solidFill>
                  <a:srgbClr val="333333"/>
                </a:solidFill>
                <a:latin typeface="pingfang SC"/>
              </a:rPr>
              <a:t>个步骤：并发预清理，如何处理并发标记阶段被修改的对象呢？初始标记阶段的引用</a:t>
            </a:r>
            <a:r>
              <a:rPr lang="zh-CN" altLang="en-US" dirty="0">
                <a:solidFill>
                  <a:srgbClr val="0070C0"/>
                </a:solidFill>
                <a:latin typeface="pingfang SC"/>
              </a:rPr>
              <a:t>为 </a:t>
            </a:r>
            <a:r>
              <a:rPr lang="en-US" altLang="zh-CN" dirty="0">
                <a:solidFill>
                  <a:srgbClr val="0070C0"/>
                </a:solidFill>
                <a:latin typeface="pingfang SC"/>
              </a:rPr>
              <a:t>A → B → C</a:t>
            </a:r>
            <a:r>
              <a:rPr lang="zh-CN" altLang="en-US" dirty="0">
                <a:solidFill>
                  <a:srgbClr val="0070C0"/>
                </a:solidFill>
                <a:latin typeface="pingfang SC"/>
              </a:rPr>
              <a:t>，并发标记时，引用关系由用户程序改为 </a:t>
            </a:r>
            <a:r>
              <a:rPr lang="en-US" altLang="zh-CN" dirty="0">
                <a:solidFill>
                  <a:srgbClr val="0070C0"/>
                </a:solidFill>
                <a:latin typeface="pingfang SC"/>
              </a:rPr>
              <a:t>A → C</a:t>
            </a:r>
            <a:r>
              <a:rPr lang="zh-CN" altLang="en-US" dirty="0">
                <a:solidFill>
                  <a:srgbClr val="0070C0"/>
                </a:solidFill>
                <a:latin typeface="pingfang SC"/>
              </a:rPr>
              <a:t>，</a:t>
            </a:r>
            <a:r>
              <a:rPr lang="en-US" altLang="zh-CN" dirty="0">
                <a:solidFill>
                  <a:srgbClr val="0070C0"/>
                </a:solidFill>
                <a:latin typeface="pingfang SC"/>
              </a:rPr>
              <a:t>B</a:t>
            </a:r>
            <a:r>
              <a:rPr lang="zh-CN" altLang="en-US" dirty="0">
                <a:solidFill>
                  <a:srgbClr val="0070C0"/>
                </a:solidFill>
                <a:latin typeface="pingfang SC"/>
              </a:rPr>
              <a:t>不再引用</a:t>
            </a:r>
            <a:r>
              <a:rPr lang="en-US" altLang="zh-CN" dirty="0">
                <a:solidFill>
                  <a:srgbClr val="0070C0"/>
                </a:solidFill>
                <a:latin typeface="pingfang SC"/>
              </a:rPr>
              <a:t>C</a:t>
            </a:r>
            <a:r>
              <a:rPr lang="en-US" altLang="zh-CN" dirty="0">
                <a:solidFill>
                  <a:srgbClr val="333333"/>
                </a:solidFill>
                <a:latin typeface="pingfang SC"/>
              </a:rPr>
              <a:t> </a:t>
            </a:r>
            <a:r>
              <a:rPr lang="zh-CN" altLang="en-US" dirty="0">
                <a:solidFill>
                  <a:srgbClr val="333333"/>
                </a:solidFill>
                <a:latin typeface="pingfang SC"/>
              </a:rPr>
              <a:t>，由于</a:t>
            </a:r>
            <a:r>
              <a:rPr lang="en-US" altLang="zh-CN" dirty="0">
                <a:solidFill>
                  <a:srgbClr val="333333"/>
                </a:solidFill>
                <a:latin typeface="pingfang SC"/>
              </a:rPr>
              <a:t>C</a:t>
            </a:r>
            <a:r>
              <a:rPr lang="zh-CN" altLang="en-US" dirty="0">
                <a:solidFill>
                  <a:srgbClr val="333333"/>
                </a:solidFill>
                <a:latin typeface="pingfang SC"/>
              </a:rPr>
              <a:t>在 </a:t>
            </a:r>
            <a:r>
              <a:rPr lang="en-US" altLang="zh-CN" dirty="0">
                <a:solidFill>
                  <a:srgbClr val="333333"/>
                </a:solidFill>
                <a:latin typeface="pingfang SC"/>
              </a:rPr>
              <a:t>"</a:t>
            </a:r>
            <a:r>
              <a:rPr lang="zh-CN" altLang="en-US" dirty="0">
                <a:solidFill>
                  <a:srgbClr val="333333"/>
                </a:solidFill>
                <a:latin typeface="pingfang SC"/>
              </a:rPr>
              <a:t>并发标记</a:t>
            </a:r>
            <a:r>
              <a:rPr lang="en-US" altLang="zh-CN" dirty="0">
                <a:solidFill>
                  <a:srgbClr val="333333"/>
                </a:solidFill>
                <a:latin typeface="pingfang SC"/>
              </a:rPr>
              <a:t>" </a:t>
            </a:r>
            <a:r>
              <a:rPr lang="zh-CN" altLang="en-US" dirty="0">
                <a:solidFill>
                  <a:srgbClr val="333333"/>
                </a:solidFill>
                <a:latin typeface="pingfang SC"/>
              </a:rPr>
              <a:t>阶段无法被标记，就会被回收，而这是不允许的。</a:t>
            </a:r>
            <a:endParaRPr lang="en-US" altLang="zh-CN" dirty="0">
              <a:solidFill>
                <a:srgbClr val="333333"/>
              </a:solidFill>
              <a:latin typeface="pingfang SC"/>
            </a:endParaRPr>
          </a:p>
          <a:p>
            <a:endParaRPr lang="en-US" altLang="zh-CN" b="0" i="0" dirty="0">
              <a:solidFill>
                <a:srgbClr val="333333"/>
              </a:solidFill>
              <a:effectLst/>
              <a:latin typeface="pingfang SC"/>
            </a:endParaRPr>
          </a:p>
        </p:txBody>
      </p:sp>
    </p:spTree>
    <p:extLst>
      <p:ext uri="{BB962C8B-B14F-4D97-AF65-F5344CB8AC3E}">
        <p14:creationId xmlns:p14="http://schemas.microsoft.com/office/powerpoint/2010/main" val="38944572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388D93E-4A56-4022-85B8-EB8461A16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51" y="931834"/>
            <a:ext cx="5343525" cy="15716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A72FE8EA-7789-4E0D-94C2-D56A82801DF6}"/>
              </a:ext>
            </a:extLst>
          </p:cNvPr>
          <p:cNvSpPr/>
          <p:nvPr/>
        </p:nvSpPr>
        <p:spPr>
          <a:xfrm>
            <a:off x="823651" y="2576355"/>
            <a:ext cx="8790132" cy="3139321"/>
          </a:xfrm>
          <a:prstGeom prst="rect">
            <a:avLst/>
          </a:prstGeom>
        </p:spPr>
        <p:txBody>
          <a:bodyPr wrap="square">
            <a:spAutoFit/>
          </a:bodyPr>
          <a:lstStyle/>
          <a:p>
            <a:r>
              <a:rPr lang="zh-CN" altLang="en-US" dirty="0">
                <a:solidFill>
                  <a:srgbClr val="333333"/>
                </a:solidFill>
                <a:latin typeface="pingfang SC"/>
              </a:rPr>
              <a:t>这可以通过三色标记法解决，将</a:t>
            </a:r>
            <a:r>
              <a:rPr lang="en-US" altLang="zh-CN" dirty="0">
                <a:solidFill>
                  <a:srgbClr val="333333"/>
                </a:solidFill>
                <a:latin typeface="pingfang SC"/>
              </a:rPr>
              <a:t>GC</a:t>
            </a:r>
            <a:r>
              <a:rPr lang="zh-CN" altLang="en-US" dirty="0">
                <a:solidFill>
                  <a:srgbClr val="333333"/>
                </a:solidFill>
                <a:latin typeface="pingfang SC"/>
              </a:rPr>
              <a:t>中的对象分为三种情况：</a:t>
            </a:r>
          </a:p>
          <a:p>
            <a:pPr>
              <a:buFont typeface="Arial" panose="020B0604020202020204" pitchFamily="34" charset="0"/>
              <a:buChar char="•"/>
            </a:pPr>
            <a:r>
              <a:rPr lang="zh-CN" altLang="en-US" b="1" dirty="0">
                <a:solidFill>
                  <a:schemeClr val="accent4">
                    <a:lumMod val="50000"/>
                  </a:schemeClr>
                </a:solidFill>
                <a:latin typeface="pingfang SC"/>
              </a:rPr>
              <a:t>黑色：</a:t>
            </a:r>
            <a:r>
              <a:rPr lang="zh-CN" altLang="en-US" dirty="0">
                <a:solidFill>
                  <a:srgbClr val="333333"/>
                </a:solidFill>
                <a:latin typeface="pingfang SC"/>
              </a:rPr>
              <a:t>自身和它的子对象都扫描完成的对象，不会当成垃圾对象，不会被</a:t>
            </a:r>
            <a:r>
              <a:rPr lang="en-US" altLang="zh-CN" dirty="0">
                <a:solidFill>
                  <a:srgbClr val="333333"/>
                </a:solidFill>
                <a:latin typeface="pingfang SC"/>
              </a:rPr>
              <a:t>GC</a:t>
            </a:r>
            <a:r>
              <a:rPr lang="zh-CN" altLang="en-US" dirty="0">
                <a:solidFill>
                  <a:srgbClr val="333333"/>
                </a:solidFill>
                <a:latin typeface="pingfang SC"/>
              </a:rPr>
              <a:t>　　</a:t>
            </a:r>
          </a:p>
          <a:p>
            <a:pPr>
              <a:buFont typeface="Arial" panose="020B0604020202020204" pitchFamily="34" charset="0"/>
              <a:buChar char="•"/>
            </a:pPr>
            <a:r>
              <a:rPr lang="zh-CN" altLang="en-US" b="1" dirty="0">
                <a:solidFill>
                  <a:schemeClr val="accent4">
                    <a:lumMod val="50000"/>
                  </a:schemeClr>
                </a:solidFill>
                <a:latin typeface="pingfang SC"/>
              </a:rPr>
              <a:t>灰色：</a:t>
            </a:r>
            <a:r>
              <a:rPr lang="zh-CN" altLang="en-US" dirty="0">
                <a:solidFill>
                  <a:srgbClr val="333333"/>
                </a:solidFill>
                <a:latin typeface="pingfang SC"/>
              </a:rPr>
              <a:t>对象本身被扫描，但还没扫描完成子对象</a:t>
            </a:r>
          </a:p>
          <a:p>
            <a:pPr>
              <a:buFont typeface="Arial" panose="020B0604020202020204" pitchFamily="34" charset="0"/>
              <a:buChar char="•"/>
            </a:pPr>
            <a:r>
              <a:rPr lang="zh-CN" altLang="en-US" b="1" dirty="0">
                <a:solidFill>
                  <a:schemeClr val="accent4">
                    <a:lumMod val="50000"/>
                  </a:schemeClr>
                </a:solidFill>
                <a:latin typeface="pingfang SC"/>
              </a:rPr>
              <a:t>白色：</a:t>
            </a:r>
            <a:r>
              <a:rPr lang="zh-CN" altLang="en-US" dirty="0">
                <a:solidFill>
                  <a:srgbClr val="333333"/>
                </a:solidFill>
                <a:latin typeface="pingfang SC"/>
              </a:rPr>
              <a:t>还没有扫描过的对象，扫描完所有对象后，最终为白色的为不可达对象，会被当做垃圾对象</a:t>
            </a:r>
            <a:endParaRPr lang="en-US" altLang="zh-CN" dirty="0">
              <a:solidFill>
                <a:srgbClr val="333333"/>
              </a:solidFill>
              <a:latin typeface="pingfang SC"/>
            </a:endParaRPr>
          </a:p>
          <a:p>
            <a:pPr>
              <a:buFont typeface="Arial" panose="020B0604020202020204" pitchFamily="34" charset="0"/>
              <a:buChar char="•"/>
            </a:pPr>
            <a:endParaRPr lang="zh-CN" altLang="en-US" dirty="0">
              <a:solidFill>
                <a:srgbClr val="333333"/>
              </a:solidFill>
              <a:latin typeface="pingfang SC"/>
            </a:endParaRPr>
          </a:p>
          <a:p>
            <a:r>
              <a:rPr lang="zh-CN" altLang="en-US" dirty="0">
                <a:solidFill>
                  <a:srgbClr val="333333"/>
                </a:solidFill>
                <a:latin typeface="pingfang SC"/>
              </a:rPr>
              <a:t>初始标记时，</a:t>
            </a:r>
            <a:r>
              <a:rPr lang="en-US" altLang="zh-CN" dirty="0">
                <a:solidFill>
                  <a:srgbClr val="333333"/>
                </a:solidFill>
                <a:latin typeface="pingfang SC"/>
              </a:rPr>
              <a:t>A </a:t>
            </a:r>
            <a:r>
              <a:rPr lang="zh-CN" altLang="en-US" dirty="0">
                <a:solidFill>
                  <a:srgbClr val="333333"/>
                </a:solidFill>
                <a:latin typeface="pingfang SC"/>
              </a:rPr>
              <a:t>会被标记为灰色（正在扫描 </a:t>
            </a:r>
            <a:r>
              <a:rPr lang="en-US" altLang="zh-CN" dirty="0">
                <a:solidFill>
                  <a:srgbClr val="333333"/>
                </a:solidFill>
                <a:latin typeface="pingfang SC"/>
              </a:rPr>
              <a:t>A </a:t>
            </a:r>
            <a:r>
              <a:rPr lang="zh-CN" altLang="en-US" dirty="0">
                <a:solidFill>
                  <a:srgbClr val="333333"/>
                </a:solidFill>
                <a:latin typeface="pingfang SC"/>
              </a:rPr>
              <a:t>相关），然后扫描 </a:t>
            </a:r>
            <a:r>
              <a:rPr lang="en-US" altLang="zh-CN" dirty="0">
                <a:solidFill>
                  <a:srgbClr val="333333"/>
                </a:solidFill>
                <a:latin typeface="pingfang SC"/>
              </a:rPr>
              <a:t>A </a:t>
            </a:r>
            <a:r>
              <a:rPr lang="zh-CN" altLang="en-US" dirty="0">
                <a:solidFill>
                  <a:srgbClr val="333333"/>
                </a:solidFill>
                <a:latin typeface="pingfang SC"/>
              </a:rPr>
              <a:t>的引用，将 </a:t>
            </a:r>
            <a:r>
              <a:rPr lang="en-US" altLang="zh-CN" dirty="0">
                <a:solidFill>
                  <a:srgbClr val="333333"/>
                </a:solidFill>
                <a:latin typeface="pingfang SC"/>
              </a:rPr>
              <a:t>B </a:t>
            </a:r>
            <a:r>
              <a:rPr lang="zh-CN" altLang="en-US" dirty="0">
                <a:solidFill>
                  <a:srgbClr val="333333"/>
                </a:solidFill>
                <a:latin typeface="pingfang SC"/>
              </a:rPr>
              <a:t>标记为灰色，然后 </a:t>
            </a:r>
            <a:r>
              <a:rPr lang="en-US" altLang="zh-CN" dirty="0">
                <a:solidFill>
                  <a:srgbClr val="333333"/>
                </a:solidFill>
                <a:latin typeface="pingfang SC"/>
              </a:rPr>
              <a:t>A </a:t>
            </a:r>
            <a:r>
              <a:rPr lang="zh-CN" altLang="en-US" dirty="0">
                <a:solidFill>
                  <a:srgbClr val="333333"/>
                </a:solidFill>
                <a:latin typeface="pingfang SC"/>
              </a:rPr>
              <a:t>就扫描完成了，变为黑色</a:t>
            </a:r>
          </a:p>
          <a:p>
            <a:r>
              <a:rPr lang="zh-CN" altLang="en-US" dirty="0">
                <a:solidFill>
                  <a:srgbClr val="0070C0"/>
                </a:solidFill>
                <a:latin typeface="pingfang SC"/>
              </a:rPr>
              <a:t>并发标记</a:t>
            </a:r>
            <a:r>
              <a:rPr lang="zh-CN" altLang="en-US" dirty="0">
                <a:solidFill>
                  <a:srgbClr val="333333"/>
                </a:solidFill>
                <a:latin typeface="pingfang SC"/>
              </a:rPr>
              <a:t>时，如果用户线程将 </a:t>
            </a:r>
            <a:r>
              <a:rPr lang="en-US" altLang="zh-CN" dirty="0">
                <a:solidFill>
                  <a:srgbClr val="333333"/>
                </a:solidFill>
                <a:latin typeface="pingfang SC"/>
              </a:rPr>
              <a:t>A </a:t>
            </a:r>
            <a:r>
              <a:rPr lang="zh-CN" altLang="en-US" dirty="0">
                <a:solidFill>
                  <a:srgbClr val="333333"/>
                </a:solidFill>
                <a:latin typeface="pingfang SC"/>
              </a:rPr>
              <a:t>引用改为了 </a:t>
            </a:r>
            <a:r>
              <a:rPr lang="en-US" altLang="zh-CN" dirty="0">
                <a:solidFill>
                  <a:srgbClr val="333333"/>
                </a:solidFill>
                <a:latin typeface="pingfang SC"/>
              </a:rPr>
              <a:t>C</a:t>
            </a:r>
            <a:r>
              <a:rPr lang="zh-CN" altLang="en-US" dirty="0">
                <a:solidFill>
                  <a:srgbClr val="333333"/>
                </a:solidFill>
                <a:latin typeface="pingfang SC"/>
              </a:rPr>
              <a:t>，即 </a:t>
            </a:r>
            <a:r>
              <a:rPr lang="en-US" altLang="zh-CN" dirty="0">
                <a:solidFill>
                  <a:srgbClr val="333333"/>
                </a:solidFill>
                <a:latin typeface="pingfang SC"/>
              </a:rPr>
              <a:t>A → C</a:t>
            </a:r>
            <a:r>
              <a:rPr lang="zh-CN" altLang="en-US" dirty="0">
                <a:solidFill>
                  <a:srgbClr val="333333"/>
                </a:solidFill>
                <a:latin typeface="pingfang SC"/>
              </a:rPr>
              <a:t>，此时 </a:t>
            </a:r>
            <a:r>
              <a:rPr lang="en-US" altLang="zh-CN" dirty="0">
                <a:solidFill>
                  <a:srgbClr val="333333"/>
                </a:solidFill>
                <a:latin typeface="pingfang SC"/>
              </a:rPr>
              <a:t>CMS </a:t>
            </a:r>
            <a:r>
              <a:rPr lang="zh-CN" altLang="en-US" dirty="0">
                <a:solidFill>
                  <a:srgbClr val="333333"/>
                </a:solidFill>
                <a:latin typeface="pingfang SC"/>
              </a:rPr>
              <a:t>在写屏障（</a:t>
            </a:r>
            <a:r>
              <a:rPr lang="en-US" altLang="zh-CN" dirty="0">
                <a:solidFill>
                  <a:srgbClr val="333333"/>
                </a:solidFill>
                <a:latin typeface="pingfang SC"/>
              </a:rPr>
              <a:t>Write Barrier</a:t>
            </a:r>
            <a:r>
              <a:rPr lang="zh-CN" altLang="en-US" dirty="0">
                <a:solidFill>
                  <a:srgbClr val="333333"/>
                </a:solidFill>
                <a:latin typeface="pingfang SC"/>
              </a:rPr>
              <a:t>）里发现有一个白色对象的引用（</a:t>
            </a:r>
            <a:r>
              <a:rPr lang="en-US" altLang="zh-CN" dirty="0">
                <a:solidFill>
                  <a:srgbClr val="333333"/>
                </a:solidFill>
                <a:latin typeface="pingfang SC"/>
              </a:rPr>
              <a:t>C</a:t>
            </a:r>
            <a:r>
              <a:rPr lang="zh-CN" altLang="en-US" dirty="0">
                <a:solidFill>
                  <a:srgbClr val="333333"/>
                </a:solidFill>
                <a:latin typeface="pingfang SC"/>
              </a:rPr>
              <a:t>）被赋值到黑色对象（</a:t>
            </a:r>
            <a:r>
              <a:rPr lang="en-US" altLang="zh-CN" dirty="0">
                <a:solidFill>
                  <a:srgbClr val="333333"/>
                </a:solidFill>
                <a:latin typeface="pingfang SC"/>
              </a:rPr>
              <a:t>A</a:t>
            </a:r>
            <a:r>
              <a:rPr lang="zh-CN" altLang="en-US" dirty="0">
                <a:solidFill>
                  <a:srgbClr val="333333"/>
                </a:solidFill>
                <a:latin typeface="pingfang SC"/>
              </a:rPr>
              <a:t>）的字段里，那就会将 </a:t>
            </a:r>
            <a:r>
              <a:rPr lang="en-US" altLang="zh-CN" dirty="0">
                <a:solidFill>
                  <a:srgbClr val="333333"/>
                </a:solidFill>
                <a:latin typeface="pingfang SC"/>
              </a:rPr>
              <a:t>C </a:t>
            </a:r>
            <a:r>
              <a:rPr lang="zh-CN" altLang="en-US" dirty="0">
                <a:solidFill>
                  <a:srgbClr val="333333"/>
                </a:solidFill>
                <a:latin typeface="pingfang SC"/>
              </a:rPr>
              <a:t>这个白色对象设置为灰色，即增量更新（</a:t>
            </a:r>
            <a:r>
              <a:rPr lang="en-US" altLang="zh-CN" dirty="0" err="1">
                <a:solidFill>
                  <a:srgbClr val="333333"/>
                </a:solidFill>
                <a:latin typeface="pingfang SC"/>
              </a:rPr>
              <a:t>Imcremental</a:t>
            </a:r>
            <a:r>
              <a:rPr lang="en-US" altLang="zh-CN" dirty="0">
                <a:solidFill>
                  <a:srgbClr val="333333"/>
                </a:solidFill>
                <a:latin typeface="pingfang SC"/>
              </a:rPr>
              <a:t> update</a:t>
            </a:r>
            <a:r>
              <a:rPr lang="zh-CN" altLang="en-US" dirty="0">
                <a:solidFill>
                  <a:srgbClr val="333333"/>
                </a:solidFill>
                <a:latin typeface="pingfang SC"/>
              </a:rPr>
              <a:t>）。</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2867584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047C05-6735-4980-8515-251D5BA8C6D4}"/>
              </a:ext>
            </a:extLst>
          </p:cNvPr>
          <p:cNvSpPr>
            <a:spLocks noGrp="1"/>
          </p:cNvSpPr>
          <p:nvPr>
            <p:ph idx="1"/>
          </p:nvPr>
        </p:nvSpPr>
        <p:spPr>
          <a:xfrm>
            <a:off x="677334" y="562063"/>
            <a:ext cx="8596668" cy="5479300"/>
          </a:xfrm>
        </p:spPr>
        <p:txBody>
          <a:bodyPr/>
          <a:lstStyle/>
          <a:p>
            <a:r>
              <a:rPr lang="zh-CN" altLang="en-US" dirty="0"/>
              <a:t>出现老年代引用新生代</a:t>
            </a:r>
            <a:endParaRPr lang="en-US" altLang="zh-CN" dirty="0"/>
          </a:p>
          <a:p>
            <a:r>
              <a:rPr lang="en-US" altLang="zh-CN" b="1" dirty="0">
                <a:solidFill>
                  <a:srgbClr val="0070C0"/>
                </a:solidFill>
              </a:rPr>
              <a:t>JVM</a:t>
            </a:r>
            <a:r>
              <a:rPr lang="zh-CN" altLang="en-US" b="1" dirty="0">
                <a:solidFill>
                  <a:srgbClr val="0070C0"/>
                </a:solidFill>
              </a:rPr>
              <a:t>采用卡片标记（</a:t>
            </a:r>
            <a:r>
              <a:rPr lang="en-US" altLang="zh-CN" b="1" dirty="0">
                <a:solidFill>
                  <a:srgbClr val="0070C0"/>
                </a:solidFill>
              </a:rPr>
              <a:t>Card Marking</a:t>
            </a:r>
            <a:r>
              <a:rPr lang="zh-CN" altLang="en-US" b="1" dirty="0">
                <a:solidFill>
                  <a:srgbClr val="0070C0"/>
                </a:solidFill>
              </a:rPr>
              <a:t>）方法</a:t>
            </a:r>
            <a:r>
              <a:rPr lang="zh-CN" altLang="en-US" dirty="0"/>
              <a:t>，避免 </a:t>
            </a:r>
            <a:r>
              <a:rPr lang="en-US" altLang="zh-CN" dirty="0"/>
              <a:t>Minor GC </a:t>
            </a:r>
            <a:r>
              <a:rPr lang="zh-CN" altLang="en-US" dirty="0"/>
              <a:t>时需要扫描整个老年代。做法是：将老年代按照一定大小分片，每一片对应 </a:t>
            </a:r>
            <a:r>
              <a:rPr lang="en-US" altLang="zh-CN" dirty="0"/>
              <a:t>Cards </a:t>
            </a:r>
            <a:r>
              <a:rPr lang="zh-CN" altLang="en-US" dirty="0"/>
              <a:t>中一项，如果老年代的对象发生了修改或指向了新生代对象，就将这个老年代的 </a:t>
            </a:r>
            <a:r>
              <a:rPr lang="en-US" altLang="zh-CN" dirty="0"/>
              <a:t>Card </a:t>
            </a:r>
            <a:r>
              <a:rPr lang="zh-CN" altLang="en-US" dirty="0"/>
              <a:t>标记为 </a:t>
            </a:r>
            <a:r>
              <a:rPr lang="en-US" altLang="zh-CN" dirty="0"/>
              <a:t>dirty</a:t>
            </a:r>
            <a:r>
              <a:rPr lang="zh-CN" altLang="en-US" dirty="0"/>
              <a:t>。</a:t>
            </a:r>
            <a:r>
              <a:rPr lang="en-US" altLang="zh-CN" dirty="0"/>
              <a:t>Young GC </a:t>
            </a:r>
            <a:r>
              <a:rPr lang="zh-CN" altLang="en-US" dirty="0"/>
              <a:t>时，</a:t>
            </a:r>
            <a:r>
              <a:rPr lang="en-US" altLang="zh-CN" dirty="0"/>
              <a:t>dirty card </a:t>
            </a:r>
            <a:r>
              <a:rPr lang="zh-CN" altLang="en-US" dirty="0"/>
              <a:t>加入待扫描的 </a:t>
            </a:r>
            <a:r>
              <a:rPr lang="en-US" altLang="zh-CN" dirty="0">
                <a:solidFill>
                  <a:srgbClr val="0070C0"/>
                </a:solidFill>
              </a:rPr>
              <a:t>GC Roots </a:t>
            </a:r>
            <a:r>
              <a:rPr lang="zh-CN" altLang="en-US" dirty="0">
                <a:solidFill>
                  <a:srgbClr val="0070C0"/>
                </a:solidFill>
              </a:rPr>
              <a:t>范围</a:t>
            </a:r>
            <a:r>
              <a:rPr lang="zh-CN" altLang="en-US" dirty="0"/>
              <a:t>，避免扫描整个老年代的对象，</a:t>
            </a:r>
            <a:r>
              <a:rPr lang="en-US" altLang="zh-CN" dirty="0"/>
              <a:t>GC </a:t>
            </a:r>
            <a:r>
              <a:rPr lang="zh-CN" altLang="en-US" dirty="0"/>
              <a:t>时如何处理？</a:t>
            </a:r>
            <a:endParaRPr lang="en-US" altLang="zh-CN" dirty="0"/>
          </a:p>
          <a:p>
            <a:endParaRPr lang="zh-CN" altLang="en-US" dirty="0"/>
          </a:p>
        </p:txBody>
      </p:sp>
      <p:pic>
        <p:nvPicPr>
          <p:cNvPr id="4098" name="Picture 2">
            <a:extLst>
              <a:ext uri="{FF2B5EF4-FFF2-40B4-BE49-F238E27FC236}">
                <a16:creationId xmlns:a16="http://schemas.microsoft.com/office/drawing/2014/main" id="{CCDF4ED4-FA61-4F18-9CB2-16AB2A650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345" y="2689633"/>
            <a:ext cx="48768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70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F6EFB-1B32-4BD7-AEE7-9DD0CAE115AF}"/>
              </a:ext>
            </a:extLst>
          </p:cNvPr>
          <p:cNvSpPr>
            <a:spLocks noGrp="1"/>
          </p:cNvSpPr>
          <p:nvPr>
            <p:ph type="title"/>
          </p:nvPr>
        </p:nvSpPr>
        <p:spPr/>
        <p:txBody>
          <a:bodyPr/>
          <a:lstStyle/>
          <a:p>
            <a:r>
              <a:rPr lang="en-US" altLang="zh-CN" b="1" dirty="0"/>
              <a:t>CMS</a:t>
            </a:r>
            <a:r>
              <a:rPr lang="zh-CN" altLang="en-US" b="1" dirty="0"/>
              <a:t>的优缺点</a:t>
            </a:r>
            <a:br>
              <a:rPr lang="zh-CN" altLang="en-US" b="1" dirty="0"/>
            </a:br>
            <a:endParaRPr lang="zh-CN" altLang="en-US" dirty="0"/>
          </a:p>
        </p:txBody>
      </p:sp>
      <p:sp>
        <p:nvSpPr>
          <p:cNvPr id="3" name="内容占位符 2">
            <a:extLst>
              <a:ext uri="{FF2B5EF4-FFF2-40B4-BE49-F238E27FC236}">
                <a16:creationId xmlns:a16="http://schemas.microsoft.com/office/drawing/2014/main" id="{E4CC96BF-3065-4CC9-88A6-A7AA9D1E26F3}"/>
              </a:ext>
            </a:extLst>
          </p:cNvPr>
          <p:cNvSpPr>
            <a:spLocks noGrp="1"/>
          </p:cNvSpPr>
          <p:nvPr>
            <p:ph idx="1"/>
          </p:nvPr>
        </p:nvSpPr>
        <p:spPr>
          <a:xfrm>
            <a:off x="677333" y="1518406"/>
            <a:ext cx="10837333" cy="5159231"/>
          </a:xfrm>
        </p:spPr>
        <p:txBody>
          <a:bodyPr>
            <a:normAutofit fontScale="85000" lnSpcReduction="10000"/>
          </a:bodyPr>
          <a:lstStyle/>
          <a:p>
            <a:r>
              <a:rPr lang="zh-CN" altLang="en-US" b="1" dirty="0">
                <a:solidFill>
                  <a:srgbClr val="0070C0"/>
                </a:solidFill>
              </a:rPr>
              <a:t>优点：</a:t>
            </a:r>
          </a:p>
          <a:p>
            <a:r>
              <a:rPr lang="en-US" altLang="zh-CN" dirty="0">
                <a:solidFill>
                  <a:schemeClr val="accent5">
                    <a:lumMod val="50000"/>
                  </a:schemeClr>
                </a:solidFill>
              </a:rPr>
              <a:t>1</a:t>
            </a:r>
            <a:r>
              <a:rPr lang="zh-CN" altLang="en-US" dirty="0">
                <a:solidFill>
                  <a:schemeClr val="accent5">
                    <a:lumMod val="50000"/>
                  </a:schemeClr>
                </a:solidFill>
              </a:rPr>
              <a:t>、</a:t>
            </a:r>
            <a:r>
              <a:rPr lang="zh-CN" altLang="en-US" b="1" dirty="0">
                <a:solidFill>
                  <a:schemeClr val="accent5">
                    <a:lumMod val="50000"/>
                  </a:schemeClr>
                </a:solidFill>
              </a:rPr>
              <a:t>并发收集、低停顿</a:t>
            </a:r>
            <a:r>
              <a:rPr lang="zh-CN" altLang="en-US" dirty="0"/>
              <a:t>，</a:t>
            </a:r>
            <a:r>
              <a:rPr lang="en-US" altLang="zh-CN" dirty="0"/>
              <a:t>Sun</a:t>
            </a:r>
            <a:r>
              <a:rPr lang="zh-CN" altLang="en-US" dirty="0"/>
              <a:t>公司的一些官方文档也称之为并发低停顿收集器（</a:t>
            </a:r>
            <a:r>
              <a:rPr lang="en-US" altLang="zh-CN" dirty="0"/>
              <a:t>Concurrent Low Pause Collector</a:t>
            </a:r>
            <a:r>
              <a:rPr lang="zh-CN" altLang="en-US" dirty="0"/>
              <a:t>）</a:t>
            </a:r>
          </a:p>
          <a:p>
            <a:r>
              <a:rPr lang="zh-CN" altLang="en-US" b="1" dirty="0">
                <a:solidFill>
                  <a:srgbClr val="0070C0"/>
                </a:solidFill>
              </a:rPr>
              <a:t>缺点：</a:t>
            </a:r>
          </a:p>
          <a:p>
            <a:r>
              <a:rPr lang="en-US" altLang="zh-CN" dirty="0">
                <a:solidFill>
                  <a:schemeClr val="accent5">
                    <a:lumMod val="50000"/>
                  </a:schemeClr>
                </a:solidFill>
              </a:rPr>
              <a:t>1</a:t>
            </a:r>
            <a:r>
              <a:rPr lang="zh-CN" altLang="en-US" dirty="0">
                <a:solidFill>
                  <a:schemeClr val="accent5">
                    <a:lumMod val="50000"/>
                  </a:schemeClr>
                </a:solidFill>
              </a:rPr>
              <a:t>、</a:t>
            </a:r>
            <a:r>
              <a:rPr lang="zh-CN" altLang="en-US" b="1" dirty="0">
                <a:solidFill>
                  <a:schemeClr val="accent5">
                    <a:lumMod val="50000"/>
                  </a:schemeClr>
                </a:solidFill>
              </a:rPr>
              <a:t>对</a:t>
            </a:r>
            <a:r>
              <a:rPr lang="en-US" altLang="zh-CN" b="1" dirty="0">
                <a:solidFill>
                  <a:schemeClr val="accent5">
                    <a:lumMod val="50000"/>
                  </a:schemeClr>
                </a:solidFill>
              </a:rPr>
              <a:t>CPU</a:t>
            </a:r>
            <a:r>
              <a:rPr lang="zh-CN" altLang="en-US" b="1" dirty="0">
                <a:solidFill>
                  <a:schemeClr val="accent5">
                    <a:lumMod val="50000"/>
                  </a:schemeClr>
                </a:solidFill>
              </a:rPr>
              <a:t>资源非常敏感</a:t>
            </a:r>
            <a:r>
              <a:rPr lang="zh-CN" altLang="en-US" dirty="0"/>
              <a:t>：在</a:t>
            </a:r>
            <a:r>
              <a:rPr lang="zh-CN" altLang="en-US" b="1" dirty="0">
                <a:solidFill>
                  <a:schemeClr val="accent4">
                    <a:lumMod val="50000"/>
                  </a:schemeClr>
                </a:solidFill>
              </a:rPr>
              <a:t>并发阶段</a:t>
            </a:r>
            <a:r>
              <a:rPr lang="zh-CN" altLang="en-US" dirty="0"/>
              <a:t>，它虽然不会导致用户线程停顿，但会因为占用一部分线程（或</a:t>
            </a:r>
            <a:r>
              <a:rPr lang="en-US" altLang="zh-CN" dirty="0"/>
              <a:t>CPU</a:t>
            </a:r>
            <a:r>
              <a:rPr lang="zh-CN" altLang="en-US" dirty="0"/>
              <a:t>资源）而导致应用程序变慢，总吞吐量降低</a:t>
            </a:r>
          </a:p>
          <a:p>
            <a:r>
              <a:rPr lang="en-US" altLang="zh-CN" b="1" dirty="0">
                <a:solidFill>
                  <a:schemeClr val="accent5">
                    <a:lumMod val="50000"/>
                  </a:schemeClr>
                </a:solidFill>
              </a:rPr>
              <a:t>2</a:t>
            </a:r>
            <a:r>
              <a:rPr lang="zh-CN" altLang="en-US" b="1" dirty="0">
                <a:solidFill>
                  <a:schemeClr val="accent5">
                    <a:lumMod val="50000"/>
                  </a:schemeClr>
                </a:solidFill>
              </a:rPr>
              <a:t>、产生空间碎片：</a:t>
            </a:r>
            <a:r>
              <a:rPr lang="zh-CN" altLang="en-US" dirty="0"/>
              <a:t>基于“标记</a:t>
            </a:r>
            <a:r>
              <a:rPr lang="en-US" altLang="zh-CN" dirty="0"/>
              <a:t>-</a:t>
            </a:r>
            <a:r>
              <a:rPr lang="zh-CN" altLang="en-US" dirty="0"/>
              <a:t>清除”算法实现，意味着收集结束后会有大量空间碎片产生，给大对象分配带来麻烦</a:t>
            </a:r>
          </a:p>
          <a:p>
            <a:r>
              <a:rPr lang="en-US" altLang="zh-CN" b="1" dirty="0">
                <a:solidFill>
                  <a:schemeClr val="accent5">
                    <a:lumMod val="50000"/>
                  </a:schemeClr>
                </a:solidFill>
              </a:rPr>
              <a:t>3</a:t>
            </a:r>
            <a:r>
              <a:rPr lang="zh-CN" altLang="en-US" b="1" dirty="0">
                <a:solidFill>
                  <a:schemeClr val="accent5">
                    <a:lumMod val="50000"/>
                  </a:schemeClr>
                </a:solidFill>
              </a:rPr>
              <a:t>、需要更大的堆空间：</a:t>
            </a:r>
            <a:r>
              <a:rPr lang="en-US" altLang="zh-CN" dirty="0"/>
              <a:t>CMS</a:t>
            </a:r>
            <a:r>
              <a:rPr lang="zh-CN" altLang="en-US" dirty="0"/>
              <a:t>标记阶段应用程序还在继续执行，就会有堆空间继续分配的情况，为保证 </a:t>
            </a:r>
            <a:r>
              <a:rPr lang="en-US" altLang="zh-CN" dirty="0"/>
              <a:t>CMS </a:t>
            </a:r>
            <a:r>
              <a:rPr lang="zh-CN" altLang="en-US" dirty="0"/>
              <a:t>将堆回收完之前还有空间分配给正在运行的程序，必须预留一部分空间</a:t>
            </a:r>
          </a:p>
          <a:p>
            <a:r>
              <a:rPr lang="zh-CN" altLang="en-US" b="1" dirty="0"/>
              <a:t>③ </a:t>
            </a:r>
            <a:r>
              <a:rPr lang="en-US" altLang="zh-CN" b="1" dirty="0"/>
              <a:t>CMS</a:t>
            </a:r>
            <a:r>
              <a:rPr lang="zh-CN" altLang="en-US" b="1" dirty="0"/>
              <a:t>调优策略</a:t>
            </a:r>
            <a:endParaRPr lang="zh-CN" altLang="en-US" dirty="0"/>
          </a:p>
          <a:p>
            <a:r>
              <a:rPr lang="en-US" altLang="zh-CN" b="1" dirty="0">
                <a:solidFill>
                  <a:schemeClr val="accent4">
                    <a:lumMod val="50000"/>
                  </a:schemeClr>
                </a:solidFill>
              </a:rPr>
              <a:t>-</a:t>
            </a:r>
            <a:r>
              <a:rPr lang="en-US" altLang="zh-CN" b="1" dirty="0" err="1">
                <a:solidFill>
                  <a:schemeClr val="accent4">
                    <a:lumMod val="50000"/>
                  </a:schemeClr>
                </a:solidFill>
              </a:rPr>
              <a:t>XX:CMSInitiatingOccupancyFraction</a:t>
            </a:r>
            <a:r>
              <a:rPr lang="en-US" altLang="zh-CN" b="1" dirty="0">
                <a:solidFill>
                  <a:schemeClr val="accent4">
                    <a:lumMod val="50000"/>
                  </a:schemeClr>
                </a:solidFill>
              </a:rPr>
              <a:t>=70 </a:t>
            </a:r>
            <a:r>
              <a:rPr lang="en-US" altLang="zh-CN" dirty="0"/>
              <a:t>: </a:t>
            </a:r>
            <a:r>
              <a:rPr lang="zh-CN" altLang="en-US" dirty="0"/>
              <a:t>该值代表老年代堆空间的使用率，默认值是</a:t>
            </a:r>
            <a:r>
              <a:rPr lang="en-US" altLang="zh-CN" dirty="0"/>
              <a:t>92</a:t>
            </a:r>
            <a:r>
              <a:rPr lang="zh-CN" altLang="en-US" dirty="0"/>
              <a:t>，假如设置为</a:t>
            </a:r>
            <a:r>
              <a:rPr lang="en-US" altLang="zh-CN" dirty="0"/>
              <a:t>70</a:t>
            </a:r>
            <a:r>
              <a:rPr lang="zh-CN" altLang="en-US" dirty="0"/>
              <a:t>，就表示第一次 </a:t>
            </a:r>
            <a:r>
              <a:rPr lang="en-US" altLang="zh-CN" dirty="0"/>
              <a:t>CMS </a:t>
            </a:r>
            <a:r>
              <a:rPr lang="zh-CN" altLang="en-US" dirty="0"/>
              <a:t>垃圾收集会在老年代占用 </a:t>
            </a:r>
            <a:r>
              <a:rPr lang="en-US" altLang="zh-CN" dirty="0"/>
              <a:t>70% </a:t>
            </a:r>
            <a:r>
              <a:rPr lang="zh-CN" altLang="en-US" dirty="0"/>
              <a:t>时触发。过大会使 </a:t>
            </a:r>
            <a:r>
              <a:rPr lang="en-US" altLang="zh-CN" dirty="0"/>
              <a:t>STW </a:t>
            </a:r>
            <a:r>
              <a:rPr lang="zh-CN" altLang="en-US" dirty="0"/>
              <a:t>时间过程，过小会影响吞吐率</a:t>
            </a:r>
          </a:p>
          <a:p>
            <a:r>
              <a:rPr lang="en-US" altLang="zh-CN" b="1" dirty="0">
                <a:solidFill>
                  <a:schemeClr val="accent4">
                    <a:lumMod val="50000"/>
                  </a:schemeClr>
                </a:solidFill>
              </a:rPr>
              <a:t>-XX:+</a:t>
            </a:r>
            <a:r>
              <a:rPr lang="en-US" altLang="zh-CN" b="1" dirty="0" err="1">
                <a:solidFill>
                  <a:schemeClr val="accent4">
                    <a:lumMod val="50000"/>
                  </a:schemeClr>
                </a:solidFill>
              </a:rPr>
              <a:t>UseCMSCompactAtFullCollection</a:t>
            </a:r>
            <a:r>
              <a:rPr lang="zh-CN" altLang="en-US" dirty="0"/>
              <a:t>，</a:t>
            </a:r>
            <a:r>
              <a:rPr lang="en-US" altLang="zh-CN" b="1" dirty="0">
                <a:solidFill>
                  <a:schemeClr val="accent4">
                    <a:lumMod val="50000"/>
                  </a:schemeClr>
                </a:solidFill>
              </a:rPr>
              <a:t>-</a:t>
            </a:r>
            <a:r>
              <a:rPr lang="en-US" altLang="zh-CN" b="1" dirty="0" err="1">
                <a:solidFill>
                  <a:schemeClr val="accent4">
                    <a:lumMod val="50000"/>
                  </a:schemeClr>
                </a:solidFill>
              </a:rPr>
              <a:t>XX:CMSFullGCsBeforeCompaction</a:t>
            </a:r>
            <a:r>
              <a:rPr lang="en-US" altLang="zh-CN" b="1" dirty="0">
                <a:solidFill>
                  <a:schemeClr val="accent4">
                    <a:lumMod val="50000"/>
                  </a:schemeClr>
                </a:solidFill>
              </a:rPr>
              <a:t>=4</a:t>
            </a:r>
            <a:r>
              <a:rPr lang="zh-CN" altLang="en-US" dirty="0"/>
              <a:t>：执行</a:t>
            </a:r>
            <a:r>
              <a:rPr lang="en-US" altLang="zh-CN" dirty="0"/>
              <a:t>4</a:t>
            </a:r>
            <a:r>
              <a:rPr lang="zh-CN" altLang="en-US" dirty="0"/>
              <a:t>次不压缩的 </a:t>
            </a:r>
            <a:r>
              <a:rPr lang="en-US" altLang="zh-CN" dirty="0"/>
              <a:t>Full GC </a:t>
            </a:r>
            <a:r>
              <a:rPr lang="zh-CN" altLang="en-US" dirty="0"/>
              <a:t>后，会执行一次内存压缩的过程，用来消除内存碎片</a:t>
            </a:r>
          </a:p>
          <a:p>
            <a:r>
              <a:rPr lang="en-US" altLang="zh-CN" b="1" dirty="0">
                <a:solidFill>
                  <a:schemeClr val="accent4">
                    <a:lumMod val="50000"/>
                  </a:schemeClr>
                </a:solidFill>
              </a:rPr>
              <a:t>-XX:+</a:t>
            </a:r>
            <a:r>
              <a:rPr lang="en-US" altLang="zh-CN" b="1" dirty="0" err="1">
                <a:solidFill>
                  <a:schemeClr val="accent4">
                    <a:lumMod val="50000"/>
                  </a:schemeClr>
                </a:solidFill>
              </a:rPr>
              <a:t>ConcGCThreads</a:t>
            </a:r>
            <a:r>
              <a:rPr lang="zh-CN" altLang="en-US" dirty="0"/>
              <a:t>：并发 </a:t>
            </a:r>
            <a:r>
              <a:rPr lang="en-US" altLang="zh-CN" dirty="0"/>
              <a:t>CMS </a:t>
            </a:r>
            <a:r>
              <a:rPr lang="zh-CN" altLang="en-US" dirty="0"/>
              <a:t>过程运行时的线程数，</a:t>
            </a:r>
            <a:r>
              <a:rPr lang="en-US" altLang="zh-CN" dirty="0"/>
              <a:t>CMS </a:t>
            </a:r>
            <a:r>
              <a:rPr lang="zh-CN" altLang="en-US" dirty="0"/>
              <a:t>默认回收线程数是 </a:t>
            </a:r>
            <a:r>
              <a:rPr lang="en-US" altLang="zh-CN" dirty="0"/>
              <a:t>(CPU+3) / 4</a:t>
            </a:r>
            <a:r>
              <a:rPr lang="zh-CN" altLang="en-US" dirty="0"/>
              <a:t>。更多的线程会加快并发垃圾回收过程，但会带来额外的同步开销。</a:t>
            </a:r>
          </a:p>
          <a:p>
            <a:r>
              <a:rPr lang="zh-CN" altLang="en-US" dirty="0"/>
              <a:t>年轻代调优：</a:t>
            </a:r>
            <a:r>
              <a:rPr lang="en-US" altLang="zh-CN" dirty="0"/>
              <a:t>Young GC </a:t>
            </a:r>
            <a:r>
              <a:rPr lang="zh-CN" altLang="en-US" dirty="0"/>
              <a:t>频次高，则增大新生代；</a:t>
            </a:r>
            <a:r>
              <a:rPr lang="en-US" altLang="zh-CN" dirty="0"/>
              <a:t>Young GC </a:t>
            </a:r>
            <a:r>
              <a:rPr lang="zh-CN" altLang="en-US" dirty="0"/>
              <a:t>时间长，则减少新生代。尽量在 </a:t>
            </a:r>
            <a:r>
              <a:rPr lang="en-US" altLang="zh-CN" dirty="0"/>
              <a:t>Young GC </a:t>
            </a:r>
            <a:r>
              <a:rPr lang="zh-CN" altLang="en-US" dirty="0"/>
              <a:t>时候回收大部分垃圾</a:t>
            </a:r>
          </a:p>
          <a:p>
            <a:endParaRPr lang="zh-CN" altLang="en-US" dirty="0"/>
          </a:p>
        </p:txBody>
      </p:sp>
    </p:spTree>
    <p:extLst>
      <p:ext uri="{BB962C8B-B14F-4D97-AF65-F5344CB8AC3E}">
        <p14:creationId xmlns:p14="http://schemas.microsoft.com/office/powerpoint/2010/main" val="1328417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7A874-179B-454D-B3DD-4C0F36ACFF23}"/>
              </a:ext>
            </a:extLst>
          </p:cNvPr>
          <p:cNvSpPr>
            <a:spLocks noGrp="1"/>
          </p:cNvSpPr>
          <p:nvPr>
            <p:ph type="title"/>
          </p:nvPr>
        </p:nvSpPr>
        <p:spPr/>
        <p:txBody>
          <a:bodyPr/>
          <a:lstStyle/>
          <a:p>
            <a:r>
              <a:rPr lang="en-US" altLang="zh-CN" b="1" dirty="0"/>
              <a:t>G1</a:t>
            </a:r>
            <a:br>
              <a:rPr lang="en-US" altLang="zh-CN" b="1" dirty="0"/>
            </a:br>
            <a:endParaRPr lang="zh-CN" altLang="en-US" dirty="0"/>
          </a:p>
        </p:txBody>
      </p:sp>
      <p:sp>
        <p:nvSpPr>
          <p:cNvPr id="3" name="内容占位符 2">
            <a:extLst>
              <a:ext uri="{FF2B5EF4-FFF2-40B4-BE49-F238E27FC236}">
                <a16:creationId xmlns:a16="http://schemas.microsoft.com/office/drawing/2014/main" id="{B5BD41DE-0F2E-4837-8827-A3EE5EDCE37C}"/>
              </a:ext>
            </a:extLst>
          </p:cNvPr>
          <p:cNvSpPr>
            <a:spLocks noGrp="1"/>
          </p:cNvSpPr>
          <p:nvPr>
            <p:ph idx="1"/>
          </p:nvPr>
        </p:nvSpPr>
        <p:spPr>
          <a:xfrm>
            <a:off x="677334" y="1468073"/>
            <a:ext cx="8596668" cy="4573289"/>
          </a:xfrm>
        </p:spPr>
        <p:txBody>
          <a:bodyPr/>
          <a:lstStyle/>
          <a:p>
            <a:r>
              <a:rPr lang="en-US" altLang="zh-CN" b="1" dirty="0">
                <a:solidFill>
                  <a:schemeClr val="accent4">
                    <a:lumMod val="50000"/>
                  </a:schemeClr>
                </a:solidFill>
              </a:rPr>
              <a:t>G1</a:t>
            </a:r>
            <a:r>
              <a:rPr lang="zh-CN" altLang="en-US" b="1" dirty="0">
                <a:solidFill>
                  <a:schemeClr val="accent4">
                    <a:lumMod val="50000"/>
                  </a:schemeClr>
                </a:solidFill>
              </a:rPr>
              <a:t>（</a:t>
            </a:r>
            <a:r>
              <a:rPr lang="en-US" altLang="zh-CN" b="1" dirty="0">
                <a:solidFill>
                  <a:schemeClr val="accent4">
                    <a:lumMod val="50000"/>
                  </a:schemeClr>
                </a:solidFill>
              </a:rPr>
              <a:t>Garbage-First</a:t>
            </a:r>
            <a:r>
              <a:rPr lang="zh-CN" altLang="en-US" b="1" dirty="0">
                <a:solidFill>
                  <a:schemeClr val="accent4">
                    <a:lumMod val="50000"/>
                  </a:schemeClr>
                </a:solidFill>
              </a:rPr>
              <a:t>）</a:t>
            </a:r>
            <a:r>
              <a:rPr lang="zh-CN" altLang="en-US" dirty="0"/>
              <a:t>是一款面向服务端应用的垃圾收集器，</a:t>
            </a:r>
            <a:r>
              <a:rPr lang="en-US" altLang="zh-CN" dirty="0"/>
              <a:t>G1</a:t>
            </a:r>
            <a:r>
              <a:rPr lang="zh-CN" altLang="en-US" dirty="0"/>
              <a:t>的设计初衷是最小化 </a:t>
            </a:r>
            <a:r>
              <a:rPr lang="en-US" altLang="zh-CN" dirty="0"/>
              <a:t>STW </a:t>
            </a:r>
            <a:r>
              <a:rPr lang="zh-CN" altLang="en-US" dirty="0"/>
              <a:t>中断时间，通常限制 </a:t>
            </a:r>
            <a:r>
              <a:rPr lang="en-US" altLang="zh-CN" dirty="0"/>
              <a:t>GC </a:t>
            </a:r>
            <a:r>
              <a:rPr lang="zh-CN" altLang="en-US" dirty="0"/>
              <a:t>停顿时间比最大化吞吐率更重要。在</a:t>
            </a:r>
            <a:r>
              <a:rPr lang="en-US" altLang="zh-CN" dirty="0"/>
              <a:t>Java9</a:t>
            </a:r>
            <a:r>
              <a:rPr lang="zh-CN" altLang="en-US" dirty="0"/>
              <a:t>里，</a:t>
            </a:r>
            <a:r>
              <a:rPr lang="en-US" altLang="zh-CN" dirty="0"/>
              <a:t>G1</a:t>
            </a:r>
            <a:r>
              <a:rPr lang="zh-CN" altLang="en-US" dirty="0"/>
              <a:t>已经成为默认的垃圾回收器。</a:t>
            </a:r>
            <a:endParaRPr lang="en-US" altLang="zh-CN" dirty="0"/>
          </a:p>
          <a:p>
            <a:r>
              <a:rPr lang="zh-CN" altLang="en-US" b="1" dirty="0"/>
              <a:t>① 执行过程</a:t>
            </a:r>
            <a:endParaRPr lang="zh-CN" altLang="en-US" dirty="0"/>
          </a:p>
        </p:txBody>
      </p:sp>
      <p:pic>
        <p:nvPicPr>
          <p:cNvPr id="5122" name="Picture 2">
            <a:extLst>
              <a:ext uri="{FF2B5EF4-FFF2-40B4-BE49-F238E27FC236}">
                <a16:creationId xmlns:a16="http://schemas.microsoft.com/office/drawing/2014/main" id="{97916472-B216-43BA-A716-DF461215D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80" y="3020561"/>
            <a:ext cx="68580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37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686D1BF-A7AE-4B2E-96DF-9AAEEE388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78" y="744348"/>
            <a:ext cx="6858000" cy="25336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450DA842-852B-4E42-8D77-E4964EE770C9}"/>
              </a:ext>
            </a:extLst>
          </p:cNvPr>
          <p:cNvSpPr/>
          <p:nvPr/>
        </p:nvSpPr>
        <p:spPr>
          <a:xfrm>
            <a:off x="992697" y="3468848"/>
            <a:ext cx="9032148" cy="2308324"/>
          </a:xfrm>
          <a:prstGeom prst="rect">
            <a:avLst/>
          </a:prstGeom>
        </p:spPr>
        <p:txBody>
          <a:bodyPr wrap="square">
            <a:spAutoFit/>
          </a:bodyPr>
          <a:lstStyle/>
          <a:p>
            <a:r>
              <a:rPr lang="en-US" altLang="zh-CN" b="1" dirty="0">
                <a:solidFill>
                  <a:schemeClr val="accent4">
                    <a:lumMod val="50000"/>
                  </a:schemeClr>
                </a:solidFill>
                <a:latin typeface="pingfang SC"/>
              </a:rPr>
              <a:t>G1</a:t>
            </a:r>
            <a:r>
              <a:rPr lang="zh-CN" altLang="en-US" b="1" dirty="0">
                <a:solidFill>
                  <a:schemeClr val="accent4">
                    <a:lumMod val="50000"/>
                  </a:schemeClr>
                </a:solidFill>
                <a:latin typeface="pingfang SC"/>
              </a:rPr>
              <a:t>的内存布局和其他垃圾收集器有很大区别</a:t>
            </a:r>
            <a:r>
              <a:rPr lang="zh-CN" altLang="en-US" dirty="0">
                <a:solidFill>
                  <a:srgbClr val="333333"/>
                </a:solidFill>
                <a:latin typeface="pingfang SC"/>
              </a:rPr>
              <a:t>，它将整个</a:t>
            </a:r>
            <a:r>
              <a:rPr lang="en-US" altLang="zh-CN" dirty="0">
                <a:solidFill>
                  <a:srgbClr val="333333"/>
                </a:solidFill>
                <a:latin typeface="pingfang SC"/>
              </a:rPr>
              <a:t>Java</a:t>
            </a:r>
            <a:r>
              <a:rPr lang="zh-CN" altLang="en-US" dirty="0">
                <a:solidFill>
                  <a:srgbClr val="333333"/>
                </a:solidFill>
                <a:latin typeface="pingfang SC"/>
              </a:rPr>
              <a:t>堆分为 </a:t>
            </a:r>
            <a:r>
              <a:rPr lang="en-US" altLang="zh-CN" dirty="0">
                <a:solidFill>
                  <a:srgbClr val="333333"/>
                </a:solidFill>
                <a:latin typeface="pingfang SC"/>
              </a:rPr>
              <a:t>n </a:t>
            </a:r>
            <a:r>
              <a:rPr lang="zh-CN" altLang="en-US" dirty="0">
                <a:solidFill>
                  <a:srgbClr val="333333"/>
                </a:solidFill>
                <a:latin typeface="pingfang SC"/>
              </a:rPr>
              <a:t>个大小相等的 </a:t>
            </a:r>
            <a:r>
              <a:rPr lang="en-US" altLang="zh-CN" dirty="0">
                <a:solidFill>
                  <a:srgbClr val="333333"/>
                </a:solidFill>
                <a:latin typeface="pingfang SC"/>
              </a:rPr>
              <a:t>Region</a:t>
            </a:r>
            <a:r>
              <a:rPr lang="zh-CN" altLang="en-US" dirty="0">
                <a:solidFill>
                  <a:srgbClr val="333333"/>
                </a:solidFill>
                <a:latin typeface="pingfang SC"/>
              </a:rPr>
              <a:t>，每个 </a:t>
            </a:r>
            <a:r>
              <a:rPr lang="en-US" altLang="zh-CN" dirty="0">
                <a:solidFill>
                  <a:srgbClr val="333333"/>
                </a:solidFill>
                <a:latin typeface="pingfang SC"/>
              </a:rPr>
              <a:t>Region </a:t>
            </a:r>
            <a:r>
              <a:rPr lang="zh-CN" altLang="en-US" dirty="0">
                <a:solidFill>
                  <a:srgbClr val="333333"/>
                </a:solidFill>
                <a:latin typeface="pingfang SC"/>
              </a:rPr>
              <a:t>占有一块连续的虚拟内存地址。新生代和老年代不再是物理隔离，而是一部分 </a:t>
            </a:r>
            <a:r>
              <a:rPr lang="en-US" altLang="zh-CN" dirty="0">
                <a:solidFill>
                  <a:srgbClr val="333333"/>
                </a:solidFill>
                <a:latin typeface="pingfang SC"/>
              </a:rPr>
              <a:t>Region </a:t>
            </a:r>
            <a:r>
              <a:rPr lang="zh-CN" altLang="en-US" dirty="0">
                <a:solidFill>
                  <a:srgbClr val="333333"/>
                </a:solidFill>
                <a:latin typeface="pingfang SC"/>
              </a:rPr>
              <a:t>的集合。</a:t>
            </a:r>
            <a:endParaRPr lang="en-US" altLang="zh-CN" dirty="0">
              <a:solidFill>
                <a:srgbClr val="333333"/>
              </a:solidFill>
              <a:latin typeface="pingfang SC"/>
            </a:endParaRPr>
          </a:p>
          <a:p>
            <a:endParaRPr lang="zh-CN" altLang="en-US" dirty="0">
              <a:solidFill>
                <a:srgbClr val="333333"/>
              </a:solidFill>
              <a:latin typeface="pingfang SC"/>
            </a:endParaRPr>
          </a:p>
          <a:p>
            <a:r>
              <a:rPr lang="en-US" altLang="zh-CN" dirty="0">
                <a:solidFill>
                  <a:srgbClr val="333333"/>
                </a:solidFill>
                <a:latin typeface="pingfang SC"/>
              </a:rPr>
              <a:t>Region</a:t>
            </a:r>
            <a:r>
              <a:rPr lang="zh-CN" altLang="en-US" dirty="0">
                <a:solidFill>
                  <a:srgbClr val="333333"/>
                </a:solidFill>
                <a:latin typeface="pingfang SC"/>
              </a:rPr>
              <a:t>的大小可以通过 </a:t>
            </a:r>
            <a:r>
              <a:rPr lang="en-US" altLang="zh-CN" dirty="0">
                <a:solidFill>
                  <a:srgbClr val="333333"/>
                </a:solidFill>
                <a:latin typeface="pingfang SC"/>
              </a:rPr>
              <a:t>-XX:G1HeapRegionSize </a:t>
            </a:r>
            <a:r>
              <a:rPr lang="zh-CN" altLang="en-US" dirty="0">
                <a:solidFill>
                  <a:srgbClr val="333333"/>
                </a:solidFill>
                <a:latin typeface="pingfang SC"/>
              </a:rPr>
              <a:t>指定，如果未设置，默认将堆内存平均分为 </a:t>
            </a:r>
            <a:r>
              <a:rPr lang="en-US" altLang="zh-CN" dirty="0">
                <a:solidFill>
                  <a:srgbClr val="333333"/>
                </a:solidFill>
                <a:latin typeface="pingfang SC"/>
              </a:rPr>
              <a:t>2048 </a:t>
            </a:r>
            <a:r>
              <a:rPr lang="zh-CN" altLang="en-US" dirty="0">
                <a:solidFill>
                  <a:srgbClr val="333333"/>
                </a:solidFill>
                <a:latin typeface="pingfang SC"/>
              </a:rPr>
              <a:t>份。</a:t>
            </a:r>
            <a:r>
              <a:rPr lang="en-US" altLang="zh-CN" dirty="0">
                <a:solidFill>
                  <a:srgbClr val="333333"/>
                </a:solidFill>
                <a:latin typeface="pingfang SC"/>
              </a:rPr>
              <a:t>G1</a:t>
            </a:r>
            <a:r>
              <a:rPr lang="zh-CN" altLang="en-US" dirty="0">
                <a:solidFill>
                  <a:srgbClr val="333333"/>
                </a:solidFill>
                <a:latin typeface="pingfang SC"/>
              </a:rPr>
              <a:t>仍属于分代收集器，除了</a:t>
            </a:r>
            <a:r>
              <a:rPr lang="en-US" altLang="zh-CN" dirty="0">
                <a:solidFill>
                  <a:srgbClr val="333333"/>
                </a:solidFill>
                <a:latin typeface="pingfang SC"/>
              </a:rPr>
              <a:t>Eden</a:t>
            </a:r>
            <a:r>
              <a:rPr lang="zh-CN" altLang="en-US" dirty="0">
                <a:solidFill>
                  <a:srgbClr val="333333"/>
                </a:solidFill>
                <a:latin typeface="pingfang SC"/>
              </a:rPr>
              <a:t>、</a:t>
            </a:r>
            <a:r>
              <a:rPr lang="en-US" altLang="zh-CN" dirty="0">
                <a:solidFill>
                  <a:srgbClr val="333333"/>
                </a:solidFill>
                <a:latin typeface="pingfang SC"/>
              </a:rPr>
              <a:t>Survivor</a:t>
            </a:r>
            <a:r>
              <a:rPr lang="zh-CN" altLang="en-US" dirty="0">
                <a:solidFill>
                  <a:srgbClr val="333333"/>
                </a:solidFill>
                <a:latin typeface="pingfang SC"/>
              </a:rPr>
              <a:t>、</a:t>
            </a:r>
            <a:r>
              <a:rPr lang="en-US" altLang="zh-CN" dirty="0">
                <a:solidFill>
                  <a:srgbClr val="333333"/>
                </a:solidFill>
                <a:latin typeface="pingfang SC"/>
              </a:rPr>
              <a:t>Old</a:t>
            </a:r>
            <a:r>
              <a:rPr lang="zh-CN" altLang="en-US" dirty="0">
                <a:solidFill>
                  <a:srgbClr val="333333"/>
                </a:solidFill>
                <a:latin typeface="pingfang SC"/>
              </a:rPr>
              <a:t>区外，还有 </a:t>
            </a:r>
            <a:r>
              <a:rPr lang="en-US" altLang="zh-CN" dirty="0">
                <a:solidFill>
                  <a:srgbClr val="333333"/>
                </a:solidFill>
                <a:latin typeface="pingfang SC"/>
              </a:rPr>
              <a:t>Humongous </a:t>
            </a:r>
            <a:r>
              <a:rPr lang="zh-CN" altLang="en-US" dirty="0">
                <a:solidFill>
                  <a:srgbClr val="333333"/>
                </a:solidFill>
                <a:latin typeface="pingfang SC"/>
              </a:rPr>
              <a:t>区用于专门存放巨型对象（一个对象占用空间</a:t>
            </a:r>
            <a:r>
              <a:rPr lang="en-US" altLang="zh-CN" dirty="0">
                <a:solidFill>
                  <a:srgbClr val="333333"/>
                </a:solidFill>
                <a:latin typeface="pingfang SC"/>
              </a:rPr>
              <a:t>&gt;50%</a:t>
            </a:r>
            <a:r>
              <a:rPr lang="zh-CN" altLang="en-US" dirty="0">
                <a:solidFill>
                  <a:srgbClr val="333333"/>
                </a:solidFill>
                <a:latin typeface="pingfang SC"/>
              </a:rPr>
              <a:t>分区容量），减少短期存在的巨型对象对垃圾收集器造成的负面影响。</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1979700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542EFA-7FC4-4A56-991D-AC1DAD0B4D3B}"/>
              </a:ext>
            </a:extLst>
          </p:cNvPr>
          <p:cNvSpPr>
            <a:spLocks noGrp="1"/>
          </p:cNvSpPr>
          <p:nvPr>
            <p:ph idx="1"/>
          </p:nvPr>
        </p:nvSpPr>
        <p:spPr>
          <a:xfrm>
            <a:off x="677334" y="746621"/>
            <a:ext cx="8596668" cy="5294742"/>
          </a:xfrm>
        </p:spPr>
        <p:txBody>
          <a:bodyPr/>
          <a:lstStyle/>
          <a:p>
            <a:r>
              <a:rPr lang="en-US" altLang="zh-CN" b="1" dirty="0">
                <a:solidFill>
                  <a:schemeClr val="accent5">
                    <a:lumMod val="50000"/>
                  </a:schemeClr>
                </a:solidFill>
              </a:rPr>
              <a:t>G1 </a:t>
            </a:r>
            <a:r>
              <a:rPr lang="zh-CN" altLang="en-US" b="1" dirty="0">
                <a:solidFill>
                  <a:schemeClr val="accent5">
                    <a:lumMod val="50000"/>
                  </a:schemeClr>
                </a:solidFill>
              </a:rPr>
              <a:t>的运作过程分为以下几个步骤</a:t>
            </a:r>
            <a:r>
              <a:rPr lang="zh-CN" altLang="en-US" dirty="0"/>
              <a:t>：</a:t>
            </a:r>
          </a:p>
          <a:p>
            <a:r>
              <a:rPr lang="en-US" altLang="zh-CN" b="1" dirty="0">
                <a:solidFill>
                  <a:srgbClr val="0070C0"/>
                </a:solidFill>
              </a:rPr>
              <a:t>1</a:t>
            </a:r>
            <a:r>
              <a:rPr lang="zh-CN" altLang="en-US" b="1" dirty="0">
                <a:solidFill>
                  <a:srgbClr val="0070C0"/>
                </a:solidFill>
              </a:rPr>
              <a:t>、全局并发标记</a:t>
            </a:r>
            <a:r>
              <a:rPr lang="zh-CN" altLang="en-US" dirty="0"/>
              <a:t>：基于 </a:t>
            </a:r>
            <a:r>
              <a:rPr lang="en-US" altLang="zh-CN" dirty="0"/>
              <a:t>STAB</a:t>
            </a:r>
            <a:r>
              <a:rPr lang="zh-CN" altLang="en-US" dirty="0"/>
              <a:t>（</a:t>
            </a:r>
            <a:r>
              <a:rPr lang="en-US" altLang="zh-CN" dirty="0"/>
              <a:t>snapshot-at-the-beginning</a:t>
            </a:r>
            <a:r>
              <a:rPr lang="zh-CN" altLang="en-US" dirty="0"/>
              <a:t>）形式的并发标记，标记完成后，</a:t>
            </a:r>
            <a:r>
              <a:rPr lang="en-US" altLang="zh-CN" dirty="0"/>
              <a:t>G1 </a:t>
            </a:r>
            <a:r>
              <a:rPr lang="zh-CN" altLang="en-US" dirty="0"/>
              <a:t>基本知道了哪个区域是空的，它首先会收集哪些产出大量空闲空间的区域，这也是它命名为 </a:t>
            </a:r>
            <a:r>
              <a:rPr lang="en-US" altLang="zh-CN" dirty="0"/>
              <a:t>Garbage-First </a:t>
            </a:r>
            <a:r>
              <a:rPr lang="zh-CN" altLang="en-US" dirty="0"/>
              <a:t>的原因</a:t>
            </a:r>
          </a:p>
          <a:p>
            <a:r>
              <a:rPr lang="en-US" altLang="zh-CN" b="1" dirty="0">
                <a:solidFill>
                  <a:srgbClr val="0070C0"/>
                </a:solidFill>
              </a:rPr>
              <a:t>1.1  </a:t>
            </a:r>
            <a:r>
              <a:rPr lang="zh-CN" altLang="en-US" b="1" dirty="0">
                <a:solidFill>
                  <a:srgbClr val="0070C0"/>
                </a:solidFill>
              </a:rPr>
              <a:t>初始标记（</a:t>
            </a:r>
            <a:r>
              <a:rPr lang="en-US" altLang="zh-CN" dirty="0"/>
              <a:t>STW</a:t>
            </a:r>
            <a:r>
              <a:rPr lang="zh-CN" altLang="en-US" dirty="0"/>
              <a:t>，耗时很短）：标记 </a:t>
            </a:r>
            <a:r>
              <a:rPr lang="en-US" altLang="zh-CN" dirty="0"/>
              <a:t>GC Roots </a:t>
            </a:r>
            <a:r>
              <a:rPr lang="zh-CN" altLang="en-US" dirty="0"/>
              <a:t>能直接关联到的对象，将它们的字段压入扫描栈</a:t>
            </a:r>
          </a:p>
          <a:p>
            <a:r>
              <a:rPr lang="en-US" altLang="zh-CN" b="1" dirty="0">
                <a:solidFill>
                  <a:srgbClr val="0070C0"/>
                </a:solidFill>
              </a:rPr>
              <a:t>1.2  </a:t>
            </a:r>
            <a:r>
              <a:rPr lang="zh-CN" altLang="en-US" b="1" dirty="0">
                <a:solidFill>
                  <a:srgbClr val="0070C0"/>
                </a:solidFill>
              </a:rPr>
              <a:t>并发标记</a:t>
            </a:r>
            <a:r>
              <a:rPr lang="zh-CN" altLang="en-US" dirty="0"/>
              <a:t>（与用户线程并发执行，耗时较长）：</a:t>
            </a:r>
            <a:r>
              <a:rPr lang="en-US" altLang="zh-CN" dirty="0"/>
              <a:t>GC </a:t>
            </a:r>
            <a:r>
              <a:rPr lang="zh-CN" altLang="en-US" dirty="0"/>
              <a:t>线程不断从扫描栈中取出引用，然后递归标记，直至扫描栈清空</a:t>
            </a:r>
          </a:p>
          <a:p>
            <a:r>
              <a:rPr lang="en-US" altLang="zh-CN" b="1" dirty="0">
                <a:solidFill>
                  <a:srgbClr val="0070C0"/>
                </a:solidFill>
              </a:rPr>
              <a:t>1.3  </a:t>
            </a:r>
            <a:r>
              <a:rPr lang="zh-CN" altLang="en-US" b="1" dirty="0">
                <a:solidFill>
                  <a:srgbClr val="0070C0"/>
                </a:solidFill>
              </a:rPr>
              <a:t>最终标记</a:t>
            </a:r>
            <a:r>
              <a:rPr lang="zh-CN" altLang="en-US" dirty="0"/>
              <a:t>（</a:t>
            </a:r>
            <a:r>
              <a:rPr lang="en-US" altLang="zh-CN" dirty="0"/>
              <a:t>STW</a:t>
            </a:r>
            <a:r>
              <a:rPr lang="zh-CN" altLang="en-US" dirty="0"/>
              <a:t>）：重新标记</a:t>
            </a:r>
            <a:r>
              <a:rPr lang="en-US" altLang="zh-CN" dirty="0"/>
              <a:t>『</a:t>
            </a:r>
            <a:r>
              <a:rPr lang="zh-CN" altLang="en-US" dirty="0"/>
              <a:t>并发标记</a:t>
            </a:r>
            <a:r>
              <a:rPr lang="en-US" altLang="zh-CN" dirty="0"/>
              <a:t>』</a:t>
            </a:r>
            <a:r>
              <a:rPr lang="zh-CN" altLang="en-US" dirty="0"/>
              <a:t>期间因用户程序执行而导致引用发生变动的那一部分标记（写入屏障 </a:t>
            </a:r>
            <a:r>
              <a:rPr lang="en-US" altLang="zh-CN" dirty="0"/>
              <a:t>Write Barrier </a:t>
            </a:r>
            <a:r>
              <a:rPr lang="zh-CN" altLang="en-US" dirty="0"/>
              <a:t>标记的对象）</a:t>
            </a:r>
          </a:p>
          <a:p>
            <a:r>
              <a:rPr lang="en-US" altLang="zh-CN" b="1" dirty="0">
                <a:solidFill>
                  <a:srgbClr val="0070C0"/>
                </a:solidFill>
              </a:rPr>
              <a:t>1.4  </a:t>
            </a:r>
            <a:r>
              <a:rPr lang="zh-CN" altLang="en-US" b="1" dirty="0">
                <a:solidFill>
                  <a:srgbClr val="0070C0"/>
                </a:solidFill>
              </a:rPr>
              <a:t>清理（</a:t>
            </a:r>
            <a:r>
              <a:rPr lang="en-US" altLang="zh-CN" b="1" dirty="0">
                <a:solidFill>
                  <a:srgbClr val="0070C0"/>
                </a:solidFill>
              </a:rPr>
              <a:t>STW</a:t>
            </a:r>
            <a:r>
              <a:rPr lang="zh-CN" altLang="en-US" b="1" dirty="0">
                <a:solidFill>
                  <a:srgbClr val="0070C0"/>
                </a:solidFill>
              </a:rPr>
              <a:t>）</a:t>
            </a:r>
            <a:r>
              <a:rPr lang="zh-CN" altLang="en-US" dirty="0"/>
              <a:t>：统计各个 </a:t>
            </a:r>
            <a:r>
              <a:rPr lang="en-US" altLang="zh-CN" dirty="0"/>
              <a:t>Region </a:t>
            </a:r>
            <a:r>
              <a:rPr lang="zh-CN" altLang="en-US" dirty="0"/>
              <a:t>被标记存活的对象有多少，如果发现没有存活对象的 </a:t>
            </a:r>
            <a:r>
              <a:rPr lang="en-US" altLang="zh-CN" dirty="0"/>
              <a:t>Region</a:t>
            </a:r>
            <a:r>
              <a:rPr lang="zh-CN" altLang="en-US" dirty="0"/>
              <a:t>，就会将其整体回收到可分配的 </a:t>
            </a:r>
            <a:r>
              <a:rPr lang="en-US" altLang="zh-CN" dirty="0"/>
              <a:t>Region </a:t>
            </a:r>
            <a:r>
              <a:rPr lang="zh-CN" altLang="en-US" dirty="0"/>
              <a:t>中</a:t>
            </a:r>
          </a:p>
          <a:p>
            <a:r>
              <a:rPr lang="en-US" altLang="zh-CN" b="1" dirty="0">
                <a:solidFill>
                  <a:srgbClr val="0070C0"/>
                </a:solidFill>
              </a:rPr>
              <a:t>2</a:t>
            </a:r>
            <a:r>
              <a:rPr lang="zh-CN" altLang="en-US" b="1" dirty="0">
                <a:solidFill>
                  <a:srgbClr val="0070C0"/>
                </a:solidFill>
              </a:rPr>
              <a:t>、拷贝存活对象：</a:t>
            </a:r>
            <a:r>
              <a:rPr lang="zh-CN" altLang="en-US" dirty="0"/>
              <a:t>将一部分 </a:t>
            </a:r>
            <a:r>
              <a:rPr lang="en-US" altLang="zh-CN" dirty="0"/>
              <a:t>Region </a:t>
            </a:r>
            <a:r>
              <a:rPr lang="zh-CN" altLang="en-US" dirty="0"/>
              <a:t>里的存活对象拷贝到空 </a:t>
            </a:r>
            <a:r>
              <a:rPr lang="en-US" altLang="zh-CN" dirty="0"/>
              <a:t>Region </a:t>
            </a:r>
            <a:r>
              <a:rPr lang="zh-CN" altLang="en-US" dirty="0"/>
              <a:t>里去，然后回收原本的 </a:t>
            </a:r>
            <a:r>
              <a:rPr lang="en-US" altLang="zh-CN" dirty="0"/>
              <a:t>Region </a:t>
            </a:r>
            <a:r>
              <a:rPr lang="zh-CN" altLang="en-US" dirty="0"/>
              <a:t>的空间。</a:t>
            </a:r>
          </a:p>
          <a:p>
            <a:endParaRPr lang="zh-CN" altLang="en-US" dirty="0"/>
          </a:p>
        </p:txBody>
      </p:sp>
    </p:spTree>
    <p:extLst>
      <p:ext uri="{BB962C8B-B14F-4D97-AF65-F5344CB8AC3E}">
        <p14:creationId xmlns:p14="http://schemas.microsoft.com/office/powerpoint/2010/main" val="419148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361BE5-0AD0-4307-B976-CEB154DF32E8}"/>
              </a:ext>
            </a:extLst>
          </p:cNvPr>
          <p:cNvSpPr/>
          <p:nvPr/>
        </p:nvSpPr>
        <p:spPr>
          <a:xfrm>
            <a:off x="599245" y="1205324"/>
            <a:ext cx="9107649" cy="1477328"/>
          </a:xfrm>
          <a:prstGeom prst="rect">
            <a:avLst/>
          </a:prstGeom>
        </p:spPr>
        <p:txBody>
          <a:bodyPr wrap="square">
            <a:spAutoFit/>
          </a:bodyPr>
          <a:lstStyle/>
          <a:p>
            <a:r>
              <a:rPr lang="en-US" altLang="zh-CN" dirty="0">
                <a:solidFill>
                  <a:srgbClr val="333333"/>
                </a:solidFill>
                <a:latin typeface="pingfang SC"/>
              </a:rPr>
              <a:t>G1 </a:t>
            </a:r>
            <a:r>
              <a:rPr lang="zh-CN" altLang="en-US" dirty="0">
                <a:solidFill>
                  <a:srgbClr val="333333"/>
                </a:solidFill>
                <a:latin typeface="pingfang SC"/>
              </a:rPr>
              <a:t>的 </a:t>
            </a:r>
            <a:r>
              <a:rPr lang="en-US" altLang="zh-CN" dirty="0">
                <a:solidFill>
                  <a:srgbClr val="333333"/>
                </a:solidFill>
                <a:latin typeface="pingfang SC"/>
              </a:rPr>
              <a:t>GC </a:t>
            </a:r>
            <a:r>
              <a:rPr lang="zh-CN" altLang="en-US" dirty="0">
                <a:solidFill>
                  <a:srgbClr val="333333"/>
                </a:solidFill>
                <a:latin typeface="pingfang SC"/>
              </a:rPr>
              <a:t>可以分为 </a:t>
            </a:r>
            <a:r>
              <a:rPr lang="en-US" altLang="zh-CN" b="1" dirty="0">
                <a:solidFill>
                  <a:srgbClr val="0070C0"/>
                </a:solidFill>
                <a:latin typeface="pingfang SC"/>
              </a:rPr>
              <a:t>Young GC </a:t>
            </a:r>
            <a:r>
              <a:rPr lang="zh-CN" altLang="en-US" b="1" dirty="0">
                <a:solidFill>
                  <a:srgbClr val="0070C0"/>
                </a:solidFill>
                <a:latin typeface="pingfang SC"/>
              </a:rPr>
              <a:t>和 </a:t>
            </a:r>
            <a:r>
              <a:rPr lang="en-US" altLang="zh-CN" b="1" dirty="0">
                <a:solidFill>
                  <a:srgbClr val="0070C0"/>
                </a:solidFill>
                <a:latin typeface="pingfang SC"/>
              </a:rPr>
              <a:t>Mixed GC </a:t>
            </a:r>
            <a:r>
              <a:rPr lang="zh-CN" altLang="en-US" dirty="0">
                <a:solidFill>
                  <a:srgbClr val="333333"/>
                </a:solidFill>
                <a:latin typeface="pingfang SC"/>
              </a:rPr>
              <a:t>两种类型。</a:t>
            </a:r>
            <a:r>
              <a:rPr lang="en-US" altLang="zh-CN" dirty="0">
                <a:solidFill>
                  <a:srgbClr val="333333"/>
                </a:solidFill>
                <a:latin typeface="pingfang SC"/>
              </a:rPr>
              <a:t>Young GC </a:t>
            </a:r>
            <a:r>
              <a:rPr lang="zh-CN" altLang="en-US" dirty="0">
                <a:solidFill>
                  <a:srgbClr val="333333"/>
                </a:solidFill>
                <a:latin typeface="pingfang SC"/>
              </a:rPr>
              <a:t>是选定所有新生态的 </a:t>
            </a:r>
            <a:r>
              <a:rPr lang="en-US" altLang="zh-CN" dirty="0">
                <a:solidFill>
                  <a:srgbClr val="333333"/>
                </a:solidFill>
                <a:latin typeface="pingfang SC"/>
              </a:rPr>
              <a:t>Region</a:t>
            </a:r>
            <a:r>
              <a:rPr lang="zh-CN" altLang="en-US" dirty="0">
                <a:solidFill>
                  <a:srgbClr val="333333"/>
                </a:solidFill>
                <a:latin typeface="pingfang SC"/>
              </a:rPr>
              <a:t>，通过控制新生代的 </a:t>
            </a:r>
            <a:r>
              <a:rPr lang="en-US" altLang="zh-CN" dirty="0">
                <a:solidFill>
                  <a:srgbClr val="333333"/>
                </a:solidFill>
                <a:latin typeface="pingfang SC"/>
              </a:rPr>
              <a:t>Region </a:t>
            </a:r>
            <a:r>
              <a:rPr lang="zh-CN" altLang="en-US" dirty="0">
                <a:solidFill>
                  <a:srgbClr val="333333"/>
                </a:solidFill>
                <a:latin typeface="pingfang SC"/>
              </a:rPr>
              <a:t>个数控制 </a:t>
            </a:r>
            <a:r>
              <a:rPr lang="en-US" altLang="zh-CN" dirty="0">
                <a:solidFill>
                  <a:srgbClr val="333333"/>
                </a:solidFill>
                <a:latin typeface="pingfang SC"/>
              </a:rPr>
              <a:t>Young GC </a:t>
            </a:r>
            <a:r>
              <a:rPr lang="zh-CN" altLang="en-US" dirty="0">
                <a:solidFill>
                  <a:srgbClr val="333333"/>
                </a:solidFill>
                <a:latin typeface="pingfang SC"/>
              </a:rPr>
              <a:t>的开销。</a:t>
            </a:r>
            <a:r>
              <a:rPr lang="en-US" altLang="zh-CN" dirty="0">
                <a:solidFill>
                  <a:srgbClr val="333333"/>
                </a:solidFill>
                <a:latin typeface="pingfang SC"/>
              </a:rPr>
              <a:t>Mixed GC </a:t>
            </a:r>
            <a:r>
              <a:rPr lang="zh-CN" altLang="en-US" dirty="0">
                <a:solidFill>
                  <a:srgbClr val="333333"/>
                </a:solidFill>
                <a:latin typeface="pingfang SC"/>
              </a:rPr>
              <a:t>是选定所有新生代里的 </a:t>
            </a:r>
            <a:r>
              <a:rPr lang="en-US" altLang="zh-CN" dirty="0">
                <a:solidFill>
                  <a:srgbClr val="333333"/>
                </a:solidFill>
                <a:latin typeface="pingfang SC"/>
              </a:rPr>
              <a:t>Region</a:t>
            </a:r>
            <a:r>
              <a:rPr lang="zh-CN" altLang="en-US" dirty="0">
                <a:solidFill>
                  <a:srgbClr val="333333"/>
                </a:solidFill>
                <a:latin typeface="pingfang SC"/>
              </a:rPr>
              <a:t>，外加根据</a:t>
            </a:r>
            <a:r>
              <a:rPr lang="en-US" altLang="zh-CN" dirty="0">
                <a:solidFill>
                  <a:srgbClr val="333333"/>
                </a:solidFill>
                <a:latin typeface="pingfang SC"/>
              </a:rPr>
              <a:t>『</a:t>
            </a:r>
            <a:r>
              <a:rPr lang="zh-CN" altLang="en-US" dirty="0">
                <a:solidFill>
                  <a:srgbClr val="333333"/>
                </a:solidFill>
                <a:latin typeface="pingfang SC"/>
              </a:rPr>
              <a:t>全局并发标记</a:t>
            </a:r>
            <a:r>
              <a:rPr lang="en-US" altLang="zh-CN" dirty="0">
                <a:solidFill>
                  <a:srgbClr val="333333"/>
                </a:solidFill>
                <a:latin typeface="pingfang SC"/>
              </a:rPr>
              <a:t>』</a:t>
            </a:r>
            <a:r>
              <a:rPr lang="zh-CN" altLang="en-US" dirty="0">
                <a:solidFill>
                  <a:srgbClr val="333333"/>
                </a:solidFill>
                <a:latin typeface="pingfang SC"/>
              </a:rPr>
              <a:t>统计的</a:t>
            </a:r>
            <a:r>
              <a:rPr lang="zh-CN" altLang="en-US" dirty="0">
                <a:solidFill>
                  <a:srgbClr val="FF0000"/>
                </a:solidFill>
                <a:latin typeface="pingfang SC"/>
              </a:rPr>
              <a:t>收益较高</a:t>
            </a:r>
            <a:r>
              <a:rPr lang="zh-CN" altLang="en-US" dirty="0">
                <a:solidFill>
                  <a:srgbClr val="333333"/>
                </a:solidFill>
                <a:latin typeface="pingfang SC"/>
              </a:rPr>
              <a:t>的若干老年代 </a:t>
            </a:r>
            <a:r>
              <a:rPr lang="en-US" altLang="zh-CN" dirty="0">
                <a:solidFill>
                  <a:srgbClr val="333333"/>
                </a:solidFill>
                <a:latin typeface="pingfang SC"/>
              </a:rPr>
              <a:t>Region</a:t>
            </a:r>
            <a:r>
              <a:rPr lang="zh-CN" altLang="en-US" dirty="0">
                <a:solidFill>
                  <a:srgbClr val="333333"/>
                </a:solidFill>
                <a:latin typeface="pingfang SC"/>
              </a:rPr>
              <a:t>，在用户指定的停顿时间内尽可能选择收益较高的老年代 </a:t>
            </a:r>
            <a:r>
              <a:rPr lang="en-US" altLang="zh-CN" dirty="0">
                <a:solidFill>
                  <a:srgbClr val="333333"/>
                </a:solidFill>
                <a:latin typeface="pingfang SC"/>
              </a:rPr>
              <a:t>Region</a:t>
            </a:r>
            <a:r>
              <a:rPr lang="zh-CN" altLang="en-US" dirty="0">
                <a:solidFill>
                  <a:srgbClr val="333333"/>
                </a:solidFill>
                <a:latin typeface="pingfang SC"/>
              </a:rPr>
              <a:t>。</a:t>
            </a:r>
            <a:r>
              <a:rPr lang="en-US" altLang="zh-CN" dirty="0">
                <a:solidFill>
                  <a:srgbClr val="333333"/>
                </a:solidFill>
                <a:latin typeface="pingfang SC"/>
              </a:rPr>
              <a:t>G1 </a:t>
            </a:r>
            <a:r>
              <a:rPr lang="zh-CN" altLang="en-US" dirty="0">
                <a:solidFill>
                  <a:srgbClr val="333333"/>
                </a:solidFill>
                <a:latin typeface="pingfang SC"/>
              </a:rPr>
              <a:t>里不</a:t>
            </a:r>
            <a:r>
              <a:rPr lang="zh-CN" altLang="en-US" b="1" dirty="0">
                <a:solidFill>
                  <a:srgbClr val="0070C0"/>
                </a:solidFill>
                <a:latin typeface="pingfang SC"/>
              </a:rPr>
              <a:t>存在 </a:t>
            </a:r>
            <a:r>
              <a:rPr lang="en-US" altLang="zh-CN" b="1" dirty="0">
                <a:solidFill>
                  <a:srgbClr val="0070C0"/>
                </a:solidFill>
                <a:latin typeface="pingfang SC"/>
              </a:rPr>
              <a:t>Full GC</a:t>
            </a:r>
            <a:r>
              <a:rPr lang="zh-CN" altLang="en-US" dirty="0">
                <a:solidFill>
                  <a:srgbClr val="333333"/>
                </a:solidFill>
                <a:latin typeface="pingfang SC"/>
              </a:rPr>
              <a:t>，老年代的收集全靠 </a:t>
            </a:r>
            <a:r>
              <a:rPr lang="en-US" altLang="zh-CN" dirty="0">
                <a:solidFill>
                  <a:srgbClr val="333333"/>
                </a:solidFill>
                <a:latin typeface="pingfang SC"/>
              </a:rPr>
              <a:t>Mixed GC </a:t>
            </a:r>
            <a:r>
              <a:rPr lang="zh-CN" altLang="en-US" dirty="0">
                <a:solidFill>
                  <a:srgbClr val="333333"/>
                </a:solidFill>
                <a:latin typeface="pingfang SC"/>
              </a:rPr>
              <a:t>来完成。</a:t>
            </a:r>
            <a:endParaRPr lang="zh-CN" altLang="en-US" dirty="0"/>
          </a:p>
        </p:txBody>
      </p:sp>
      <p:pic>
        <p:nvPicPr>
          <p:cNvPr id="7170" name="Picture 2">
            <a:extLst>
              <a:ext uri="{FF2B5EF4-FFF2-40B4-BE49-F238E27FC236}">
                <a16:creationId xmlns:a16="http://schemas.microsoft.com/office/drawing/2014/main" id="{CCEC9374-9447-4A90-87D5-F9BB8DAEE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45" y="3098990"/>
            <a:ext cx="488632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397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7E7190-84DB-4238-8E56-55DAE12A4918}"/>
              </a:ext>
            </a:extLst>
          </p:cNvPr>
          <p:cNvSpPr>
            <a:spLocks noGrp="1"/>
          </p:cNvSpPr>
          <p:nvPr>
            <p:ph idx="1"/>
          </p:nvPr>
        </p:nvSpPr>
        <p:spPr>
          <a:xfrm>
            <a:off x="677333" y="813733"/>
            <a:ext cx="9540458" cy="5227630"/>
          </a:xfrm>
        </p:spPr>
        <p:txBody>
          <a:bodyPr>
            <a:normAutofit fontScale="92500" lnSpcReduction="10000"/>
          </a:bodyPr>
          <a:lstStyle/>
          <a:p>
            <a:r>
              <a:rPr lang="zh-CN" altLang="en-US" dirty="0"/>
              <a:t>在 </a:t>
            </a:r>
            <a:r>
              <a:rPr lang="en-US" altLang="zh-CN" dirty="0"/>
              <a:t>G1 </a:t>
            </a:r>
            <a:r>
              <a:rPr lang="zh-CN" altLang="en-US" dirty="0"/>
              <a:t>中，使用 </a:t>
            </a:r>
            <a:r>
              <a:rPr lang="en-US" altLang="zh-CN" b="1" dirty="0" err="1">
                <a:solidFill>
                  <a:srgbClr val="0070C0"/>
                </a:solidFill>
              </a:rPr>
              <a:t>Rememberd</a:t>
            </a:r>
            <a:r>
              <a:rPr lang="en-US" altLang="zh-CN" b="1" dirty="0">
                <a:solidFill>
                  <a:srgbClr val="0070C0"/>
                </a:solidFill>
              </a:rPr>
              <a:t> Set </a:t>
            </a:r>
            <a:r>
              <a:rPr lang="zh-CN" altLang="en-US" dirty="0"/>
              <a:t>跟踪 </a:t>
            </a:r>
            <a:r>
              <a:rPr lang="en-US" altLang="zh-CN" dirty="0"/>
              <a:t>Region </a:t>
            </a:r>
            <a:r>
              <a:rPr lang="zh-CN" altLang="en-US" dirty="0"/>
              <a:t>内的对象引用，来避免全堆扫描的。每个 </a:t>
            </a:r>
            <a:r>
              <a:rPr lang="en-US" altLang="zh-CN" dirty="0"/>
              <a:t>Region </a:t>
            </a:r>
            <a:r>
              <a:rPr lang="zh-CN" altLang="en-US" dirty="0"/>
              <a:t>都有一个与之对应的 </a:t>
            </a:r>
            <a:r>
              <a:rPr lang="en-US" altLang="zh-CN" b="1" dirty="0" err="1">
                <a:solidFill>
                  <a:srgbClr val="0070C0"/>
                </a:solidFill>
              </a:rPr>
              <a:t>Rememberd</a:t>
            </a:r>
            <a:r>
              <a:rPr lang="en-US" altLang="zh-CN" b="1" dirty="0">
                <a:solidFill>
                  <a:srgbClr val="0070C0"/>
                </a:solidFill>
              </a:rPr>
              <a:t> Set</a:t>
            </a:r>
            <a:r>
              <a:rPr lang="zh-CN" altLang="en-US" dirty="0"/>
              <a:t>，当程序对 </a:t>
            </a:r>
            <a:r>
              <a:rPr lang="en-US" altLang="zh-CN" dirty="0"/>
              <a:t>Reference </a:t>
            </a:r>
            <a:r>
              <a:rPr lang="zh-CN" altLang="en-US" dirty="0"/>
              <a:t>类型的数据进行写操作时，会产生 </a:t>
            </a:r>
            <a:r>
              <a:rPr lang="en-US" altLang="zh-CN" dirty="0"/>
              <a:t>Write Barrier </a:t>
            </a:r>
            <a:r>
              <a:rPr lang="zh-CN" altLang="en-US" dirty="0"/>
              <a:t>暂停中断写操作，</a:t>
            </a:r>
            <a:r>
              <a:rPr lang="zh-CN" altLang="en-US" b="1" dirty="0">
                <a:solidFill>
                  <a:srgbClr val="0070C0"/>
                </a:solidFill>
              </a:rPr>
              <a:t>检查 </a:t>
            </a:r>
            <a:r>
              <a:rPr lang="en-US" altLang="zh-CN" b="1" dirty="0">
                <a:solidFill>
                  <a:srgbClr val="0070C0"/>
                </a:solidFill>
              </a:rPr>
              <a:t>Reference </a:t>
            </a:r>
            <a:r>
              <a:rPr lang="zh-CN" altLang="en-US" b="1" dirty="0">
                <a:solidFill>
                  <a:srgbClr val="0070C0"/>
                </a:solidFill>
              </a:rPr>
              <a:t>引用的对象是否处于不同的 </a:t>
            </a:r>
            <a:r>
              <a:rPr lang="en-US" altLang="zh-CN" b="1" dirty="0">
                <a:solidFill>
                  <a:srgbClr val="0070C0"/>
                </a:solidFill>
              </a:rPr>
              <a:t>Region </a:t>
            </a:r>
            <a:r>
              <a:rPr lang="zh-CN" altLang="en-US" b="1" dirty="0">
                <a:solidFill>
                  <a:srgbClr val="0070C0"/>
                </a:solidFill>
              </a:rPr>
              <a:t>之中</a:t>
            </a:r>
            <a:r>
              <a:rPr lang="zh-CN" altLang="en-US" dirty="0"/>
              <a:t>，如果是，便通过 </a:t>
            </a:r>
            <a:r>
              <a:rPr lang="en-US" altLang="zh-CN" dirty="0" err="1"/>
              <a:t>CardTable</a:t>
            </a:r>
            <a:r>
              <a:rPr lang="en-US" altLang="zh-CN" dirty="0"/>
              <a:t> </a:t>
            </a:r>
            <a:r>
              <a:rPr lang="zh-CN" altLang="en-US" dirty="0"/>
              <a:t>把相关引用信息记录到被引用对象所属 </a:t>
            </a:r>
            <a:r>
              <a:rPr lang="en-US" altLang="zh-CN" dirty="0"/>
              <a:t>Region </a:t>
            </a:r>
            <a:r>
              <a:rPr lang="zh-CN" altLang="en-US" dirty="0"/>
              <a:t>的 </a:t>
            </a:r>
            <a:r>
              <a:rPr lang="en-US" altLang="zh-CN" dirty="0" err="1"/>
              <a:t>Rememberd</a:t>
            </a:r>
            <a:r>
              <a:rPr lang="en-US" altLang="zh-CN" dirty="0"/>
              <a:t> Set </a:t>
            </a:r>
            <a:r>
              <a:rPr lang="zh-CN" altLang="en-US" dirty="0"/>
              <a:t>中。当 </a:t>
            </a:r>
            <a:r>
              <a:rPr lang="en-US" altLang="zh-CN" dirty="0"/>
              <a:t>GC </a:t>
            </a:r>
            <a:r>
              <a:rPr lang="zh-CN" altLang="en-US" dirty="0"/>
              <a:t>时，在</a:t>
            </a:r>
            <a:r>
              <a:rPr lang="en-US" altLang="zh-CN" dirty="0"/>
              <a:t>GC Root </a:t>
            </a:r>
            <a:r>
              <a:rPr lang="zh-CN" altLang="en-US" dirty="0"/>
              <a:t>的枚举范围中加入 </a:t>
            </a:r>
            <a:r>
              <a:rPr lang="en-US" altLang="zh-CN" dirty="0" err="1"/>
              <a:t>Rememberd</a:t>
            </a:r>
            <a:r>
              <a:rPr lang="en-US" altLang="zh-CN" dirty="0"/>
              <a:t> Set </a:t>
            </a:r>
            <a:r>
              <a:rPr lang="zh-CN" altLang="en-US" dirty="0"/>
              <a:t>即可保证不对</a:t>
            </a:r>
            <a:r>
              <a:rPr lang="zh-CN" altLang="en-US" b="1" dirty="0">
                <a:solidFill>
                  <a:srgbClr val="0070C0"/>
                </a:solidFill>
              </a:rPr>
              <a:t>全堆扫描</a:t>
            </a:r>
            <a:r>
              <a:rPr lang="zh-CN" altLang="en-US" dirty="0"/>
              <a:t>，也不会遗漏。</a:t>
            </a:r>
            <a:endParaRPr lang="en-US" altLang="zh-CN" dirty="0"/>
          </a:p>
          <a:p>
            <a:r>
              <a:rPr lang="zh-CN" altLang="en-US" b="1" dirty="0">
                <a:solidFill>
                  <a:schemeClr val="accent5">
                    <a:lumMod val="50000"/>
                  </a:schemeClr>
                </a:solidFill>
              </a:rPr>
              <a:t>② </a:t>
            </a:r>
            <a:r>
              <a:rPr lang="en-US" altLang="zh-CN" b="1" dirty="0">
                <a:solidFill>
                  <a:schemeClr val="accent5">
                    <a:lumMod val="50000"/>
                  </a:schemeClr>
                </a:solidFill>
              </a:rPr>
              <a:t>G1</a:t>
            </a:r>
            <a:r>
              <a:rPr lang="zh-CN" altLang="en-US" b="1" dirty="0">
                <a:solidFill>
                  <a:schemeClr val="accent5">
                    <a:lumMod val="50000"/>
                  </a:schemeClr>
                </a:solidFill>
              </a:rPr>
              <a:t>与</a:t>
            </a:r>
            <a:r>
              <a:rPr lang="en-US" altLang="zh-CN" b="1" dirty="0">
                <a:solidFill>
                  <a:schemeClr val="accent5">
                    <a:lumMod val="50000"/>
                  </a:schemeClr>
                </a:solidFill>
              </a:rPr>
              <a:t>CMS</a:t>
            </a:r>
            <a:r>
              <a:rPr lang="zh-CN" altLang="en-US" b="1" dirty="0">
                <a:solidFill>
                  <a:schemeClr val="accent5">
                    <a:lumMod val="50000"/>
                  </a:schemeClr>
                </a:solidFill>
              </a:rPr>
              <a:t>的比较</a:t>
            </a:r>
          </a:p>
          <a:p>
            <a:r>
              <a:rPr lang="en-US" altLang="zh-CN" dirty="0"/>
              <a:t>G1</a:t>
            </a:r>
            <a:r>
              <a:rPr lang="zh-CN" altLang="en-US" dirty="0"/>
              <a:t>的设计目标是</a:t>
            </a:r>
            <a:r>
              <a:rPr lang="zh-CN" altLang="en-US" b="1" dirty="0">
                <a:solidFill>
                  <a:schemeClr val="accent4">
                    <a:lumMod val="50000"/>
                  </a:schemeClr>
                </a:solidFill>
              </a:rPr>
              <a:t>取消</a:t>
            </a:r>
            <a:r>
              <a:rPr lang="en-US" altLang="zh-CN" dirty="0"/>
              <a:t>CMS</a:t>
            </a:r>
            <a:r>
              <a:rPr lang="zh-CN" altLang="en-US" dirty="0"/>
              <a:t>收集器，</a:t>
            </a:r>
            <a:r>
              <a:rPr lang="en-US" altLang="zh-CN" dirty="0"/>
              <a:t>G1</a:t>
            </a:r>
            <a:r>
              <a:rPr lang="zh-CN" altLang="en-US" dirty="0"/>
              <a:t>与</a:t>
            </a:r>
            <a:r>
              <a:rPr lang="en-US" altLang="zh-CN" dirty="0"/>
              <a:t>CMS</a:t>
            </a:r>
            <a:r>
              <a:rPr lang="zh-CN" altLang="en-US" dirty="0"/>
              <a:t>相比，有一些显而易见的优点：</a:t>
            </a:r>
          </a:p>
          <a:p>
            <a:r>
              <a:rPr lang="en-US" altLang="zh-CN" b="1" dirty="0">
                <a:solidFill>
                  <a:schemeClr val="accent4">
                    <a:lumMod val="50000"/>
                  </a:schemeClr>
                </a:solidFill>
              </a:rPr>
              <a:t>1</a:t>
            </a:r>
            <a:r>
              <a:rPr lang="zh-CN" altLang="en-US" b="1" dirty="0">
                <a:solidFill>
                  <a:schemeClr val="accent4">
                    <a:lumMod val="50000"/>
                  </a:schemeClr>
                </a:solidFill>
              </a:rPr>
              <a:t>、简单可行的性能调优</a:t>
            </a:r>
            <a:r>
              <a:rPr lang="zh-CN" altLang="en-US" dirty="0"/>
              <a:t>：</a:t>
            </a:r>
            <a:r>
              <a:rPr lang="en-US" altLang="zh-CN" dirty="0"/>
              <a:t>-XX:+UseG1GC -Xmx32g</a:t>
            </a:r>
            <a:r>
              <a:rPr lang="zh-CN" altLang="en-US" dirty="0"/>
              <a:t>，使用这两个参数即可应用于生产环境，表示开启</a:t>
            </a:r>
            <a:r>
              <a:rPr lang="en-US" altLang="zh-CN" dirty="0"/>
              <a:t>G1</a:t>
            </a:r>
            <a:r>
              <a:rPr lang="zh-CN" altLang="en-US" dirty="0"/>
              <a:t>，堆最大内存为</a:t>
            </a:r>
            <a:r>
              <a:rPr lang="en-US" altLang="zh-CN" dirty="0"/>
              <a:t>32G</a:t>
            </a:r>
            <a:r>
              <a:rPr lang="zh-CN" altLang="en-US" dirty="0"/>
              <a:t>；</a:t>
            </a:r>
            <a:r>
              <a:rPr lang="en-US" altLang="zh-CN" dirty="0"/>
              <a:t>-</a:t>
            </a:r>
            <a:r>
              <a:rPr lang="en-US" altLang="zh-CN" dirty="0" err="1"/>
              <a:t>XX:MaxGCPauseMillis</a:t>
            </a:r>
            <a:r>
              <a:rPr lang="en-US" altLang="zh-CN" dirty="0"/>
              <a:t>=n </a:t>
            </a:r>
            <a:r>
              <a:rPr lang="zh-CN" altLang="en-US" dirty="0"/>
              <a:t>使用这个参数可设置期望的</a:t>
            </a:r>
            <a:r>
              <a:rPr lang="en-US" altLang="zh-CN" dirty="0"/>
              <a:t>GC</a:t>
            </a:r>
            <a:r>
              <a:rPr lang="zh-CN" altLang="en-US" dirty="0"/>
              <a:t>中暂停时间。取消老年代的物理空间划分，无需对每个代的空间进行大小设置</a:t>
            </a:r>
          </a:p>
          <a:p>
            <a:r>
              <a:rPr lang="en-US" altLang="zh-CN" b="1" dirty="0">
                <a:solidFill>
                  <a:schemeClr val="accent4">
                    <a:lumMod val="50000"/>
                  </a:schemeClr>
                </a:solidFill>
              </a:rPr>
              <a:t>2</a:t>
            </a:r>
            <a:r>
              <a:rPr lang="zh-CN" altLang="en-US" b="1" dirty="0">
                <a:solidFill>
                  <a:schemeClr val="accent4">
                    <a:lumMod val="50000"/>
                  </a:schemeClr>
                </a:solidFill>
              </a:rPr>
              <a:t>、可预测的 </a:t>
            </a:r>
            <a:r>
              <a:rPr lang="en-US" altLang="zh-CN" b="1" dirty="0">
                <a:solidFill>
                  <a:schemeClr val="accent4">
                    <a:lumMod val="50000"/>
                  </a:schemeClr>
                </a:solidFill>
              </a:rPr>
              <a:t>STW </a:t>
            </a:r>
            <a:r>
              <a:rPr lang="zh-CN" altLang="en-US" b="1" dirty="0">
                <a:solidFill>
                  <a:schemeClr val="accent4">
                    <a:lumMod val="50000"/>
                  </a:schemeClr>
                </a:solidFill>
              </a:rPr>
              <a:t>停顿时间：</a:t>
            </a:r>
            <a:r>
              <a:rPr lang="en-US" altLang="zh-CN" dirty="0"/>
              <a:t>G1</a:t>
            </a:r>
            <a:r>
              <a:rPr lang="zh-CN" altLang="en-US" dirty="0"/>
              <a:t>除了追求低停顿外，还能建立可预测的停顿时间模型，能让使用者明确指定 </a:t>
            </a:r>
            <a:r>
              <a:rPr lang="en-US" altLang="zh-CN" dirty="0"/>
              <a:t>GC </a:t>
            </a:r>
            <a:r>
              <a:rPr lang="zh-CN" altLang="en-US" dirty="0"/>
              <a:t>的停顿时间不超过 </a:t>
            </a:r>
            <a:r>
              <a:rPr lang="en-US" altLang="zh-CN" dirty="0">
                <a:solidFill>
                  <a:schemeClr val="accent4">
                    <a:lumMod val="50000"/>
                  </a:schemeClr>
                </a:solidFill>
              </a:rPr>
              <a:t>n </a:t>
            </a:r>
            <a:r>
              <a:rPr lang="zh-CN" altLang="en-US" dirty="0">
                <a:solidFill>
                  <a:schemeClr val="accent4">
                    <a:lumMod val="50000"/>
                  </a:schemeClr>
                </a:solidFill>
              </a:rPr>
              <a:t>毫秒</a:t>
            </a:r>
            <a:r>
              <a:rPr lang="zh-CN" altLang="en-US" dirty="0"/>
              <a:t>。这是通过跟踪各个 </a:t>
            </a:r>
            <a:r>
              <a:rPr lang="en-US" altLang="zh-CN" dirty="0"/>
              <a:t>Region </a:t>
            </a:r>
            <a:r>
              <a:rPr lang="zh-CN" altLang="en-US" dirty="0"/>
              <a:t>里面的垃圾堆积的价值大小（回收所获得的空间大小以及回收所需时间的经验值），在后台维护优先列表，每次根据允许的收集时间，优先回收价值最大的</a:t>
            </a:r>
            <a:r>
              <a:rPr lang="en-US" altLang="zh-CN" dirty="0"/>
              <a:t>Region</a:t>
            </a:r>
            <a:r>
              <a:rPr lang="zh-CN" altLang="en-US" dirty="0"/>
              <a:t>，保证了 </a:t>
            </a:r>
            <a:r>
              <a:rPr lang="en-US" altLang="zh-CN" dirty="0"/>
              <a:t>G1 </a:t>
            </a:r>
            <a:r>
              <a:rPr lang="zh-CN" altLang="en-US" dirty="0"/>
              <a:t>能在有限的时间内可以获取尽可能高的收集效率</a:t>
            </a:r>
          </a:p>
          <a:p>
            <a:r>
              <a:rPr lang="en-US" altLang="zh-CN" b="1" dirty="0">
                <a:solidFill>
                  <a:schemeClr val="accent4">
                    <a:lumMod val="50000"/>
                  </a:schemeClr>
                </a:solidFill>
              </a:rPr>
              <a:t>3</a:t>
            </a:r>
            <a:r>
              <a:rPr lang="zh-CN" altLang="en-US" b="1" dirty="0">
                <a:solidFill>
                  <a:schemeClr val="accent4">
                    <a:lumMod val="50000"/>
                  </a:schemeClr>
                </a:solidFill>
              </a:rPr>
              <a:t>、空间整合：</a:t>
            </a:r>
            <a:r>
              <a:rPr lang="en-US" altLang="zh-CN" dirty="0"/>
              <a:t>G1 </a:t>
            </a:r>
            <a:r>
              <a:rPr lang="zh-CN" altLang="en-US" dirty="0"/>
              <a:t>的两个 </a:t>
            </a:r>
            <a:r>
              <a:rPr lang="en-US" altLang="zh-CN" dirty="0"/>
              <a:t>Region </a:t>
            </a:r>
            <a:r>
              <a:rPr lang="zh-CN" altLang="en-US" dirty="0"/>
              <a:t>之间是基于</a:t>
            </a:r>
            <a:r>
              <a:rPr lang="en-US" altLang="zh-CN" dirty="0"/>
              <a:t>『</a:t>
            </a:r>
            <a:r>
              <a:rPr lang="zh-CN" altLang="en-US" dirty="0"/>
              <a:t>复制</a:t>
            </a:r>
            <a:r>
              <a:rPr lang="en-US" altLang="zh-CN" dirty="0"/>
              <a:t>』</a:t>
            </a:r>
            <a:r>
              <a:rPr lang="zh-CN" altLang="en-US" dirty="0"/>
              <a:t>算法实现，在运作期间不会产生内存碎片，分配大对象时不会因为无法找到连续空间而提前出发 </a:t>
            </a:r>
            <a:r>
              <a:rPr lang="en-US" altLang="zh-CN" dirty="0"/>
              <a:t>Full GC </a:t>
            </a:r>
          </a:p>
          <a:p>
            <a:endParaRPr lang="zh-CN" altLang="en-US" dirty="0"/>
          </a:p>
        </p:txBody>
      </p:sp>
    </p:spTree>
    <p:extLst>
      <p:ext uri="{BB962C8B-B14F-4D97-AF65-F5344CB8AC3E}">
        <p14:creationId xmlns:p14="http://schemas.microsoft.com/office/powerpoint/2010/main" val="30852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BD9C1E35-1D90-48CF-8F70-14083DE20EF8}"/>
              </a:ext>
            </a:extLst>
          </p:cNvPr>
          <p:cNvGraphicFramePr>
            <a:graphicFrameLocks noGrp="1"/>
          </p:cNvGraphicFramePr>
          <p:nvPr>
            <p:extLst>
              <p:ext uri="{D42A27DB-BD31-4B8C-83A1-F6EECF244321}">
                <p14:modId xmlns:p14="http://schemas.microsoft.com/office/powerpoint/2010/main" val="1394317894"/>
              </p:ext>
            </p:extLst>
          </p:nvPr>
        </p:nvGraphicFramePr>
        <p:xfrm>
          <a:off x="744372" y="1369060"/>
          <a:ext cx="9379339" cy="4119880"/>
        </p:xfrm>
        <a:graphic>
          <a:graphicData uri="http://schemas.openxmlformats.org/drawingml/2006/table">
            <a:tbl>
              <a:tblPr firstRow="1" bandRow="1">
                <a:tableStyleId>{5C22544A-7EE6-4342-B048-85BDC9FD1C3A}</a:tableStyleId>
              </a:tblPr>
              <a:tblGrid>
                <a:gridCol w="1672254">
                  <a:extLst>
                    <a:ext uri="{9D8B030D-6E8A-4147-A177-3AD203B41FA5}">
                      <a16:colId xmlns:a16="http://schemas.microsoft.com/office/drawing/2014/main" val="1662849086"/>
                    </a:ext>
                  </a:extLst>
                </a:gridCol>
                <a:gridCol w="3688280">
                  <a:extLst>
                    <a:ext uri="{9D8B030D-6E8A-4147-A177-3AD203B41FA5}">
                      <a16:colId xmlns:a16="http://schemas.microsoft.com/office/drawing/2014/main" val="711383607"/>
                    </a:ext>
                  </a:extLst>
                </a:gridCol>
                <a:gridCol w="4018805">
                  <a:extLst>
                    <a:ext uri="{9D8B030D-6E8A-4147-A177-3AD203B41FA5}">
                      <a16:colId xmlns:a16="http://schemas.microsoft.com/office/drawing/2014/main" val="3196924536"/>
                    </a:ext>
                  </a:extLst>
                </a:gridCol>
              </a:tblGrid>
              <a:tr h="0">
                <a:tc>
                  <a:txBody>
                    <a:bodyPr/>
                    <a:lstStyle/>
                    <a:p>
                      <a:r>
                        <a:rPr lang="zh-CN" altLang="en-US" dirty="0"/>
                        <a:t>区别</a:t>
                      </a:r>
                    </a:p>
                  </a:txBody>
                  <a:tcPr/>
                </a:tc>
                <a:tc>
                  <a:txBody>
                    <a:bodyPr/>
                    <a:lstStyle/>
                    <a:p>
                      <a:r>
                        <a:rPr lang="zh-CN" altLang="en-US" dirty="0"/>
                        <a:t>堆（</a:t>
                      </a:r>
                      <a:r>
                        <a:rPr lang="en-US" altLang="zh-CN" dirty="0"/>
                        <a:t>heap</a:t>
                      </a:r>
                      <a:r>
                        <a:rPr lang="zh-CN" altLang="en-US" dirty="0"/>
                        <a:t>）</a:t>
                      </a:r>
                    </a:p>
                  </a:txBody>
                  <a:tcPr/>
                </a:tc>
                <a:tc>
                  <a:txBody>
                    <a:bodyPr/>
                    <a:lstStyle/>
                    <a:p>
                      <a:r>
                        <a:rPr lang="zh-CN" altLang="en-US" dirty="0"/>
                        <a:t>栈（</a:t>
                      </a:r>
                      <a:r>
                        <a:rPr lang="en-US" altLang="zh-CN" dirty="0"/>
                        <a:t>stack</a:t>
                      </a:r>
                      <a:r>
                        <a:rPr lang="zh-CN" altLang="en-US" dirty="0"/>
                        <a:t>）</a:t>
                      </a:r>
                    </a:p>
                  </a:txBody>
                  <a:tcPr/>
                </a:tc>
                <a:extLst>
                  <a:ext uri="{0D108BD9-81ED-4DB2-BD59-A6C34878D82A}">
                    <a16:rowId xmlns:a16="http://schemas.microsoft.com/office/drawing/2014/main" val="306509896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内存分配方式</a:t>
                      </a:r>
                    </a:p>
                  </a:txBody>
                  <a:tcPr/>
                </a:tc>
                <a:tc>
                  <a:txBody>
                    <a:bodyPr/>
                    <a:lstStyle/>
                    <a:p>
                      <a:r>
                        <a:rPr lang="zh-CN" altLang="en-US" sz="1600" b="0" i="0" kern="1200" dirty="0">
                          <a:solidFill>
                            <a:schemeClr val="dk1"/>
                          </a:solidFill>
                          <a:effectLst/>
                          <a:latin typeface="+mn-lt"/>
                          <a:ea typeface="+mn-ea"/>
                          <a:cs typeface="+mn-cs"/>
                        </a:rPr>
                        <a:t>堆的申请和释放工作由程序员控制，容易产生内存泄漏，容易产生碎片，效率低</a:t>
                      </a:r>
                    </a:p>
                  </a:txBody>
                  <a:tcPr/>
                </a:tc>
                <a:tc>
                  <a:txBody>
                    <a:bodyPr/>
                    <a:lstStyle/>
                    <a:p>
                      <a:r>
                        <a:rPr lang="zh-CN" altLang="en-US" sz="1600" b="0" i="0" kern="1200" dirty="0">
                          <a:solidFill>
                            <a:schemeClr val="dk1"/>
                          </a:solidFill>
                          <a:effectLst/>
                          <a:latin typeface="+mn-lt"/>
                          <a:ea typeface="+mn-ea"/>
                          <a:cs typeface="+mn-cs"/>
                        </a:rPr>
                        <a:t>栈由操作系统（编译器）自动分配释放，无需我们手动控制，有硬件支持，效率高</a:t>
                      </a:r>
                      <a:endParaRPr lang="zh-CN" altLang="en-US" sz="1600" b="0" dirty="0"/>
                    </a:p>
                  </a:txBody>
                  <a:tcPr/>
                </a:tc>
                <a:extLst>
                  <a:ext uri="{0D108BD9-81ED-4DB2-BD59-A6C34878D82A}">
                    <a16:rowId xmlns:a16="http://schemas.microsoft.com/office/drawing/2014/main" val="33289994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申请的效率</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dk1"/>
                        </a:solidFill>
                        <a:effectLst/>
                        <a:latin typeface="+mn-lt"/>
                        <a:ea typeface="+mn-ea"/>
                        <a:cs typeface="+mn-cs"/>
                      </a:endParaRPr>
                    </a:p>
                  </a:txBody>
                  <a:tcPr/>
                </a:tc>
                <a:tc>
                  <a:txBody>
                    <a:bodyPr/>
                    <a:lstStyle/>
                    <a:p>
                      <a:r>
                        <a:rPr lang="zh-CN" altLang="en-US" sz="1600" b="0" i="0" kern="1200" dirty="0">
                          <a:solidFill>
                            <a:schemeClr val="dk1"/>
                          </a:solidFill>
                          <a:effectLst/>
                          <a:latin typeface="+mn-lt"/>
                          <a:ea typeface="+mn-ea"/>
                          <a:cs typeface="+mn-cs"/>
                        </a:rPr>
                        <a:t>堆是有程序员自己分配，速度较慢，容易产生碎片，不过用起来方便。</a:t>
                      </a:r>
                    </a:p>
                  </a:txBody>
                  <a:tcPr/>
                </a:tc>
                <a:tc>
                  <a:txBody>
                    <a:bodyPr/>
                    <a:lstStyle/>
                    <a:p>
                      <a:r>
                        <a:rPr lang="zh-CN" altLang="en-US" sz="1600" b="0" i="0" kern="1200" dirty="0">
                          <a:solidFill>
                            <a:schemeClr val="dk1"/>
                          </a:solidFill>
                          <a:effectLst/>
                          <a:latin typeface="+mn-lt"/>
                          <a:ea typeface="+mn-ea"/>
                          <a:cs typeface="+mn-cs"/>
                        </a:rPr>
                        <a:t>栈由系统自动分配，速度快，但是程序员无法控制。</a:t>
                      </a:r>
                      <a:endParaRPr lang="zh-CN" altLang="en-US" sz="1600" b="0" dirty="0"/>
                    </a:p>
                  </a:txBody>
                  <a:tcPr/>
                </a:tc>
                <a:extLst>
                  <a:ext uri="{0D108BD9-81ED-4DB2-BD59-A6C34878D82A}">
                    <a16:rowId xmlns:a16="http://schemas.microsoft.com/office/drawing/2014/main" val="38460894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空间大小</a:t>
                      </a:r>
                    </a:p>
                  </a:txBody>
                  <a:tcPr/>
                </a:tc>
                <a:tc>
                  <a:txBody>
                    <a:bodyPr/>
                    <a:lstStyle/>
                    <a:p>
                      <a:r>
                        <a:rPr lang="zh-CN" altLang="en-US" sz="1600" b="0" i="0" kern="1200" dirty="0">
                          <a:solidFill>
                            <a:schemeClr val="dk1"/>
                          </a:solidFill>
                          <a:effectLst/>
                          <a:latin typeface="+mn-lt"/>
                          <a:ea typeface="+mn-ea"/>
                          <a:cs typeface="+mn-cs"/>
                        </a:rPr>
                        <a:t>空间大，程序员可申请的堆大小为虚拟内存的大小</a:t>
                      </a:r>
                    </a:p>
                  </a:txBody>
                  <a:tcPr/>
                </a:tc>
                <a:tc>
                  <a:txBody>
                    <a:bodyPr/>
                    <a:lstStyle/>
                    <a:p>
                      <a:r>
                        <a:rPr lang="zh-CN" altLang="en-US" sz="1600" b="0" i="0" kern="1200" dirty="0">
                          <a:solidFill>
                            <a:schemeClr val="dk1"/>
                          </a:solidFill>
                          <a:effectLst/>
                          <a:latin typeface="+mn-lt"/>
                          <a:ea typeface="+mn-ea"/>
                          <a:cs typeface="+mn-cs"/>
                        </a:rPr>
                        <a:t>空间小，进程栈的大小 </a:t>
                      </a:r>
                      <a:r>
                        <a:rPr lang="en-US" altLang="zh-CN" sz="1600" b="0" i="0" kern="1200" dirty="0">
                          <a:solidFill>
                            <a:schemeClr val="dk1"/>
                          </a:solidFill>
                          <a:effectLst/>
                          <a:latin typeface="+mn-lt"/>
                          <a:ea typeface="+mn-ea"/>
                          <a:cs typeface="+mn-cs"/>
                        </a:rPr>
                        <a:t>64bits </a:t>
                      </a:r>
                      <a:r>
                        <a:rPr lang="zh-CN" altLang="en-US" sz="1600" b="0" i="0" kern="1200" dirty="0">
                          <a:solidFill>
                            <a:schemeClr val="dk1"/>
                          </a:solidFill>
                          <a:effectLst/>
                          <a:latin typeface="+mn-lt"/>
                          <a:ea typeface="+mn-ea"/>
                          <a:cs typeface="+mn-cs"/>
                        </a:rPr>
                        <a:t>的 </a:t>
                      </a:r>
                      <a:r>
                        <a:rPr lang="en-US" altLang="zh-CN" sz="1600" b="0" i="0" kern="1200" dirty="0">
                          <a:solidFill>
                            <a:schemeClr val="dk1"/>
                          </a:solidFill>
                          <a:effectLst/>
                          <a:latin typeface="+mn-lt"/>
                          <a:ea typeface="+mn-ea"/>
                          <a:cs typeface="+mn-cs"/>
                        </a:rPr>
                        <a:t>Windows </a:t>
                      </a:r>
                      <a:r>
                        <a:rPr lang="zh-CN" altLang="en-US" sz="1600" b="0" i="0" kern="1200" dirty="0">
                          <a:solidFill>
                            <a:schemeClr val="dk1"/>
                          </a:solidFill>
                          <a:effectLst/>
                          <a:latin typeface="+mn-lt"/>
                          <a:ea typeface="+mn-ea"/>
                          <a:cs typeface="+mn-cs"/>
                        </a:rPr>
                        <a:t>默认 </a:t>
                      </a:r>
                      <a:r>
                        <a:rPr lang="en-US" altLang="zh-CN" sz="1600" b="0" i="0" kern="1200" dirty="0">
                          <a:solidFill>
                            <a:schemeClr val="accent4">
                              <a:lumMod val="50000"/>
                            </a:schemeClr>
                          </a:solidFill>
                          <a:effectLst/>
                          <a:latin typeface="+mn-lt"/>
                          <a:ea typeface="+mn-ea"/>
                          <a:cs typeface="+mn-cs"/>
                        </a:rPr>
                        <a:t>1MB</a:t>
                      </a:r>
                      <a:r>
                        <a:rPr lang="zh-CN" altLang="en-US" sz="1600" b="0" i="0" kern="1200" dirty="0">
                          <a:solidFill>
                            <a:schemeClr val="dk1"/>
                          </a:solidFill>
                          <a:effectLst/>
                          <a:latin typeface="+mn-lt"/>
                          <a:ea typeface="+mn-ea"/>
                          <a:cs typeface="+mn-cs"/>
                        </a:rPr>
                        <a:t>，</a:t>
                      </a:r>
                      <a:r>
                        <a:rPr lang="en-US" altLang="zh-CN" sz="1600" b="0" i="0" kern="1200" dirty="0">
                          <a:solidFill>
                            <a:schemeClr val="dk1"/>
                          </a:solidFill>
                          <a:effectLst/>
                          <a:latin typeface="+mn-lt"/>
                          <a:ea typeface="+mn-ea"/>
                          <a:cs typeface="+mn-cs"/>
                        </a:rPr>
                        <a:t>64bits </a:t>
                      </a:r>
                      <a:r>
                        <a:rPr lang="zh-CN" altLang="en-US" sz="1600" b="0" i="0" kern="1200" dirty="0">
                          <a:solidFill>
                            <a:schemeClr val="dk1"/>
                          </a:solidFill>
                          <a:effectLst/>
                          <a:latin typeface="+mn-lt"/>
                          <a:ea typeface="+mn-ea"/>
                          <a:cs typeface="+mn-cs"/>
                        </a:rPr>
                        <a:t>的 </a:t>
                      </a:r>
                      <a:r>
                        <a:rPr lang="en-US" altLang="zh-CN" sz="1600" b="0" i="0" kern="1200" dirty="0">
                          <a:solidFill>
                            <a:schemeClr val="dk1"/>
                          </a:solidFill>
                          <a:effectLst/>
                          <a:latin typeface="+mn-lt"/>
                          <a:ea typeface="+mn-ea"/>
                          <a:cs typeface="+mn-cs"/>
                        </a:rPr>
                        <a:t>Linux </a:t>
                      </a:r>
                      <a:r>
                        <a:rPr lang="zh-CN" altLang="en-US" sz="1600" b="0" i="0" kern="1200" dirty="0">
                          <a:solidFill>
                            <a:schemeClr val="dk1"/>
                          </a:solidFill>
                          <a:effectLst/>
                          <a:latin typeface="+mn-lt"/>
                          <a:ea typeface="+mn-ea"/>
                          <a:cs typeface="+mn-cs"/>
                        </a:rPr>
                        <a:t>默认 </a:t>
                      </a:r>
                      <a:r>
                        <a:rPr lang="en-US" altLang="zh-CN" sz="1600" b="0" i="0" kern="1200" dirty="0">
                          <a:solidFill>
                            <a:schemeClr val="accent4">
                              <a:lumMod val="50000"/>
                            </a:schemeClr>
                          </a:solidFill>
                          <a:effectLst/>
                          <a:latin typeface="+mn-lt"/>
                          <a:ea typeface="+mn-ea"/>
                          <a:cs typeface="+mn-cs"/>
                        </a:rPr>
                        <a:t>10MB</a:t>
                      </a:r>
                      <a:r>
                        <a:rPr lang="zh-CN" altLang="en-US" sz="1600" b="0" i="0" kern="1200" dirty="0">
                          <a:solidFill>
                            <a:schemeClr val="dk1"/>
                          </a:solidFill>
                          <a:effectLst/>
                          <a:latin typeface="+mn-lt"/>
                          <a:ea typeface="+mn-ea"/>
                          <a:cs typeface="+mn-cs"/>
                        </a:rPr>
                        <a:t>；</a:t>
                      </a:r>
                    </a:p>
                  </a:txBody>
                  <a:tcPr/>
                </a:tc>
                <a:extLst>
                  <a:ext uri="{0D108BD9-81ED-4DB2-BD59-A6C34878D82A}">
                    <a16:rowId xmlns:a16="http://schemas.microsoft.com/office/drawing/2014/main" val="2343200498"/>
                  </a:ext>
                </a:extLst>
              </a:tr>
              <a:tr h="370840">
                <a:tc>
                  <a:txBody>
                    <a:bodyPr/>
                    <a:lstStyle/>
                    <a:p>
                      <a:r>
                        <a:rPr lang="zh-CN" altLang="en-US" sz="1600" b="0" i="0" kern="1200" dirty="0">
                          <a:solidFill>
                            <a:schemeClr val="dk1"/>
                          </a:solidFill>
                          <a:effectLst/>
                          <a:latin typeface="+mn-lt"/>
                          <a:ea typeface="+mn-ea"/>
                          <a:cs typeface="+mn-cs"/>
                        </a:rPr>
                        <a:t>生长方向</a:t>
                      </a:r>
                      <a:endParaRPr lang="zh-CN" altLang="en-US" sz="1600" b="0" dirty="0"/>
                    </a:p>
                  </a:txBody>
                  <a:tcPr/>
                </a:tc>
                <a:tc>
                  <a:txBody>
                    <a:bodyPr/>
                    <a:lstStyle/>
                    <a:p>
                      <a:r>
                        <a:rPr lang="zh-CN" altLang="en-US" sz="1600" b="0" i="0" kern="1200" dirty="0">
                          <a:solidFill>
                            <a:schemeClr val="dk1"/>
                          </a:solidFill>
                          <a:effectLst/>
                          <a:latin typeface="+mn-lt"/>
                          <a:ea typeface="+mn-ea"/>
                          <a:cs typeface="+mn-cs"/>
                        </a:rPr>
                        <a:t>堆的生长方向向上，内存地址由低到高</a:t>
                      </a:r>
                      <a:endParaRPr lang="zh-CN" altLang="en-US" sz="1600" b="0" dirty="0"/>
                    </a:p>
                  </a:txBody>
                  <a:tcPr/>
                </a:tc>
                <a:tc>
                  <a:txBody>
                    <a:bodyPr/>
                    <a:lstStyle/>
                    <a:p>
                      <a:r>
                        <a:rPr lang="zh-CN" altLang="en-US" sz="1600" b="0" i="0" kern="1200" dirty="0">
                          <a:solidFill>
                            <a:schemeClr val="dk1"/>
                          </a:solidFill>
                          <a:effectLst/>
                          <a:latin typeface="+mn-lt"/>
                          <a:ea typeface="+mn-ea"/>
                          <a:cs typeface="+mn-cs"/>
                        </a:rPr>
                        <a:t>栈的生长方向向下，内存地址由高到低</a:t>
                      </a:r>
                      <a:endParaRPr lang="zh-CN" altLang="en-US" sz="1600" b="0" dirty="0"/>
                    </a:p>
                  </a:txBody>
                  <a:tcPr/>
                </a:tc>
                <a:extLst>
                  <a:ext uri="{0D108BD9-81ED-4DB2-BD59-A6C34878D82A}">
                    <a16:rowId xmlns:a16="http://schemas.microsoft.com/office/drawing/2014/main" val="3037622282"/>
                  </a:ext>
                </a:extLst>
              </a:tr>
              <a:tr h="370840">
                <a:tc>
                  <a:txBody>
                    <a:bodyPr/>
                    <a:lstStyle/>
                    <a:p>
                      <a:r>
                        <a:rPr lang="zh-CN" altLang="en-US" sz="1600" b="0" dirty="0"/>
                        <a:t>存放内容</a:t>
                      </a:r>
                    </a:p>
                  </a:txBody>
                  <a:tcPr/>
                </a:tc>
                <a:tc>
                  <a:txBody>
                    <a:bodyPr/>
                    <a:lstStyle/>
                    <a:p>
                      <a:r>
                        <a:rPr lang="zh-CN" altLang="en-US" sz="1600" b="0" i="0" kern="1200" dirty="0">
                          <a:solidFill>
                            <a:schemeClr val="dk1"/>
                          </a:solidFill>
                          <a:effectLst/>
                          <a:latin typeface="+mn-lt"/>
                          <a:ea typeface="+mn-ea"/>
                          <a:cs typeface="+mn-cs"/>
                        </a:rPr>
                        <a:t>堆中具体存放内容是由程序员来填充</a:t>
                      </a:r>
                      <a:endParaRPr lang="zh-CN" altLang="en-US" sz="1600" b="0" dirty="0"/>
                    </a:p>
                  </a:txBody>
                  <a:tcPr/>
                </a:tc>
                <a:tc>
                  <a:txBody>
                    <a:bodyPr/>
                    <a:lstStyle/>
                    <a:p>
                      <a:r>
                        <a:rPr lang="zh-CN" altLang="en-US" sz="1600" b="0" i="0" kern="1200" dirty="0">
                          <a:solidFill>
                            <a:schemeClr val="dk1"/>
                          </a:solidFill>
                          <a:effectLst/>
                          <a:latin typeface="+mn-lt"/>
                          <a:ea typeface="+mn-ea"/>
                          <a:cs typeface="+mn-cs"/>
                        </a:rPr>
                        <a:t>栈存放的内容，函数返回地址、相关参数、局部变量和寄存器内容等</a:t>
                      </a:r>
                      <a:endParaRPr lang="zh-CN" altLang="en-US" sz="1600" b="0" dirty="0"/>
                    </a:p>
                  </a:txBody>
                  <a:tcPr/>
                </a:tc>
                <a:extLst>
                  <a:ext uri="{0D108BD9-81ED-4DB2-BD59-A6C34878D82A}">
                    <a16:rowId xmlns:a16="http://schemas.microsoft.com/office/drawing/2014/main" val="250016068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系统的响应</a:t>
                      </a:r>
                    </a:p>
                    <a:p>
                      <a:endParaRPr lang="zh-CN" altLang="en-US" sz="1600" b="0" dirty="0"/>
                    </a:p>
                  </a:txBody>
                  <a:tcPr/>
                </a:tc>
                <a:tc>
                  <a:txBody>
                    <a:bodyPr/>
                    <a:lstStyle/>
                    <a:p>
                      <a:r>
                        <a:rPr lang="zh-CN" altLang="en-US" sz="1600" b="0" i="0" kern="1200" dirty="0">
                          <a:solidFill>
                            <a:schemeClr val="dk1"/>
                          </a:solidFill>
                          <a:effectLst/>
                          <a:latin typeface="+mn-lt"/>
                          <a:ea typeface="+mn-ea"/>
                          <a:cs typeface="+mn-cs"/>
                        </a:rPr>
                        <a:t>只要栈的剩余空间大于所申请的空间，系统将为程序提供内存，否则将报异常提示栈溢出。</a:t>
                      </a:r>
                      <a:endParaRPr lang="zh-CN" altLang="en-US" sz="1600" b="0" dirty="0"/>
                    </a:p>
                  </a:txBody>
                  <a:tcPr/>
                </a:tc>
                <a:tc>
                  <a:txBody>
                    <a:bodyPr/>
                    <a:lstStyle/>
                    <a:p>
                      <a:r>
                        <a:rPr lang="zh-CN" altLang="en-US" sz="1600" b="0" dirty="0"/>
                        <a:t>寻找可分配内存地址链表申请</a:t>
                      </a:r>
                    </a:p>
                  </a:txBody>
                  <a:tcPr/>
                </a:tc>
                <a:extLst>
                  <a:ext uri="{0D108BD9-81ED-4DB2-BD59-A6C34878D82A}">
                    <a16:rowId xmlns:a16="http://schemas.microsoft.com/office/drawing/2014/main" val="97764136"/>
                  </a:ext>
                </a:extLst>
              </a:tr>
            </a:tbl>
          </a:graphicData>
        </a:graphic>
      </p:graphicFrame>
    </p:spTree>
    <p:extLst>
      <p:ext uri="{BB962C8B-B14F-4D97-AF65-F5344CB8AC3E}">
        <p14:creationId xmlns:p14="http://schemas.microsoft.com/office/powerpoint/2010/main" val="127396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E0DF0-A4CD-49BD-A398-18D029D5C648}"/>
              </a:ext>
            </a:extLst>
          </p:cNvPr>
          <p:cNvSpPr>
            <a:spLocks noGrp="1"/>
          </p:cNvSpPr>
          <p:nvPr>
            <p:ph type="title"/>
          </p:nvPr>
        </p:nvSpPr>
        <p:spPr/>
        <p:txBody>
          <a:bodyPr/>
          <a:lstStyle/>
          <a:p>
            <a:r>
              <a:rPr lang="zh-CN" altLang="en-US" dirty="0"/>
              <a:t>内存的管理</a:t>
            </a:r>
          </a:p>
        </p:txBody>
      </p:sp>
      <p:pic>
        <p:nvPicPr>
          <p:cNvPr id="6146" name="Picture 2">
            <a:extLst>
              <a:ext uri="{FF2B5EF4-FFF2-40B4-BE49-F238E27FC236}">
                <a16:creationId xmlns:a16="http://schemas.microsoft.com/office/drawing/2014/main" id="{5171F5B1-68D9-45C3-B4BB-5CD8E9DEA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636" y="1270000"/>
            <a:ext cx="81534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62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68EDB-B647-43D0-882D-498EE02D80E9}"/>
              </a:ext>
            </a:extLst>
          </p:cNvPr>
          <p:cNvSpPr>
            <a:spLocks noGrp="1"/>
          </p:cNvSpPr>
          <p:nvPr>
            <p:ph type="title"/>
          </p:nvPr>
        </p:nvSpPr>
        <p:spPr>
          <a:xfrm>
            <a:off x="803169" y="816638"/>
            <a:ext cx="8596668" cy="1320800"/>
          </a:xfrm>
        </p:spPr>
        <p:txBody>
          <a:bodyPr/>
          <a:lstStyle/>
          <a:p>
            <a:r>
              <a:rPr lang="zh-CN" altLang="en-US" b="1" dirty="0"/>
              <a:t>内存地址</a:t>
            </a:r>
            <a:r>
              <a:rPr lang="en-US" altLang="zh-CN" b="1" dirty="0"/>
              <a:t>——</a:t>
            </a:r>
            <a:r>
              <a:rPr lang="zh-CN" altLang="en-US" b="1" dirty="0"/>
              <a:t>分段机制</a:t>
            </a:r>
            <a:endParaRPr lang="zh-CN" altLang="en-US" dirty="0"/>
          </a:p>
        </p:txBody>
      </p:sp>
      <p:pic>
        <p:nvPicPr>
          <p:cNvPr id="4" name="Picture 5">
            <a:extLst>
              <a:ext uri="{FF2B5EF4-FFF2-40B4-BE49-F238E27FC236}">
                <a16:creationId xmlns:a16="http://schemas.microsoft.com/office/drawing/2014/main" id="{F2116B5C-7594-45C8-BE52-1272B672C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416" y="1833606"/>
            <a:ext cx="650557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82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FCCFDDEE-C86E-4028-B91D-85F00507D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804" y="1774338"/>
            <a:ext cx="6572250" cy="31813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D524DAA3-2041-4FEA-96F2-91B4EB23DF1F}"/>
              </a:ext>
            </a:extLst>
          </p:cNvPr>
          <p:cNvSpPr/>
          <p:nvPr/>
        </p:nvSpPr>
        <p:spPr>
          <a:xfrm>
            <a:off x="1200024" y="1205810"/>
            <a:ext cx="3472425" cy="369332"/>
          </a:xfrm>
          <a:prstGeom prst="rect">
            <a:avLst/>
          </a:prstGeom>
        </p:spPr>
        <p:txBody>
          <a:bodyPr wrap="square">
            <a:spAutoFit/>
          </a:bodyPr>
          <a:lstStyle/>
          <a:p>
            <a:r>
              <a:rPr lang="zh-CN" altLang="en-US" dirty="0">
                <a:solidFill>
                  <a:srgbClr val="333333"/>
                </a:solidFill>
                <a:latin typeface="pingfang SC"/>
              </a:rPr>
              <a:t>逻辑地址与物理地址转换</a:t>
            </a:r>
            <a:r>
              <a:rPr lang="zh-CN" altLang="en-US">
                <a:solidFill>
                  <a:srgbClr val="333333"/>
                </a:solidFill>
                <a:latin typeface="pingfang SC"/>
              </a:rPr>
              <a:t>如下图</a:t>
            </a:r>
            <a:r>
              <a:rPr lang="en-US" altLang="zh-CN" dirty="0">
                <a:solidFill>
                  <a:srgbClr val="333333"/>
                </a:solidFill>
                <a:latin typeface="pingfang SC"/>
              </a:rPr>
              <a:t>:</a:t>
            </a:r>
            <a:endParaRPr lang="zh-CN" altLang="en-US" dirty="0">
              <a:solidFill>
                <a:srgbClr val="333333"/>
              </a:solidFill>
              <a:latin typeface="pingfang SC"/>
            </a:endParaRPr>
          </a:p>
        </p:txBody>
      </p:sp>
      <p:sp>
        <p:nvSpPr>
          <p:cNvPr id="6" name="矩形 5">
            <a:extLst>
              <a:ext uri="{FF2B5EF4-FFF2-40B4-BE49-F238E27FC236}">
                <a16:creationId xmlns:a16="http://schemas.microsoft.com/office/drawing/2014/main" id="{DC7FA9BE-D0F2-49FE-B582-0E9092CB6FA5}"/>
              </a:ext>
            </a:extLst>
          </p:cNvPr>
          <p:cNvSpPr/>
          <p:nvPr/>
        </p:nvSpPr>
        <p:spPr>
          <a:xfrm>
            <a:off x="1200024" y="5005859"/>
            <a:ext cx="8380204" cy="646331"/>
          </a:xfrm>
          <a:prstGeom prst="rect">
            <a:avLst/>
          </a:prstGeom>
        </p:spPr>
        <p:txBody>
          <a:bodyPr wrap="square">
            <a:spAutoFit/>
          </a:bodyPr>
          <a:lstStyle/>
          <a:p>
            <a:r>
              <a:rPr lang="zh-CN" altLang="en-US" dirty="0">
                <a:solidFill>
                  <a:srgbClr val="333333"/>
                </a:solidFill>
                <a:latin typeface="pingfang SC"/>
              </a:rPr>
              <a:t>逻辑地址的段寄存器中的值提供段描述符，然后从段描述符中得到段基址和段界限，然后加上逻辑地址的偏移量，就得到了线性地址。</a:t>
            </a:r>
            <a:endParaRPr lang="zh-CN" altLang="en-US" dirty="0"/>
          </a:p>
        </p:txBody>
      </p:sp>
    </p:spTree>
    <p:extLst>
      <p:ext uri="{BB962C8B-B14F-4D97-AF65-F5344CB8AC3E}">
        <p14:creationId xmlns:p14="http://schemas.microsoft.com/office/powerpoint/2010/main" val="391457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1CE93-4473-4AAC-AD75-06C49A918260}"/>
              </a:ext>
            </a:extLst>
          </p:cNvPr>
          <p:cNvSpPr>
            <a:spLocks noGrp="1"/>
          </p:cNvSpPr>
          <p:nvPr>
            <p:ph type="title"/>
          </p:nvPr>
        </p:nvSpPr>
        <p:spPr/>
        <p:txBody>
          <a:bodyPr/>
          <a:lstStyle/>
          <a:p>
            <a:r>
              <a:rPr lang="zh-CN" altLang="en-US" b="1" dirty="0"/>
              <a:t>内存地址</a:t>
            </a:r>
            <a:r>
              <a:rPr lang="en-US" altLang="zh-CN" b="1" dirty="0"/>
              <a:t>——</a:t>
            </a:r>
            <a:r>
              <a:rPr lang="zh-CN" altLang="en-US" b="1" dirty="0"/>
              <a:t>分页机制（</a:t>
            </a:r>
            <a:r>
              <a:rPr lang="en-US" altLang="zh-CN" b="1" dirty="0"/>
              <a:t>32 </a:t>
            </a:r>
            <a:r>
              <a:rPr lang="zh-CN" altLang="en-US" b="1" dirty="0"/>
              <a:t>位）</a:t>
            </a:r>
            <a:endParaRPr lang="zh-CN" altLang="en-US" dirty="0"/>
          </a:p>
        </p:txBody>
      </p:sp>
      <p:sp>
        <p:nvSpPr>
          <p:cNvPr id="3" name="内容占位符 2">
            <a:extLst>
              <a:ext uri="{FF2B5EF4-FFF2-40B4-BE49-F238E27FC236}">
                <a16:creationId xmlns:a16="http://schemas.microsoft.com/office/drawing/2014/main" id="{6795C87D-E49C-442D-9D48-20C6EF0EC7BB}"/>
              </a:ext>
            </a:extLst>
          </p:cNvPr>
          <p:cNvSpPr>
            <a:spLocks noGrp="1"/>
          </p:cNvSpPr>
          <p:nvPr>
            <p:ph idx="1"/>
          </p:nvPr>
        </p:nvSpPr>
        <p:spPr>
          <a:xfrm>
            <a:off x="945781" y="1757918"/>
            <a:ext cx="7669712" cy="1253730"/>
          </a:xfrm>
        </p:spPr>
        <p:txBody>
          <a:bodyPr>
            <a:normAutofit/>
          </a:bodyPr>
          <a:lstStyle/>
          <a:p>
            <a:pPr marL="0" indent="0">
              <a:buNone/>
            </a:pPr>
            <a:r>
              <a:rPr lang="zh-CN" altLang="en-US" dirty="0"/>
              <a:t>分页机制是在分段机制之后进行的，它进一步将线性地址转换为物理地址</a:t>
            </a:r>
          </a:p>
          <a:p>
            <a:pPr marL="0" indent="0">
              <a:buNone/>
            </a:pPr>
            <a:r>
              <a:rPr lang="en-US" altLang="zh-CN" dirty="0"/>
              <a:t>10 </a:t>
            </a:r>
            <a:r>
              <a:rPr lang="zh-CN" altLang="en-US" dirty="0"/>
              <a:t>位页目录，</a:t>
            </a:r>
            <a:r>
              <a:rPr lang="en-US" altLang="zh-CN" dirty="0"/>
              <a:t>10 </a:t>
            </a:r>
            <a:r>
              <a:rPr lang="zh-CN" altLang="en-US" dirty="0"/>
              <a:t>位页表项， </a:t>
            </a:r>
            <a:r>
              <a:rPr lang="en-US" altLang="zh-CN" dirty="0"/>
              <a:t>12 </a:t>
            </a:r>
            <a:r>
              <a:rPr lang="zh-CN" altLang="en-US" dirty="0"/>
              <a:t>位页偏移地址</a:t>
            </a:r>
          </a:p>
          <a:p>
            <a:pPr marL="0" indent="0">
              <a:buNone/>
            </a:pPr>
            <a:r>
              <a:rPr lang="zh-CN" altLang="en-US" b="1" dirty="0">
                <a:solidFill>
                  <a:schemeClr val="accent4">
                    <a:lumMod val="50000"/>
                  </a:schemeClr>
                </a:solidFill>
              </a:rPr>
              <a:t>单页的大小为 </a:t>
            </a:r>
            <a:r>
              <a:rPr lang="en-US" altLang="zh-CN" b="1" dirty="0">
                <a:solidFill>
                  <a:schemeClr val="accent4">
                    <a:lumMod val="50000"/>
                  </a:schemeClr>
                </a:solidFill>
              </a:rPr>
              <a:t>4KB</a:t>
            </a:r>
            <a:endParaRPr lang="zh-CN" altLang="en-US" dirty="0"/>
          </a:p>
        </p:txBody>
      </p:sp>
      <p:pic>
        <p:nvPicPr>
          <p:cNvPr id="9218" name="Picture 2">
            <a:extLst>
              <a:ext uri="{FF2B5EF4-FFF2-40B4-BE49-F238E27FC236}">
                <a16:creationId xmlns:a16="http://schemas.microsoft.com/office/drawing/2014/main" id="{11AD8237-9F9A-4A14-AAA8-D884B09D3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93" y="3078718"/>
            <a:ext cx="64103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39751"/>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1681</TotalTime>
  <Words>5010</Words>
  <Application>Microsoft Office PowerPoint</Application>
  <PresentationFormat>宽屏</PresentationFormat>
  <Paragraphs>277</Paragraphs>
  <Slides>48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48</vt:i4>
      </vt:variant>
    </vt:vector>
  </HeadingPairs>
  <TitlesOfParts>
    <vt:vector size="54" baseType="lpstr">
      <vt:lpstr>pingfang SC</vt:lpstr>
      <vt:lpstr>Arial</vt:lpstr>
      <vt:lpstr>tahoma</vt:lpstr>
      <vt:lpstr>Trebuchet MS</vt:lpstr>
      <vt:lpstr>Wingdings 3</vt:lpstr>
      <vt:lpstr>平面</vt:lpstr>
      <vt:lpstr>JVM 内存管理</vt:lpstr>
      <vt:lpstr>内存管理 </vt:lpstr>
      <vt:lpstr>进程内存空间</vt:lpstr>
      <vt:lpstr>PowerPoint 演示文稿</vt:lpstr>
      <vt:lpstr>PowerPoint 演示文稿</vt:lpstr>
      <vt:lpstr>内存的管理</vt:lpstr>
      <vt:lpstr>内存地址——分段机制</vt:lpstr>
      <vt:lpstr>PowerPoint 演示文稿</vt:lpstr>
      <vt:lpstr>内存地址——分页机制（32 位）</vt:lpstr>
      <vt:lpstr>分页与分段的主要区别</vt:lpstr>
      <vt:lpstr>进程内存空间</vt:lpstr>
      <vt:lpstr>段页式存储管理</vt:lpstr>
      <vt:lpstr>内存分配与回收</vt:lpstr>
      <vt:lpstr>伙伴系统算法</vt:lpstr>
      <vt:lpstr>PowerPoint 演示文稿</vt:lpstr>
      <vt:lpstr>PowerPoint 演示文稿</vt:lpstr>
      <vt:lpstr>PowerPoint 演示文稿</vt:lpstr>
      <vt:lpstr>Slab 算法</vt:lpstr>
      <vt:lpstr>slab 分配器的结构</vt:lpstr>
      <vt:lpstr>slab 高速缓存</vt:lpstr>
      <vt:lpstr>内存交换</vt:lpstr>
      <vt:lpstr>内存覆盖</vt:lpstr>
      <vt:lpstr>PowerPoint 演示文稿</vt:lpstr>
      <vt:lpstr>虚拟内存</vt:lpstr>
      <vt:lpstr>PowerPoint 演示文稿</vt:lpstr>
      <vt:lpstr>JVM 内存区域</vt:lpstr>
      <vt:lpstr>PowerPoint 演示文稿</vt:lpstr>
      <vt:lpstr>创建对象</vt:lpstr>
      <vt:lpstr>对象的内存布局 </vt:lpstr>
      <vt:lpstr>PowerPoint 演示文稿</vt:lpstr>
      <vt:lpstr>内存溢出</vt:lpstr>
      <vt:lpstr>内存泄漏</vt:lpstr>
      <vt:lpstr>PowerPoint 演示文稿</vt:lpstr>
      <vt:lpstr>PowerPoint 演示文稿</vt:lpstr>
      <vt:lpstr>垃圾回收策略</vt:lpstr>
      <vt:lpstr>垃圾回收区域 </vt:lpstr>
      <vt:lpstr>CMS垃圾回收器 </vt:lpstr>
      <vt:lpstr>PowerPoint 演示文稿</vt:lpstr>
      <vt:lpstr>PowerPoint 演示文稿</vt:lpstr>
      <vt:lpstr>PowerPoint 演示文稿</vt:lpstr>
      <vt:lpstr>PowerPoint 演示文稿</vt:lpstr>
      <vt:lpstr>PowerPoint 演示文稿</vt:lpstr>
      <vt:lpstr>CMS的优缺点 </vt:lpstr>
      <vt:lpstr>G1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李明 李</dc:creator>
  <cp:lastModifiedBy>李明 李</cp:lastModifiedBy>
  <cp:revision>204</cp:revision>
  <dcterms:created xsi:type="dcterms:W3CDTF">2019-05-24T05:59:22Z</dcterms:created>
  <dcterms:modified xsi:type="dcterms:W3CDTF">2019-09-21T07:04:13Z</dcterms:modified>
</cp:coreProperties>
</file>