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567" r:id="rId4"/>
    <p:sldId id="568" r:id="rId5"/>
    <p:sldId id="569" r:id="rId6"/>
    <p:sldId id="572" r:id="rId7"/>
    <p:sldId id="571" r:id="rId8"/>
    <p:sldId id="573" r:id="rId9"/>
    <p:sldId id="576" r:id="rId10"/>
    <p:sldId id="570" r:id="rId11"/>
    <p:sldId id="574" r:id="rId12"/>
    <p:sldId id="575" r:id="rId13"/>
    <p:sldId id="263" r:id="rId14"/>
    <p:sldId id="275" r:id="rId15"/>
    <p:sldId id="274" r:id="rId16"/>
    <p:sldId id="261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993BB-2988-49D3-BBDC-BCB8A005555E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04116C-1E4D-4920-BD24-A6F79354B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11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sv-SE" dirty="0"/>
          </a:p>
          <a:p>
            <a:r>
              <a:rPr lang="sv-SE" dirty="0"/>
              <a:t>-Tidigt</a:t>
            </a:r>
            <a:r>
              <a:rPr lang="sv-SE" baseline="0" dirty="0"/>
              <a:t> kommersiellt exempel, posten USA </a:t>
            </a:r>
            <a:r>
              <a:rPr lang="sv-SE" baseline="0" dirty="0" err="1"/>
              <a:t>postkoder</a:t>
            </a:r>
            <a:endParaRPr lang="sv-SE" baseline="0" dirty="0"/>
          </a:p>
          <a:p>
            <a:r>
              <a:rPr lang="sv-SE" baseline="0" dirty="0"/>
              <a:t>-Hur formulerar vi ett sådant problem?</a:t>
            </a:r>
          </a:p>
          <a:p>
            <a:r>
              <a:rPr lang="sv-SE" baseline="0" dirty="0"/>
              <a:t>-Viktigt med representationen av vår data.</a:t>
            </a:r>
          </a:p>
          <a:p>
            <a:r>
              <a:rPr lang="sv-SE" baseline="0" dirty="0"/>
              <a:t>-Vill ha numeriska värden</a:t>
            </a:r>
          </a:p>
          <a:p>
            <a:r>
              <a:rPr lang="sv-SE" baseline="0" dirty="0"/>
              <a:t>-ge fler exempel: satellitbild, givet ett mail (spam)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3E791-2B53-4178-9403-E68A9B4315AD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4322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sv-SE" dirty="0"/>
              <a:t>Stegen, Övervakad inlärning</a:t>
            </a:r>
          </a:p>
          <a:p>
            <a:pPr marL="171450" indent="-171450">
              <a:buFont typeface="Arial" charset="0"/>
              <a:buChar char="•"/>
            </a:pPr>
            <a:r>
              <a:rPr lang="sv-SE" dirty="0"/>
              <a:t>Generalisering viktigt koncept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dirty="0"/>
              <a:t>vi kan överträna en modell, så den bara</a:t>
            </a:r>
            <a:r>
              <a:rPr lang="sv-SE" baseline="0" dirty="0"/>
              <a:t> lär sig </a:t>
            </a:r>
            <a:r>
              <a:rPr lang="sv-SE" baseline="0" dirty="0" err="1"/>
              <a:t>träningsdatan</a:t>
            </a:r>
            <a:r>
              <a:rPr lang="sv-SE" baseline="0" dirty="0"/>
              <a:t> men inte blir bra på osedd data</a:t>
            </a:r>
            <a:endParaRPr lang="sv-SE" dirty="0"/>
          </a:p>
          <a:p>
            <a:pPr marL="171450" indent="-171450">
              <a:buFont typeface="Arial" charset="0"/>
              <a:buChar char="•"/>
            </a:pPr>
            <a:r>
              <a:rPr lang="sv-SE" dirty="0"/>
              <a:t>En annan</a:t>
            </a:r>
            <a:r>
              <a:rPr lang="sv-SE" baseline="0" dirty="0"/>
              <a:t> benämning som ibland används inom ML: mönsterigenkänning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/>
              <a:t>Efter träningen har vi då förhoppningsvis byggt en modell som hittar en uppskattning av vår funktion (förra sliden)</a:t>
            </a:r>
            <a:endParaRPr lang="sv-SE" dirty="0"/>
          </a:p>
          <a:p>
            <a:pPr marL="171450" indent="-171450">
              <a:buFont typeface="Arial" charset="0"/>
              <a:buChar char="•"/>
            </a:pPr>
            <a:endParaRPr lang="sv-SE" dirty="0"/>
          </a:p>
          <a:p>
            <a:endParaRPr lang="sv-SE" dirty="0"/>
          </a:p>
          <a:p>
            <a:r>
              <a:rPr lang="sv-SE" dirty="0"/>
              <a:t>Vi formulerar detta som ett övervakat inlärningsproblem, det finns ett antal olika kategorier</a:t>
            </a:r>
            <a:r>
              <a:rPr lang="sv-SE" baseline="0" dirty="0"/>
              <a:t> av algoritmer, detta är den vanligaste. Övervakad innebär att vår träningsdata består utav exempel som är försedda med en etikett.</a:t>
            </a:r>
            <a:endParaRPr lang="sv-SE" dirty="0"/>
          </a:p>
          <a:p>
            <a:endParaRPr lang="sv-SE" dirty="0"/>
          </a:p>
          <a:p>
            <a:r>
              <a:rPr lang="sv-SE" dirty="0"/>
              <a:t>Det viktigaste konceptet när det gäller maskininlärning är generalisering. </a:t>
            </a:r>
          </a:p>
          <a:p>
            <a:endParaRPr lang="sv-SE" dirty="0"/>
          </a:p>
          <a:p>
            <a:r>
              <a:rPr lang="sv-SE" dirty="0"/>
              <a:t>En äldre benämning av ML,</a:t>
            </a:r>
            <a:r>
              <a:rPr lang="sv-SE" baseline="0" dirty="0"/>
              <a:t> som egentligen kanske är mer beskrivande, är mönsterigenkänning. Vill alltså hitta dom generella underliggande mönster som kännetecknar en siffra.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3E791-2B53-4178-9403-E68A9B4315AD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82186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dirty="0"/>
              <a:t>Hur kan en algoritm lära sig? Vad är det den lär sig?</a:t>
            </a:r>
          </a:p>
          <a:p>
            <a:pPr marL="171450" indent="-171450">
              <a:buFont typeface="Arial" charset="0"/>
              <a:buChar char="•"/>
            </a:pPr>
            <a:r>
              <a:rPr lang="sv-SE" dirty="0"/>
              <a:t>Neurala nätverk, löst inspirerat</a:t>
            </a:r>
          </a:p>
          <a:p>
            <a:pPr marL="171450" indent="-171450">
              <a:buFont typeface="Arial" charset="0"/>
              <a:buChar char="•"/>
            </a:pPr>
            <a:r>
              <a:rPr lang="sv-SE" dirty="0"/>
              <a:t>SNABB beskrivning</a:t>
            </a:r>
            <a:r>
              <a:rPr lang="sv-SE" baseline="0" dirty="0"/>
              <a:t> av Jason </a:t>
            </a:r>
            <a:r>
              <a:rPr lang="sv-SE" baseline="0" dirty="0" err="1"/>
              <a:t>Mayes</a:t>
            </a:r>
            <a:r>
              <a:rPr lang="sv-SE" baseline="0" dirty="0"/>
              <a:t> hjärnan (100 miljarder)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/>
              <a:t>Neuralt nätverk, lär oss vikterna, 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/>
              <a:t>TRÄNING: stoppar in en bild: får ett svar: var det rätt?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/>
              <a:t>Vid en viss inställning, nätverket reagera på ett specifikt sätt då bilden 2 matas in, då aktiveras i slutänden den nod som står för tvåan.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/>
              <a:t>Deep </a:t>
            </a:r>
            <a:r>
              <a:rPr lang="sv-SE" baseline="0" dirty="0" err="1"/>
              <a:t>learning</a:t>
            </a:r>
            <a:r>
              <a:rPr lang="sv-SE" baseline="0" dirty="0"/>
              <a:t> (antalet lager), anledning varför AI är hett idag, för många typer av problem ger DL </a:t>
            </a:r>
            <a:r>
              <a:rPr lang="sv-SE" baseline="0" dirty="0" err="1"/>
              <a:t>state</a:t>
            </a:r>
            <a:r>
              <a:rPr lang="sv-SE" baseline="0" dirty="0"/>
              <a:t> </a:t>
            </a:r>
            <a:r>
              <a:rPr lang="sv-SE" baseline="0" dirty="0" err="1"/>
              <a:t>of</a:t>
            </a:r>
            <a:r>
              <a:rPr lang="sv-SE" baseline="0" dirty="0"/>
              <a:t> the art resultat</a:t>
            </a:r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Detta är ett exempel på en </a:t>
            </a:r>
            <a:r>
              <a:rPr lang="sv-SE" dirty="0" err="1"/>
              <a:t>tekink</a:t>
            </a:r>
            <a:r>
              <a:rPr lang="sv-SE" dirty="0"/>
              <a:t> inom ML som kallas DL, och som är löst inspirerad av hur en hjärna</a:t>
            </a:r>
            <a:r>
              <a:rPr lang="sv-SE" baseline="0" dirty="0"/>
              <a:t> fungerar. Denna teknik är en stor anledning till varför AI är så hett idag. För problem som </a:t>
            </a:r>
            <a:r>
              <a:rPr lang="sv-SE" baseline="0" dirty="0" err="1"/>
              <a:t>t.ex</a:t>
            </a:r>
            <a:r>
              <a:rPr lang="sv-SE" baseline="0" dirty="0"/>
              <a:t> </a:t>
            </a:r>
            <a:r>
              <a:rPr lang="sv-SE" baseline="0" dirty="0" err="1"/>
              <a:t>bildigenomkänning</a:t>
            </a:r>
            <a:r>
              <a:rPr lang="sv-SE" baseline="0" dirty="0"/>
              <a:t> så är DL det gör ger </a:t>
            </a:r>
            <a:r>
              <a:rPr lang="sv-SE" baseline="0" dirty="0" err="1"/>
              <a:t>state</a:t>
            </a:r>
            <a:r>
              <a:rPr lang="sv-SE" baseline="0" dirty="0"/>
              <a:t> </a:t>
            </a:r>
            <a:r>
              <a:rPr lang="sv-SE" baseline="0" dirty="0" err="1"/>
              <a:t>of</a:t>
            </a:r>
            <a:r>
              <a:rPr lang="sv-SE" baseline="0" dirty="0"/>
              <a:t> the art resultat. SNABB beskrivning av Jason </a:t>
            </a:r>
            <a:r>
              <a:rPr lang="sv-SE" baseline="0" dirty="0" err="1"/>
              <a:t>Mayes</a:t>
            </a:r>
            <a:r>
              <a:rPr lang="sv-SE" baseline="0" dirty="0"/>
              <a:t> beskrivning av hjärnan</a:t>
            </a:r>
            <a:r>
              <a:rPr lang="is-IS" baseline="0" dirty="0"/>
              <a:t>…</a:t>
            </a:r>
            <a:endParaRPr lang="sv-SE" baseline="0" dirty="0"/>
          </a:p>
          <a:p>
            <a:endParaRPr lang="sv-SE" baseline="0" dirty="0"/>
          </a:p>
          <a:p>
            <a:endParaRPr lang="sv-SE" baseline="0" dirty="0"/>
          </a:p>
          <a:p>
            <a:r>
              <a:rPr lang="sv-SE" baseline="0" dirty="0"/>
              <a:t>Vi har dom här noderna, som vi kan likna vid neuroner, som har kopplingar </a:t>
            </a:r>
            <a:r>
              <a:rPr lang="sv-SE" baseline="0" dirty="0" err="1"/>
              <a:t>til</a:t>
            </a:r>
            <a:r>
              <a:rPr lang="sv-SE" dirty="0" err="1"/>
              <a:t>I</a:t>
            </a:r>
            <a:r>
              <a:rPr lang="sv-SE" dirty="0"/>
              <a:t> andra noder (synapser).</a:t>
            </a:r>
            <a:r>
              <a:rPr lang="sv-SE" baseline="0" dirty="0"/>
              <a:t> Varje koppling är försedd med en parameter eller vikt som går att ändra. Under träning så skickar bilen in </a:t>
            </a:r>
          </a:p>
          <a:p>
            <a:r>
              <a:rPr lang="sv-SE" baseline="0" dirty="0"/>
              <a:t>Kan säga att det är en optimering av dessa vikter som sker under träningsfasen.</a:t>
            </a:r>
          </a:p>
          <a:p>
            <a:endParaRPr lang="sv-SE" baseline="0" dirty="0"/>
          </a:p>
          <a:p>
            <a:r>
              <a:rPr lang="sv-SE" baseline="0" dirty="0"/>
              <a:t>Så vid en viss inställning av dessa vikter, kommer det här systemet att reagera och aktiveras när en tvåa matas in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3E791-2B53-4178-9403-E68A9B4315AD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619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sv-SE" baseline="0" dirty="0"/>
          </a:p>
          <a:p>
            <a:pPr marL="171450" indent="-171450">
              <a:buFont typeface="Arial" charset="0"/>
              <a:buChar char="•"/>
            </a:pPr>
            <a:r>
              <a:rPr lang="sv-SE" baseline="0" dirty="0"/>
              <a:t>Bygga ett program som kan känna igen stolar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/>
              <a:t>Kan vi skriva ner regler</a:t>
            </a:r>
            <a:r>
              <a:rPr lang="is-IS" baseline="0" dirty="0"/>
              <a:t>… E-handel...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/>
              <a:t>A</a:t>
            </a:r>
            <a:r>
              <a:rPr lang="is-IS" baseline="0" dirty="0"/>
              <a:t>nsiktsigenkänning...</a:t>
            </a:r>
          </a:p>
          <a:p>
            <a:pPr marL="171450" indent="-171450">
              <a:buFont typeface="Arial" charset="0"/>
              <a:buChar char="•"/>
            </a:pPr>
            <a:r>
              <a:rPr lang="is-IS" baseline="0" dirty="0"/>
              <a:t>Grundtanken: enklare att samla ihop data från ett problemområde och använda lärande algoritmer</a:t>
            </a:r>
          </a:p>
          <a:p>
            <a:pPr marL="171450" indent="-171450">
              <a:buFont typeface="Arial" charset="0"/>
              <a:buChar char="•"/>
            </a:pPr>
            <a:endParaRPr lang="sv-SE" baseline="0" dirty="0"/>
          </a:p>
          <a:p>
            <a:endParaRPr lang="sv-SE" baseline="0" dirty="0"/>
          </a:p>
          <a:p>
            <a:r>
              <a:rPr lang="sv-SE" baseline="0" dirty="0"/>
              <a:t>Kan vi skriva ner regler som definierar hur en stol ser ut? Och hur skulle vi representera dessa i kod så ett program kan känna igen en bild med en stol. Det här är ju ett problem som </a:t>
            </a:r>
            <a:r>
              <a:rPr lang="sv-SE" baseline="0" dirty="0" err="1"/>
              <a:t>t.ex</a:t>
            </a:r>
            <a:r>
              <a:rPr lang="sv-SE" baseline="0" dirty="0"/>
              <a:t> är stort inom e-handel där dom vill kunna kategorisera bilder i olika produktkategorier.</a:t>
            </a:r>
          </a:p>
          <a:p>
            <a:endParaRPr lang="sv-S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Samma sam för</a:t>
            </a:r>
            <a:r>
              <a:rPr lang="sv-SE" baseline="0" dirty="0"/>
              <a:t> </a:t>
            </a:r>
            <a:r>
              <a:rPr lang="sv-SE" baseline="0" dirty="0" err="1"/>
              <a:t>t.ex</a:t>
            </a:r>
            <a:r>
              <a:rPr lang="sv-SE" baseline="0" dirty="0"/>
              <a:t> ansiktsigenkänning, det är lätt för oss att känna igen ansikten hos familjemedlemmar men även den bästa programmeraren kommer kan inte utveckla ett sådant program utan att använda sig utav lärande algoritmer.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baseline="0" dirty="0"/>
              <a:t>Grundtanken: samla ihop en stor mängd data, stoppar in detta i vår algoritm som lär sig hitta mönster, när denna träning är över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3E791-2B53-4178-9403-E68A9B4315AD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19575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2659D-94FC-4E09-B94A-85FB26989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712D9-2521-4E0E-BE03-9DE6E08A82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144DA-6A2F-4541-98E9-7B9E7E8D2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8739-799F-4A08-AD8A-37A0D8631B92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BAF7D-500E-4350-BD16-212BBD016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F391E-10D2-4776-8330-B262ED91E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30A4-10B3-4413-9BEE-4ACB8D78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74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C3EA3-7C65-4671-B780-ED4322BF3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4345E9-4369-4EA1-93D7-989D6E3A8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83B11-F502-4F9C-8EB8-C03875385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8739-799F-4A08-AD8A-37A0D8631B92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78903-8697-450E-A9A0-7F825BFC6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6652D-861F-4956-B2AC-F085C880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30A4-10B3-4413-9BEE-4ACB8D78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3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3ED5F9-A0B2-408F-BB8C-84445724E7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D20A97-B16D-492E-80D5-B52E1FEEE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00AC2-64FA-48F6-B1D1-98B907B2B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8739-799F-4A08-AD8A-37A0D8631B92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8781B-0F00-4835-AEBB-1B94C2FB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ACDE8-679E-4BE9-92CC-DA9106C6D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30A4-10B3-4413-9BEE-4ACB8D78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15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869612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053B0AF9-F410-4C47-9D9C-CAC9890E42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1413990"/>
            <a:ext cx="11376025" cy="50391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2200"/>
              </a:lnSpc>
              <a:buNone/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225425" indent="-225425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Click to insert text</a:t>
            </a:r>
          </a:p>
          <a:p>
            <a:pPr marL="461963" lvl="1" indent="-236538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Click to insert text</a:t>
            </a:r>
            <a:endParaRPr lang="pt-PT" sz="1600" dirty="0"/>
          </a:p>
          <a:p>
            <a:pPr marL="688975" lvl="2" indent="-241300">
              <a:buClr>
                <a:schemeClr val="accent2"/>
              </a:buClr>
              <a:buFont typeface="Verdana" panose="020B0604030504040204" pitchFamily="34" charset="0"/>
              <a:buChar char="–"/>
            </a:pPr>
            <a:r>
              <a:rPr lang="en-US" dirty="0"/>
              <a:t>Click to insert text</a:t>
            </a:r>
            <a:endParaRPr lang="pt-PT" dirty="0"/>
          </a:p>
          <a:p>
            <a:pPr marL="914400" lvl="3" indent="-225425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dirty="0"/>
              <a:t>Click to insert text</a:t>
            </a:r>
            <a:endParaRPr lang="pt-PT" dirty="0"/>
          </a:p>
        </p:txBody>
      </p:sp>
      <p:pic>
        <p:nvPicPr>
          <p:cNvPr id="13" name="Picture 6">
            <a:extLst>
              <a:ext uri="{FF2B5EF4-FFF2-40B4-BE49-F238E27FC236}">
                <a16:creationId xmlns:a16="http://schemas.microsoft.com/office/drawing/2014/main" id="{30480320-F682-4CAE-ABA4-878EAFB417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0536" y="188786"/>
            <a:ext cx="983510" cy="53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575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2010606"/>
            <a:ext cx="5543551" cy="444258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4F279807-494A-45DD-A5C6-24F625316B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0465" y="2010606"/>
            <a:ext cx="5516444" cy="444137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420990"/>
            <a:ext cx="5543551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465" y="1420990"/>
            <a:ext cx="5516444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733E381-C11A-4F10-88ED-DDEA4B9167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50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6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239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79F1DAD-5BB1-4142-B838-01DB99370135}"/>
              </a:ext>
            </a:extLst>
          </p:cNvPr>
          <p:cNvSpPr/>
          <p:nvPr userDrawn="1"/>
        </p:nvSpPr>
        <p:spPr>
          <a:xfrm>
            <a:off x="0" y="4077072"/>
            <a:ext cx="12192000" cy="27809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4C1CAD0-39C3-4CE2-A9E9-8CA99EFF53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7987" y="1423337"/>
            <a:ext cx="3584661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8D6FD04F-776D-4BC2-9828-DC149A95B77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853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5A2CDF95-9D29-4775-8BEF-90BC5372B78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22171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6012FFDA-311F-429E-998E-F6E6B0A7186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7987" y="4231996"/>
            <a:ext cx="11376025" cy="412363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>
              <a:defRPr lang="en-US" b="0" dirty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insert section title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6488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23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22171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217853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6487" y="4674187"/>
            <a:ext cx="11357525" cy="179921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4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2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47032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27"/>
          <p:cNvSpPr/>
          <p:nvPr userDrawn="1"/>
        </p:nvSpPr>
        <p:spPr>
          <a:xfrm>
            <a:off x="7631598" y="0"/>
            <a:ext cx="4560403" cy="6858001"/>
          </a:xfrm>
          <a:custGeom>
            <a:avLst/>
            <a:gdLst>
              <a:gd name="connsiteX0" fmla="*/ 3889339 w 4560403"/>
              <a:gd name="connsiteY0" fmla="*/ 0 h 6858001"/>
              <a:gd name="connsiteX1" fmla="*/ 4560403 w 4560403"/>
              <a:gd name="connsiteY1" fmla="*/ 0 h 6858001"/>
              <a:gd name="connsiteX2" fmla="*/ 4560403 w 4560403"/>
              <a:gd name="connsiteY2" fmla="*/ 6858001 h 6858001"/>
              <a:gd name="connsiteX3" fmla="*/ 797256 w 4560403"/>
              <a:gd name="connsiteY3" fmla="*/ 6858001 h 6858001"/>
              <a:gd name="connsiteX4" fmla="*/ 788343 w 4560403"/>
              <a:gd name="connsiteY4" fmla="*/ 6827268 h 6858001"/>
              <a:gd name="connsiteX5" fmla="*/ 116308 w 4560403"/>
              <a:gd name="connsiteY5" fmla="*/ 4510048 h 6858001"/>
              <a:gd name="connsiteX6" fmla="*/ 1654161 w 4560403"/>
              <a:gd name="connsiteY6" fmla="*/ 1075400 h 6858001"/>
              <a:gd name="connsiteX7" fmla="*/ 3880655 w 4560403"/>
              <a:gd name="connsiteY7" fmla="*/ 4178 h 6858001"/>
              <a:gd name="connsiteX8" fmla="*/ 3889339 w 4560403"/>
              <a:gd name="connsiteY8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0403" h="6858001">
                <a:moveTo>
                  <a:pt x="3889339" y="0"/>
                </a:moveTo>
                <a:lnTo>
                  <a:pt x="4560403" y="0"/>
                </a:lnTo>
                <a:lnTo>
                  <a:pt x="4560403" y="6858001"/>
                </a:lnTo>
                <a:lnTo>
                  <a:pt x="797256" y="6858001"/>
                </a:lnTo>
                <a:lnTo>
                  <a:pt x="788343" y="6827268"/>
                </a:lnTo>
                <a:cubicBezTo>
                  <a:pt x="116308" y="4510048"/>
                  <a:pt x="116308" y="4510048"/>
                  <a:pt x="116308" y="4510048"/>
                </a:cubicBezTo>
                <a:cubicBezTo>
                  <a:pt x="-280530" y="3141724"/>
                  <a:pt x="364088" y="1689508"/>
                  <a:pt x="1654161" y="1075400"/>
                </a:cubicBezTo>
                <a:cubicBezTo>
                  <a:pt x="2768462" y="539282"/>
                  <a:pt x="3456195" y="208397"/>
                  <a:pt x="3880655" y="4178"/>
                </a:cubicBezTo>
                <a:lnTo>
                  <a:pt x="388933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7988" y="2708920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:a16="http://schemas.microsoft.com/office/drawing/2014/main" id="{F12D7C74-E8A0-4A7D-95DA-A1411166951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07988" y="3645024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52" name="Text Placeholder 7">
            <a:extLst>
              <a:ext uri="{FF2B5EF4-FFF2-40B4-BE49-F238E27FC236}">
                <a16:creationId xmlns:a16="http://schemas.microsoft.com/office/drawing/2014/main" id="{92D6AE9D-467E-46C0-B32B-79A9B07CDD1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07988" y="4630276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3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49520" y="1654230"/>
            <a:ext cx="7363358" cy="4787097"/>
          </a:xfrm>
          <a:prstGeom prst="rect">
            <a:avLst/>
          </a:prstGeom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CA0BA180-B662-4DE1-8B30-053ECCE476B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0536" y="188786"/>
            <a:ext cx="983510" cy="53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87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407988" y="2118167"/>
            <a:ext cx="11376025" cy="2683397"/>
            <a:chOff x="407988" y="3962400"/>
            <a:chExt cx="11124255" cy="2286000"/>
          </a:xfrm>
          <a:solidFill>
            <a:schemeClr val="bg2"/>
          </a:solidFill>
        </p:grpSpPr>
        <p:sp>
          <p:nvSpPr>
            <p:cNvPr id="32" name="Rectangle 31"/>
            <p:cNvSpPr/>
            <p:nvPr userDrawn="1"/>
          </p:nvSpPr>
          <p:spPr>
            <a:xfrm>
              <a:off x="407988" y="3962400"/>
              <a:ext cx="3554412" cy="228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 userDrawn="1"/>
          </p:nvSpPr>
          <p:spPr>
            <a:xfrm>
              <a:off x="4192909" y="3962400"/>
              <a:ext cx="3554412" cy="228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7977831" y="3962400"/>
              <a:ext cx="3554412" cy="228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/>
          <p:cNvGrpSpPr/>
          <p:nvPr userDrawn="1"/>
        </p:nvGrpSpPr>
        <p:grpSpPr>
          <a:xfrm>
            <a:off x="407988" y="4379090"/>
            <a:ext cx="11376025" cy="1963838"/>
            <a:chOff x="407988" y="3962400"/>
            <a:chExt cx="11124255" cy="2286000"/>
          </a:xfrm>
        </p:grpSpPr>
        <p:sp>
          <p:nvSpPr>
            <p:cNvPr id="41" name="Rectangle 40"/>
            <p:cNvSpPr/>
            <p:nvPr userDrawn="1"/>
          </p:nvSpPr>
          <p:spPr>
            <a:xfrm>
              <a:off x="407988" y="3962400"/>
              <a:ext cx="3554412" cy="228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 userDrawn="1"/>
          </p:nvSpPr>
          <p:spPr>
            <a:xfrm>
              <a:off x="4192909" y="3962400"/>
              <a:ext cx="3554412" cy="228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 userDrawn="1"/>
          </p:nvSpPr>
          <p:spPr>
            <a:xfrm>
              <a:off x="7977831" y="3962400"/>
              <a:ext cx="3554412" cy="228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oup 43"/>
          <p:cNvGrpSpPr/>
          <p:nvPr userDrawn="1"/>
        </p:nvGrpSpPr>
        <p:grpSpPr>
          <a:xfrm>
            <a:off x="8373319" y="3927105"/>
            <a:ext cx="1060048" cy="656220"/>
            <a:chOff x="402908" y="4604216"/>
            <a:chExt cx="920734" cy="569978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02908" y="4604216"/>
              <a:ext cx="920734" cy="569978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588264" y="4685498"/>
              <a:ext cx="477849" cy="347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</a:rPr>
                <a:t>03</a:t>
              </a:r>
            </a:p>
          </p:txBody>
        </p:sp>
      </p:grpSp>
      <p:grpSp>
        <p:nvGrpSpPr>
          <p:cNvPr id="47" name="Group 46"/>
          <p:cNvGrpSpPr/>
          <p:nvPr userDrawn="1"/>
        </p:nvGrpSpPr>
        <p:grpSpPr>
          <a:xfrm>
            <a:off x="4391628" y="3927105"/>
            <a:ext cx="1060048" cy="656220"/>
            <a:chOff x="402908" y="4604216"/>
            <a:chExt cx="920734" cy="569978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02908" y="4604216"/>
              <a:ext cx="920734" cy="569978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588264" y="4685498"/>
              <a:ext cx="477849" cy="347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</a:rPr>
                <a:t>02</a:t>
              </a:r>
            </a:p>
          </p:txBody>
        </p:sp>
      </p:grpSp>
      <p:grpSp>
        <p:nvGrpSpPr>
          <p:cNvPr id="54" name="Group 53"/>
          <p:cNvGrpSpPr/>
          <p:nvPr userDrawn="1"/>
        </p:nvGrpSpPr>
        <p:grpSpPr>
          <a:xfrm>
            <a:off x="617317" y="3927105"/>
            <a:ext cx="1060048" cy="656220"/>
            <a:chOff x="402908" y="4604216"/>
            <a:chExt cx="920734" cy="569978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02908" y="4604216"/>
              <a:ext cx="920734" cy="569978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588264" y="4685498"/>
              <a:ext cx="477849" cy="347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</a:rPr>
                <a:t>01</a:t>
              </a:r>
            </a:p>
          </p:txBody>
        </p:sp>
      </p:grpSp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741" y="1862571"/>
            <a:ext cx="3193059" cy="1978701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384726" y="1360456"/>
            <a:ext cx="1694139" cy="1933432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28541" y="1862571"/>
            <a:ext cx="3193059" cy="1978701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6701" y="1395468"/>
            <a:ext cx="2168659" cy="2008131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28381" y="1862571"/>
            <a:ext cx="3193059" cy="1978701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76360" y="1578863"/>
            <a:ext cx="1996972" cy="1727697"/>
          </a:xfrm>
          <a:prstGeom prst="rect">
            <a:avLst/>
          </a:prstGeom>
        </p:spPr>
      </p:pic>
      <p:sp>
        <p:nvSpPr>
          <p:cNvPr id="35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48432" y="4675270"/>
            <a:ext cx="3373328" cy="152233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99072" y="4675270"/>
            <a:ext cx="3373328" cy="152233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259872" y="4675270"/>
            <a:ext cx="3373328" cy="152233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</p:spTree>
    <p:extLst>
      <p:ext uri="{BB962C8B-B14F-4D97-AF65-F5344CB8AC3E}">
        <p14:creationId xmlns:p14="http://schemas.microsoft.com/office/powerpoint/2010/main" val="17918804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10"/>
          <p:cNvSpPr>
            <a:spLocks/>
          </p:cNvSpPr>
          <p:nvPr userDrawn="1"/>
        </p:nvSpPr>
        <p:spPr bwMode="auto">
          <a:xfrm>
            <a:off x="0" y="0"/>
            <a:ext cx="4191000" cy="6799548"/>
          </a:xfrm>
          <a:custGeom>
            <a:avLst/>
            <a:gdLst>
              <a:gd name="T0" fmla="*/ 0 w 532"/>
              <a:gd name="T1" fmla="*/ 0 h 861"/>
              <a:gd name="T2" fmla="*/ 0 w 532"/>
              <a:gd name="T3" fmla="*/ 727 h 861"/>
              <a:gd name="T4" fmla="*/ 532 w 532"/>
              <a:gd name="T5" fmla="*/ 616 h 861"/>
              <a:gd name="T6" fmla="*/ 532 w 532"/>
              <a:gd name="T7" fmla="*/ 0 h 861"/>
              <a:gd name="T8" fmla="*/ 0 w 532"/>
              <a:gd name="T9" fmla="*/ 0 h 8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2" h="861">
                <a:moveTo>
                  <a:pt x="0" y="0"/>
                </a:moveTo>
                <a:cubicBezTo>
                  <a:pt x="0" y="727"/>
                  <a:pt x="0" y="727"/>
                  <a:pt x="0" y="727"/>
                </a:cubicBezTo>
                <a:cubicBezTo>
                  <a:pt x="63" y="743"/>
                  <a:pt x="532" y="861"/>
                  <a:pt x="532" y="616"/>
                </a:cubicBezTo>
                <a:cubicBezTo>
                  <a:pt x="532" y="0"/>
                  <a:pt x="532" y="0"/>
                  <a:pt x="53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90800" y="1441812"/>
            <a:ext cx="2971800" cy="5011222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0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8836" y="1382131"/>
            <a:ext cx="3373328" cy="246221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08836" y="1890131"/>
            <a:ext cx="2079721" cy="215444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40463" y="1412874"/>
            <a:ext cx="5543549" cy="5040160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</p:spTree>
    <p:extLst>
      <p:ext uri="{BB962C8B-B14F-4D97-AF65-F5344CB8AC3E}">
        <p14:creationId xmlns:p14="http://schemas.microsoft.com/office/powerpoint/2010/main" val="14266660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3886200"/>
            <a:ext cx="9319260" cy="25761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Freeform 24"/>
          <p:cNvSpPr/>
          <p:nvPr userDrawn="1"/>
        </p:nvSpPr>
        <p:spPr>
          <a:xfrm>
            <a:off x="5120014" y="1680518"/>
            <a:ext cx="7071986" cy="5177482"/>
          </a:xfrm>
          <a:custGeom>
            <a:avLst/>
            <a:gdLst>
              <a:gd name="connsiteX0" fmla="*/ 7071986 w 7071986"/>
              <a:gd name="connsiteY0" fmla="*/ 0 h 5177482"/>
              <a:gd name="connsiteX1" fmla="*/ 7071986 w 7071986"/>
              <a:gd name="connsiteY1" fmla="*/ 5177482 h 5177482"/>
              <a:gd name="connsiteX2" fmla="*/ 418101 w 7071986"/>
              <a:gd name="connsiteY2" fmla="*/ 5177482 h 5177482"/>
              <a:gd name="connsiteX3" fmla="*/ 364654 w 7071986"/>
              <a:gd name="connsiteY3" fmla="*/ 4968325 h 5177482"/>
              <a:gd name="connsiteX4" fmla="*/ 0 w 7071986"/>
              <a:gd name="connsiteY4" fmla="*/ 3541321 h 5177482"/>
              <a:gd name="connsiteX5" fmla="*/ 3728314 w 7071986"/>
              <a:gd name="connsiteY5" fmla="*/ 1575222 h 5177482"/>
              <a:gd name="connsiteX6" fmla="*/ 7065199 w 7071986"/>
              <a:gd name="connsiteY6" fmla="*/ 3119 h 5177482"/>
              <a:gd name="connsiteX7" fmla="*/ 7071986 w 7071986"/>
              <a:gd name="connsiteY7" fmla="*/ 0 h 5177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71986" h="5177482">
                <a:moveTo>
                  <a:pt x="7071986" y="0"/>
                </a:moveTo>
                <a:lnTo>
                  <a:pt x="7071986" y="5177482"/>
                </a:lnTo>
                <a:lnTo>
                  <a:pt x="418101" y="5177482"/>
                </a:lnTo>
                <a:lnTo>
                  <a:pt x="364654" y="4968325"/>
                </a:lnTo>
                <a:cubicBezTo>
                  <a:pt x="0" y="3541321"/>
                  <a:pt x="0" y="3541321"/>
                  <a:pt x="0" y="3541321"/>
                </a:cubicBezTo>
                <a:cubicBezTo>
                  <a:pt x="1109586" y="2904634"/>
                  <a:pt x="2352357" y="2249268"/>
                  <a:pt x="3728314" y="1575222"/>
                </a:cubicBezTo>
                <a:cubicBezTo>
                  <a:pt x="4522805" y="1180753"/>
                  <a:pt x="6066379" y="462615"/>
                  <a:pt x="7065199" y="3119"/>
                </a:cubicBezTo>
                <a:lnTo>
                  <a:pt x="707198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5856419" y="1375746"/>
            <a:ext cx="5927594" cy="4974907"/>
            <a:chOff x="5532556" y="1291077"/>
            <a:chExt cx="5927594" cy="4974907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32556" y="1291077"/>
              <a:ext cx="5927594" cy="4974907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6217920" y="5250181"/>
              <a:ext cx="1219200" cy="461665"/>
            </a:xfrm>
            <a:prstGeom prst="rect">
              <a:avLst/>
            </a:prstGeom>
          </p:spPr>
          <p:txBody>
            <a:bodyPr wrap="square" lIns="0" tIns="0" rIns="0" bIns="9144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10%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39940" y="4488181"/>
              <a:ext cx="1219200" cy="461665"/>
            </a:xfrm>
            <a:prstGeom prst="rect">
              <a:avLst/>
            </a:prstGeom>
          </p:spPr>
          <p:txBody>
            <a:bodyPr wrap="square" lIns="0" tIns="0" rIns="0" bIns="9144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20%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100060" y="3756661"/>
              <a:ext cx="1219200" cy="461665"/>
            </a:xfrm>
            <a:prstGeom prst="rect">
              <a:avLst/>
            </a:prstGeom>
          </p:spPr>
          <p:txBody>
            <a:bodyPr wrap="square" lIns="0" tIns="0" rIns="0" bIns="9144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30%</a:t>
              </a:r>
            </a:p>
          </p:txBody>
        </p:sp>
      </p:grpSp>
      <p:sp>
        <p:nvSpPr>
          <p:cNvPr id="13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053B0AF9-F410-4C47-9D9C-CAC9890E42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1413990"/>
            <a:ext cx="11376025" cy="222223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2200"/>
              </a:lnSpc>
              <a:buNone/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225425" indent="-225425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Click to insert text</a:t>
            </a:r>
          </a:p>
          <a:p>
            <a:pPr marL="461963" lvl="1" indent="-236538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Click to insert text</a:t>
            </a:r>
            <a:endParaRPr lang="pt-PT" sz="1600" dirty="0"/>
          </a:p>
          <a:p>
            <a:pPr marL="688975" lvl="2" indent="-241300">
              <a:buClr>
                <a:schemeClr val="accent2"/>
              </a:buClr>
              <a:buFont typeface="Verdana" panose="020B0604030504040204" pitchFamily="34" charset="0"/>
              <a:buChar char="–"/>
            </a:pPr>
            <a:r>
              <a:rPr lang="en-US" dirty="0"/>
              <a:t>Click to insert text</a:t>
            </a:r>
            <a:endParaRPr lang="pt-PT" dirty="0"/>
          </a:p>
          <a:p>
            <a:pPr marL="914400" lvl="3" indent="-225425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dirty="0"/>
              <a:t>Click to insert text</a:t>
            </a:r>
            <a:endParaRPr lang="pt-PT" dirty="0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7988" y="4083602"/>
            <a:ext cx="4591062" cy="217041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</p:spTree>
    <p:extLst>
      <p:ext uri="{BB962C8B-B14F-4D97-AF65-F5344CB8AC3E}">
        <p14:creationId xmlns:p14="http://schemas.microsoft.com/office/powerpoint/2010/main" val="332166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 userDrawn="1"/>
        </p:nvSpPr>
        <p:spPr>
          <a:xfrm>
            <a:off x="-19436" y="0"/>
            <a:ext cx="8471853" cy="6858000"/>
          </a:xfrm>
          <a:custGeom>
            <a:avLst/>
            <a:gdLst>
              <a:gd name="connsiteX0" fmla="*/ 0 w 8471853"/>
              <a:gd name="connsiteY0" fmla="*/ 0 h 6858000"/>
              <a:gd name="connsiteX1" fmla="*/ 4495269 w 8471853"/>
              <a:gd name="connsiteY1" fmla="*/ 851475 h 6858000"/>
              <a:gd name="connsiteX2" fmla="*/ 8471853 w 8471853"/>
              <a:gd name="connsiteY2" fmla="*/ 1803973 h 6858000"/>
              <a:gd name="connsiteX3" fmla="*/ 8471853 w 8471853"/>
              <a:gd name="connsiteY3" fmla="*/ 6626401 h 6858000"/>
              <a:gd name="connsiteX4" fmla="*/ 8471853 w 8471853"/>
              <a:gd name="connsiteY4" fmla="*/ 6858000 h 6858000"/>
              <a:gd name="connsiteX5" fmla="*/ 0 w 8471853"/>
              <a:gd name="connsiteY5" fmla="*/ 6858000 h 6858000"/>
              <a:gd name="connsiteX6" fmla="*/ 0 w 8471853"/>
              <a:gd name="connsiteY6" fmla="*/ 6823731 h 6858000"/>
              <a:gd name="connsiteX7" fmla="*/ 0 w 8471853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71853" h="6858000">
                <a:moveTo>
                  <a:pt x="0" y="0"/>
                </a:moveTo>
                <a:cubicBezTo>
                  <a:pt x="115264" y="14432"/>
                  <a:pt x="3212965" y="577272"/>
                  <a:pt x="4495269" y="851475"/>
                </a:cubicBezTo>
                <a:cubicBezTo>
                  <a:pt x="5950468" y="1154543"/>
                  <a:pt x="7275996" y="1472042"/>
                  <a:pt x="8471853" y="1803973"/>
                </a:cubicBezTo>
                <a:cubicBezTo>
                  <a:pt x="8471853" y="1803973"/>
                  <a:pt x="8471853" y="1803973"/>
                  <a:pt x="8471853" y="6626401"/>
                </a:cubicBezTo>
                <a:lnTo>
                  <a:pt x="8471853" y="6858000"/>
                </a:lnTo>
                <a:lnTo>
                  <a:pt x="0" y="6858000"/>
                </a:lnTo>
                <a:lnTo>
                  <a:pt x="0" y="6823731"/>
                </a:lnTo>
                <a:cubicBezTo>
                  <a:pt x="0" y="5587721"/>
                  <a:pt x="0" y="350602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0242" y="2946400"/>
            <a:ext cx="3512278" cy="3153960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933768"/>
            <a:ext cx="9864476" cy="47910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8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08836" y="1524000"/>
            <a:ext cx="5701406" cy="184666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829800" y="1830614"/>
            <a:ext cx="1954212" cy="2436586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829800" y="5899190"/>
            <a:ext cx="1954212" cy="553998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="1">
                <a:solidFill>
                  <a:schemeClr val="accent4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</p:spTree>
    <p:extLst>
      <p:ext uri="{BB962C8B-B14F-4D97-AF65-F5344CB8AC3E}">
        <p14:creationId xmlns:p14="http://schemas.microsoft.com/office/powerpoint/2010/main" val="13602055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5BCE4-6DD9-42CB-9931-34A8BA99C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D55C4-03A5-424D-A466-4A2AF2B0F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0AE69-68B3-43BD-AA5E-BC38567D7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8739-799F-4A08-AD8A-37A0D8631B92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0863B-2A75-47D4-BFAF-F23B1E5F4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2F7D9-42A5-464C-B6AD-F1D4C7363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30A4-10B3-4413-9BEE-4ACB8D78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973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32"/>
          <p:cNvSpPr/>
          <p:nvPr userDrawn="1"/>
        </p:nvSpPr>
        <p:spPr>
          <a:xfrm>
            <a:off x="2421624" y="4103226"/>
            <a:ext cx="9770376" cy="2754775"/>
          </a:xfrm>
          <a:custGeom>
            <a:avLst/>
            <a:gdLst>
              <a:gd name="connsiteX0" fmla="*/ 3514064 w 9770376"/>
              <a:gd name="connsiteY0" fmla="*/ 0 h 2754775"/>
              <a:gd name="connsiteX1" fmla="*/ 9770376 w 9770376"/>
              <a:gd name="connsiteY1" fmla="*/ 0 h 2754775"/>
              <a:gd name="connsiteX2" fmla="*/ 9770376 w 9770376"/>
              <a:gd name="connsiteY2" fmla="*/ 2754775 h 2754775"/>
              <a:gd name="connsiteX3" fmla="*/ 0 w 9770376"/>
              <a:gd name="connsiteY3" fmla="*/ 2754775 h 2754775"/>
              <a:gd name="connsiteX4" fmla="*/ 12200 w 9770376"/>
              <a:gd name="connsiteY4" fmla="*/ 2696642 h 2754775"/>
              <a:gd name="connsiteX5" fmla="*/ 3514064 w 9770376"/>
              <a:gd name="connsiteY5" fmla="*/ 0 h 275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70376" h="2754775">
                <a:moveTo>
                  <a:pt x="3514064" y="0"/>
                </a:moveTo>
                <a:cubicBezTo>
                  <a:pt x="3514064" y="0"/>
                  <a:pt x="3514064" y="0"/>
                  <a:pt x="9770376" y="0"/>
                </a:cubicBezTo>
                <a:lnTo>
                  <a:pt x="9770376" y="2754775"/>
                </a:lnTo>
                <a:lnTo>
                  <a:pt x="0" y="2754775"/>
                </a:lnTo>
                <a:lnTo>
                  <a:pt x="12200" y="2696642"/>
                </a:lnTo>
                <a:cubicBezTo>
                  <a:pt x="419422" y="1115950"/>
                  <a:pt x="1846958" y="0"/>
                  <a:pt x="35140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8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053B0AF9-F410-4C47-9D9C-CAC9890E42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1413990"/>
            <a:ext cx="11376025" cy="222223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2200"/>
              </a:lnSpc>
              <a:buNone/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225425" indent="-225425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Click to insert text</a:t>
            </a:r>
          </a:p>
          <a:p>
            <a:pPr marL="461963" lvl="1" indent="-236538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Click to insert text</a:t>
            </a:r>
            <a:endParaRPr lang="pt-PT" sz="1600" dirty="0"/>
          </a:p>
          <a:p>
            <a:pPr marL="688975" lvl="2" indent="-241300">
              <a:buClr>
                <a:schemeClr val="accent2"/>
              </a:buClr>
              <a:buFont typeface="Verdana" panose="020B0604030504040204" pitchFamily="34" charset="0"/>
              <a:buChar char="–"/>
            </a:pPr>
            <a:r>
              <a:rPr lang="en-US" dirty="0"/>
              <a:t>Click to insert text</a:t>
            </a:r>
            <a:endParaRPr lang="pt-PT" dirty="0"/>
          </a:p>
          <a:p>
            <a:pPr marL="914400" lvl="3" indent="-225425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dirty="0"/>
              <a:t>Click to insert text</a:t>
            </a:r>
            <a:endParaRPr lang="pt-PT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96100" y="2397346"/>
            <a:ext cx="1447800" cy="14273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63940" y="2397346"/>
            <a:ext cx="1219200" cy="142734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7389" y="2472545"/>
            <a:ext cx="1135766" cy="123118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85232" y="2397346"/>
            <a:ext cx="1092708" cy="1427349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5404518" y="3855720"/>
            <a:ext cx="737292" cy="517956"/>
            <a:chOff x="4724400" y="3918586"/>
            <a:chExt cx="861243" cy="605034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24400" y="3918586"/>
              <a:ext cx="861243" cy="605034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4876217" y="3953867"/>
              <a:ext cx="556505" cy="395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7192678" y="3855720"/>
            <a:ext cx="737292" cy="517956"/>
            <a:chOff x="4724400" y="3918586"/>
            <a:chExt cx="861243" cy="605034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24400" y="3918586"/>
              <a:ext cx="861243" cy="605034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4876217" y="3953867"/>
              <a:ext cx="556505" cy="395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9011318" y="3855720"/>
            <a:ext cx="737292" cy="517956"/>
            <a:chOff x="4724400" y="3918586"/>
            <a:chExt cx="861243" cy="605034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24400" y="3918586"/>
              <a:ext cx="861243" cy="605034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4876217" y="3953867"/>
              <a:ext cx="556505" cy="395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10657238" y="3855720"/>
            <a:ext cx="737292" cy="517956"/>
            <a:chOff x="4724400" y="3918586"/>
            <a:chExt cx="861243" cy="605034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24400" y="3918586"/>
              <a:ext cx="861243" cy="605034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4876217" y="3953867"/>
              <a:ext cx="556505" cy="395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04</a:t>
              </a:r>
            </a:p>
          </p:txBody>
        </p:sp>
      </p:grp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30522" y="4532993"/>
            <a:ext cx="1334870" cy="1410607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010554" y="4532993"/>
            <a:ext cx="1334870" cy="1410607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790586" y="4532993"/>
            <a:ext cx="1334870" cy="1410607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460890" y="4532993"/>
            <a:ext cx="1334870" cy="1410607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</p:spTree>
    <p:extLst>
      <p:ext uri="{BB962C8B-B14F-4D97-AF65-F5344CB8AC3E}">
        <p14:creationId xmlns:p14="http://schemas.microsoft.com/office/powerpoint/2010/main" val="3789657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40462" y="1423036"/>
            <a:ext cx="5951537" cy="4183090"/>
          </a:xfrm>
          <a:prstGeom prst="rect">
            <a:avLst/>
          </a:prstGeom>
        </p:spPr>
      </p:pic>
      <p:sp>
        <p:nvSpPr>
          <p:cNvPr id="17" name="Freeform 16"/>
          <p:cNvSpPr>
            <a:spLocks/>
          </p:cNvSpPr>
          <p:nvPr/>
        </p:nvSpPr>
        <p:spPr bwMode="auto">
          <a:xfrm rot="10800000" flipH="1">
            <a:off x="6240462" y="4064176"/>
            <a:ext cx="5951537" cy="2793824"/>
          </a:xfrm>
          <a:custGeom>
            <a:avLst/>
            <a:gdLst>
              <a:gd name="connsiteX0" fmla="*/ 5951537 w 5951537"/>
              <a:gd name="connsiteY0" fmla="*/ 2793824 h 2793824"/>
              <a:gd name="connsiteX1" fmla="*/ 5951537 w 5951537"/>
              <a:gd name="connsiteY1" fmla="*/ 372819 h 2793824"/>
              <a:gd name="connsiteX2" fmla="*/ 5951537 w 5951537"/>
              <a:gd name="connsiteY2" fmla="*/ 0 h 2793824"/>
              <a:gd name="connsiteX3" fmla="*/ 0 w 5951537"/>
              <a:gd name="connsiteY3" fmla="*/ 0 h 2793824"/>
              <a:gd name="connsiteX4" fmla="*/ 0 w 5951537"/>
              <a:gd name="connsiteY4" fmla="*/ 171206 h 2793824"/>
              <a:gd name="connsiteX5" fmla="*/ 0 w 5951537"/>
              <a:gd name="connsiteY5" fmla="*/ 1526520 h 2793824"/>
              <a:gd name="connsiteX6" fmla="*/ 2793578 w 5951537"/>
              <a:gd name="connsiteY6" fmla="*/ 2195656 h 2793824"/>
              <a:gd name="connsiteX7" fmla="*/ 5951537 w 5951537"/>
              <a:gd name="connsiteY7" fmla="*/ 2793824 h 279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51537" h="2793824">
                <a:moveTo>
                  <a:pt x="5951537" y="2793824"/>
                </a:moveTo>
                <a:cubicBezTo>
                  <a:pt x="5951537" y="1846515"/>
                  <a:pt x="5951537" y="1047222"/>
                  <a:pt x="5951537" y="372819"/>
                </a:cubicBezTo>
                <a:lnTo>
                  <a:pt x="5951537" y="0"/>
                </a:lnTo>
                <a:lnTo>
                  <a:pt x="0" y="0"/>
                </a:lnTo>
                <a:lnTo>
                  <a:pt x="0" y="171206"/>
                </a:lnTo>
                <a:cubicBezTo>
                  <a:pt x="0" y="1526520"/>
                  <a:pt x="0" y="1526520"/>
                  <a:pt x="0" y="1526520"/>
                </a:cubicBezTo>
                <a:cubicBezTo>
                  <a:pt x="840098" y="1759704"/>
                  <a:pt x="1771291" y="1982749"/>
                  <a:pt x="2793578" y="2195656"/>
                </a:cubicBezTo>
                <a:cubicBezTo>
                  <a:pt x="3694406" y="2388286"/>
                  <a:pt x="5870564" y="2783685"/>
                  <a:pt x="5951537" y="279382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053B0AF9-F410-4C47-9D9C-CAC9890E4210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07987" y="1413990"/>
            <a:ext cx="5543551" cy="222223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2200"/>
              </a:lnSpc>
              <a:buNone/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225425" indent="-225425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Click to insert text</a:t>
            </a:r>
          </a:p>
          <a:p>
            <a:pPr marL="461963" lvl="1" indent="-236538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Click to insert text</a:t>
            </a:r>
            <a:endParaRPr lang="pt-PT" sz="1600" dirty="0"/>
          </a:p>
          <a:p>
            <a:pPr marL="688975" lvl="2" indent="-241300">
              <a:buClr>
                <a:schemeClr val="accent2"/>
              </a:buClr>
              <a:buFont typeface="Verdana" panose="020B0604030504040204" pitchFamily="34" charset="0"/>
              <a:buChar char="–"/>
            </a:pPr>
            <a:r>
              <a:rPr lang="en-US" dirty="0"/>
              <a:t>Click to insert text</a:t>
            </a:r>
            <a:endParaRPr lang="pt-PT" dirty="0"/>
          </a:p>
          <a:p>
            <a:pPr marL="914400" lvl="3" indent="-225425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dirty="0"/>
              <a:t>Click to insert text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717420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24"/>
          <p:cNvSpPr/>
          <p:nvPr userDrawn="1"/>
        </p:nvSpPr>
        <p:spPr>
          <a:xfrm>
            <a:off x="9337692" y="-26986"/>
            <a:ext cx="2854308" cy="5795285"/>
          </a:xfrm>
          <a:custGeom>
            <a:avLst/>
            <a:gdLst>
              <a:gd name="connsiteX0" fmla="*/ 0 w 2854308"/>
              <a:gd name="connsiteY0" fmla="*/ 0 h 5795285"/>
              <a:gd name="connsiteX1" fmla="*/ 2854308 w 2854308"/>
              <a:gd name="connsiteY1" fmla="*/ 0 h 5795285"/>
              <a:gd name="connsiteX2" fmla="*/ 2854308 w 2854308"/>
              <a:gd name="connsiteY2" fmla="*/ 5707955 h 5795285"/>
              <a:gd name="connsiteX3" fmla="*/ 2524513 w 2854308"/>
              <a:gd name="connsiteY3" fmla="*/ 5750975 h 5795285"/>
              <a:gd name="connsiteX4" fmla="*/ 0 w 2854308"/>
              <a:gd name="connsiteY4" fmla="*/ 4639889 h 5795285"/>
              <a:gd name="connsiteX5" fmla="*/ 0 w 2854308"/>
              <a:gd name="connsiteY5" fmla="*/ 0 h 5795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4308" h="5795285">
                <a:moveTo>
                  <a:pt x="0" y="0"/>
                </a:moveTo>
                <a:lnTo>
                  <a:pt x="2854308" y="0"/>
                </a:lnTo>
                <a:lnTo>
                  <a:pt x="2854308" y="5707955"/>
                </a:lnTo>
                <a:lnTo>
                  <a:pt x="2524513" y="5750975"/>
                </a:lnTo>
                <a:cubicBezTo>
                  <a:pt x="1376540" y="5878597"/>
                  <a:pt x="0" y="5793270"/>
                  <a:pt x="0" y="4639889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696200" y="1987868"/>
            <a:ext cx="2379855" cy="4495800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610725" y="4322033"/>
            <a:ext cx="13955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  <a:buClr>
                <a:schemeClr val="tx2"/>
              </a:buClr>
            </a:pPr>
            <a:r>
              <a:rPr lang="en-US" sz="2200" b="1" dirty="0">
                <a:solidFill>
                  <a:schemeClr val="bg1"/>
                </a:solidFill>
              </a:rPr>
              <a:t>Lorem Ipsum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29875" y="3233189"/>
            <a:ext cx="1333601" cy="2021093"/>
          </a:xfrm>
          <a:prstGeom prst="rect">
            <a:avLst/>
          </a:prstGeom>
        </p:spPr>
      </p:pic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99152" y="4125514"/>
            <a:ext cx="3473833" cy="2327674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193912" y="4125514"/>
            <a:ext cx="3473833" cy="2327674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821137" y="1403849"/>
            <a:ext cx="1962875" cy="2327674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23" name="Chart Placeholder 18">
            <a:extLst>
              <a:ext uri="{FF2B5EF4-FFF2-40B4-BE49-F238E27FC236}">
                <a16:creationId xmlns:a16="http://schemas.microsoft.com/office/drawing/2014/main" id="{1B2F5493-6162-4AC0-BA43-8D7A7C0FA263}"/>
              </a:ext>
            </a:extLst>
          </p:cNvPr>
          <p:cNvSpPr>
            <a:spLocks noGrp="1"/>
          </p:cNvSpPr>
          <p:nvPr>
            <p:ph type="chart" sz="quarter" idx="46"/>
          </p:nvPr>
        </p:nvSpPr>
        <p:spPr>
          <a:xfrm>
            <a:off x="444692" y="1429861"/>
            <a:ext cx="7230971" cy="245633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pt-PT"/>
          </a:p>
        </p:txBody>
      </p:sp>
      <p:pic>
        <p:nvPicPr>
          <p:cNvPr id="17" name="Picture 6">
            <a:extLst>
              <a:ext uri="{FF2B5EF4-FFF2-40B4-BE49-F238E27FC236}">
                <a16:creationId xmlns:a16="http://schemas.microsoft.com/office/drawing/2014/main" id="{85DDC7B3-7C06-46D7-9B9D-205ACB2B800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0536" y="188786"/>
            <a:ext cx="983510" cy="53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1197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 userDrawn="1"/>
        </p:nvSpPr>
        <p:spPr>
          <a:xfrm>
            <a:off x="0" y="3048150"/>
            <a:ext cx="10105936" cy="3809851"/>
          </a:xfrm>
          <a:custGeom>
            <a:avLst/>
            <a:gdLst>
              <a:gd name="connsiteX0" fmla="*/ 0 w 10105936"/>
              <a:gd name="connsiteY0" fmla="*/ 0 h 3809851"/>
              <a:gd name="connsiteX1" fmla="*/ 5362334 w 10105936"/>
              <a:gd name="connsiteY1" fmla="*/ 1015711 h 3809851"/>
              <a:gd name="connsiteX2" fmla="*/ 10105936 w 10105936"/>
              <a:gd name="connsiteY2" fmla="*/ 2151930 h 3809851"/>
              <a:gd name="connsiteX3" fmla="*/ 10105936 w 10105936"/>
              <a:gd name="connsiteY3" fmla="*/ 3601192 h 3809851"/>
              <a:gd name="connsiteX4" fmla="*/ 10105936 w 10105936"/>
              <a:gd name="connsiteY4" fmla="*/ 3809851 h 3809851"/>
              <a:gd name="connsiteX5" fmla="*/ 0 w 10105936"/>
              <a:gd name="connsiteY5" fmla="*/ 3809851 h 3809851"/>
              <a:gd name="connsiteX6" fmla="*/ 0 w 10105936"/>
              <a:gd name="connsiteY6" fmla="*/ 3761009 h 3809851"/>
              <a:gd name="connsiteX7" fmla="*/ 0 w 10105936"/>
              <a:gd name="connsiteY7" fmla="*/ 0 h 3809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05936" h="3809851">
                <a:moveTo>
                  <a:pt x="0" y="0"/>
                </a:moveTo>
                <a:cubicBezTo>
                  <a:pt x="137496" y="17215"/>
                  <a:pt x="3832694" y="688618"/>
                  <a:pt x="5362334" y="1015711"/>
                </a:cubicBezTo>
                <a:cubicBezTo>
                  <a:pt x="7098217" y="1377235"/>
                  <a:pt x="8679418" y="1755975"/>
                  <a:pt x="10105936" y="2151930"/>
                </a:cubicBezTo>
                <a:cubicBezTo>
                  <a:pt x="10105936" y="2151930"/>
                  <a:pt x="10105936" y="2151930"/>
                  <a:pt x="10105936" y="3601192"/>
                </a:cubicBezTo>
                <a:lnTo>
                  <a:pt x="10105936" y="3809851"/>
                </a:lnTo>
                <a:lnTo>
                  <a:pt x="0" y="3809851"/>
                </a:lnTo>
                <a:lnTo>
                  <a:pt x="0" y="3761009"/>
                </a:lnTo>
                <a:cubicBezTo>
                  <a:pt x="0" y="2691837"/>
                  <a:pt x="0" y="1447711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BC6B32C-D462-4034-BF1F-AAA2222C84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9575" y="2175024"/>
            <a:ext cx="1997273" cy="1997273"/>
          </a:xfrm>
          <a:custGeom>
            <a:avLst/>
            <a:gdLst>
              <a:gd name="connsiteX0" fmla="*/ 1143000 w 2286000"/>
              <a:gd name="connsiteY0" fmla="*/ 0 h 2286000"/>
              <a:gd name="connsiteX1" fmla="*/ 2286000 w 2286000"/>
              <a:gd name="connsiteY1" fmla="*/ 1143000 h 2286000"/>
              <a:gd name="connsiteX2" fmla="*/ 1143000 w 2286000"/>
              <a:gd name="connsiteY2" fmla="*/ 2286000 h 2286000"/>
              <a:gd name="connsiteX3" fmla="*/ 0 w 2286000"/>
              <a:gd name="connsiteY3" fmla="*/ 1143000 h 2286000"/>
              <a:gd name="connsiteX4" fmla="*/ 1143000 w 2286000"/>
              <a:gd name="connsiteY4" fmla="*/ 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0" h="2286000">
                <a:moveTo>
                  <a:pt x="1143000" y="0"/>
                </a:moveTo>
                <a:cubicBezTo>
                  <a:pt x="1774261" y="0"/>
                  <a:pt x="2286000" y="511739"/>
                  <a:pt x="2286000" y="1143000"/>
                </a:cubicBezTo>
                <a:cubicBezTo>
                  <a:pt x="2286000" y="1774261"/>
                  <a:pt x="1774261" y="2286000"/>
                  <a:pt x="1143000" y="2286000"/>
                </a:cubicBezTo>
                <a:cubicBezTo>
                  <a:pt x="511739" y="2286000"/>
                  <a:pt x="0" y="1774261"/>
                  <a:pt x="0" y="1143000"/>
                </a:cubicBezTo>
                <a:cubicBezTo>
                  <a:pt x="0" y="511739"/>
                  <a:pt x="511739" y="0"/>
                  <a:pt x="1143000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99152" y="5423254"/>
            <a:ext cx="9202048" cy="1029934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99152" y="4807558"/>
            <a:ext cx="3106048" cy="360440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99152" y="4350358"/>
            <a:ext cx="3106048" cy="360440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</p:spTree>
    <p:extLst>
      <p:ext uri="{BB962C8B-B14F-4D97-AF65-F5344CB8AC3E}">
        <p14:creationId xmlns:p14="http://schemas.microsoft.com/office/powerpoint/2010/main" val="8697198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/>
          <p:cNvSpPr/>
          <p:nvPr userDrawn="1"/>
        </p:nvSpPr>
        <p:spPr>
          <a:xfrm>
            <a:off x="-9192" y="0"/>
            <a:ext cx="8056297" cy="6858000"/>
          </a:xfrm>
          <a:custGeom>
            <a:avLst/>
            <a:gdLst>
              <a:gd name="connsiteX0" fmla="*/ 0 w 8056297"/>
              <a:gd name="connsiteY0" fmla="*/ 0 h 6858000"/>
              <a:gd name="connsiteX1" fmla="*/ 8056297 w 8056297"/>
              <a:gd name="connsiteY1" fmla="*/ 0 h 6858000"/>
              <a:gd name="connsiteX2" fmla="*/ 8056297 w 8056297"/>
              <a:gd name="connsiteY2" fmla="*/ 223850 h 6858000"/>
              <a:gd name="connsiteX3" fmla="*/ 8056297 w 8056297"/>
              <a:gd name="connsiteY3" fmla="*/ 6587097 h 6858000"/>
              <a:gd name="connsiteX4" fmla="*/ 8056297 w 8056297"/>
              <a:gd name="connsiteY4" fmla="*/ 6858000 h 6858000"/>
              <a:gd name="connsiteX5" fmla="*/ 3114070 w 8056297"/>
              <a:gd name="connsiteY5" fmla="*/ 6858000 h 6858000"/>
              <a:gd name="connsiteX6" fmla="*/ 2935863 w 8056297"/>
              <a:gd name="connsiteY6" fmla="*/ 6807788 h 6858000"/>
              <a:gd name="connsiteX7" fmla="*/ 0 w 8056297"/>
              <a:gd name="connsiteY7" fmla="*/ 2811350 h 6858000"/>
              <a:gd name="connsiteX8" fmla="*/ 0 w 8056297"/>
              <a:gd name="connsiteY8" fmla="*/ 126445 h 6858000"/>
              <a:gd name="connsiteX9" fmla="*/ 0 w 8056297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56297" h="6858000">
                <a:moveTo>
                  <a:pt x="0" y="0"/>
                </a:moveTo>
                <a:lnTo>
                  <a:pt x="8056297" y="0"/>
                </a:lnTo>
                <a:lnTo>
                  <a:pt x="8056297" y="223850"/>
                </a:lnTo>
                <a:cubicBezTo>
                  <a:pt x="8056297" y="1771667"/>
                  <a:pt x="8056297" y="3835422"/>
                  <a:pt x="8056297" y="6587097"/>
                </a:cubicBezTo>
                <a:lnTo>
                  <a:pt x="8056297" y="6858000"/>
                </a:lnTo>
                <a:lnTo>
                  <a:pt x="3114070" y="6858000"/>
                </a:lnTo>
                <a:lnTo>
                  <a:pt x="2935863" y="6807788"/>
                </a:lnTo>
                <a:cubicBezTo>
                  <a:pt x="1205245" y="6277787"/>
                  <a:pt x="0" y="4673939"/>
                  <a:pt x="0" y="2811350"/>
                </a:cubicBezTo>
                <a:cubicBezTo>
                  <a:pt x="0" y="2811350"/>
                  <a:pt x="0" y="2811350"/>
                  <a:pt x="0" y="12644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043649" y="2857117"/>
            <a:ext cx="1316248" cy="3582877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13" name="Picture Placeholder 48">
            <a:extLst>
              <a:ext uri="{FF2B5EF4-FFF2-40B4-BE49-F238E27FC236}">
                <a16:creationId xmlns:a16="http://schemas.microsoft.com/office/drawing/2014/main" id="{4212BD44-DEDF-4B08-8824-204652F961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0088" y="1412875"/>
            <a:ext cx="6300768" cy="2722563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057400" y="4495800"/>
            <a:ext cx="4673456" cy="1957388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181521" y="1770707"/>
            <a:ext cx="3602492" cy="1277293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181521" y="1424119"/>
            <a:ext cx="3602492" cy="310556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1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</p:spTree>
    <p:extLst>
      <p:ext uri="{BB962C8B-B14F-4D97-AF65-F5344CB8AC3E}">
        <p14:creationId xmlns:p14="http://schemas.microsoft.com/office/powerpoint/2010/main" val="4210562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 userDrawn="1"/>
        </p:nvSpPr>
        <p:spPr>
          <a:xfrm>
            <a:off x="5334000" y="3853580"/>
            <a:ext cx="6873945" cy="3004421"/>
          </a:xfrm>
          <a:custGeom>
            <a:avLst/>
            <a:gdLst>
              <a:gd name="connsiteX0" fmla="*/ 3131715 w 6873945"/>
              <a:gd name="connsiteY0" fmla="*/ 226 h 3004421"/>
              <a:gd name="connsiteX1" fmla="*/ 6873945 w 6873945"/>
              <a:gd name="connsiteY1" fmla="*/ 549103 h 3004421"/>
              <a:gd name="connsiteX2" fmla="*/ 6873945 w 6873945"/>
              <a:gd name="connsiteY2" fmla="*/ 2848107 h 3004421"/>
              <a:gd name="connsiteX3" fmla="*/ 6873945 w 6873945"/>
              <a:gd name="connsiteY3" fmla="*/ 3004421 h 3004421"/>
              <a:gd name="connsiteX4" fmla="*/ 0 w 6873945"/>
              <a:gd name="connsiteY4" fmla="*/ 3004421 h 3004421"/>
              <a:gd name="connsiteX5" fmla="*/ 0 w 6873945"/>
              <a:gd name="connsiteY5" fmla="*/ 2711764 h 3004421"/>
              <a:gd name="connsiteX6" fmla="*/ 0 w 6873945"/>
              <a:gd name="connsiteY6" fmla="*/ 1986869 h 3004421"/>
              <a:gd name="connsiteX7" fmla="*/ 3131715 w 6873945"/>
              <a:gd name="connsiteY7" fmla="*/ 226 h 3004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73945" h="3004421">
                <a:moveTo>
                  <a:pt x="3131715" y="226"/>
                </a:moveTo>
                <a:cubicBezTo>
                  <a:pt x="4748449" y="11559"/>
                  <a:pt x="6466935" y="445480"/>
                  <a:pt x="6873945" y="549103"/>
                </a:cubicBezTo>
                <a:cubicBezTo>
                  <a:pt x="6873945" y="549103"/>
                  <a:pt x="6873945" y="549103"/>
                  <a:pt x="6873945" y="2848107"/>
                </a:cubicBezTo>
                <a:lnTo>
                  <a:pt x="6873945" y="3004421"/>
                </a:lnTo>
                <a:lnTo>
                  <a:pt x="0" y="3004421"/>
                </a:lnTo>
                <a:lnTo>
                  <a:pt x="0" y="2711764"/>
                </a:lnTo>
                <a:cubicBezTo>
                  <a:pt x="0" y="2477761"/>
                  <a:pt x="0" y="2236211"/>
                  <a:pt x="0" y="1986869"/>
                </a:cubicBezTo>
                <a:cubicBezTo>
                  <a:pt x="0" y="400145"/>
                  <a:pt x="1514981" y="-11108"/>
                  <a:pt x="3131715" y="2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9400" y="836613"/>
            <a:ext cx="4986972" cy="5730474"/>
          </a:xfrm>
          <a:prstGeom prst="rect">
            <a:avLst/>
          </a:prstGeom>
        </p:spPr>
      </p:pic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053B0AF9-F410-4C47-9D9C-CAC9890E42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1413990"/>
            <a:ext cx="6221413" cy="20912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2200"/>
              </a:lnSpc>
              <a:buNone/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 sz="14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400"/>
            </a:lvl5pPr>
          </a:lstStyle>
          <a:p>
            <a:pPr marL="225425" indent="-225425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Click to insert text</a:t>
            </a:r>
          </a:p>
          <a:p>
            <a:pPr marL="461963" lvl="1" indent="-236538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Click to insert text</a:t>
            </a:r>
            <a:endParaRPr lang="pt-PT" sz="1600" dirty="0"/>
          </a:p>
          <a:p>
            <a:pPr marL="688975" lvl="2" indent="-241300">
              <a:buClr>
                <a:schemeClr val="accent2"/>
              </a:buClr>
              <a:buFont typeface="Verdana" panose="020B0604030504040204" pitchFamily="34" charset="0"/>
              <a:buChar char="–"/>
            </a:pPr>
            <a:r>
              <a:rPr lang="en-US" dirty="0"/>
              <a:t>Click to insert text</a:t>
            </a:r>
            <a:endParaRPr lang="pt-PT" dirty="0"/>
          </a:p>
          <a:p>
            <a:pPr marL="914400" lvl="3" indent="-225425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dirty="0"/>
              <a:t>Click to insert text</a:t>
            </a:r>
            <a:endParaRPr lang="pt-PT" dirty="0"/>
          </a:p>
        </p:txBody>
      </p:sp>
      <p:sp>
        <p:nvSpPr>
          <p:cNvPr id="13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1" name="Chart Placeholder 18">
            <a:extLst>
              <a:ext uri="{FF2B5EF4-FFF2-40B4-BE49-F238E27FC236}">
                <a16:creationId xmlns:a16="http://schemas.microsoft.com/office/drawing/2014/main" id="{1B2F5493-6162-4AC0-BA43-8D7A7C0FA263}"/>
              </a:ext>
            </a:extLst>
          </p:cNvPr>
          <p:cNvSpPr>
            <a:spLocks noGrp="1"/>
          </p:cNvSpPr>
          <p:nvPr>
            <p:ph type="chart" sz="quarter" idx="46"/>
          </p:nvPr>
        </p:nvSpPr>
        <p:spPr>
          <a:xfrm>
            <a:off x="444692" y="3958859"/>
            <a:ext cx="4840287" cy="245633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26627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C1A94F9-DC7A-4538-8277-70A44CA101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4115" y="1903413"/>
            <a:ext cx="1452563" cy="1671637"/>
          </a:xfrm>
          <a:prstGeom prst="rect">
            <a:avLst/>
          </a:prstGeom>
          <a:solidFill>
            <a:srgbClr val="D9D9D9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74E803A8-AB56-45EC-B2C1-515FBB73BB3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55195" y="1903413"/>
            <a:ext cx="1452563" cy="1671637"/>
          </a:xfrm>
          <a:prstGeom prst="rect">
            <a:avLst/>
          </a:prstGeom>
          <a:solidFill>
            <a:srgbClr val="D9D9D9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id="{9D1BE315-6BE9-4C05-9EDD-2BF1E94315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4115" y="4379453"/>
            <a:ext cx="1452563" cy="1671637"/>
          </a:xfrm>
          <a:prstGeom prst="rect">
            <a:avLst/>
          </a:prstGeom>
          <a:solidFill>
            <a:srgbClr val="D9D9D9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21" name="Picture Placeholder 17">
            <a:extLst>
              <a:ext uri="{FF2B5EF4-FFF2-40B4-BE49-F238E27FC236}">
                <a16:creationId xmlns:a16="http://schemas.microsoft.com/office/drawing/2014/main" id="{1281E9B6-7C84-4FF5-B198-C8FC0C8924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55195" y="4379453"/>
            <a:ext cx="1452563" cy="1671637"/>
          </a:xfrm>
          <a:prstGeom prst="rect">
            <a:avLst/>
          </a:prstGeom>
          <a:solidFill>
            <a:srgbClr val="D9D9D9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3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207568" y="1903413"/>
            <a:ext cx="3743970" cy="167163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1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040043" y="1903413"/>
            <a:ext cx="3743970" cy="167163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1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207568" y="4379453"/>
            <a:ext cx="3743970" cy="167163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1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040043" y="4379453"/>
            <a:ext cx="3743970" cy="167163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1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894305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9241E-0690-4179-922C-73800D5D4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232955-D9C8-4BC3-9026-BB6C636B1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CA34-231C-447E-9E6C-6F3155BDF308}" type="datetimeFigureOut">
              <a:rPr lang="sv-SE" smtClean="0"/>
              <a:t>2019-10-09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1130-A08F-4D1F-8A89-441D67678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A3C55-484F-4265-AD5F-8FD24F8CC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91EE-5D55-4C48-B044-6CCF28D933E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487418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 userDrawn="1"/>
        </p:nvSpPr>
        <p:spPr>
          <a:xfrm>
            <a:off x="-22987" y="0"/>
            <a:ext cx="6223905" cy="6858000"/>
          </a:xfrm>
          <a:custGeom>
            <a:avLst/>
            <a:gdLst>
              <a:gd name="connsiteX0" fmla="*/ 0 w 6223905"/>
              <a:gd name="connsiteY0" fmla="*/ 0 h 6858000"/>
              <a:gd name="connsiteX1" fmla="*/ 4186882 w 6223905"/>
              <a:gd name="connsiteY1" fmla="*/ 0 h 6858000"/>
              <a:gd name="connsiteX2" fmla="*/ 4197034 w 6223905"/>
              <a:gd name="connsiteY2" fmla="*/ 22340 h 6858000"/>
              <a:gd name="connsiteX3" fmla="*/ 5904357 w 6223905"/>
              <a:gd name="connsiteY3" fmla="*/ 3779388 h 6858000"/>
              <a:gd name="connsiteX4" fmla="*/ 5873730 w 6223905"/>
              <a:gd name="connsiteY4" fmla="*/ 6784163 h 6858000"/>
              <a:gd name="connsiteX5" fmla="*/ 5834113 w 6223905"/>
              <a:gd name="connsiteY5" fmla="*/ 6858000 h 6858000"/>
              <a:gd name="connsiteX6" fmla="*/ 0 w 6223905"/>
              <a:gd name="connsiteY6" fmla="*/ 6858000 h 6858000"/>
              <a:gd name="connsiteX7" fmla="*/ 0 w 6223905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23905" h="6858000">
                <a:moveTo>
                  <a:pt x="0" y="0"/>
                </a:moveTo>
                <a:lnTo>
                  <a:pt x="4186882" y="0"/>
                </a:lnTo>
                <a:lnTo>
                  <a:pt x="4197034" y="22340"/>
                </a:lnTo>
                <a:cubicBezTo>
                  <a:pt x="5904357" y="3779388"/>
                  <a:pt x="5904357" y="3779388"/>
                  <a:pt x="5904357" y="3779388"/>
                </a:cubicBezTo>
                <a:cubicBezTo>
                  <a:pt x="6352858" y="4766336"/>
                  <a:pt x="6316954" y="5863968"/>
                  <a:pt x="5873730" y="6784163"/>
                </a:cubicBezTo>
                <a:lnTo>
                  <a:pt x="5834113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3034" y="411481"/>
            <a:ext cx="1577338" cy="8204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1080" y="1290009"/>
            <a:ext cx="6513490" cy="4835513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2514601"/>
            <a:ext cx="496793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l"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Title of Presentation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3429000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5799692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14AF2-7748-4C82-8CED-A0007D37F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63759-DE2A-42C5-B057-0848BDD69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CCD8B-1AF1-46DE-9CDF-DED1ED9D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D0A3-6ED0-4898-BB92-024E85CDECD1}" type="datetimeFigureOut">
              <a:rPr lang="sv-SE" smtClean="0"/>
              <a:t>2019-10-09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43E5-8FB5-4346-88F2-613762406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09FDE-1B2B-405A-B060-351DF8E1C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EA2F-E598-457E-92E6-B8DC7D6532B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83398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D5663-DB02-476B-9FBC-3918509DB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DA054-EEDF-4EF3-A461-F4FCB70EF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4E51A-C96A-490C-A34C-484A5DBC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8739-799F-4A08-AD8A-37A0D8631B92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64FB4-6BBA-43B1-9CA6-2AB7FFC07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D8ED2-A8DD-4E46-B6AE-8C20F81B5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30A4-10B3-4413-9BEE-4ACB8D78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276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Opener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 userDrawn="1"/>
        </p:nvSpPr>
        <p:spPr>
          <a:xfrm>
            <a:off x="5837769" y="2731746"/>
            <a:ext cx="6354233" cy="4126254"/>
          </a:xfrm>
          <a:custGeom>
            <a:avLst/>
            <a:gdLst>
              <a:gd name="connsiteX0" fmla="*/ 3218906 w 6354233"/>
              <a:gd name="connsiteY0" fmla="*/ 0 h 4126254"/>
              <a:gd name="connsiteX1" fmla="*/ 6338061 w 6354233"/>
              <a:gd name="connsiteY1" fmla="*/ 0 h 4126254"/>
              <a:gd name="connsiteX2" fmla="*/ 6354233 w 6354233"/>
              <a:gd name="connsiteY2" fmla="*/ 0 h 4126254"/>
              <a:gd name="connsiteX3" fmla="*/ 6354233 w 6354233"/>
              <a:gd name="connsiteY3" fmla="*/ 4126254 h 4126254"/>
              <a:gd name="connsiteX4" fmla="*/ 0 w 6354233"/>
              <a:gd name="connsiteY4" fmla="*/ 4126254 h 4126254"/>
              <a:gd name="connsiteX5" fmla="*/ 18929 w 6354233"/>
              <a:gd name="connsiteY5" fmla="*/ 4013385 h 4126254"/>
              <a:gd name="connsiteX6" fmla="*/ 273134 w 6354233"/>
              <a:gd name="connsiteY6" fmla="*/ 2497612 h 4126254"/>
              <a:gd name="connsiteX7" fmla="*/ 3218906 w 6354233"/>
              <a:gd name="connsiteY7" fmla="*/ 0 h 4126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54233" h="4126254">
                <a:moveTo>
                  <a:pt x="3218906" y="0"/>
                </a:moveTo>
                <a:cubicBezTo>
                  <a:pt x="3218906" y="0"/>
                  <a:pt x="3218906" y="0"/>
                  <a:pt x="6338061" y="0"/>
                </a:cubicBezTo>
                <a:lnTo>
                  <a:pt x="6354233" y="0"/>
                </a:lnTo>
                <a:lnTo>
                  <a:pt x="6354233" y="4126254"/>
                </a:lnTo>
                <a:lnTo>
                  <a:pt x="0" y="4126254"/>
                </a:lnTo>
                <a:lnTo>
                  <a:pt x="18929" y="4013385"/>
                </a:lnTo>
                <a:cubicBezTo>
                  <a:pt x="86798" y="3608700"/>
                  <a:pt x="170328" y="3110626"/>
                  <a:pt x="273134" y="2497612"/>
                </a:cubicBezTo>
                <a:cubicBezTo>
                  <a:pt x="509656" y="1050498"/>
                  <a:pt x="1756771" y="0"/>
                  <a:pt x="321890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1443355"/>
            <a:ext cx="4751909" cy="1418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lnSpc>
                <a:spcPts val="3000"/>
              </a:lnSpc>
              <a:buNone/>
              <a:defRPr sz="2600">
                <a:solidFill>
                  <a:schemeClr val="accent3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add section title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8400" y="838200"/>
            <a:ext cx="4147523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3500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Opener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 userDrawn="1"/>
        </p:nvSpPr>
        <p:spPr>
          <a:xfrm>
            <a:off x="0" y="0"/>
            <a:ext cx="12193224" cy="3895500"/>
          </a:xfrm>
          <a:custGeom>
            <a:avLst/>
            <a:gdLst>
              <a:gd name="connsiteX0" fmla="*/ 0 w 12193224"/>
              <a:gd name="connsiteY0" fmla="*/ 0 h 3895500"/>
              <a:gd name="connsiteX1" fmla="*/ 12193224 w 12193224"/>
              <a:gd name="connsiteY1" fmla="*/ 0 h 3895500"/>
              <a:gd name="connsiteX2" fmla="*/ 12193224 w 12193224"/>
              <a:gd name="connsiteY2" fmla="*/ 246767 h 3895500"/>
              <a:gd name="connsiteX3" fmla="*/ 12193224 w 12193224"/>
              <a:gd name="connsiteY3" fmla="*/ 3895500 h 3895500"/>
              <a:gd name="connsiteX4" fmla="*/ 11695542 w 12193224"/>
              <a:gd name="connsiteY4" fmla="*/ 3812356 h 3895500"/>
              <a:gd name="connsiteX5" fmla="*/ 0 w 12193224"/>
              <a:gd name="connsiteY5" fmla="*/ 1297276 h 3895500"/>
              <a:gd name="connsiteX6" fmla="*/ 0 w 12193224"/>
              <a:gd name="connsiteY6" fmla="*/ 68316 h 3895500"/>
              <a:gd name="connsiteX7" fmla="*/ 0 w 12193224"/>
              <a:gd name="connsiteY7" fmla="*/ 0 h 389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24" h="3895500">
                <a:moveTo>
                  <a:pt x="0" y="0"/>
                </a:moveTo>
                <a:lnTo>
                  <a:pt x="12193224" y="0"/>
                </a:lnTo>
                <a:lnTo>
                  <a:pt x="12193224" y="246767"/>
                </a:lnTo>
                <a:cubicBezTo>
                  <a:pt x="12193224" y="1325156"/>
                  <a:pt x="12193224" y="2535979"/>
                  <a:pt x="12193224" y="3895500"/>
                </a:cubicBezTo>
                <a:cubicBezTo>
                  <a:pt x="12027332" y="3874712"/>
                  <a:pt x="11861436" y="3853928"/>
                  <a:pt x="11695542" y="3812356"/>
                </a:cubicBezTo>
                <a:cubicBezTo>
                  <a:pt x="7112716" y="3022496"/>
                  <a:pt x="3214200" y="2170279"/>
                  <a:pt x="0" y="1297276"/>
                </a:cubicBezTo>
                <a:cubicBezTo>
                  <a:pt x="0" y="1297276"/>
                  <a:pt x="0" y="1297276"/>
                  <a:pt x="0" y="6831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1360" y="1559681"/>
            <a:ext cx="4343400" cy="4920475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2579828"/>
            <a:ext cx="5471988" cy="169834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ts val="3000"/>
              </a:lnSpc>
              <a:buNone/>
              <a:defRPr sz="2600">
                <a:solidFill>
                  <a:schemeClr val="accent3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05318739-BF6A-445F-9FEE-5EC1CA74E7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0536" y="188786"/>
            <a:ext cx="983510" cy="53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516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A66A9-74BC-49FD-992A-6E243E56F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D27B7-4160-4493-8B1D-B0BB891799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24E30B-FE16-48B7-82B0-65E873144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0D733-5ADB-4D35-A4B1-7A4C78449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D0A3-6ED0-4898-BB92-024E85CDECD1}" type="datetimeFigureOut">
              <a:rPr lang="sv-SE" smtClean="0"/>
              <a:t>2019-10-09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5A43D-D4D1-463D-AC05-5CDD13E0E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ABA16-7F9F-4ABE-B167-443E1C60D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EA2F-E598-457E-92E6-B8DC7D6532B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28643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Opener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 userDrawn="1"/>
        </p:nvSpPr>
        <p:spPr>
          <a:xfrm>
            <a:off x="1" y="1773244"/>
            <a:ext cx="12682081" cy="5084756"/>
          </a:xfrm>
          <a:custGeom>
            <a:avLst/>
            <a:gdLst>
              <a:gd name="connsiteX0" fmla="*/ 9471990 w 12682081"/>
              <a:gd name="connsiteY0" fmla="*/ 542 h 5084756"/>
              <a:gd name="connsiteX1" fmla="*/ 12634063 w 12682081"/>
              <a:gd name="connsiteY1" fmla="*/ 4816991 h 5084756"/>
              <a:gd name="connsiteX2" fmla="*/ 12682081 w 12682081"/>
              <a:gd name="connsiteY2" fmla="*/ 5084756 h 5084756"/>
              <a:gd name="connsiteX3" fmla="*/ 0 w 12682081"/>
              <a:gd name="connsiteY3" fmla="*/ 5084756 h 5084756"/>
              <a:gd name="connsiteX4" fmla="*/ 0 w 12682081"/>
              <a:gd name="connsiteY4" fmla="*/ 2957111 h 5084756"/>
              <a:gd name="connsiteX5" fmla="*/ 26348 w 12682081"/>
              <a:gd name="connsiteY5" fmla="*/ 2948506 h 5084756"/>
              <a:gd name="connsiteX6" fmla="*/ 8652212 w 12682081"/>
              <a:gd name="connsiteY6" fmla="*/ 131371 h 5084756"/>
              <a:gd name="connsiteX7" fmla="*/ 9471990 w 12682081"/>
              <a:gd name="connsiteY7" fmla="*/ 542 h 5084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82081" h="5084756">
                <a:moveTo>
                  <a:pt x="9471990" y="542"/>
                </a:moveTo>
                <a:cubicBezTo>
                  <a:pt x="11348469" y="43621"/>
                  <a:pt x="12225265" y="2641773"/>
                  <a:pt x="12634063" y="4816991"/>
                </a:cubicBezTo>
                <a:lnTo>
                  <a:pt x="12682081" y="5084756"/>
                </a:lnTo>
                <a:lnTo>
                  <a:pt x="0" y="5084756"/>
                </a:lnTo>
                <a:lnTo>
                  <a:pt x="0" y="2957111"/>
                </a:lnTo>
                <a:lnTo>
                  <a:pt x="26348" y="2948506"/>
                </a:lnTo>
                <a:cubicBezTo>
                  <a:pt x="1039939" y="2617476"/>
                  <a:pt x="3356718" y="1860835"/>
                  <a:pt x="8652212" y="131371"/>
                </a:cubicBezTo>
                <a:cubicBezTo>
                  <a:pt x="8944735" y="35836"/>
                  <a:pt x="9217552" y="-5299"/>
                  <a:pt x="9471990" y="54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22635" y="3810000"/>
            <a:ext cx="5471988" cy="169834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r">
              <a:lnSpc>
                <a:spcPts val="3000"/>
              </a:lnSpc>
              <a:buNone/>
              <a:defRPr sz="2600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415755" y="751840"/>
            <a:ext cx="5810544" cy="531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669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2548E-0AA7-4514-B612-7227391CA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6AA8A-5093-46BB-ACD2-C097074223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AEAF51-C571-4282-86F8-8748D11E5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29B23-9871-4240-A362-3BB14A3BF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8739-799F-4A08-AD8A-37A0D8631B92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7CAA3-417D-4A10-8E97-81A0D6D5F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F6FEEB-E31E-436A-AB68-49823432F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30A4-10B3-4413-9BEE-4ACB8D78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69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51F82-EA37-4A38-B0AB-C0CB4ECAE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3180E-2F6F-45C2-A386-AF5432B52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51C423-C1BB-448B-913D-F14A2AB3F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65F79F-E8E7-4BBD-8F2E-EE58CB6A13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C37E47-3624-4091-929D-E3BCB04C0C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A45070-CB73-4C24-BF05-F3BB18D9D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8739-799F-4A08-AD8A-37A0D8631B92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8412C5-472D-4B92-B4E2-337270481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1C41D3-27CC-4A04-8F96-3B7DBB347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30A4-10B3-4413-9BEE-4ACB8D78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10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92847-DF96-4273-8BA1-42DB46D07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29CB3-E29E-475F-A550-B512F9AA7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8739-799F-4A08-AD8A-37A0D8631B92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C60401-C5AC-4B41-875D-6E2141E34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4E0088-F614-48AC-A9C8-6496FE80F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30A4-10B3-4413-9BEE-4ACB8D78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74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4F19AE-070A-4E82-B6D7-3E2A5797F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8739-799F-4A08-AD8A-37A0D8631B92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59B8AD-4AA3-481F-9FE5-4C14774FE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35394-F80E-41C8-AA9D-A9E6A18EF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30A4-10B3-4413-9BEE-4ACB8D78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89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829E2-7937-44A0-A4E0-44F31C55A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35A4A-3706-4BBE-BBE0-299725AF1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39C475-8360-4B8D-8C06-4AA45632C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D4E8D-4DAB-4461-B3E5-BD3A9D1CB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8739-799F-4A08-AD8A-37A0D8631B92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02866-C51C-458B-BD08-07FA36ED7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F96F1-1866-42F1-BB06-69A869708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30A4-10B3-4413-9BEE-4ACB8D78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22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FA65A-B6F1-4B01-90C7-4C47EABA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26C380-3303-4EB6-96E1-0D6DB29B96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781F0E-089D-47FD-8ED6-D69611965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08010-2979-41E6-B376-4B7F4A51D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8739-799F-4A08-AD8A-37A0D8631B92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1A3D9-611F-463A-AD1F-4314B4EDF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E6ADC-BC23-469D-951C-1F9B27B5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30A4-10B3-4413-9BEE-4ACB8D78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928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34EB79-BA98-4F26-A713-53A412815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1E75B-22A9-4919-807A-8427C5DD5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65020-828D-4AFB-8396-2A12BD8436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D8739-799F-4A08-AD8A-37A0D8631B92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EB66C-6345-4BD9-840C-A5C9553C3E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5427C-1EEA-4BDB-A973-60892D0FC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830A4-10B3-4413-9BEE-4ACB8D78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4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3" name="Group 2"/>
          <p:cNvGrpSpPr/>
          <p:nvPr userDrawn="1"/>
        </p:nvGrpSpPr>
        <p:grpSpPr>
          <a:xfrm rot="5400000">
            <a:off x="11885731" y="885110"/>
            <a:ext cx="1723717" cy="344332"/>
            <a:chOff x="12496801" y="706628"/>
            <a:chExt cx="2975350" cy="594360"/>
          </a:xfrm>
        </p:grpSpPr>
        <p:sp>
          <p:nvSpPr>
            <p:cNvPr id="5" name="Rectangle 4"/>
            <p:cNvSpPr/>
            <p:nvPr userDrawn="1"/>
          </p:nvSpPr>
          <p:spPr>
            <a:xfrm>
              <a:off x="12496801" y="706628"/>
              <a:ext cx="595070" cy="5943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13091871" y="706628"/>
              <a:ext cx="595070" cy="5943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13686941" y="706628"/>
              <a:ext cx="595070" cy="5943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4282011" y="706628"/>
              <a:ext cx="595070" cy="5943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14877081" y="706628"/>
              <a:ext cx="595070" cy="59436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</p:grpSp>
      <p:sp>
        <p:nvSpPr>
          <p:cNvPr id="26" name="Rectangle 25"/>
          <p:cNvSpPr/>
          <p:nvPr userDrawn="1"/>
        </p:nvSpPr>
        <p:spPr>
          <a:xfrm rot="16200000">
            <a:off x="11722550" y="4349305"/>
            <a:ext cx="1394613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chemeClr val="tx2"/>
                </a:solidFill>
              </a:rPr>
              <a:t>Infographic Palette</a:t>
            </a:r>
          </a:p>
        </p:txBody>
      </p:sp>
      <p:grpSp>
        <p:nvGrpSpPr>
          <p:cNvPr id="64" name="Group 63"/>
          <p:cNvGrpSpPr/>
          <p:nvPr userDrawn="1"/>
        </p:nvGrpSpPr>
        <p:grpSpPr>
          <a:xfrm>
            <a:off x="12575423" y="2015626"/>
            <a:ext cx="347472" cy="4821246"/>
            <a:chOff x="12575423" y="2604463"/>
            <a:chExt cx="347472" cy="4821246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2575423" y="2604463"/>
              <a:ext cx="347472" cy="347472"/>
            </a:xfrm>
            <a:prstGeom prst="rect">
              <a:avLst/>
            </a:prstGeom>
            <a:solidFill>
              <a:srgbClr val="80B8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2575423" y="2951375"/>
              <a:ext cx="347472" cy="347472"/>
            </a:xfrm>
            <a:prstGeom prst="rect">
              <a:avLst/>
            </a:prstGeom>
            <a:solidFill>
              <a:srgbClr val="88D5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2575423" y="4334164"/>
              <a:ext cx="347472" cy="347472"/>
            </a:xfrm>
            <a:prstGeom prst="rect">
              <a:avLst/>
            </a:prstGeom>
            <a:solidFill>
              <a:srgbClr val="FF6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2575423" y="5710816"/>
              <a:ext cx="347472" cy="347472"/>
            </a:xfrm>
            <a:prstGeom prst="rect">
              <a:avLst/>
            </a:prstGeom>
            <a:solidFill>
              <a:srgbClr val="C8F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12575423" y="6048324"/>
              <a:ext cx="347472" cy="347472"/>
            </a:xfrm>
            <a:prstGeom prst="rect">
              <a:avLst/>
            </a:prstGeom>
            <a:solidFill>
              <a:srgbClr val="00C3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12575423" y="7078237"/>
              <a:ext cx="347472" cy="347472"/>
            </a:xfrm>
            <a:prstGeom prst="rect">
              <a:avLst/>
            </a:prstGeom>
            <a:solidFill>
              <a:srgbClr val="1563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12575423" y="6735214"/>
              <a:ext cx="347472" cy="347472"/>
            </a:xfrm>
            <a:prstGeom prst="rect">
              <a:avLst/>
            </a:prstGeom>
            <a:solidFill>
              <a:srgbClr val="0F99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12575423" y="6391347"/>
              <a:ext cx="347472" cy="347472"/>
            </a:xfrm>
            <a:prstGeom prst="rect">
              <a:avLst/>
            </a:prstGeom>
            <a:solidFill>
              <a:srgbClr val="01D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12575423" y="4679467"/>
              <a:ext cx="347472" cy="347472"/>
            </a:xfrm>
            <a:prstGeom prst="rect">
              <a:avLst/>
            </a:prstGeom>
            <a:solidFill>
              <a:srgbClr val="FF7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12575423" y="5022490"/>
              <a:ext cx="347472" cy="347472"/>
            </a:xfrm>
            <a:prstGeom prst="rect">
              <a:avLst/>
            </a:prstGeom>
            <a:solidFill>
              <a:srgbClr val="CB29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12575423" y="5367793"/>
              <a:ext cx="347472" cy="347472"/>
            </a:xfrm>
            <a:prstGeom prst="rect">
              <a:avLst/>
            </a:prstGeom>
            <a:solidFill>
              <a:srgbClr val="860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2575423" y="3298847"/>
              <a:ext cx="347472" cy="347472"/>
            </a:xfrm>
            <a:prstGeom prst="rect">
              <a:avLst/>
            </a:prstGeom>
            <a:solidFill>
              <a:srgbClr val="6D6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2575423" y="3644150"/>
              <a:ext cx="347472" cy="347472"/>
            </a:xfrm>
            <a:prstGeom prst="rect">
              <a:avLst/>
            </a:prstGeom>
            <a:solidFill>
              <a:srgbClr val="7E3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12575423" y="3987173"/>
              <a:ext cx="347472" cy="347472"/>
            </a:xfrm>
            <a:prstGeom prst="rect">
              <a:avLst/>
            </a:prstGeom>
            <a:solidFill>
              <a:srgbClr val="470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</p:grpSp>
      <p:sp>
        <p:nvSpPr>
          <p:cNvPr id="60" name="Rectangle 59"/>
          <p:cNvSpPr/>
          <p:nvPr userDrawn="1"/>
        </p:nvSpPr>
        <p:spPr>
          <a:xfrm rot="16200000">
            <a:off x="12134522" y="931087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pic>
        <p:nvPicPr>
          <p:cNvPr id="27" name="Picture 6">
            <a:extLst>
              <a:ext uri="{FF2B5EF4-FFF2-40B4-BE49-F238E27FC236}">
                <a16:creationId xmlns:a16="http://schemas.microsoft.com/office/drawing/2014/main" id="{6B891F87-FC12-4886-BFFF-3650CBF749D7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0536" y="188786"/>
            <a:ext cx="983510" cy="53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062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2" pos="7423">
          <p15:clr>
            <a:srgbClr val="F26B43"/>
          </p15:clr>
        </p15:guide>
        <p15:guide id="3" pos="257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  <p15:guide id="7" pos="3840">
          <p15:clr>
            <a:srgbClr val="F26B43"/>
          </p15:clr>
        </p15:guide>
        <p15:guide id="8" pos="3749">
          <p15:clr>
            <a:srgbClr val="F26B43"/>
          </p15:clr>
        </p15:guide>
        <p15:guide id="9" pos="393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35B8D03D-03C3-48D8-B2F3-6F8ACBF73657}"/>
              </a:ext>
            </a:extLst>
          </p:cNvPr>
          <p:cNvSpPr txBox="1">
            <a:spLocks/>
          </p:cNvSpPr>
          <p:nvPr/>
        </p:nvSpPr>
        <p:spPr>
          <a:xfrm>
            <a:off x="1524000" y="220084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“</a:t>
            </a:r>
            <a:r>
              <a:rPr lang="en-US" sz="3200" dirty="0" err="1"/>
              <a:t>Ett</a:t>
            </a:r>
            <a:r>
              <a:rPr lang="en-US" sz="3200" dirty="0"/>
              <a:t> </a:t>
            </a:r>
            <a:r>
              <a:rPr lang="en-US" sz="3200" dirty="0" err="1"/>
              <a:t>datorprogram</a:t>
            </a:r>
            <a:r>
              <a:rPr lang="en-US" sz="3200" dirty="0"/>
              <a:t> </a:t>
            </a:r>
            <a:r>
              <a:rPr lang="en-US" sz="3200" dirty="0" err="1"/>
              <a:t>sägs</a:t>
            </a:r>
            <a:r>
              <a:rPr lang="en-US" sz="3200" dirty="0"/>
              <a:t> </a:t>
            </a:r>
            <a:r>
              <a:rPr lang="en-US" sz="3200" dirty="0" err="1"/>
              <a:t>lära</a:t>
            </a:r>
            <a:r>
              <a:rPr lang="en-US" sz="3200" dirty="0"/>
              <a:t> sig </a:t>
            </a:r>
            <a:r>
              <a:rPr lang="en-US" sz="3200" dirty="0" err="1"/>
              <a:t>från</a:t>
            </a:r>
            <a:r>
              <a:rPr lang="en-US" sz="3200" dirty="0"/>
              <a:t> </a:t>
            </a:r>
            <a:r>
              <a:rPr lang="en-US" sz="3200" dirty="0" err="1"/>
              <a:t>erfarenhet</a:t>
            </a:r>
            <a:r>
              <a:rPr lang="en-US" sz="3200" dirty="0"/>
              <a:t> </a:t>
            </a:r>
            <a:r>
              <a:rPr lang="en-US" sz="3200" b="1" dirty="0"/>
              <a:t>E</a:t>
            </a:r>
            <a:r>
              <a:rPr lang="en-US" sz="3200" dirty="0"/>
              <a:t> med </a:t>
            </a:r>
            <a:r>
              <a:rPr lang="en-US" sz="3200" dirty="0" err="1"/>
              <a:t>avseende</a:t>
            </a:r>
            <a:r>
              <a:rPr lang="en-US" sz="3200" dirty="0"/>
              <a:t> </a:t>
            </a:r>
            <a:r>
              <a:rPr lang="en-US" sz="3200" dirty="0" err="1"/>
              <a:t>på</a:t>
            </a:r>
            <a:r>
              <a:rPr lang="en-US" sz="3200" dirty="0"/>
              <a:t> </a:t>
            </a:r>
            <a:r>
              <a:rPr lang="en-US" sz="3200" dirty="0" err="1"/>
              <a:t>någon</a:t>
            </a:r>
            <a:r>
              <a:rPr lang="en-US" sz="3200" dirty="0"/>
              <a:t> </a:t>
            </a:r>
            <a:r>
              <a:rPr lang="en-US" sz="3200" dirty="0" err="1"/>
              <a:t>klass</a:t>
            </a:r>
            <a:r>
              <a:rPr lang="en-US" sz="3200" dirty="0"/>
              <a:t> av </a:t>
            </a:r>
            <a:r>
              <a:rPr lang="en-US" sz="3200" dirty="0" err="1"/>
              <a:t>uppgifter</a:t>
            </a:r>
            <a:r>
              <a:rPr lang="en-US" sz="3200" dirty="0"/>
              <a:t> </a:t>
            </a:r>
            <a:r>
              <a:rPr lang="en-US" sz="3200" b="1" dirty="0"/>
              <a:t>U</a:t>
            </a:r>
            <a:r>
              <a:rPr lang="en-US" sz="3200" dirty="0"/>
              <a:t> </a:t>
            </a:r>
            <a:r>
              <a:rPr lang="en-US" sz="3200" dirty="0" err="1"/>
              <a:t>och</a:t>
            </a:r>
            <a:r>
              <a:rPr lang="en-US" sz="3200" dirty="0"/>
              <a:t> </a:t>
            </a:r>
            <a:r>
              <a:rPr lang="en-US" sz="3200" dirty="0" err="1"/>
              <a:t>ett</a:t>
            </a:r>
            <a:r>
              <a:rPr lang="en-US" sz="3200" dirty="0"/>
              <a:t> </a:t>
            </a:r>
            <a:r>
              <a:rPr lang="en-US" sz="3200" dirty="0" err="1"/>
              <a:t>prestationsmått</a:t>
            </a:r>
            <a:r>
              <a:rPr lang="en-US" sz="3200" dirty="0"/>
              <a:t> </a:t>
            </a:r>
            <a:r>
              <a:rPr lang="en-US" sz="3200" b="1" dirty="0"/>
              <a:t>P</a:t>
            </a:r>
            <a:r>
              <a:rPr lang="en-US" sz="3200" dirty="0"/>
              <a:t>, om </a:t>
            </a:r>
            <a:r>
              <a:rPr lang="en-US" sz="3200" dirty="0" err="1"/>
              <a:t>prestationen</a:t>
            </a:r>
            <a:r>
              <a:rPr lang="en-US" sz="3200" dirty="0"/>
              <a:t> </a:t>
            </a:r>
            <a:r>
              <a:rPr lang="en-US" sz="3200" dirty="0" err="1"/>
              <a:t>på</a:t>
            </a:r>
            <a:r>
              <a:rPr lang="en-US" sz="3200" dirty="0"/>
              <a:t> </a:t>
            </a:r>
            <a:r>
              <a:rPr lang="en-US" sz="3200" dirty="0" err="1"/>
              <a:t>uppgift</a:t>
            </a:r>
            <a:r>
              <a:rPr lang="en-US" sz="3200" dirty="0"/>
              <a:t> </a:t>
            </a:r>
            <a:r>
              <a:rPr lang="en-US" sz="3200" b="1" dirty="0"/>
              <a:t>U</a:t>
            </a:r>
            <a:r>
              <a:rPr lang="en-US" sz="3200" dirty="0"/>
              <a:t>, </a:t>
            </a:r>
            <a:r>
              <a:rPr lang="en-US" sz="3200" dirty="0" err="1"/>
              <a:t>som</a:t>
            </a:r>
            <a:r>
              <a:rPr lang="en-US" sz="3200" dirty="0"/>
              <a:t> </a:t>
            </a:r>
            <a:r>
              <a:rPr lang="en-US" sz="3200" dirty="0" err="1"/>
              <a:t>mäts</a:t>
            </a:r>
            <a:r>
              <a:rPr lang="en-US" sz="3200" dirty="0"/>
              <a:t> av </a:t>
            </a:r>
            <a:r>
              <a:rPr lang="en-US" sz="3200" b="1" dirty="0"/>
              <a:t>P</a:t>
            </a:r>
            <a:r>
              <a:rPr lang="en-US" sz="3200" dirty="0"/>
              <a:t>, </a:t>
            </a:r>
            <a:r>
              <a:rPr lang="en-US" sz="3200" dirty="0" err="1"/>
              <a:t>förbättras</a:t>
            </a:r>
            <a:r>
              <a:rPr lang="en-US" sz="3200" dirty="0"/>
              <a:t> med </a:t>
            </a:r>
            <a:r>
              <a:rPr lang="en-US" sz="3200" dirty="0" err="1"/>
              <a:t>erfarenhet</a:t>
            </a:r>
            <a:r>
              <a:rPr lang="en-US" sz="3200" dirty="0"/>
              <a:t> </a:t>
            </a:r>
            <a:r>
              <a:rPr lang="en-US" sz="3200" b="1" dirty="0"/>
              <a:t>E</a:t>
            </a:r>
            <a:r>
              <a:rPr lang="en-US" sz="3200" dirty="0"/>
              <a:t>.”</a:t>
            </a: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461A0DD8-4942-4527-916D-209250323916}"/>
              </a:ext>
            </a:extLst>
          </p:cNvPr>
          <p:cNvSpPr txBox="1"/>
          <p:nvPr/>
        </p:nvSpPr>
        <p:spPr>
          <a:xfrm>
            <a:off x="2198298" y="5358110"/>
            <a:ext cx="77954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Learning is any process by which a system improves performance from experience</a:t>
            </a:r>
          </a:p>
          <a:p>
            <a:endParaRPr lang="en-US" dirty="0"/>
          </a:p>
          <a:p>
            <a:r>
              <a:rPr lang="en-US" dirty="0"/>
              <a:t>Herbert Simon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14777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29A7B-AA11-479F-83D3-620BEB21B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Övervakad inlärning - arbetsflöde</a:t>
            </a: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EDC6B3-D374-4A1E-A823-F75396676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37" y="1985962"/>
            <a:ext cx="7629525" cy="460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577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29A7B-AA11-479F-83D3-620BEB21B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Övervakad inlärning - arbetsflöde</a:t>
            </a:r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A05F5C-B4EE-492A-95E9-DEF31A0DE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25" y="1792527"/>
            <a:ext cx="9496425" cy="473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803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9EC7342-5A52-4FCA-9A26-D3DA5A41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latin typeface="+mj-lt"/>
                <a:ea typeface="+mj-ea"/>
                <a:cs typeface="+mj-cs"/>
              </a:rPr>
              <a:t>Känna</a:t>
            </a:r>
            <a:r>
              <a:rPr lang="en-US" sz="32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latin typeface="+mj-lt"/>
                <a:ea typeface="+mj-ea"/>
                <a:cs typeface="+mj-cs"/>
              </a:rPr>
              <a:t>igen</a:t>
            </a:r>
            <a:r>
              <a:rPr lang="en-US" sz="32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latin typeface="+mj-lt"/>
                <a:ea typeface="+mj-ea"/>
                <a:cs typeface="+mj-cs"/>
              </a:rPr>
              <a:t>handskrivna</a:t>
            </a:r>
            <a:r>
              <a:rPr lang="en-US" sz="32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latin typeface="+mj-lt"/>
                <a:ea typeface="+mj-ea"/>
                <a:cs typeface="+mj-cs"/>
              </a:rPr>
              <a:t>siffror</a:t>
            </a:r>
            <a:endParaRPr lang="en-US" sz="32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C42FF-8C7A-4337-A03F-36C5A18C468B}"/>
              </a:ext>
            </a:extLst>
          </p:cNvPr>
          <p:cNvSpPr txBox="1"/>
          <p:nvPr/>
        </p:nvSpPr>
        <p:spPr>
          <a:xfrm>
            <a:off x="5458408" y="2239347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C617B5-458E-432A-BAB0-D45B19DE5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5" y="1705947"/>
            <a:ext cx="4286250" cy="1066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41B8E16-A57D-40B5-A36C-28DB05A4180F}"/>
                  </a:ext>
                </a:extLst>
              </p:cNvPr>
              <p:cNvSpPr txBox="1"/>
              <p:nvPr/>
            </p:nvSpPr>
            <p:spPr>
              <a:xfrm>
                <a:off x="3796937" y="3344091"/>
                <a:ext cx="4597156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sv-SE" sz="2000" dirty="0"/>
                  <a:t>Bilderna består utav 28 x 28 pixlar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sv-SE" sz="2000" dirty="0"/>
                  <a:t>Indata blir en vektor av storlek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784</m:t>
                        </m:r>
                      </m:sup>
                    </m:sSup>
                  </m:oMath>
                </a14:m>
                <a:endParaRPr lang="sv-SE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sv-SE" sz="2000" dirty="0"/>
                  <a:t>Bygga en algoritm som kan omvandla: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sv-SE" sz="2000" dirty="0"/>
              </a:p>
              <a:p>
                <a:r>
                  <a:rPr lang="sv-SE" sz="2000" dirty="0"/>
                  <a:t>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784</m:t>
                        </m:r>
                      </m:sup>
                    </m:sSup>
                  </m:oMath>
                </a14:m>
                <a:r>
                  <a:rPr lang="sv-SE" sz="2000" dirty="0"/>
                  <a:t> → {0, 1, 2, 3, 4, 5, 6, 7, 8, 9}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sv-SE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41B8E16-A57D-40B5-A36C-28DB05A41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937" y="3344091"/>
                <a:ext cx="4597156" cy="1938992"/>
              </a:xfrm>
              <a:prstGeom prst="rect">
                <a:avLst/>
              </a:prstGeom>
              <a:blipFill>
                <a:blip r:embed="rId4"/>
                <a:stretch>
                  <a:fillRect l="-1194" t="-1887" r="-39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5103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9EC7342-5A52-4FCA-9A26-D3DA5A41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 err="1"/>
              <a:t>Känna</a:t>
            </a:r>
            <a:r>
              <a:rPr lang="en-US" sz="3200" dirty="0"/>
              <a:t> </a:t>
            </a:r>
            <a:r>
              <a:rPr lang="en-US" sz="3200" dirty="0" err="1"/>
              <a:t>igen</a:t>
            </a:r>
            <a:r>
              <a:rPr lang="en-US" sz="3200" dirty="0"/>
              <a:t> </a:t>
            </a:r>
            <a:r>
              <a:rPr lang="en-US" sz="3200" dirty="0" err="1"/>
              <a:t>handskrivna</a:t>
            </a:r>
            <a:r>
              <a:rPr lang="en-US" sz="3200" dirty="0"/>
              <a:t> </a:t>
            </a:r>
            <a:r>
              <a:rPr lang="en-US" sz="3200" dirty="0" err="1"/>
              <a:t>siffror</a:t>
            </a:r>
            <a:endParaRPr lang="en-US" sz="3200" kern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FB73C2-43ED-46CE-BEC1-CE86D363C6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32" y="1812049"/>
            <a:ext cx="4317299" cy="43941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2C42FF-8C7A-4337-A03F-36C5A18C468B}"/>
              </a:ext>
            </a:extLst>
          </p:cNvPr>
          <p:cNvSpPr txBox="1"/>
          <p:nvPr/>
        </p:nvSpPr>
        <p:spPr>
          <a:xfrm>
            <a:off x="5458408" y="2239347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</p:txBody>
      </p:sp>
      <p:sp>
        <p:nvSpPr>
          <p:cNvPr id="2" name="textruta 1"/>
          <p:cNvSpPr txBox="1"/>
          <p:nvPr/>
        </p:nvSpPr>
        <p:spPr>
          <a:xfrm>
            <a:off x="5931614" y="3209943"/>
            <a:ext cx="5468741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sv-SE" sz="2400" dirty="0"/>
              <a:t>Samla ihop data</a:t>
            </a:r>
          </a:p>
          <a:p>
            <a:pPr marL="342900" indent="-342900">
              <a:buFont typeface="+mj-lt"/>
              <a:buAutoNum type="arabicPeriod"/>
            </a:pPr>
            <a:r>
              <a:rPr lang="sv-SE" sz="2400" dirty="0"/>
              <a:t>Tränar algoritmen (övervakad inlärning)</a:t>
            </a:r>
          </a:p>
          <a:p>
            <a:pPr marL="342900" indent="-342900">
              <a:buFont typeface="+mj-lt"/>
              <a:buAutoNum type="arabicPeriod"/>
            </a:pPr>
            <a:r>
              <a:rPr lang="sv-SE" sz="2400" dirty="0"/>
              <a:t>Lär sig hitta mönster</a:t>
            </a:r>
          </a:p>
          <a:p>
            <a:pPr marL="342900" indent="-342900">
              <a:buFont typeface="+mj-lt"/>
              <a:buAutoNum type="arabicPeriod"/>
            </a:pPr>
            <a:r>
              <a:rPr lang="sv-SE" sz="2400" dirty="0"/>
              <a:t>Klassificerar nu okänd data</a:t>
            </a:r>
          </a:p>
          <a:p>
            <a:pPr marL="342900" indent="-342900">
              <a:buFont typeface="+mj-lt"/>
              <a:buAutoNum type="arabicPeriod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70501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16176BB-57BE-4952-9A36-4F87CDC844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191" y="1335530"/>
            <a:ext cx="5707515" cy="475094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F1C29D5-CDEF-4B9C-B3C7-5D894095E1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801" y="3441127"/>
            <a:ext cx="1147765" cy="11556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82E403F-DADA-4C1E-9593-1547966A8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Bahnschrift Light" panose="020B0502040204020203" pitchFamily="34" charset="0"/>
              </a:rPr>
              <a:t>Hur</a:t>
            </a:r>
            <a:r>
              <a:rPr lang="en-US" sz="3200" dirty="0">
                <a:latin typeface="Bahnschrift Light" panose="020B0502040204020203" pitchFamily="34" charset="0"/>
              </a:rPr>
              <a:t> </a:t>
            </a:r>
            <a:r>
              <a:rPr lang="en-US" sz="3200" dirty="0" err="1">
                <a:latin typeface="Bahnschrift Light" panose="020B0502040204020203" pitchFamily="34" charset="0"/>
              </a:rPr>
              <a:t>fungerar</a:t>
            </a:r>
            <a:r>
              <a:rPr lang="en-US" sz="3200" dirty="0">
                <a:latin typeface="Bahnschrift Light" panose="020B0502040204020203" pitchFamily="34" charset="0"/>
              </a:rPr>
              <a:t> </a:t>
            </a:r>
            <a:r>
              <a:rPr lang="en-US" sz="3200" dirty="0" err="1">
                <a:latin typeface="Bahnschrift Light" panose="020B0502040204020203" pitchFamily="34" charset="0"/>
              </a:rPr>
              <a:t>maskininlärning</a:t>
            </a:r>
            <a:r>
              <a:rPr lang="en-US" sz="3200" dirty="0">
                <a:latin typeface="Bahnschrift Light" panose="020B0502040204020203" pitchFamily="34" charset="0"/>
              </a:rPr>
              <a:t>?</a:t>
            </a:r>
            <a:endParaRPr lang="sv-SE" sz="32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312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82E403F-DADA-4C1E-9593-1547966A8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Bahnschrift Light" panose="020B0502040204020203" pitchFamily="34" charset="0"/>
              </a:rPr>
              <a:t>Hur</a:t>
            </a:r>
            <a:r>
              <a:rPr lang="en-US" sz="3200" dirty="0">
                <a:latin typeface="Bahnschrift Light" panose="020B0502040204020203" pitchFamily="34" charset="0"/>
              </a:rPr>
              <a:t> </a:t>
            </a:r>
            <a:r>
              <a:rPr lang="en-US" sz="3200" dirty="0" err="1">
                <a:latin typeface="Bahnschrift Light" panose="020B0502040204020203" pitchFamily="34" charset="0"/>
              </a:rPr>
              <a:t>fungerar</a:t>
            </a:r>
            <a:r>
              <a:rPr lang="en-US" sz="3200" dirty="0">
                <a:latin typeface="Bahnschrift Light" panose="020B0502040204020203" pitchFamily="34" charset="0"/>
              </a:rPr>
              <a:t> </a:t>
            </a:r>
            <a:r>
              <a:rPr lang="en-US" sz="3200" dirty="0" err="1">
                <a:latin typeface="Bahnschrift Light" panose="020B0502040204020203" pitchFamily="34" charset="0"/>
              </a:rPr>
              <a:t>maskininlärning</a:t>
            </a:r>
            <a:r>
              <a:rPr lang="en-US" sz="3200" dirty="0">
                <a:latin typeface="Bahnschrift Light" panose="020B0502040204020203" pitchFamily="34" charset="0"/>
              </a:rPr>
              <a:t>?</a:t>
            </a:r>
            <a:endParaRPr lang="sv-SE" sz="3200" dirty="0">
              <a:latin typeface="Bahnschrift Light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684F74-BF2C-4970-A0A5-1C5510BF37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87" y="2357437"/>
            <a:ext cx="2143125" cy="2143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DFE0C5-3472-4374-9493-74E8B98153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974" y="2576512"/>
            <a:ext cx="3031185" cy="1924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5B78BB-CED6-4561-B722-1821572833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888" y="2347912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297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2FC0D39-44BB-41A7-A282-84F374EC0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Bahnschrift Light" panose="020B0502040204020203" pitchFamily="34" charset="0"/>
              </a:rPr>
              <a:t>Hur</a:t>
            </a:r>
            <a:r>
              <a:rPr lang="en-US" sz="3200" dirty="0">
                <a:latin typeface="Bahnschrift Light" panose="020B0502040204020203" pitchFamily="34" charset="0"/>
              </a:rPr>
              <a:t> </a:t>
            </a:r>
            <a:r>
              <a:rPr lang="en-US" sz="3200" dirty="0" err="1">
                <a:latin typeface="Bahnschrift Light" panose="020B0502040204020203" pitchFamily="34" charset="0"/>
              </a:rPr>
              <a:t>fungerar</a:t>
            </a:r>
            <a:r>
              <a:rPr lang="en-US" sz="3200" dirty="0">
                <a:latin typeface="Bahnschrift Light" panose="020B0502040204020203" pitchFamily="34" charset="0"/>
              </a:rPr>
              <a:t> </a:t>
            </a:r>
            <a:r>
              <a:rPr lang="en-US" sz="3200" dirty="0" err="1">
                <a:latin typeface="Bahnschrift Light" panose="020B0502040204020203" pitchFamily="34" charset="0"/>
              </a:rPr>
              <a:t>maskininlärning</a:t>
            </a:r>
            <a:r>
              <a:rPr lang="en-US" sz="3200" dirty="0">
                <a:latin typeface="Bahnschrift Light" panose="020B0502040204020203" pitchFamily="34" charset="0"/>
              </a:rPr>
              <a:t>?</a:t>
            </a:r>
            <a:endParaRPr lang="sv-SE" sz="3200" dirty="0">
              <a:latin typeface="Bahnschrift Light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50B1A6-8307-4293-81B9-CE1318016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915" y="2219324"/>
            <a:ext cx="1876356" cy="149542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A2B013D-3B68-43BA-9304-3FD6C753901E}"/>
              </a:ext>
            </a:extLst>
          </p:cNvPr>
          <p:cNvCxnSpPr>
            <a:cxnSpLocks/>
          </p:cNvCxnSpPr>
          <p:nvPr/>
        </p:nvCxnSpPr>
        <p:spPr>
          <a:xfrm>
            <a:off x="4048125" y="2676525"/>
            <a:ext cx="978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257ABF9-268A-442B-886D-A10450B041A2}"/>
              </a:ext>
            </a:extLst>
          </p:cNvPr>
          <p:cNvCxnSpPr>
            <a:cxnSpLocks/>
          </p:cNvCxnSpPr>
          <p:nvPr/>
        </p:nvCxnSpPr>
        <p:spPr>
          <a:xfrm>
            <a:off x="4048125" y="3286125"/>
            <a:ext cx="978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B656442-71EF-42E1-840B-C5A82CF9A100}"/>
              </a:ext>
            </a:extLst>
          </p:cNvPr>
          <p:cNvCxnSpPr>
            <a:cxnSpLocks/>
          </p:cNvCxnSpPr>
          <p:nvPr/>
        </p:nvCxnSpPr>
        <p:spPr>
          <a:xfrm>
            <a:off x="6893271" y="2909886"/>
            <a:ext cx="978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57BB4E2-49FA-4A2F-891B-9902D2AA616E}"/>
              </a:ext>
            </a:extLst>
          </p:cNvPr>
          <p:cNvSpPr txBox="1"/>
          <p:nvPr/>
        </p:nvSpPr>
        <p:spPr>
          <a:xfrm>
            <a:off x="3418046" y="2491859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  <a:endParaRPr lang="sv-S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383FE2-907E-4421-AFBC-A7951D9EF44B}"/>
              </a:ext>
            </a:extLst>
          </p:cNvPr>
          <p:cNvSpPr txBox="1"/>
          <p:nvPr/>
        </p:nvSpPr>
        <p:spPr>
          <a:xfrm>
            <a:off x="3150084" y="3086101"/>
            <a:ext cx="980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</a:t>
            </a:r>
            <a:endParaRPr lang="sv-S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97B711-77FF-4052-8F53-AAFB8757910C}"/>
              </a:ext>
            </a:extLst>
          </p:cNvPr>
          <p:cNvSpPr txBox="1"/>
          <p:nvPr/>
        </p:nvSpPr>
        <p:spPr>
          <a:xfrm>
            <a:off x="7919211" y="272522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28FA950-229D-45FF-9AAD-EEC78E566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915" y="4770952"/>
            <a:ext cx="1876356" cy="1495425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DBF14BD-CCE3-45CC-8D13-6DD0886340CB}"/>
              </a:ext>
            </a:extLst>
          </p:cNvPr>
          <p:cNvCxnSpPr>
            <a:cxnSpLocks/>
          </p:cNvCxnSpPr>
          <p:nvPr/>
        </p:nvCxnSpPr>
        <p:spPr>
          <a:xfrm>
            <a:off x="4048125" y="5228153"/>
            <a:ext cx="978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37C47BA-3360-429B-A716-329AD18B0FBD}"/>
              </a:ext>
            </a:extLst>
          </p:cNvPr>
          <p:cNvCxnSpPr>
            <a:cxnSpLocks/>
          </p:cNvCxnSpPr>
          <p:nvPr/>
        </p:nvCxnSpPr>
        <p:spPr>
          <a:xfrm>
            <a:off x="4048125" y="5837753"/>
            <a:ext cx="978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BDBA4E0-17BD-48BC-A571-EB386CD71A35}"/>
              </a:ext>
            </a:extLst>
          </p:cNvPr>
          <p:cNvCxnSpPr>
            <a:cxnSpLocks/>
          </p:cNvCxnSpPr>
          <p:nvPr/>
        </p:nvCxnSpPr>
        <p:spPr>
          <a:xfrm>
            <a:off x="6893271" y="5461514"/>
            <a:ext cx="978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FD1B3B8-009C-48CE-B9E5-A12010A172D9}"/>
              </a:ext>
            </a:extLst>
          </p:cNvPr>
          <p:cNvSpPr txBox="1"/>
          <p:nvPr/>
        </p:nvSpPr>
        <p:spPr>
          <a:xfrm>
            <a:off x="3418046" y="5043487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  <a:endParaRPr lang="sv-SE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48DDE9-1926-4BE1-9A99-4B866E6FE287}"/>
              </a:ext>
            </a:extLst>
          </p:cNvPr>
          <p:cNvSpPr txBox="1"/>
          <p:nvPr/>
        </p:nvSpPr>
        <p:spPr>
          <a:xfrm>
            <a:off x="3150084" y="5637729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  <a:endParaRPr lang="sv-S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1E096E-5194-4CCD-A331-5627E550D02C}"/>
              </a:ext>
            </a:extLst>
          </p:cNvPr>
          <p:cNvSpPr txBox="1"/>
          <p:nvPr/>
        </p:nvSpPr>
        <p:spPr>
          <a:xfrm>
            <a:off x="7919211" y="5276848"/>
            <a:ext cx="1824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 (</a:t>
            </a:r>
            <a:r>
              <a:rPr lang="en-US" dirty="0" err="1"/>
              <a:t>modell</a:t>
            </a:r>
            <a:r>
              <a:rPr lang="en-US" dirty="0"/>
              <a:t>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3BF1D8-7E67-4262-AEC5-303B81456019}"/>
              </a:ext>
            </a:extLst>
          </p:cNvPr>
          <p:cNvSpPr txBox="1"/>
          <p:nvPr/>
        </p:nvSpPr>
        <p:spPr>
          <a:xfrm>
            <a:off x="4609354" y="1779092"/>
            <a:ext cx="2754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Traditionell</a:t>
            </a:r>
            <a:r>
              <a:rPr lang="en-US" dirty="0"/>
              <a:t> </a:t>
            </a:r>
            <a:r>
              <a:rPr lang="en-US" dirty="0" err="1"/>
              <a:t>programmering</a:t>
            </a:r>
            <a:endParaRPr lang="sv-SE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F85A759-1BF8-417B-8D63-9BF0FA578970}"/>
              </a:ext>
            </a:extLst>
          </p:cNvPr>
          <p:cNvSpPr/>
          <p:nvPr/>
        </p:nvSpPr>
        <p:spPr>
          <a:xfrm>
            <a:off x="5136428" y="4382570"/>
            <a:ext cx="1737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Maskininlärning</a:t>
            </a:r>
            <a:r>
              <a:rPr lang="en-US" dirty="0"/>
              <a:t>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7936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7EE9E-3636-450D-8AC3-51B4D5D9F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Uppgiften</a:t>
            </a:r>
            <a:r>
              <a:rPr lang="en-US" dirty="0"/>
              <a:t>, </a:t>
            </a:r>
            <a:r>
              <a:rPr lang="en-US" b="1" dirty="0"/>
              <a:t>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11FC1-CC96-4651-99E2-A07F4C0A7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Klassificering</a:t>
            </a:r>
          </a:p>
          <a:p>
            <a:r>
              <a:rPr lang="sv-SE" dirty="0"/>
              <a:t>Regression</a:t>
            </a:r>
          </a:p>
          <a:p>
            <a:r>
              <a:rPr lang="sv-SE" dirty="0"/>
              <a:t>Transkription</a:t>
            </a:r>
          </a:p>
          <a:p>
            <a:r>
              <a:rPr lang="sv-SE" dirty="0"/>
              <a:t>Syntes / sampling</a:t>
            </a:r>
          </a:p>
          <a:p>
            <a:r>
              <a:rPr lang="sv-SE" dirty="0"/>
              <a:t>Anomalidetektion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046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7EE9E-3636-450D-8AC3-51B4D5D9F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Prestationsmått</a:t>
            </a:r>
            <a:r>
              <a:rPr lang="en-US" dirty="0"/>
              <a:t>, </a:t>
            </a:r>
            <a:r>
              <a:rPr lang="en-US" b="1" dirty="0"/>
              <a:t>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11FC1-CC96-4651-99E2-A07F4C0A7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Noggrannhet (</a:t>
            </a:r>
            <a:r>
              <a:rPr lang="sv-SE" dirty="0" err="1"/>
              <a:t>accuracy</a:t>
            </a:r>
            <a:r>
              <a:rPr lang="sv-SE" dirty="0"/>
              <a:t>)</a:t>
            </a:r>
          </a:p>
          <a:p>
            <a:pPr marL="0" indent="0">
              <a:buNone/>
            </a:pPr>
            <a:r>
              <a:rPr lang="sv-SE" dirty="0"/>
              <a:t>Medelkvadratfel (MSE)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940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7EE9E-3636-450D-8AC3-51B4D5D9F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Erfarenhet</a:t>
            </a:r>
            <a:r>
              <a:rPr lang="en-US" dirty="0"/>
              <a:t>, </a:t>
            </a:r>
            <a:r>
              <a:rPr lang="en-US" b="1" dirty="0"/>
              <a:t>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11FC1-CC96-4651-99E2-A07F4C0A7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405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F0214-BD6D-4AC2-924E-43DA3B171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Typer av maskininlärning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B89E0-5CE8-4D24-99EE-4AA99C175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Övervakad (</a:t>
            </a:r>
            <a:r>
              <a:rPr lang="sv-SE" dirty="0" err="1"/>
              <a:t>supervised</a:t>
            </a:r>
            <a:r>
              <a:rPr lang="sv-SE" dirty="0"/>
              <a:t>)</a:t>
            </a:r>
          </a:p>
          <a:p>
            <a:r>
              <a:rPr lang="sv-SE" dirty="0"/>
              <a:t>Oövervakad (</a:t>
            </a:r>
            <a:r>
              <a:rPr lang="sv-SE" dirty="0" err="1"/>
              <a:t>unsupervised</a:t>
            </a:r>
            <a:r>
              <a:rPr lang="sv-SE" dirty="0"/>
              <a:t>)</a:t>
            </a:r>
          </a:p>
          <a:p>
            <a:r>
              <a:rPr lang="en-US" dirty="0" err="1"/>
              <a:t>Förstärkt</a:t>
            </a:r>
            <a:r>
              <a:rPr lang="en-US" dirty="0"/>
              <a:t> </a:t>
            </a:r>
            <a:r>
              <a:rPr lang="en-US" dirty="0" err="1"/>
              <a:t>inlärning</a:t>
            </a:r>
            <a:r>
              <a:rPr lang="en-US" dirty="0"/>
              <a:t> (reinforcement learning)</a:t>
            </a:r>
          </a:p>
        </p:txBody>
      </p:sp>
    </p:spTree>
    <p:extLst>
      <p:ext uri="{BB962C8B-B14F-4D97-AF65-F5344CB8AC3E}">
        <p14:creationId xmlns:p14="http://schemas.microsoft.com/office/powerpoint/2010/main" val="550259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7AF141B-5BCF-469C-ACB2-4916389AB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1343537"/>
            <a:ext cx="9258300" cy="481012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25C94BE-17A4-4531-86CD-DC933F8D9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035" y="134306"/>
            <a:ext cx="10515600" cy="1325563"/>
          </a:xfrm>
        </p:spPr>
        <p:txBody>
          <a:bodyPr/>
          <a:lstStyle/>
          <a:p>
            <a:r>
              <a:rPr lang="sv-SE" dirty="0"/>
              <a:t>Representation av data (</a:t>
            </a:r>
            <a:r>
              <a:rPr lang="sv-SE" i="1" dirty="0"/>
              <a:t>övervakad</a:t>
            </a:r>
            <a:r>
              <a:rPr lang="sv-SE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757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97F23-75B5-493C-8887-DCD3DFDE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Träningsdata och testdata -&gt; </a:t>
            </a:r>
            <a:r>
              <a:rPr lang="sv-SE" b="1" u="sng" dirty="0"/>
              <a:t>generalisering</a:t>
            </a: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DC6D2A-28FD-48B0-84A5-949B5E81D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228" y="1589704"/>
            <a:ext cx="862965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467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B6605-D32C-4D09-AC1A-CF27BAA3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Hitta funktioner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6CDA15-1CB6-4B58-80D5-B081137E56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sv-SE" sz="4000" i="1" dirty="0"/>
                  <a:t>f(x) </a:t>
                </a:r>
                <a14:m>
                  <m:oMath xmlns:m="http://schemas.openxmlformats.org/officeDocument/2006/math">
                    <m:r>
                      <a:rPr lang="sv-SE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sv-SE" sz="4000" i="1" dirty="0"/>
                  <a:t> y </a:t>
                </a:r>
                <a:endParaRPr lang="en-US" sz="4000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6CDA15-1CB6-4B58-80D5-B081137E56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3947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nter image description here">
            <a:extLst>
              <a:ext uri="{FF2B5EF4-FFF2-40B4-BE49-F238E27FC236}">
                <a16:creationId xmlns:a16="http://schemas.microsoft.com/office/drawing/2014/main" id="{E7BEDEC7-4A41-4B65-9531-3EFF8B5286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0" b="26221"/>
          <a:stretch/>
        </p:blipFill>
        <p:spPr bwMode="auto">
          <a:xfrm>
            <a:off x="643467" y="1370668"/>
            <a:ext cx="10905066" cy="30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BF93BA-7E0D-4AB3-A2D7-CD008F82AE1E}"/>
              </a:ext>
            </a:extLst>
          </p:cNvPr>
          <p:cNvSpPr txBox="1"/>
          <p:nvPr/>
        </p:nvSpPr>
        <p:spPr>
          <a:xfrm>
            <a:off x="1676400" y="4743450"/>
            <a:ext cx="2038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b="1" dirty="0" err="1"/>
              <a:t>Underfit</a:t>
            </a:r>
            <a:endParaRPr 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45818-E51A-47D5-AB13-9594CA8B3441}"/>
              </a:ext>
            </a:extLst>
          </p:cNvPr>
          <p:cNvSpPr txBox="1"/>
          <p:nvPr/>
        </p:nvSpPr>
        <p:spPr>
          <a:xfrm>
            <a:off x="4781550" y="4752975"/>
            <a:ext cx="2038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b="1" dirty="0"/>
              <a:t>”Just right”</a:t>
            </a:r>
            <a:endParaRPr 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09B348-4B28-4974-B348-355A7BA7F4FF}"/>
              </a:ext>
            </a:extLst>
          </p:cNvPr>
          <p:cNvSpPr txBox="1"/>
          <p:nvPr/>
        </p:nvSpPr>
        <p:spPr>
          <a:xfrm>
            <a:off x="8791575" y="4743450"/>
            <a:ext cx="2038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b="1" dirty="0" err="1"/>
              <a:t>Overfit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65779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>
          <a:defRPr sz="14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data science considerations.pptx  -  Read-Only" id="{56EFA531-FE62-4DA1-87B7-CF2E6DCEE62F}" vid="{B419CA6F-1A92-453E-B225-665C90649A3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778</Words>
  <Application>Microsoft Office PowerPoint</Application>
  <PresentationFormat>Widescreen</PresentationFormat>
  <Paragraphs>101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Bahnschrift Light</vt:lpstr>
      <vt:lpstr>Calibri</vt:lpstr>
      <vt:lpstr>Calibri Light</vt:lpstr>
      <vt:lpstr>Cambria Math</vt:lpstr>
      <vt:lpstr>Verdana</vt:lpstr>
      <vt:lpstr>Wingdings</vt:lpstr>
      <vt:lpstr>Office Theme</vt:lpstr>
      <vt:lpstr>Content Layouts</vt:lpstr>
      <vt:lpstr>PowerPoint Presentation</vt:lpstr>
      <vt:lpstr>Uppgiften, U</vt:lpstr>
      <vt:lpstr>Prestationsmått, P</vt:lpstr>
      <vt:lpstr>Erfarenhet, E</vt:lpstr>
      <vt:lpstr>Typer av maskininlärning</vt:lpstr>
      <vt:lpstr>Representation av data (övervakad)</vt:lpstr>
      <vt:lpstr>Träningsdata och testdata -&gt; generalisering</vt:lpstr>
      <vt:lpstr>Hitta funktioner</vt:lpstr>
      <vt:lpstr>PowerPoint Presentation</vt:lpstr>
      <vt:lpstr>Övervakad inlärning - arbetsflöde</vt:lpstr>
      <vt:lpstr>Övervakad inlärning - arbetsflöde</vt:lpstr>
      <vt:lpstr>Känna igen handskrivna siffror</vt:lpstr>
      <vt:lpstr>Känna igen handskrivna siffror</vt:lpstr>
      <vt:lpstr>Hur fungerar maskininlärning?</vt:lpstr>
      <vt:lpstr>Hur fungerar maskininlärning?</vt:lpstr>
      <vt:lpstr>Hur fungerar maskininlärning?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Ohlsson, Michael</dc:creator>
  <cp:lastModifiedBy>Ohlsson, Michael</cp:lastModifiedBy>
  <cp:revision>6</cp:revision>
  <dcterms:created xsi:type="dcterms:W3CDTF">2019-10-11T04:01:59Z</dcterms:created>
  <dcterms:modified xsi:type="dcterms:W3CDTF">2019-10-11T10:54:39Z</dcterms:modified>
</cp:coreProperties>
</file>