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7" r:id="rId2"/>
    <p:sldId id="388" r:id="rId3"/>
    <p:sldId id="366" r:id="rId4"/>
    <p:sldId id="389" r:id="rId5"/>
    <p:sldId id="390" r:id="rId6"/>
    <p:sldId id="391" r:id="rId7"/>
    <p:sldId id="39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72C89C-FE23-4A15-84E1-B3D41FCC3B78}" type="datetimeFigureOut">
              <a:rPr lang="zh-CN" altLang="en-US" smtClean="0"/>
              <a:t>2025/2/24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AEAC5B-01A7-4028-93B3-28F81242D3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13102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C1445A-C1DB-6850-83F7-6DFB2AB339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5E020B4D-021C-9A04-C1DC-595DB3DCD91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18EBD7DF-3A6A-2018-C2CF-54B3592E76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ECAFABC-75DD-26CC-9931-336652CAF1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28674F-E567-AA4B-8C16-788D7CE21C4F}" type="slidenum">
              <a:rPr lang="en-US" altLang="zh-CN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150797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28674F-E567-AA4B-8C16-788D7CE21C4F}" type="slidenum">
              <a:rPr lang="en-US" altLang="zh-CN" smtClean="0"/>
              <a:t>3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4C824D-3E2E-C847-1288-1132933298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902B22AD-D813-6433-92BE-F67104C0DC1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64502EB3-CDC9-F80D-B8F4-EA24A096E7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B4339E8-AC12-9937-EB51-7B5A89E54B1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28674F-E567-AA4B-8C16-788D7CE21C4F}" type="slidenum">
              <a:rPr lang="en-US" altLang="zh-CN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091282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8943A8-BB00-827A-8957-1E38CFCCE4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90896330-7706-7255-1454-747E863E6A2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7664200D-A92D-35B9-4F1B-F5FA1A5D8A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868A4E7-0A14-E82A-FFD1-28B8BCCFCF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28674F-E567-AA4B-8C16-788D7CE21C4F}" type="slidenum">
              <a:rPr lang="en-US" altLang="zh-CN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208769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41ADD8-8781-9C73-459A-BE2CAA5D7F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1267949D-EACA-ED4E-E16D-C39926A8DAC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AC449FE9-95B7-841E-EC06-2EA57537F0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4E7F402-60FF-4E12-F352-BD003862DFD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28674F-E567-AA4B-8C16-788D7CE21C4F}" type="slidenum">
              <a:rPr lang="en-US" altLang="zh-CN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807985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AC6AB2-1A44-3CC9-3FBF-97E2922065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7299F210-D0A4-BA07-8C09-6CBDEB76E47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A64B9015-5869-1FE4-EB67-7FDB058612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9B2806D-395E-19D3-DA10-B77F0C230E7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28674F-E567-AA4B-8C16-788D7CE21C4F}" type="slidenum">
              <a:rPr lang="en-US" altLang="zh-CN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739528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09AEF9-6BAC-964C-F08C-37815F9408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DA7C59F-3948-A5D7-3554-52062ACBDF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DA746B-85D9-E698-748A-91FC3BCC7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93B7F-3D69-475A-A917-B8F25F15DD00}" type="datetimeFigureOut">
              <a:rPr lang="zh-CN" altLang="en-US" smtClean="0"/>
              <a:t>2025/2/24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B954BF-05DE-1259-0E15-3E864A9DF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43FBCD-5D65-F716-771C-FA1000187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FA37C-4B45-4BA5-AFFC-468ED5544C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870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D8206F-9594-6933-5456-4AE0E845D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3210638-555E-344D-F238-42F058036C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D58521-C1A5-D708-5E51-F7B632167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93B7F-3D69-475A-A917-B8F25F15DD00}" type="datetimeFigureOut">
              <a:rPr lang="zh-CN" altLang="en-US" smtClean="0"/>
              <a:t>2025/2/24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F0CFC7-B678-EA9A-F343-4EDF350A0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53EBE0-2A15-6A22-8C89-5782B634D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FA37C-4B45-4BA5-AFFC-468ED5544C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1302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D569EE2-A83C-16EB-DE2B-9255C420F7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12BCA40-2A26-155A-5FF8-2DCB3A0A29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EA31CB-0812-1E0F-EA0B-FAD16EE91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93B7F-3D69-475A-A917-B8F25F15DD00}" type="datetimeFigureOut">
              <a:rPr lang="zh-CN" altLang="en-US" smtClean="0"/>
              <a:t>2025/2/24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41F36D-DA9B-F054-B1A4-B3DC4BE79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80BDD9-F343-DCF5-5256-027927487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FA37C-4B45-4BA5-AFFC-468ED5544C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4492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87C05C-F935-31D8-E46B-FACCC4204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8E41F6-B82D-9554-A447-9C08A1D407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3454FE-6FB1-A969-DA36-67328620B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93B7F-3D69-475A-A917-B8F25F15DD00}" type="datetimeFigureOut">
              <a:rPr lang="zh-CN" altLang="en-US" smtClean="0"/>
              <a:t>2025/2/24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0A25F1-E81E-A9A7-DBD5-A49D1F6AB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9DC28C-8284-5AC5-C089-7AB6CF526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FA37C-4B45-4BA5-AFFC-468ED5544C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4213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DA3389-3091-37F6-D15C-71E730269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7998E8F-D60C-EA70-7659-0EEC337181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29A50C-622B-B601-C1EB-EC6140942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93B7F-3D69-475A-A917-B8F25F15DD00}" type="datetimeFigureOut">
              <a:rPr lang="zh-CN" altLang="en-US" smtClean="0"/>
              <a:t>2025/2/24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D07A7B-08AE-E2A9-7AFD-5B38FE0A6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F318C0-31D4-A236-02E7-62D227533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FA37C-4B45-4BA5-AFFC-468ED5544C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8404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B542E6-8E1E-A98A-54E3-1D6CBB1AC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B07E6C-E7D7-53B2-1CF7-5C5D54CE0E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7F6C4AA-2AAA-569D-9F41-6B2C323418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C63526E-E545-4C14-56E4-2C7770849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93B7F-3D69-475A-A917-B8F25F15DD00}" type="datetimeFigureOut">
              <a:rPr lang="zh-CN" altLang="en-US" smtClean="0"/>
              <a:t>2025/2/24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EFDE7FE-ED90-CD8A-CB24-D3B12D6F8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B9E2997-61A2-C3D7-7F38-7B8C7ACD7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FA37C-4B45-4BA5-AFFC-468ED5544C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3208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1EB941-3324-BB5E-46E3-138AAA2B4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A44FFAA-A8C9-DF6A-EBA8-7B317D3B78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592EDB4-CC54-9954-113B-402042BDB3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F54BFA4-714A-3812-EDD9-81C1CD366B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76A75A6-0EAE-9118-2ABD-14B7E2631E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33AACB1-9D9B-5650-8534-8FA1B5319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93B7F-3D69-475A-A917-B8F25F15DD00}" type="datetimeFigureOut">
              <a:rPr lang="zh-CN" altLang="en-US" smtClean="0"/>
              <a:t>2025/2/24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56121AE-751A-E42A-6F99-452223CEE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D1531EA-F3DD-054D-D431-9F99B3733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FA37C-4B45-4BA5-AFFC-468ED5544C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0652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81897E-86E0-95A8-4309-66B3650AB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7A547F4-E37B-7227-2F6E-380FECCF8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93B7F-3D69-475A-A917-B8F25F15DD00}" type="datetimeFigureOut">
              <a:rPr lang="zh-CN" altLang="en-US" smtClean="0"/>
              <a:t>2025/2/24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783E11D-68DC-A6B1-D04E-578DB6595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A6BC6DB-27B6-07E9-B0C2-4165B0EF7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FA37C-4B45-4BA5-AFFC-468ED5544C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9911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59B3349-B833-F0D3-4297-A10025103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93B7F-3D69-475A-A917-B8F25F15DD00}" type="datetimeFigureOut">
              <a:rPr lang="zh-CN" altLang="en-US" smtClean="0"/>
              <a:t>2025/2/24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BB0D379-17BA-9E9B-8BD5-00F442141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ED7FFFB-F4B5-B4E4-A4A8-AFE715326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FA37C-4B45-4BA5-AFFC-468ED5544C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7204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C86F98-5359-A258-CA2A-52C657A67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E8587E-8D7A-8575-E9F5-F27417E670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88130B0-C962-9FFC-D932-98457B96FF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CA9404D-F28C-B598-5D57-1EBA8D4F8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93B7F-3D69-475A-A917-B8F25F15DD00}" type="datetimeFigureOut">
              <a:rPr lang="zh-CN" altLang="en-US" smtClean="0"/>
              <a:t>2025/2/24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EB45790-BEB4-2877-2C16-E547EA40A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0D01CF7-25E4-932F-745B-31D2DF1C6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FA37C-4B45-4BA5-AFFC-468ED5544C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7999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9F8589-5AAA-1BB2-A0BB-58897C660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3908EF2-D247-5733-FB4E-CAD2323C74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B0D75D7-3B14-D144-4E62-0D466482A3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5631E62-7EFF-1D33-D66B-E4CE1F1C7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93B7F-3D69-475A-A917-B8F25F15DD00}" type="datetimeFigureOut">
              <a:rPr lang="zh-CN" altLang="en-US" smtClean="0"/>
              <a:t>2025/2/24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56277E2-1872-C61C-8BCD-D74859268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6792696-CBE0-49D1-2119-67EEBDEB2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FA37C-4B45-4BA5-AFFC-468ED5544C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4868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9AEE34B-4652-CD9D-5955-FF874B36A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FE5B082-0CAF-0708-DC28-DCA25203A6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ACC17A-4AF2-9B3F-DCAC-B3EB6F845B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CC93B7F-3D69-475A-A917-B8F25F15DD00}" type="datetimeFigureOut">
              <a:rPr lang="zh-CN" altLang="en-US" smtClean="0"/>
              <a:t>2025/2/24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0DEDACE-2FEF-93C4-58D8-29F2D32382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98D4EF-80C9-224F-0206-AA209B9FC5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50FA37C-4B45-4BA5-AFFC-468ED5544C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6460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689" y="0"/>
            <a:ext cx="12210019" cy="68580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755036" y="2090525"/>
            <a:ext cx="10676238" cy="14584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6600" b="1" dirty="0">
                <a:solidFill>
                  <a:schemeClr val="bg1"/>
                </a:solidFill>
                <a:latin typeface="FZZhengHeiS-DB-GB"/>
                <a:ea typeface="FZZhengHeiS-DB-GB"/>
              </a:rPr>
              <a:t>数据统计</a:t>
            </a:r>
            <a:r>
              <a:rPr lang="en-US" altLang="zh-CN" sz="6600" b="1" dirty="0">
                <a:solidFill>
                  <a:schemeClr val="bg1"/>
                </a:solidFill>
                <a:latin typeface="FZZhengHeiS-DB-GB"/>
                <a:ea typeface="FZZhengHeiS-DB-GB"/>
              </a:rPr>
              <a:t>20250224</a:t>
            </a:r>
            <a:endParaRPr lang="zh-CN" altLang="en-US" sz="6600" b="1" dirty="0">
              <a:solidFill>
                <a:schemeClr val="bg1"/>
              </a:solidFill>
              <a:latin typeface="FZZhengHeiS-DB-GB"/>
              <a:ea typeface="FZZhengHeiS-DB-GB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162166" y="689022"/>
            <a:ext cx="3861979" cy="101281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  <a:effectLst>
            <a:outerShdw blurRad="50800" dist="25400" dir="2700000" algn="tl" rotWithShape="0">
              <a:srgbClr val="000000">
                <a:alpha val="40000"/>
              </a:srgbClr>
            </a:outerShdw>
          </a:effectLst>
        </p:spPr>
        <p:txBody>
          <a:bodyPr anchor="ctr"/>
          <a:lstStyle/>
          <a:p>
            <a:pPr algn="ctr"/>
            <a:endParaRPr lang="zh-CN" altLang="zh-CN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4400DD-98E9-FBEE-5694-C4D722612A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>
            <a:extLst>
              <a:ext uri="{FF2B5EF4-FFF2-40B4-BE49-F238E27FC236}">
                <a16:creationId xmlns:a16="http://schemas.microsoft.com/office/drawing/2014/main" id="{164437E6-58BC-EAD7-DA6C-CF61FD2D3606}"/>
              </a:ext>
            </a:extLst>
          </p:cNvPr>
          <p:cNvGrpSpPr/>
          <p:nvPr/>
        </p:nvGrpSpPr>
        <p:grpSpPr>
          <a:xfrm>
            <a:off x="-830385" y="475046"/>
            <a:ext cx="1660770" cy="167665"/>
            <a:chOff x="6429877" y="2075668"/>
            <a:chExt cx="1982046" cy="109699"/>
          </a:xfrm>
          <a:solidFill>
            <a:srgbClr val="004E98"/>
          </a:solidFill>
        </p:grpSpPr>
        <p:sp>
          <p:nvSpPr>
            <p:cNvPr id="20" name="矩形: 圆角 26">
              <a:extLst>
                <a:ext uri="{FF2B5EF4-FFF2-40B4-BE49-F238E27FC236}">
                  <a16:creationId xmlns:a16="http://schemas.microsoft.com/office/drawing/2014/main" id="{C5DE9E7F-2FBF-DC49-DB55-1F77307869BD}"/>
                </a:ext>
              </a:extLst>
            </p:cNvPr>
            <p:cNvSpPr/>
            <p:nvPr/>
          </p:nvSpPr>
          <p:spPr>
            <a:xfrm>
              <a:off x="6429877" y="2112613"/>
              <a:ext cx="1769958" cy="3428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effectLst/>
          </p:spPr>
          <p:txBody>
            <a:bodyPr vert="horz" wrap="square" lIns="68580" tIns="34290" rIns="68580" bIns="34290" numCol="1" spcCol="0" anchor="ctr" anchorCtr="0"/>
            <a:lstStyle/>
            <a:p>
              <a:pPr marL="0" lvl="0" indent="0" algn="ctr" defTabSz="6858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lang="zh-CN" altLang="zh-CN" sz="1350" b="0" i="0" u="none" strike="noStrike" kern="0" spc="0" baseline="0" dirty="0">
                <a:ln>
                  <a:noFill/>
                </a:ln>
                <a:solidFill>
                  <a:srgbClr val="FFFFFF"/>
                </a:solidFill>
                <a:effectLst/>
                <a:latin typeface="OPPOSans R"/>
                <a:ea typeface="OPPOSans R"/>
              </a:endParaRPr>
            </a:p>
          </p:txBody>
        </p:sp>
        <p:sp>
          <p:nvSpPr>
            <p:cNvPr id="21" name="矩形: 圆角 41">
              <a:extLst>
                <a:ext uri="{FF2B5EF4-FFF2-40B4-BE49-F238E27FC236}">
                  <a16:creationId xmlns:a16="http://schemas.microsoft.com/office/drawing/2014/main" id="{EF32E36D-8483-606A-5709-450BB8C4EA0C}"/>
                </a:ext>
              </a:extLst>
            </p:cNvPr>
            <p:cNvSpPr/>
            <p:nvPr/>
          </p:nvSpPr>
          <p:spPr>
            <a:xfrm>
              <a:off x="7736923" y="2171867"/>
              <a:ext cx="675000" cy="135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effectLst/>
          </p:spPr>
          <p:txBody>
            <a:bodyPr anchor="ctr"/>
            <a:lstStyle/>
            <a:p>
              <a:pPr marL="0" lvl="0" indent="0" algn="ctr" defTabSz="6858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lang="zh-CN" altLang="zh-CN" sz="1350" b="0" i="0" u="none" strike="noStrike" kern="0" spc="0" baseline="0">
                <a:ln>
                  <a:noFill/>
                </a:ln>
                <a:solidFill>
                  <a:srgbClr val="FFFFFF"/>
                </a:solidFill>
                <a:effectLst/>
                <a:latin typeface="OPPOSans R"/>
                <a:ea typeface="OPPOSans R"/>
              </a:endParaRPr>
            </a:p>
          </p:txBody>
        </p:sp>
        <p:sp>
          <p:nvSpPr>
            <p:cNvPr id="22" name="矩形: 圆角 42">
              <a:extLst>
                <a:ext uri="{FF2B5EF4-FFF2-40B4-BE49-F238E27FC236}">
                  <a16:creationId xmlns:a16="http://schemas.microsoft.com/office/drawing/2014/main" id="{02C0150A-D1B0-F67B-78F7-71B04EE3F6BA}"/>
                </a:ext>
              </a:extLst>
            </p:cNvPr>
            <p:cNvSpPr/>
            <p:nvPr/>
          </p:nvSpPr>
          <p:spPr>
            <a:xfrm>
              <a:off x="7648945" y="2075668"/>
              <a:ext cx="675000" cy="135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effectLst/>
          </p:spPr>
          <p:txBody>
            <a:bodyPr anchor="ctr"/>
            <a:lstStyle/>
            <a:p>
              <a:pPr marL="0" lvl="0" indent="0" algn="ctr" defTabSz="6858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lang="zh-CN" altLang="zh-CN" sz="1350" b="0" i="0" u="none" strike="noStrike" kern="0" spc="0" baseline="0">
                <a:ln>
                  <a:noFill/>
                </a:ln>
                <a:solidFill>
                  <a:srgbClr val="FFFFFF"/>
                </a:solidFill>
                <a:effectLst/>
                <a:latin typeface="OPPOSans R"/>
                <a:ea typeface="OPPOSans R"/>
              </a:endParaRPr>
            </a:p>
          </p:txBody>
        </p:sp>
      </p:grpSp>
      <p:pic>
        <p:nvPicPr>
          <p:cNvPr id="24" name="图片 23">
            <a:extLst>
              <a:ext uri="{FF2B5EF4-FFF2-40B4-BE49-F238E27FC236}">
                <a16:creationId xmlns:a16="http://schemas.microsoft.com/office/drawing/2014/main" id="{64A78D05-FC32-4914-4556-16BC76BDBC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94418" y="325394"/>
            <a:ext cx="399677" cy="461665"/>
          </a:xfrm>
          <a:prstGeom prst="rect">
            <a:avLst/>
          </a:prstGeom>
        </p:spPr>
      </p:pic>
      <p:cxnSp>
        <p:nvCxnSpPr>
          <p:cNvPr id="25" name="直线连接符 24">
            <a:extLst>
              <a:ext uri="{FF2B5EF4-FFF2-40B4-BE49-F238E27FC236}">
                <a16:creationId xmlns:a16="http://schemas.microsoft.com/office/drawing/2014/main" id="{21591EBC-C8C2-7B9C-762C-F0BF30391E61}"/>
              </a:ext>
            </a:extLst>
          </p:cNvPr>
          <p:cNvCxnSpPr/>
          <p:nvPr/>
        </p:nvCxnSpPr>
        <p:spPr>
          <a:xfrm>
            <a:off x="941596" y="889686"/>
            <a:ext cx="10801927" cy="0"/>
          </a:xfrm>
          <a:prstGeom prst="line">
            <a:avLst/>
          </a:prstGeom>
          <a:ln w="6350" cap="flat" cmpd="sng">
            <a:solidFill>
              <a:schemeClr val="accent1"/>
            </a:solidFill>
            <a:prstDash val="solid"/>
            <a:miter/>
          </a:ln>
        </p:spPr>
      </p:cxnSp>
      <p:sp>
        <p:nvSpPr>
          <p:cNvPr id="26" name="矩形 25">
            <a:extLst>
              <a:ext uri="{FF2B5EF4-FFF2-40B4-BE49-F238E27FC236}">
                <a16:creationId xmlns:a16="http://schemas.microsoft.com/office/drawing/2014/main" id="{0D393AE1-1F1D-4821-F631-1543D4B073D4}"/>
              </a:ext>
            </a:extLst>
          </p:cNvPr>
          <p:cNvSpPr/>
          <p:nvPr/>
        </p:nvSpPr>
        <p:spPr>
          <a:xfrm>
            <a:off x="0" y="6579283"/>
            <a:ext cx="12192000" cy="278717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ap="flat" cmpd="sng">
            <a:solidFill>
              <a:schemeClr val="accent1">
                <a:shade val="50000"/>
              </a:schemeClr>
            </a:solidFill>
            <a:prstDash val="solid"/>
            <a:miter/>
          </a:ln>
        </p:spPr>
        <p:txBody>
          <a:bodyPr anchor="ctr"/>
          <a:lstStyle/>
          <a:p>
            <a:pPr algn="ctr"/>
            <a:endParaRPr lang="zh-CN" altLang="zh-CN" sz="1350">
              <a:solidFill>
                <a:schemeClr val="lt1"/>
              </a:solidFill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DB11575B-88B0-D1A6-249B-E41F4DB09A88}"/>
              </a:ext>
            </a:extLst>
          </p:cNvPr>
          <p:cNvSpPr txBox="1"/>
          <p:nvPr/>
        </p:nvSpPr>
        <p:spPr>
          <a:xfrm>
            <a:off x="0" y="6568644"/>
            <a:ext cx="22242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zh-CN" sz="1400">
                <a:solidFill>
                  <a:schemeClr val="bg1"/>
                </a:solidFill>
                <a:latin typeface="FZZhengHeiS-DB-GB"/>
                <a:ea typeface="FZZhengHeiS-DB-GB"/>
              </a:rPr>
              <a:t>艰苦朴素  求真务实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E766EA0-CB96-0ECA-54B3-81539C395B9D}"/>
              </a:ext>
            </a:extLst>
          </p:cNvPr>
          <p:cNvSpPr txBox="1"/>
          <p:nvPr/>
        </p:nvSpPr>
        <p:spPr>
          <a:xfrm>
            <a:off x="1004570" y="271145"/>
            <a:ext cx="3162300" cy="5156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2400" dirty="0"/>
              <a:t>数据情况</a:t>
            </a:r>
            <a:r>
              <a:rPr lang="en-US" altLang="zh-CN" sz="2400" dirty="0"/>
              <a:t>——</a:t>
            </a:r>
            <a:r>
              <a:rPr lang="zh-CN" altLang="en-US" sz="2400" dirty="0"/>
              <a:t>实体</a:t>
            </a:r>
            <a:endParaRPr lang="en-US" altLang="zh-CN" sz="2400" dirty="0"/>
          </a:p>
          <a:p>
            <a:endParaRPr lang="zh-CN" altLang="en-US" sz="2400" dirty="0"/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10613C5D-AEFE-7C5C-202B-5B95E1FCEC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6712038"/>
              </p:ext>
            </p:extLst>
          </p:nvPr>
        </p:nvGraphicFramePr>
        <p:xfrm>
          <a:off x="2208000" y="768092"/>
          <a:ext cx="7776000" cy="576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44000">
                  <a:extLst>
                    <a:ext uri="{9D8B030D-6E8A-4147-A177-3AD203B41FA5}">
                      <a16:colId xmlns:a16="http://schemas.microsoft.com/office/drawing/2014/main" val="3997042166"/>
                    </a:ext>
                  </a:extLst>
                </a:gridCol>
                <a:gridCol w="1944000">
                  <a:extLst>
                    <a:ext uri="{9D8B030D-6E8A-4147-A177-3AD203B41FA5}">
                      <a16:colId xmlns:a16="http://schemas.microsoft.com/office/drawing/2014/main" val="2619089203"/>
                    </a:ext>
                  </a:extLst>
                </a:gridCol>
                <a:gridCol w="1944000">
                  <a:extLst>
                    <a:ext uri="{9D8B030D-6E8A-4147-A177-3AD203B41FA5}">
                      <a16:colId xmlns:a16="http://schemas.microsoft.com/office/drawing/2014/main" val="1605179675"/>
                    </a:ext>
                  </a:extLst>
                </a:gridCol>
                <a:gridCol w="1944000">
                  <a:extLst>
                    <a:ext uri="{9D8B030D-6E8A-4147-A177-3AD203B41FA5}">
                      <a16:colId xmlns:a16="http://schemas.microsoft.com/office/drawing/2014/main" val="1136623133"/>
                    </a:ext>
                  </a:extLst>
                </a:gridCol>
              </a:tblGrid>
              <a:tr h="288000">
                <a:tc gridSpan="2">
                  <a:txBody>
                    <a:bodyPr/>
                    <a:lstStyle/>
                    <a:p>
                      <a:pPr algn="l" fontAlgn="b"/>
                      <a:r>
                        <a:rPr lang="zh-CN" altLang="en-US" sz="1600" u="none" strike="noStrike" dirty="0">
                          <a:effectLst/>
                        </a:rPr>
                        <a:t>内蒙古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45" marR="8545" marT="8545" marB="0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zh-CN" altLang="en-US" sz="1600" u="none" strike="noStrike">
                          <a:effectLst/>
                        </a:rPr>
                        <a:t>黑龙江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45" marR="8545" marT="8545" marB="0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80999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none" strike="noStrike">
                          <a:effectLst/>
                        </a:rPr>
                        <a:t>人物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45" marR="8545" marT="854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600" u="none" strike="noStrike">
                          <a:effectLst/>
                        </a:rPr>
                        <a:t>1602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45" marR="8545" marT="854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none" strike="noStrike">
                          <a:effectLst/>
                        </a:rPr>
                        <a:t>人物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45" marR="8545" marT="854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600" u="none" strike="noStrike">
                          <a:effectLst/>
                        </a:rPr>
                        <a:t>527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45" marR="8545" marT="8545" marB="0" anchor="b"/>
                </a:tc>
                <a:extLst>
                  <a:ext uri="{0D108BD9-81ED-4DB2-BD59-A6C34878D82A}">
                    <a16:rowId xmlns:a16="http://schemas.microsoft.com/office/drawing/2014/main" val="382648585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none" strike="noStrike" dirty="0">
                          <a:effectLst/>
                        </a:rPr>
                        <a:t>化石带组合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45" marR="8545" marT="854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600" u="none" strike="noStrike">
                          <a:effectLst/>
                        </a:rPr>
                        <a:t>959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45" marR="8545" marT="854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none" strike="noStrike">
                          <a:effectLst/>
                        </a:rPr>
                        <a:t>化石带组合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45" marR="8545" marT="854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600" u="none" strike="noStrike" dirty="0">
                          <a:effectLst/>
                        </a:rPr>
                        <a:t>269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45" marR="8545" marT="8545" marB="0" anchor="b"/>
                </a:tc>
                <a:extLst>
                  <a:ext uri="{0D108BD9-81ED-4DB2-BD59-A6C34878D82A}">
                    <a16:rowId xmlns:a16="http://schemas.microsoft.com/office/drawing/2014/main" val="244344065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none" strike="noStrike">
                          <a:effectLst/>
                        </a:rPr>
                        <a:t>古生物学名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45" marR="8545" marT="854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600" u="none" strike="noStrike">
                          <a:effectLst/>
                        </a:rPr>
                        <a:t>6981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45" marR="8545" marT="854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none" strike="noStrike">
                          <a:effectLst/>
                        </a:rPr>
                        <a:t>古生物学名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45" marR="8545" marT="854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600" u="none" strike="noStrike" dirty="0">
                          <a:effectLst/>
                        </a:rPr>
                        <a:t>3236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45" marR="8545" marT="8545" marB="0" anchor="b"/>
                </a:tc>
                <a:extLst>
                  <a:ext uri="{0D108BD9-81ED-4DB2-BD59-A6C34878D82A}">
                    <a16:rowId xmlns:a16="http://schemas.microsoft.com/office/drawing/2014/main" val="69846480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none" strike="noStrike">
                          <a:effectLst/>
                        </a:rPr>
                        <a:t>古生物类别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45" marR="8545" marT="854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600" u="none" strike="noStrike">
                          <a:effectLst/>
                        </a:rPr>
                        <a:t>3728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45" marR="8545" marT="854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none" strike="noStrike">
                          <a:effectLst/>
                        </a:rPr>
                        <a:t>古生物类别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45" marR="8545" marT="854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600" u="none" strike="noStrike" dirty="0">
                          <a:effectLst/>
                        </a:rPr>
                        <a:t>1774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45" marR="8545" marT="8545" marB="0" anchor="b"/>
                </a:tc>
                <a:extLst>
                  <a:ext uri="{0D108BD9-81ED-4DB2-BD59-A6C34878D82A}">
                    <a16:rowId xmlns:a16="http://schemas.microsoft.com/office/drawing/2014/main" val="319681163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none" strike="noStrike">
                          <a:effectLst/>
                        </a:rPr>
                        <a:t>古生物群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45" marR="8545" marT="854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600" u="none" strike="noStrike">
                          <a:effectLst/>
                        </a:rPr>
                        <a:t>292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45" marR="8545" marT="854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none" strike="noStrike">
                          <a:effectLst/>
                        </a:rPr>
                        <a:t>古生物群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45" marR="8545" marT="854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600" u="none" strike="noStrike">
                          <a:effectLst/>
                        </a:rPr>
                        <a:t>60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45" marR="8545" marT="8545" marB="0" anchor="b"/>
                </a:tc>
                <a:extLst>
                  <a:ext uri="{0D108BD9-81ED-4DB2-BD59-A6C34878D82A}">
                    <a16:rowId xmlns:a16="http://schemas.microsoft.com/office/drawing/2014/main" val="97473857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none" strike="noStrike">
                          <a:effectLst/>
                        </a:rPr>
                        <a:t>地层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45" marR="8545" marT="854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600" u="none" strike="noStrike">
                          <a:effectLst/>
                        </a:rPr>
                        <a:t>11800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45" marR="8545" marT="854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none" strike="noStrike">
                          <a:effectLst/>
                        </a:rPr>
                        <a:t>地层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45" marR="8545" marT="854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600" u="none" strike="noStrike">
                          <a:effectLst/>
                        </a:rPr>
                        <a:t>3863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45" marR="8545" marT="8545" marB="0" anchor="b"/>
                </a:tc>
                <a:extLst>
                  <a:ext uri="{0D108BD9-81ED-4DB2-BD59-A6C34878D82A}">
                    <a16:rowId xmlns:a16="http://schemas.microsoft.com/office/drawing/2014/main" val="120788586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none" strike="noStrike">
                          <a:effectLst/>
                        </a:rPr>
                        <a:t>地层年代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45" marR="8545" marT="854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600" u="none" strike="noStrike">
                          <a:effectLst/>
                        </a:rPr>
                        <a:t>2569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45" marR="8545" marT="854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none" strike="noStrike">
                          <a:effectLst/>
                        </a:rPr>
                        <a:t>地层年代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45" marR="8545" marT="854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600" u="none" strike="noStrike">
                          <a:effectLst/>
                        </a:rPr>
                        <a:t>415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45" marR="8545" marT="8545" marB="0" anchor="b"/>
                </a:tc>
                <a:extLst>
                  <a:ext uri="{0D108BD9-81ED-4DB2-BD59-A6C34878D82A}">
                    <a16:rowId xmlns:a16="http://schemas.microsoft.com/office/drawing/2014/main" val="273548744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none" strike="noStrike">
                          <a:effectLst/>
                        </a:rPr>
                        <a:t>地点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45" marR="8545" marT="854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600" u="none" strike="noStrike">
                          <a:effectLst/>
                        </a:rPr>
                        <a:t>10675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45" marR="8545" marT="854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none" strike="noStrike">
                          <a:effectLst/>
                        </a:rPr>
                        <a:t>地点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45" marR="8545" marT="854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600" u="none" strike="noStrike">
                          <a:effectLst/>
                        </a:rPr>
                        <a:t>3771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45" marR="8545" marT="8545" marB="0" anchor="b"/>
                </a:tc>
                <a:extLst>
                  <a:ext uri="{0D108BD9-81ED-4DB2-BD59-A6C34878D82A}">
                    <a16:rowId xmlns:a16="http://schemas.microsoft.com/office/drawing/2014/main" val="145770067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none" strike="noStrike" dirty="0">
                          <a:effectLst/>
                        </a:rPr>
                        <a:t>地调工作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45" marR="8545" marT="854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600" u="none" strike="noStrike">
                          <a:effectLst/>
                        </a:rPr>
                        <a:t>1003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45" marR="8545" marT="854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none" strike="noStrike">
                          <a:effectLst/>
                        </a:rPr>
                        <a:t>地调工作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45" marR="8545" marT="854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600" u="none" strike="noStrike">
                          <a:effectLst/>
                        </a:rPr>
                        <a:t>393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45" marR="8545" marT="8545" marB="0" anchor="b"/>
                </a:tc>
                <a:extLst>
                  <a:ext uri="{0D108BD9-81ED-4DB2-BD59-A6C34878D82A}">
                    <a16:rowId xmlns:a16="http://schemas.microsoft.com/office/drawing/2014/main" val="267521552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none" strike="noStrike">
                          <a:effectLst/>
                        </a:rPr>
                        <a:t>地质年代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45" marR="8545" marT="854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600" u="none" strike="noStrike">
                          <a:effectLst/>
                        </a:rPr>
                        <a:t>3005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45" marR="8545" marT="854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none" strike="noStrike">
                          <a:effectLst/>
                        </a:rPr>
                        <a:t>地质年代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45" marR="8545" marT="854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600" u="none" strike="noStrike">
                          <a:effectLst/>
                        </a:rPr>
                        <a:t>810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45" marR="8545" marT="8545" marB="0" anchor="b"/>
                </a:tc>
                <a:extLst>
                  <a:ext uri="{0D108BD9-81ED-4DB2-BD59-A6C34878D82A}">
                    <a16:rowId xmlns:a16="http://schemas.microsoft.com/office/drawing/2014/main" val="162246579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none" strike="noStrike">
                          <a:effectLst/>
                        </a:rPr>
                        <a:t>岩石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45" marR="8545" marT="854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600" u="none" strike="noStrike">
                          <a:effectLst/>
                        </a:rPr>
                        <a:t>13461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45" marR="8545" marT="854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none" strike="noStrike">
                          <a:effectLst/>
                        </a:rPr>
                        <a:t>岩石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45" marR="8545" marT="854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600" u="none" strike="noStrike">
                          <a:effectLst/>
                        </a:rPr>
                        <a:t>4453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45" marR="8545" marT="8545" marB="0" anchor="b"/>
                </a:tc>
                <a:extLst>
                  <a:ext uri="{0D108BD9-81ED-4DB2-BD59-A6C34878D82A}">
                    <a16:rowId xmlns:a16="http://schemas.microsoft.com/office/drawing/2014/main" val="31430394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none" strike="noStrike">
                          <a:effectLst/>
                        </a:rPr>
                        <a:t>形状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45" marR="8545" marT="854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600" u="none" strike="noStrike">
                          <a:effectLst/>
                        </a:rPr>
                        <a:t>266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45" marR="8545" marT="854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none" strike="noStrike">
                          <a:effectLst/>
                        </a:rPr>
                        <a:t>形状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45" marR="8545" marT="854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600" u="none" strike="noStrike">
                          <a:effectLst/>
                        </a:rPr>
                        <a:t>40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45" marR="8545" marT="8545" marB="0" anchor="b"/>
                </a:tc>
                <a:extLst>
                  <a:ext uri="{0D108BD9-81ED-4DB2-BD59-A6C34878D82A}">
                    <a16:rowId xmlns:a16="http://schemas.microsoft.com/office/drawing/2014/main" val="298331284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none" strike="noStrike">
                          <a:effectLst/>
                        </a:rPr>
                        <a:t>方法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45" marR="8545" marT="854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600" u="none" strike="noStrike">
                          <a:effectLst/>
                        </a:rPr>
                        <a:t>25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45" marR="8545" marT="854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none" strike="noStrike">
                          <a:effectLst/>
                        </a:rPr>
                        <a:t>方法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45" marR="8545" marT="854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600" u="none" strike="noStrike">
                          <a:effectLst/>
                        </a:rPr>
                        <a:t>15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45" marR="8545" marT="8545" marB="0" anchor="b"/>
                </a:tc>
                <a:extLst>
                  <a:ext uri="{0D108BD9-81ED-4DB2-BD59-A6C34878D82A}">
                    <a16:rowId xmlns:a16="http://schemas.microsoft.com/office/drawing/2014/main" val="402363333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none" strike="noStrike">
                          <a:effectLst/>
                        </a:rPr>
                        <a:t>时间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45" marR="8545" marT="854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600" u="none" strike="noStrike">
                          <a:effectLst/>
                        </a:rPr>
                        <a:t>4022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45" marR="8545" marT="854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none" strike="noStrike">
                          <a:effectLst/>
                        </a:rPr>
                        <a:t>时间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45" marR="8545" marT="854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600" u="none" strike="noStrike">
                          <a:effectLst/>
                        </a:rPr>
                        <a:t>1204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45" marR="8545" marT="8545" marB="0" anchor="b"/>
                </a:tc>
                <a:extLst>
                  <a:ext uri="{0D108BD9-81ED-4DB2-BD59-A6C34878D82A}">
                    <a16:rowId xmlns:a16="http://schemas.microsoft.com/office/drawing/2014/main" val="134367596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none" strike="noStrike">
                          <a:effectLst/>
                        </a:rPr>
                        <a:t>机构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45" marR="8545" marT="854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600" u="none" strike="noStrike">
                          <a:effectLst/>
                        </a:rPr>
                        <a:t>889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45" marR="8545" marT="854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none" strike="noStrike">
                          <a:effectLst/>
                        </a:rPr>
                        <a:t>机构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45" marR="8545" marT="854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600" u="none" strike="noStrike">
                          <a:effectLst/>
                        </a:rPr>
                        <a:t>427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45" marR="8545" marT="8545" marB="0" anchor="b"/>
                </a:tc>
                <a:extLst>
                  <a:ext uri="{0D108BD9-81ED-4DB2-BD59-A6C34878D82A}">
                    <a16:rowId xmlns:a16="http://schemas.microsoft.com/office/drawing/2014/main" val="352170981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none" strike="noStrike">
                          <a:effectLst/>
                        </a:rPr>
                        <a:t>构造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45" marR="8545" marT="854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600" u="none" strike="noStrike">
                          <a:effectLst/>
                        </a:rPr>
                        <a:t>0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45" marR="8545" marT="854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none" strike="noStrike">
                          <a:effectLst/>
                        </a:rPr>
                        <a:t>构造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45" marR="8545" marT="854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600" u="none" strike="noStrike">
                          <a:effectLst/>
                        </a:rPr>
                        <a:t>6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45" marR="8545" marT="8545" marB="0" anchor="b"/>
                </a:tc>
                <a:extLst>
                  <a:ext uri="{0D108BD9-81ED-4DB2-BD59-A6C34878D82A}">
                    <a16:rowId xmlns:a16="http://schemas.microsoft.com/office/drawing/2014/main" val="244858039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none" strike="noStrike" dirty="0">
                          <a:effectLst/>
                        </a:rPr>
                        <a:t>环境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45" marR="8545" marT="854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600" u="none" strike="noStrike">
                          <a:effectLst/>
                        </a:rPr>
                        <a:t>14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45" marR="8545" marT="854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none" strike="noStrike">
                          <a:effectLst/>
                        </a:rPr>
                        <a:t>环境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45" marR="8545" marT="854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600" u="none" strike="noStrike">
                          <a:effectLst/>
                        </a:rPr>
                        <a:t>0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45" marR="8545" marT="8545" marB="0" anchor="b"/>
                </a:tc>
                <a:extLst>
                  <a:ext uri="{0D108BD9-81ED-4DB2-BD59-A6C34878D82A}">
                    <a16:rowId xmlns:a16="http://schemas.microsoft.com/office/drawing/2014/main" val="145553494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none" strike="noStrike" dirty="0">
                          <a:effectLst/>
                        </a:rPr>
                        <a:t>颜色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45" marR="8545" marT="854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600" u="none" strike="noStrike">
                          <a:effectLst/>
                        </a:rPr>
                        <a:t>1269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45" marR="8545" marT="854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none" strike="noStrike">
                          <a:effectLst/>
                        </a:rPr>
                        <a:t>颜色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45" marR="8545" marT="854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600" u="none" strike="noStrike" dirty="0">
                          <a:effectLst/>
                        </a:rPr>
                        <a:t>269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45" marR="8545" marT="8545" marB="0" anchor="b"/>
                </a:tc>
                <a:extLst>
                  <a:ext uri="{0D108BD9-81ED-4DB2-BD59-A6C34878D82A}">
                    <a16:rowId xmlns:a16="http://schemas.microsoft.com/office/drawing/2014/main" val="321888441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总计</a:t>
                      </a:r>
                    </a:p>
                  </a:txBody>
                  <a:tcPr marL="8545" marR="8545" marT="8545" marB="0" anchor="b"/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84092</a:t>
                      </a:r>
                    </a:p>
                  </a:txBody>
                  <a:tcPr marL="8545" marR="8545" marT="8545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45" marR="8545" marT="8545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45" marR="8545" marT="8545" marB="0" anchor="b"/>
                </a:tc>
                <a:extLst>
                  <a:ext uri="{0D108BD9-81ED-4DB2-BD59-A6C34878D82A}">
                    <a16:rowId xmlns:a16="http://schemas.microsoft.com/office/drawing/2014/main" val="31744488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8972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-830385" y="475046"/>
            <a:ext cx="1660770" cy="167665"/>
            <a:chOff x="6429877" y="2075668"/>
            <a:chExt cx="1982046" cy="109699"/>
          </a:xfrm>
          <a:solidFill>
            <a:srgbClr val="004E98"/>
          </a:solidFill>
        </p:grpSpPr>
        <p:sp>
          <p:nvSpPr>
            <p:cNvPr id="20" name="矩形: 圆角 26"/>
            <p:cNvSpPr/>
            <p:nvPr/>
          </p:nvSpPr>
          <p:spPr>
            <a:xfrm>
              <a:off x="6429877" y="2112613"/>
              <a:ext cx="1769958" cy="3428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effectLst/>
          </p:spPr>
          <p:txBody>
            <a:bodyPr vert="horz" wrap="square" lIns="68580" tIns="34290" rIns="68580" bIns="34290" numCol="1" spcCol="0" anchor="ctr" anchorCtr="0"/>
            <a:lstStyle/>
            <a:p>
              <a:pPr marL="0" lvl="0" indent="0" algn="ctr" defTabSz="6858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lang="zh-CN" altLang="zh-CN" sz="1350" b="0" i="0" u="none" strike="noStrike" kern="0" spc="0" baseline="0" dirty="0">
                <a:ln>
                  <a:noFill/>
                </a:ln>
                <a:solidFill>
                  <a:srgbClr val="FFFFFF"/>
                </a:solidFill>
                <a:effectLst/>
                <a:latin typeface="OPPOSans R"/>
                <a:ea typeface="OPPOSans R"/>
              </a:endParaRPr>
            </a:p>
          </p:txBody>
        </p:sp>
        <p:sp>
          <p:nvSpPr>
            <p:cNvPr id="21" name="矩形: 圆角 41"/>
            <p:cNvSpPr/>
            <p:nvPr/>
          </p:nvSpPr>
          <p:spPr>
            <a:xfrm>
              <a:off x="7736923" y="2171867"/>
              <a:ext cx="675000" cy="135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effectLst/>
          </p:spPr>
          <p:txBody>
            <a:bodyPr anchor="ctr"/>
            <a:lstStyle/>
            <a:p>
              <a:pPr marL="0" lvl="0" indent="0" algn="ctr" defTabSz="6858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lang="zh-CN" altLang="zh-CN" sz="1350" b="0" i="0" u="none" strike="noStrike" kern="0" spc="0" baseline="0">
                <a:ln>
                  <a:noFill/>
                </a:ln>
                <a:solidFill>
                  <a:srgbClr val="FFFFFF"/>
                </a:solidFill>
                <a:effectLst/>
                <a:latin typeface="OPPOSans R"/>
                <a:ea typeface="OPPOSans R"/>
              </a:endParaRPr>
            </a:p>
          </p:txBody>
        </p:sp>
        <p:sp>
          <p:nvSpPr>
            <p:cNvPr id="22" name="矩形: 圆角 42"/>
            <p:cNvSpPr/>
            <p:nvPr/>
          </p:nvSpPr>
          <p:spPr>
            <a:xfrm>
              <a:off x="7648945" y="2075668"/>
              <a:ext cx="675000" cy="135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effectLst/>
          </p:spPr>
          <p:txBody>
            <a:bodyPr anchor="ctr"/>
            <a:lstStyle/>
            <a:p>
              <a:pPr marL="0" lvl="0" indent="0" algn="ctr" defTabSz="6858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lang="zh-CN" altLang="zh-CN" sz="1350" b="0" i="0" u="none" strike="noStrike" kern="0" spc="0" baseline="0">
                <a:ln>
                  <a:noFill/>
                </a:ln>
                <a:solidFill>
                  <a:srgbClr val="FFFFFF"/>
                </a:solidFill>
                <a:effectLst/>
                <a:latin typeface="OPPOSans R"/>
                <a:ea typeface="OPPOSans R"/>
              </a:endParaRPr>
            </a:p>
          </p:txBody>
        </p:sp>
      </p:grpSp>
      <p:pic>
        <p:nvPicPr>
          <p:cNvPr id="24" name="图片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94418" y="325394"/>
            <a:ext cx="399677" cy="461665"/>
          </a:xfrm>
          <a:prstGeom prst="rect">
            <a:avLst/>
          </a:prstGeom>
        </p:spPr>
      </p:pic>
      <p:cxnSp>
        <p:nvCxnSpPr>
          <p:cNvPr id="25" name="直线连接符 24"/>
          <p:cNvCxnSpPr/>
          <p:nvPr/>
        </p:nvCxnSpPr>
        <p:spPr>
          <a:xfrm>
            <a:off x="941596" y="889686"/>
            <a:ext cx="10801927" cy="0"/>
          </a:xfrm>
          <a:prstGeom prst="line">
            <a:avLst/>
          </a:prstGeom>
          <a:ln w="6350" cap="flat" cmpd="sng">
            <a:solidFill>
              <a:schemeClr val="accent1"/>
            </a:solidFill>
            <a:prstDash val="solid"/>
            <a:miter/>
          </a:ln>
        </p:spPr>
      </p:cxnSp>
      <p:sp>
        <p:nvSpPr>
          <p:cNvPr id="26" name="矩形 25"/>
          <p:cNvSpPr/>
          <p:nvPr/>
        </p:nvSpPr>
        <p:spPr>
          <a:xfrm>
            <a:off x="0" y="6579283"/>
            <a:ext cx="12192000" cy="278717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ap="flat" cmpd="sng">
            <a:solidFill>
              <a:schemeClr val="accent1">
                <a:shade val="50000"/>
              </a:schemeClr>
            </a:solidFill>
            <a:prstDash val="solid"/>
            <a:miter/>
          </a:ln>
        </p:spPr>
        <p:txBody>
          <a:bodyPr anchor="ctr"/>
          <a:lstStyle/>
          <a:p>
            <a:pPr algn="ctr"/>
            <a:endParaRPr lang="zh-CN" altLang="zh-CN" sz="1350">
              <a:solidFill>
                <a:schemeClr val="lt1"/>
              </a:solidFill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0" y="6568644"/>
            <a:ext cx="22242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zh-CN" sz="1400">
                <a:solidFill>
                  <a:schemeClr val="bg1"/>
                </a:solidFill>
                <a:latin typeface="FZZhengHeiS-DB-GB"/>
                <a:ea typeface="FZZhengHeiS-DB-GB"/>
              </a:rPr>
              <a:t>艰苦朴素  求真务实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004570" y="271145"/>
            <a:ext cx="3941056" cy="5156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2400" dirty="0"/>
              <a:t>数据情况</a:t>
            </a:r>
            <a:r>
              <a:rPr lang="en-US" altLang="zh-CN" sz="2400" dirty="0"/>
              <a:t>——</a:t>
            </a:r>
            <a:r>
              <a:rPr lang="zh-CN" altLang="en-US" sz="2400" dirty="0"/>
              <a:t>三元组（关系）</a:t>
            </a:r>
            <a:endParaRPr lang="en-US" altLang="zh-CN" sz="2400" dirty="0"/>
          </a:p>
          <a:p>
            <a:endParaRPr lang="zh-CN" altLang="en-US" sz="2400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2C7EA70B-3FF8-8DAC-07E5-A5B8EEBEDF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2627179"/>
              </p:ext>
            </p:extLst>
          </p:nvPr>
        </p:nvGraphicFramePr>
        <p:xfrm>
          <a:off x="1004570" y="1427535"/>
          <a:ext cx="4492626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7542">
                  <a:extLst>
                    <a:ext uri="{9D8B030D-6E8A-4147-A177-3AD203B41FA5}">
                      <a16:colId xmlns:a16="http://schemas.microsoft.com/office/drawing/2014/main" val="3875264410"/>
                    </a:ext>
                  </a:extLst>
                </a:gridCol>
                <a:gridCol w="1497542">
                  <a:extLst>
                    <a:ext uri="{9D8B030D-6E8A-4147-A177-3AD203B41FA5}">
                      <a16:colId xmlns:a16="http://schemas.microsoft.com/office/drawing/2014/main" val="1239348849"/>
                    </a:ext>
                  </a:extLst>
                </a:gridCol>
                <a:gridCol w="1497542">
                  <a:extLst>
                    <a:ext uri="{9D8B030D-6E8A-4147-A177-3AD203B41FA5}">
                      <a16:colId xmlns:a16="http://schemas.microsoft.com/office/drawing/2014/main" val="8522621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黑龙江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内蒙古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32077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组成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2158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8331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6671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产出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1241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4649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19607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产化石类别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1042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1701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7493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位于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527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2134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502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属于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472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1253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65939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属性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256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1385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29427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创建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270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427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88187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不整合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137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407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1294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分布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340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1112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整合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354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71273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b="1" dirty="0"/>
                        <a:t>总计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6297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20981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3364637"/>
                  </a:ext>
                </a:extLst>
              </a:tr>
            </a:tbl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FA45B04F-774A-5A36-03A4-C24ECEF11A76}"/>
              </a:ext>
            </a:extLst>
          </p:cNvPr>
          <p:cNvSpPr txBox="1"/>
          <p:nvPr/>
        </p:nvSpPr>
        <p:spPr>
          <a:xfrm>
            <a:off x="1759557" y="964408"/>
            <a:ext cx="22242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800" dirty="0"/>
              <a:t>原始数据（未去重）</a:t>
            </a:r>
            <a:endParaRPr lang="zh-CN" altLang="en-US" dirty="0"/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824E5301-23FD-7552-48BB-693AB7D5FF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2643873"/>
              </p:ext>
            </p:extLst>
          </p:nvPr>
        </p:nvGraphicFramePr>
        <p:xfrm>
          <a:off x="6564712" y="1427535"/>
          <a:ext cx="4492626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7542">
                  <a:extLst>
                    <a:ext uri="{9D8B030D-6E8A-4147-A177-3AD203B41FA5}">
                      <a16:colId xmlns:a16="http://schemas.microsoft.com/office/drawing/2014/main" val="3875264410"/>
                    </a:ext>
                  </a:extLst>
                </a:gridCol>
                <a:gridCol w="1497542">
                  <a:extLst>
                    <a:ext uri="{9D8B030D-6E8A-4147-A177-3AD203B41FA5}">
                      <a16:colId xmlns:a16="http://schemas.microsoft.com/office/drawing/2014/main" val="1239348849"/>
                    </a:ext>
                  </a:extLst>
                </a:gridCol>
                <a:gridCol w="1497542">
                  <a:extLst>
                    <a:ext uri="{9D8B030D-6E8A-4147-A177-3AD203B41FA5}">
                      <a16:colId xmlns:a16="http://schemas.microsoft.com/office/drawing/2014/main" val="8522621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黑龙江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内蒙古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32077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组成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1153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4477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6671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产出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1021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3542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19607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产化石类别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646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1087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7493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位于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405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1580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502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属于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367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1015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65939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属性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172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748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29427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创建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254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411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88187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不整合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314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1294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分布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279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1112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整合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235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71273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b="1" dirty="0"/>
                        <a:t>总计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4302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13688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3364637"/>
                  </a:ext>
                </a:extLst>
              </a:tr>
            </a:tbl>
          </a:graphicData>
        </a:graphic>
      </p:graphicFrame>
      <p:sp>
        <p:nvSpPr>
          <p:cNvPr id="10" name="文本框 9">
            <a:extLst>
              <a:ext uri="{FF2B5EF4-FFF2-40B4-BE49-F238E27FC236}">
                <a16:creationId xmlns:a16="http://schemas.microsoft.com/office/drawing/2014/main" id="{3AA76448-9A59-F469-F6EF-EA7DBEC64864}"/>
              </a:ext>
            </a:extLst>
          </p:cNvPr>
          <p:cNvSpPr txBox="1"/>
          <p:nvPr/>
        </p:nvSpPr>
        <p:spPr>
          <a:xfrm>
            <a:off x="7319699" y="964408"/>
            <a:ext cx="22242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800" dirty="0"/>
              <a:t>去重后数据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8D0CA95-6488-4360-4A3E-0D78FFCE19D1}"/>
              </a:ext>
            </a:extLst>
          </p:cNvPr>
          <p:cNvSpPr txBox="1"/>
          <p:nvPr/>
        </p:nvSpPr>
        <p:spPr>
          <a:xfrm>
            <a:off x="7319699" y="5962551"/>
            <a:ext cx="29201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800" b="1" dirty="0"/>
              <a:t>去重后三元组共计：</a:t>
            </a:r>
            <a:r>
              <a:rPr lang="en-US" altLang="zh-CN" sz="1800" b="1" dirty="0"/>
              <a:t>17990</a:t>
            </a:r>
            <a:endParaRPr lang="zh-CN" altLang="en-US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9B8404-F3A4-1982-C75B-F3C11D7921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>
            <a:extLst>
              <a:ext uri="{FF2B5EF4-FFF2-40B4-BE49-F238E27FC236}">
                <a16:creationId xmlns:a16="http://schemas.microsoft.com/office/drawing/2014/main" id="{4517B5F0-9656-8ACE-2CF7-CF44509ECE59}"/>
              </a:ext>
            </a:extLst>
          </p:cNvPr>
          <p:cNvGrpSpPr/>
          <p:nvPr/>
        </p:nvGrpSpPr>
        <p:grpSpPr>
          <a:xfrm>
            <a:off x="-830385" y="475046"/>
            <a:ext cx="1660770" cy="167665"/>
            <a:chOff x="6429877" y="2075668"/>
            <a:chExt cx="1982046" cy="109699"/>
          </a:xfrm>
          <a:solidFill>
            <a:srgbClr val="004E98"/>
          </a:solidFill>
        </p:grpSpPr>
        <p:sp>
          <p:nvSpPr>
            <p:cNvPr id="20" name="矩形: 圆角 26">
              <a:extLst>
                <a:ext uri="{FF2B5EF4-FFF2-40B4-BE49-F238E27FC236}">
                  <a16:creationId xmlns:a16="http://schemas.microsoft.com/office/drawing/2014/main" id="{A81F172B-FEE7-CC28-D85D-45702E370057}"/>
                </a:ext>
              </a:extLst>
            </p:cNvPr>
            <p:cNvSpPr/>
            <p:nvPr/>
          </p:nvSpPr>
          <p:spPr>
            <a:xfrm>
              <a:off x="6429877" y="2112613"/>
              <a:ext cx="1769958" cy="3428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effectLst/>
          </p:spPr>
          <p:txBody>
            <a:bodyPr vert="horz" wrap="square" lIns="68580" tIns="34290" rIns="68580" bIns="34290" numCol="1" spcCol="0" anchor="ctr" anchorCtr="0"/>
            <a:lstStyle/>
            <a:p>
              <a:pPr marL="0" lvl="0" indent="0" algn="ctr" defTabSz="6858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lang="zh-CN" altLang="zh-CN" sz="1350" b="0" i="0" u="none" strike="noStrike" kern="0" spc="0" baseline="0" dirty="0">
                <a:ln>
                  <a:noFill/>
                </a:ln>
                <a:solidFill>
                  <a:srgbClr val="FFFFFF"/>
                </a:solidFill>
                <a:effectLst/>
                <a:latin typeface="OPPOSans R"/>
                <a:ea typeface="OPPOSans R"/>
              </a:endParaRPr>
            </a:p>
          </p:txBody>
        </p:sp>
        <p:sp>
          <p:nvSpPr>
            <p:cNvPr id="21" name="矩形: 圆角 41">
              <a:extLst>
                <a:ext uri="{FF2B5EF4-FFF2-40B4-BE49-F238E27FC236}">
                  <a16:creationId xmlns:a16="http://schemas.microsoft.com/office/drawing/2014/main" id="{470159A2-338F-7F02-74CA-2B904152480E}"/>
                </a:ext>
              </a:extLst>
            </p:cNvPr>
            <p:cNvSpPr/>
            <p:nvPr/>
          </p:nvSpPr>
          <p:spPr>
            <a:xfrm>
              <a:off x="7736923" y="2171867"/>
              <a:ext cx="675000" cy="135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effectLst/>
          </p:spPr>
          <p:txBody>
            <a:bodyPr anchor="ctr"/>
            <a:lstStyle/>
            <a:p>
              <a:pPr marL="0" lvl="0" indent="0" algn="ctr" defTabSz="6858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lang="zh-CN" altLang="zh-CN" sz="1350" b="0" i="0" u="none" strike="noStrike" kern="0" spc="0" baseline="0">
                <a:ln>
                  <a:noFill/>
                </a:ln>
                <a:solidFill>
                  <a:srgbClr val="FFFFFF"/>
                </a:solidFill>
                <a:effectLst/>
                <a:latin typeface="OPPOSans R"/>
                <a:ea typeface="OPPOSans R"/>
              </a:endParaRPr>
            </a:p>
          </p:txBody>
        </p:sp>
        <p:sp>
          <p:nvSpPr>
            <p:cNvPr id="22" name="矩形: 圆角 42">
              <a:extLst>
                <a:ext uri="{FF2B5EF4-FFF2-40B4-BE49-F238E27FC236}">
                  <a16:creationId xmlns:a16="http://schemas.microsoft.com/office/drawing/2014/main" id="{3085CBE0-742F-D512-A06D-D0F3B0F1BAF3}"/>
                </a:ext>
              </a:extLst>
            </p:cNvPr>
            <p:cNvSpPr/>
            <p:nvPr/>
          </p:nvSpPr>
          <p:spPr>
            <a:xfrm>
              <a:off x="7648945" y="2075668"/>
              <a:ext cx="675000" cy="135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effectLst/>
          </p:spPr>
          <p:txBody>
            <a:bodyPr anchor="ctr"/>
            <a:lstStyle/>
            <a:p>
              <a:pPr marL="0" lvl="0" indent="0" algn="ctr" defTabSz="6858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lang="zh-CN" altLang="zh-CN" sz="1350" b="0" i="0" u="none" strike="noStrike" kern="0" spc="0" baseline="0">
                <a:ln>
                  <a:noFill/>
                </a:ln>
                <a:solidFill>
                  <a:srgbClr val="FFFFFF"/>
                </a:solidFill>
                <a:effectLst/>
                <a:latin typeface="OPPOSans R"/>
                <a:ea typeface="OPPOSans R"/>
              </a:endParaRPr>
            </a:p>
          </p:txBody>
        </p:sp>
      </p:grpSp>
      <p:pic>
        <p:nvPicPr>
          <p:cNvPr id="24" name="图片 23">
            <a:extLst>
              <a:ext uri="{FF2B5EF4-FFF2-40B4-BE49-F238E27FC236}">
                <a16:creationId xmlns:a16="http://schemas.microsoft.com/office/drawing/2014/main" id="{FDDD8755-D68B-1A65-AC00-8E2FEFF2C8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94418" y="325394"/>
            <a:ext cx="399677" cy="461665"/>
          </a:xfrm>
          <a:prstGeom prst="rect">
            <a:avLst/>
          </a:prstGeom>
        </p:spPr>
      </p:pic>
      <p:cxnSp>
        <p:nvCxnSpPr>
          <p:cNvPr id="25" name="直线连接符 24">
            <a:extLst>
              <a:ext uri="{FF2B5EF4-FFF2-40B4-BE49-F238E27FC236}">
                <a16:creationId xmlns:a16="http://schemas.microsoft.com/office/drawing/2014/main" id="{2D19ADE1-1B0B-E37F-AB37-8BAEAF6F4A0A}"/>
              </a:ext>
            </a:extLst>
          </p:cNvPr>
          <p:cNvCxnSpPr/>
          <p:nvPr/>
        </p:nvCxnSpPr>
        <p:spPr>
          <a:xfrm>
            <a:off x="941596" y="889686"/>
            <a:ext cx="10801927" cy="0"/>
          </a:xfrm>
          <a:prstGeom prst="line">
            <a:avLst/>
          </a:prstGeom>
          <a:ln w="6350" cap="flat" cmpd="sng">
            <a:solidFill>
              <a:schemeClr val="accent1"/>
            </a:solidFill>
            <a:prstDash val="solid"/>
            <a:miter/>
          </a:ln>
        </p:spPr>
      </p:cxnSp>
      <p:sp>
        <p:nvSpPr>
          <p:cNvPr id="26" name="矩形 25">
            <a:extLst>
              <a:ext uri="{FF2B5EF4-FFF2-40B4-BE49-F238E27FC236}">
                <a16:creationId xmlns:a16="http://schemas.microsoft.com/office/drawing/2014/main" id="{598F99CD-CEBF-B41C-0467-9EEB8D9ACA6C}"/>
              </a:ext>
            </a:extLst>
          </p:cNvPr>
          <p:cNvSpPr/>
          <p:nvPr/>
        </p:nvSpPr>
        <p:spPr>
          <a:xfrm>
            <a:off x="0" y="6579283"/>
            <a:ext cx="12192000" cy="278717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ap="flat" cmpd="sng">
            <a:solidFill>
              <a:schemeClr val="accent1">
                <a:shade val="50000"/>
              </a:schemeClr>
            </a:solidFill>
            <a:prstDash val="solid"/>
            <a:miter/>
          </a:ln>
        </p:spPr>
        <p:txBody>
          <a:bodyPr anchor="ctr"/>
          <a:lstStyle/>
          <a:p>
            <a:pPr algn="ctr"/>
            <a:endParaRPr lang="zh-CN" altLang="zh-CN" sz="1350">
              <a:solidFill>
                <a:schemeClr val="lt1"/>
              </a:solidFill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390CC63D-38F9-4F04-AD66-4A6E1A8872C2}"/>
              </a:ext>
            </a:extLst>
          </p:cNvPr>
          <p:cNvSpPr txBox="1"/>
          <p:nvPr/>
        </p:nvSpPr>
        <p:spPr>
          <a:xfrm>
            <a:off x="0" y="6568644"/>
            <a:ext cx="22242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zh-CN" sz="1400">
                <a:solidFill>
                  <a:schemeClr val="bg1"/>
                </a:solidFill>
                <a:latin typeface="FZZhengHeiS-DB-GB"/>
                <a:ea typeface="FZZhengHeiS-DB-GB"/>
              </a:rPr>
              <a:t>艰苦朴素  求真务实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21A1CAF-39B3-7933-29E4-D5CCFFC01FA3}"/>
              </a:ext>
            </a:extLst>
          </p:cNvPr>
          <p:cNvSpPr txBox="1"/>
          <p:nvPr/>
        </p:nvSpPr>
        <p:spPr>
          <a:xfrm>
            <a:off x="1004570" y="271145"/>
            <a:ext cx="3941056" cy="5156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2400" dirty="0"/>
              <a:t>数据形式</a:t>
            </a:r>
            <a:r>
              <a:rPr lang="en-US" altLang="zh-CN" sz="2400" dirty="0"/>
              <a:t>1——</a:t>
            </a:r>
            <a:r>
              <a:rPr lang="zh-CN" altLang="en-US" sz="2400" dirty="0"/>
              <a:t>原始数据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87498C4-1D85-596E-A36C-212C476CFF3F}"/>
              </a:ext>
            </a:extLst>
          </p:cNvPr>
          <p:cNvSpPr txBox="1"/>
          <p:nvPr/>
        </p:nvSpPr>
        <p:spPr>
          <a:xfrm>
            <a:off x="138402" y="866616"/>
            <a:ext cx="11915195" cy="54686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025"/>
              </a:lnSpc>
            </a:pPr>
            <a:r>
              <a:rPr lang="en-US" altLang="zh-CN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zh-CN" sz="16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"id"</a:t>
            </a:r>
            <a:r>
              <a:rPr lang="en-US" altLang="zh-CN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CN" sz="16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4105</a:t>
            </a:r>
            <a:r>
              <a:rPr lang="en-US" altLang="zh-CN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16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"text"</a:t>
            </a:r>
            <a:r>
              <a:rPr lang="en-US" altLang="zh-CN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CN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CN" altLang="en-US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饶河地层分区分为跃进山地层小区和东安镇地层小区。东安镇地层小区出露下白垩统南大塔山组、大架山组、珍宝岛组。下白垩统皮克山组在饶河地层分区均有出露。在东安镇地层分区出露上白垩统四平山组。</a:t>
            </a:r>
            <a:r>
              <a:rPr lang="en-US" altLang="zh-CN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16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"Comments"</a:t>
            </a:r>
            <a:r>
              <a:rPr lang="en-US" altLang="zh-CN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:[],</a:t>
            </a:r>
            <a:r>
              <a:rPr lang="en-US" altLang="zh-CN" sz="16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"entities"</a:t>
            </a:r>
            <a:r>
              <a:rPr lang="en-US" altLang="zh-CN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:[{</a:t>
            </a:r>
            <a:r>
              <a:rPr lang="en-US" altLang="zh-CN" sz="16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"id"</a:t>
            </a:r>
            <a:r>
              <a:rPr lang="en-US" altLang="zh-CN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CN" sz="16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6889</a:t>
            </a:r>
            <a:r>
              <a:rPr lang="en-US" altLang="zh-CN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16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"label"</a:t>
            </a:r>
            <a:r>
              <a:rPr lang="en-US" altLang="zh-CN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CN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CN" altLang="en-US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地层</a:t>
            </a:r>
            <a:r>
              <a:rPr lang="en-US" altLang="zh-CN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16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"start_offset"</a:t>
            </a:r>
            <a:r>
              <a:rPr lang="en-US" altLang="zh-CN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CN" sz="16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16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"end_offset"</a:t>
            </a:r>
            <a:r>
              <a:rPr lang="en-US" altLang="zh-CN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CN" sz="16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altLang="zh-CN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},{</a:t>
            </a:r>
            <a:r>
              <a:rPr lang="en-US" altLang="zh-CN" sz="16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"id"</a:t>
            </a:r>
            <a:r>
              <a:rPr lang="en-US" altLang="zh-CN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CN" sz="16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6890</a:t>
            </a:r>
            <a:r>
              <a:rPr lang="en-US" altLang="zh-CN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16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"label"</a:t>
            </a:r>
            <a:r>
              <a:rPr lang="en-US" altLang="zh-CN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CN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CN" altLang="en-US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地层</a:t>
            </a:r>
            <a:r>
              <a:rPr lang="en-US" altLang="zh-CN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16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"start_offset"</a:t>
            </a:r>
            <a:r>
              <a:rPr lang="en-US" altLang="zh-CN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CN" sz="16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altLang="zh-CN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16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"end_offset"</a:t>
            </a:r>
            <a:r>
              <a:rPr lang="en-US" altLang="zh-CN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CN" sz="16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15</a:t>
            </a:r>
            <a:r>
              <a:rPr lang="en-US" altLang="zh-CN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},{</a:t>
            </a:r>
            <a:r>
              <a:rPr lang="en-US" altLang="zh-CN" sz="16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"id"</a:t>
            </a:r>
            <a:r>
              <a:rPr lang="en-US" altLang="zh-CN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CN" sz="16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6891</a:t>
            </a:r>
            <a:r>
              <a:rPr lang="en-US" altLang="zh-CN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16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"label"</a:t>
            </a:r>
            <a:r>
              <a:rPr lang="en-US" altLang="zh-CN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CN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CN" altLang="en-US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地层</a:t>
            </a:r>
            <a:r>
              <a:rPr lang="en-US" altLang="zh-CN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16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"start_offset"</a:t>
            </a:r>
            <a:r>
              <a:rPr lang="en-US" altLang="zh-CN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CN" sz="16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16</a:t>
            </a:r>
            <a:r>
              <a:rPr lang="en-US" altLang="zh-CN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16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"end_offset"</a:t>
            </a:r>
            <a:r>
              <a:rPr lang="en-US" altLang="zh-CN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CN" sz="16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23</a:t>
            </a:r>
            <a:r>
              <a:rPr lang="en-US" altLang="zh-CN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},{</a:t>
            </a:r>
            <a:r>
              <a:rPr lang="en-US" altLang="zh-CN" sz="16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"id"</a:t>
            </a:r>
            <a:r>
              <a:rPr lang="en-US" altLang="zh-CN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CN" sz="16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6892</a:t>
            </a:r>
            <a:r>
              <a:rPr lang="en-US" altLang="zh-CN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16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"label"</a:t>
            </a:r>
            <a:r>
              <a:rPr lang="en-US" altLang="zh-CN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CN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CN" altLang="en-US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地层</a:t>
            </a:r>
            <a:r>
              <a:rPr lang="en-US" altLang="zh-CN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16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"start_offset"</a:t>
            </a:r>
            <a:r>
              <a:rPr lang="en-US" altLang="zh-CN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CN" sz="16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24</a:t>
            </a:r>
            <a:r>
              <a:rPr lang="en-US" altLang="zh-CN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16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"end_offset"</a:t>
            </a:r>
            <a:r>
              <a:rPr lang="en-US" altLang="zh-CN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CN" sz="16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31</a:t>
            </a:r>
            <a:r>
              <a:rPr lang="en-US" altLang="zh-CN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},{</a:t>
            </a:r>
            <a:r>
              <a:rPr lang="en-US" altLang="zh-CN" sz="16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"id"</a:t>
            </a:r>
            <a:r>
              <a:rPr lang="en-US" altLang="zh-CN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CN" sz="16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6893</a:t>
            </a:r>
            <a:r>
              <a:rPr lang="en-US" altLang="zh-CN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16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"label"</a:t>
            </a:r>
            <a:r>
              <a:rPr lang="en-US" altLang="zh-CN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CN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CN" altLang="en-US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地层年代</a:t>
            </a:r>
            <a:r>
              <a:rPr lang="en-US" altLang="zh-CN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16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"start_offset"</a:t>
            </a:r>
            <a:r>
              <a:rPr lang="en-US" altLang="zh-CN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CN" sz="16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33</a:t>
            </a:r>
            <a:r>
              <a:rPr lang="en-US" altLang="zh-CN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16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"end_offset"</a:t>
            </a:r>
            <a:r>
              <a:rPr lang="en-US" altLang="zh-CN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CN" sz="16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37</a:t>
            </a:r>
            <a:r>
              <a:rPr lang="en-US" altLang="zh-CN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},{</a:t>
            </a:r>
            <a:r>
              <a:rPr lang="en-US" altLang="zh-CN" sz="16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"id"</a:t>
            </a:r>
            <a:r>
              <a:rPr lang="en-US" altLang="zh-CN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CN" sz="16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6894</a:t>
            </a:r>
            <a:r>
              <a:rPr lang="en-US" altLang="zh-CN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16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"label"</a:t>
            </a:r>
            <a:r>
              <a:rPr lang="en-US" altLang="zh-CN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CN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CN" altLang="en-US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地层</a:t>
            </a:r>
            <a:r>
              <a:rPr lang="en-US" altLang="zh-CN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16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"start_offset"</a:t>
            </a:r>
            <a:r>
              <a:rPr lang="en-US" altLang="zh-CN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CN" sz="16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37</a:t>
            </a:r>
            <a:r>
              <a:rPr lang="en-US" altLang="zh-CN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16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"end_offset"</a:t>
            </a:r>
            <a:r>
              <a:rPr lang="en-US" altLang="zh-CN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CN" sz="16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42</a:t>
            </a:r>
            <a:r>
              <a:rPr lang="en-US" altLang="zh-CN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},{</a:t>
            </a:r>
            <a:r>
              <a:rPr lang="en-US" altLang="zh-CN" sz="16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"id"</a:t>
            </a:r>
            <a:r>
              <a:rPr lang="en-US" altLang="zh-CN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CN" sz="16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6895</a:t>
            </a:r>
            <a:r>
              <a:rPr lang="en-US" altLang="zh-CN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16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"label"</a:t>
            </a:r>
            <a:r>
              <a:rPr lang="en-US" altLang="zh-CN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CN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CN" altLang="en-US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地层</a:t>
            </a:r>
            <a:r>
              <a:rPr lang="en-US" altLang="zh-CN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16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"start_offset"</a:t>
            </a:r>
            <a:r>
              <a:rPr lang="en-US" altLang="zh-CN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CN" sz="16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43</a:t>
            </a:r>
            <a:r>
              <a:rPr lang="en-US" altLang="zh-CN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16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"end_offset"</a:t>
            </a:r>
            <a:r>
              <a:rPr lang="en-US" altLang="zh-CN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CN" sz="16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47</a:t>
            </a:r>
            <a:r>
              <a:rPr lang="en-US" altLang="zh-CN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},{</a:t>
            </a:r>
            <a:r>
              <a:rPr lang="en-US" altLang="zh-CN" sz="16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"id"</a:t>
            </a:r>
            <a:r>
              <a:rPr lang="en-US" altLang="zh-CN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CN" sz="16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6896</a:t>
            </a:r>
            <a:r>
              <a:rPr lang="en-US" altLang="zh-CN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16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"label"</a:t>
            </a:r>
            <a:r>
              <a:rPr lang="en-US" altLang="zh-CN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CN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CN" altLang="en-US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地层</a:t>
            </a:r>
            <a:r>
              <a:rPr lang="en-US" altLang="zh-CN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16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"start_offset"</a:t>
            </a:r>
            <a:r>
              <a:rPr lang="en-US" altLang="zh-CN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CN" sz="16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48</a:t>
            </a:r>
            <a:r>
              <a:rPr lang="en-US" altLang="zh-CN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16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"end_offset"</a:t>
            </a:r>
            <a:r>
              <a:rPr lang="en-US" altLang="zh-CN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CN" sz="16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52</a:t>
            </a:r>
            <a:r>
              <a:rPr lang="en-US" altLang="zh-CN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},{</a:t>
            </a:r>
            <a:r>
              <a:rPr lang="en-US" altLang="zh-CN" sz="16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"id"</a:t>
            </a:r>
            <a:r>
              <a:rPr lang="en-US" altLang="zh-CN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CN" sz="16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6897</a:t>
            </a:r>
            <a:r>
              <a:rPr lang="en-US" altLang="zh-CN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16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"label"</a:t>
            </a:r>
            <a:r>
              <a:rPr lang="en-US" altLang="zh-CN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CN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CN" altLang="en-US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地层年代</a:t>
            </a:r>
            <a:r>
              <a:rPr lang="en-US" altLang="zh-CN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16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"start_offset"</a:t>
            </a:r>
            <a:r>
              <a:rPr lang="en-US" altLang="zh-CN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CN" sz="16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53</a:t>
            </a:r>
            <a:r>
              <a:rPr lang="en-US" altLang="zh-CN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16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"end_offset"</a:t>
            </a:r>
            <a:r>
              <a:rPr lang="en-US" altLang="zh-CN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CN" sz="16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57</a:t>
            </a:r>
            <a:r>
              <a:rPr lang="en-US" altLang="zh-CN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},{</a:t>
            </a:r>
            <a:r>
              <a:rPr lang="en-US" altLang="zh-CN" sz="16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"id"</a:t>
            </a:r>
            <a:r>
              <a:rPr lang="en-US" altLang="zh-CN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CN" sz="16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6898</a:t>
            </a:r>
            <a:r>
              <a:rPr lang="en-US" altLang="zh-CN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16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"label"</a:t>
            </a:r>
            <a:r>
              <a:rPr lang="en-US" altLang="zh-CN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CN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CN" altLang="en-US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地层</a:t>
            </a:r>
            <a:r>
              <a:rPr lang="en-US" altLang="zh-CN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16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"start_offset"</a:t>
            </a:r>
            <a:r>
              <a:rPr lang="en-US" altLang="zh-CN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CN" sz="16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57</a:t>
            </a:r>
            <a:r>
              <a:rPr lang="en-US" altLang="zh-CN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16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"end_offset"</a:t>
            </a:r>
            <a:r>
              <a:rPr lang="en-US" altLang="zh-CN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CN" sz="16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61</a:t>
            </a:r>
            <a:r>
              <a:rPr lang="en-US" altLang="zh-CN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},{</a:t>
            </a:r>
            <a:r>
              <a:rPr lang="en-US" altLang="zh-CN" sz="16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"id"</a:t>
            </a:r>
            <a:r>
              <a:rPr lang="en-US" altLang="zh-CN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CN" sz="16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6899</a:t>
            </a:r>
            <a:r>
              <a:rPr lang="en-US" altLang="zh-CN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16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"label"</a:t>
            </a:r>
            <a:r>
              <a:rPr lang="en-US" altLang="zh-CN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CN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CN" altLang="en-US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地层</a:t>
            </a:r>
            <a:r>
              <a:rPr lang="en-US" altLang="zh-CN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16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"start_offset"</a:t>
            </a:r>
            <a:r>
              <a:rPr lang="en-US" altLang="zh-CN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CN" sz="16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62</a:t>
            </a:r>
            <a:r>
              <a:rPr lang="en-US" altLang="zh-CN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16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"end_offset"</a:t>
            </a:r>
            <a:r>
              <a:rPr lang="en-US" altLang="zh-CN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CN" sz="16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68</a:t>
            </a:r>
            <a:r>
              <a:rPr lang="en-US" altLang="zh-CN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},{</a:t>
            </a:r>
            <a:r>
              <a:rPr lang="en-US" altLang="zh-CN" sz="16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"id"</a:t>
            </a:r>
            <a:r>
              <a:rPr lang="en-US" altLang="zh-CN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CN" sz="16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6900</a:t>
            </a:r>
            <a:r>
              <a:rPr lang="en-US" altLang="zh-CN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16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"label"</a:t>
            </a:r>
            <a:r>
              <a:rPr lang="en-US" altLang="zh-CN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CN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CN" altLang="en-US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地层</a:t>
            </a:r>
            <a:r>
              <a:rPr lang="en-US" altLang="zh-CN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16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"start_offset"</a:t>
            </a:r>
            <a:r>
              <a:rPr lang="en-US" altLang="zh-CN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CN" sz="16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74</a:t>
            </a:r>
            <a:r>
              <a:rPr lang="en-US" altLang="zh-CN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16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"end_offset"</a:t>
            </a:r>
            <a:r>
              <a:rPr lang="en-US" altLang="zh-CN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CN" sz="16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81</a:t>
            </a:r>
            <a:r>
              <a:rPr lang="en-US" altLang="zh-CN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},{</a:t>
            </a:r>
            <a:r>
              <a:rPr lang="en-US" altLang="zh-CN" sz="16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"id"</a:t>
            </a:r>
            <a:r>
              <a:rPr lang="en-US" altLang="zh-CN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CN" sz="16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6901</a:t>
            </a:r>
            <a:r>
              <a:rPr lang="en-US" altLang="zh-CN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16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"label"</a:t>
            </a:r>
            <a:r>
              <a:rPr lang="en-US" altLang="zh-CN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CN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CN" altLang="en-US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地层年代</a:t>
            </a:r>
            <a:r>
              <a:rPr lang="en-US" altLang="zh-CN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16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"start_offset"</a:t>
            </a:r>
            <a:r>
              <a:rPr lang="en-US" altLang="zh-CN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CN" sz="16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83</a:t>
            </a:r>
            <a:r>
              <a:rPr lang="en-US" altLang="zh-CN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16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"end_offset"</a:t>
            </a:r>
            <a:r>
              <a:rPr lang="en-US" altLang="zh-CN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CN" sz="16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87</a:t>
            </a:r>
            <a:r>
              <a:rPr lang="en-US" altLang="zh-CN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},{</a:t>
            </a:r>
            <a:r>
              <a:rPr lang="en-US" altLang="zh-CN" sz="16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"id"</a:t>
            </a:r>
            <a:r>
              <a:rPr lang="en-US" altLang="zh-CN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CN" sz="16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6902</a:t>
            </a:r>
            <a:r>
              <a:rPr lang="en-US" altLang="zh-CN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16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"label"</a:t>
            </a:r>
            <a:r>
              <a:rPr lang="en-US" altLang="zh-CN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CN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CN" altLang="en-US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地层</a:t>
            </a:r>
            <a:r>
              <a:rPr lang="en-US" altLang="zh-CN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16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"start_offset"</a:t>
            </a:r>
            <a:r>
              <a:rPr lang="en-US" altLang="zh-CN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CN" sz="16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87</a:t>
            </a:r>
            <a:r>
              <a:rPr lang="en-US" altLang="zh-CN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16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"end_offset"</a:t>
            </a:r>
            <a:r>
              <a:rPr lang="en-US" altLang="zh-CN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CN" sz="16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91</a:t>
            </a:r>
            <a:r>
              <a:rPr lang="en-US" altLang="zh-CN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}],</a:t>
            </a:r>
            <a:r>
              <a:rPr lang="en-US" altLang="zh-CN" sz="16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"relations"</a:t>
            </a:r>
            <a:r>
              <a:rPr lang="en-US" altLang="zh-CN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:[{</a:t>
            </a:r>
            <a:r>
              <a:rPr lang="en-US" altLang="zh-CN" sz="16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"id"</a:t>
            </a:r>
            <a:r>
              <a:rPr lang="en-US" altLang="zh-CN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CN" sz="16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9513</a:t>
            </a:r>
            <a:r>
              <a:rPr lang="en-US" altLang="zh-CN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16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"from_id"</a:t>
            </a:r>
            <a:r>
              <a:rPr lang="en-US" altLang="zh-CN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CN" sz="16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6902</a:t>
            </a:r>
            <a:r>
              <a:rPr lang="en-US" altLang="zh-CN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16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"to_id"</a:t>
            </a:r>
            <a:r>
              <a:rPr lang="en-US" altLang="zh-CN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CN" sz="16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6900</a:t>
            </a:r>
            <a:r>
              <a:rPr lang="en-US" altLang="zh-CN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16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"type"</a:t>
            </a:r>
            <a:r>
              <a:rPr lang="en-US" altLang="zh-CN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CN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CN" altLang="en-US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属于</a:t>
            </a:r>
            <a:r>
              <a:rPr lang="en-US" altLang="zh-CN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},{</a:t>
            </a:r>
            <a:r>
              <a:rPr lang="en-US" altLang="zh-CN" sz="16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"id"</a:t>
            </a:r>
            <a:r>
              <a:rPr lang="en-US" altLang="zh-CN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CN" sz="16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9514</a:t>
            </a:r>
            <a:r>
              <a:rPr lang="en-US" altLang="zh-CN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16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"from_id"</a:t>
            </a:r>
            <a:r>
              <a:rPr lang="en-US" altLang="zh-CN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CN" sz="16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6894</a:t>
            </a:r>
            <a:r>
              <a:rPr lang="en-US" altLang="zh-CN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16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"to_id"</a:t>
            </a:r>
            <a:r>
              <a:rPr lang="en-US" altLang="zh-CN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CN" sz="16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6892</a:t>
            </a:r>
            <a:r>
              <a:rPr lang="en-US" altLang="zh-CN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16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"type"</a:t>
            </a:r>
            <a:r>
              <a:rPr lang="en-US" altLang="zh-CN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CN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CN" altLang="en-US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属于</a:t>
            </a:r>
            <a:r>
              <a:rPr lang="en-US" altLang="zh-CN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},{</a:t>
            </a:r>
            <a:r>
              <a:rPr lang="en-US" altLang="zh-CN" sz="16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"id"</a:t>
            </a:r>
            <a:r>
              <a:rPr lang="en-US" altLang="zh-CN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CN" sz="16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9515</a:t>
            </a:r>
            <a:r>
              <a:rPr lang="en-US" altLang="zh-CN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16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"from_id"</a:t>
            </a:r>
            <a:r>
              <a:rPr lang="en-US" altLang="zh-CN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CN" sz="16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6895</a:t>
            </a:r>
            <a:r>
              <a:rPr lang="en-US" altLang="zh-CN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16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"to_id"</a:t>
            </a:r>
            <a:r>
              <a:rPr lang="en-US" altLang="zh-CN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CN" sz="16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6892</a:t>
            </a:r>
            <a:r>
              <a:rPr lang="en-US" altLang="zh-CN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16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"type"</a:t>
            </a:r>
            <a:r>
              <a:rPr lang="en-US" altLang="zh-CN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CN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CN" altLang="en-US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属于</a:t>
            </a:r>
            <a:r>
              <a:rPr lang="en-US" altLang="zh-CN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},{</a:t>
            </a:r>
            <a:r>
              <a:rPr lang="en-US" altLang="zh-CN" sz="16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"id"</a:t>
            </a:r>
            <a:r>
              <a:rPr lang="en-US" altLang="zh-CN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CN" sz="16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9516</a:t>
            </a:r>
            <a:r>
              <a:rPr lang="en-US" altLang="zh-CN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16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"from_id"</a:t>
            </a:r>
            <a:r>
              <a:rPr lang="en-US" altLang="zh-CN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CN" sz="16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6896</a:t>
            </a:r>
            <a:r>
              <a:rPr lang="en-US" altLang="zh-CN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16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"to_id"</a:t>
            </a:r>
            <a:r>
              <a:rPr lang="en-US" altLang="zh-CN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CN" sz="16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6892</a:t>
            </a:r>
            <a:r>
              <a:rPr lang="en-US" altLang="zh-CN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16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"type"</a:t>
            </a:r>
            <a:r>
              <a:rPr lang="en-US" altLang="zh-CN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CN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CN" altLang="en-US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属于</a:t>
            </a:r>
            <a:r>
              <a:rPr lang="en-US" altLang="zh-CN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},{</a:t>
            </a:r>
            <a:r>
              <a:rPr lang="en-US" altLang="zh-CN" sz="16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"id"</a:t>
            </a:r>
            <a:r>
              <a:rPr lang="en-US" altLang="zh-CN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CN" sz="16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9517</a:t>
            </a:r>
            <a:r>
              <a:rPr lang="en-US" altLang="zh-CN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16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"from_id"</a:t>
            </a:r>
            <a:r>
              <a:rPr lang="en-US" altLang="zh-CN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CN" sz="16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6898</a:t>
            </a:r>
            <a:r>
              <a:rPr lang="en-US" altLang="zh-CN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16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"to_id"</a:t>
            </a:r>
            <a:r>
              <a:rPr lang="en-US" altLang="zh-CN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CN" sz="16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6899</a:t>
            </a:r>
            <a:r>
              <a:rPr lang="en-US" altLang="zh-CN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16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"type"</a:t>
            </a:r>
            <a:r>
              <a:rPr lang="en-US" altLang="zh-CN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CN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CN" altLang="en-US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属于</a:t>
            </a:r>
            <a:r>
              <a:rPr lang="en-US" altLang="zh-CN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},{</a:t>
            </a:r>
            <a:r>
              <a:rPr lang="en-US" altLang="zh-CN" sz="16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"id"</a:t>
            </a:r>
            <a:r>
              <a:rPr lang="en-US" altLang="zh-CN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CN" sz="16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9518</a:t>
            </a:r>
            <a:r>
              <a:rPr lang="en-US" altLang="zh-CN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16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"from_id"</a:t>
            </a:r>
            <a:r>
              <a:rPr lang="en-US" altLang="zh-CN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CN" sz="16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6890</a:t>
            </a:r>
            <a:r>
              <a:rPr lang="en-US" altLang="zh-CN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16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"to_id"</a:t>
            </a:r>
            <a:r>
              <a:rPr lang="en-US" altLang="zh-CN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CN" sz="16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6889</a:t>
            </a:r>
            <a:r>
              <a:rPr lang="en-US" altLang="zh-CN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16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"type"</a:t>
            </a:r>
            <a:r>
              <a:rPr lang="en-US" altLang="zh-CN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CN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CN" altLang="en-US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属于</a:t>
            </a:r>
            <a:r>
              <a:rPr lang="en-US" altLang="zh-CN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},{</a:t>
            </a:r>
            <a:r>
              <a:rPr lang="en-US" altLang="zh-CN" sz="16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"id"</a:t>
            </a:r>
            <a:r>
              <a:rPr lang="en-US" altLang="zh-CN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CN" sz="16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9519</a:t>
            </a:r>
            <a:r>
              <a:rPr lang="en-US" altLang="zh-CN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16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"from_id"</a:t>
            </a:r>
            <a:r>
              <a:rPr lang="en-US" altLang="zh-CN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CN" sz="16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6891</a:t>
            </a:r>
            <a:r>
              <a:rPr lang="en-US" altLang="zh-CN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16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"to_id"</a:t>
            </a:r>
            <a:r>
              <a:rPr lang="en-US" altLang="zh-CN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CN" sz="16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6889</a:t>
            </a:r>
            <a:r>
              <a:rPr lang="en-US" altLang="zh-CN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16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"type"</a:t>
            </a:r>
            <a:r>
              <a:rPr lang="en-US" altLang="zh-CN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CN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CN" altLang="en-US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属于</a:t>
            </a:r>
            <a:r>
              <a:rPr lang="en-US" altLang="zh-CN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}]}</a:t>
            </a:r>
          </a:p>
        </p:txBody>
      </p:sp>
    </p:spTree>
    <p:extLst>
      <p:ext uri="{BB962C8B-B14F-4D97-AF65-F5344CB8AC3E}">
        <p14:creationId xmlns:p14="http://schemas.microsoft.com/office/powerpoint/2010/main" val="2270468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E74F65-F5D2-5608-F34D-6A09FA5D43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>
            <a:extLst>
              <a:ext uri="{FF2B5EF4-FFF2-40B4-BE49-F238E27FC236}">
                <a16:creationId xmlns:a16="http://schemas.microsoft.com/office/drawing/2014/main" id="{42D6AC96-3E6E-0F4E-59B6-021D0B3EFCE0}"/>
              </a:ext>
            </a:extLst>
          </p:cNvPr>
          <p:cNvGrpSpPr/>
          <p:nvPr/>
        </p:nvGrpSpPr>
        <p:grpSpPr>
          <a:xfrm>
            <a:off x="-830385" y="475046"/>
            <a:ext cx="1660770" cy="167665"/>
            <a:chOff x="6429877" y="2075668"/>
            <a:chExt cx="1982046" cy="109699"/>
          </a:xfrm>
          <a:solidFill>
            <a:srgbClr val="004E98"/>
          </a:solidFill>
        </p:grpSpPr>
        <p:sp>
          <p:nvSpPr>
            <p:cNvPr id="20" name="矩形: 圆角 26">
              <a:extLst>
                <a:ext uri="{FF2B5EF4-FFF2-40B4-BE49-F238E27FC236}">
                  <a16:creationId xmlns:a16="http://schemas.microsoft.com/office/drawing/2014/main" id="{F63EB341-055C-8C92-69CE-36EFA56AF65E}"/>
                </a:ext>
              </a:extLst>
            </p:cNvPr>
            <p:cNvSpPr/>
            <p:nvPr/>
          </p:nvSpPr>
          <p:spPr>
            <a:xfrm>
              <a:off x="6429877" y="2112613"/>
              <a:ext cx="1769958" cy="3428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effectLst/>
          </p:spPr>
          <p:txBody>
            <a:bodyPr vert="horz" wrap="square" lIns="68580" tIns="34290" rIns="68580" bIns="34290" numCol="1" spcCol="0" anchor="ctr" anchorCtr="0"/>
            <a:lstStyle/>
            <a:p>
              <a:pPr marL="0" lvl="0" indent="0" algn="ctr" defTabSz="6858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lang="zh-CN" altLang="zh-CN" sz="1350" b="0" i="0" u="none" strike="noStrike" kern="0" spc="0" baseline="0" dirty="0">
                <a:ln>
                  <a:noFill/>
                </a:ln>
                <a:solidFill>
                  <a:srgbClr val="FFFFFF"/>
                </a:solidFill>
                <a:effectLst/>
                <a:latin typeface="OPPOSans R"/>
                <a:ea typeface="OPPOSans R"/>
              </a:endParaRPr>
            </a:p>
          </p:txBody>
        </p:sp>
        <p:sp>
          <p:nvSpPr>
            <p:cNvPr id="21" name="矩形: 圆角 41">
              <a:extLst>
                <a:ext uri="{FF2B5EF4-FFF2-40B4-BE49-F238E27FC236}">
                  <a16:creationId xmlns:a16="http://schemas.microsoft.com/office/drawing/2014/main" id="{A82B8AE0-2945-843E-49FD-BEE64ED330D4}"/>
                </a:ext>
              </a:extLst>
            </p:cNvPr>
            <p:cNvSpPr/>
            <p:nvPr/>
          </p:nvSpPr>
          <p:spPr>
            <a:xfrm>
              <a:off x="7736923" y="2171867"/>
              <a:ext cx="675000" cy="135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effectLst/>
          </p:spPr>
          <p:txBody>
            <a:bodyPr anchor="ctr"/>
            <a:lstStyle/>
            <a:p>
              <a:pPr marL="0" lvl="0" indent="0" algn="ctr" defTabSz="6858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lang="zh-CN" altLang="zh-CN" sz="1350" b="0" i="0" u="none" strike="noStrike" kern="0" spc="0" baseline="0">
                <a:ln>
                  <a:noFill/>
                </a:ln>
                <a:solidFill>
                  <a:srgbClr val="FFFFFF"/>
                </a:solidFill>
                <a:effectLst/>
                <a:latin typeface="OPPOSans R"/>
                <a:ea typeface="OPPOSans R"/>
              </a:endParaRPr>
            </a:p>
          </p:txBody>
        </p:sp>
        <p:sp>
          <p:nvSpPr>
            <p:cNvPr id="22" name="矩形: 圆角 42">
              <a:extLst>
                <a:ext uri="{FF2B5EF4-FFF2-40B4-BE49-F238E27FC236}">
                  <a16:creationId xmlns:a16="http://schemas.microsoft.com/office/drawing/2014/main" id="{6EF92339-44B5-6B95-9BAE-B1578F9F6849}"/>
                </a:ext>
              </a:extLst>
            </p:cNvPr>
            <p:cNvSpPr/>
            <p:nvPr/>
          </p:nvSpPr>
          <p:spPr>
            <a:xfrm>
              <a:off x="7648945" y="2075668"/>
              <a:ext cx="675000" cy="135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effectLst/>
          </p:spPr>
          <p:txBody>
            <a:bodyPr anchor="ctr"/>
            <a:lstStyle/>
            <a:p>
              <a:pPr marL="0" lvl="0" indent="0" algn="ctr" defTabSz="6858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lang="zh-CN" altLang="zh-CN" sz="1350" b="0" i="0" u="none" strike="noStrike" kern="0" spc="0" baseline="0">
                <a:ln>
                  <a:noFill/>
                </a:ln>
                <a:solidFill>
                  <a:srgbClr val="FFFFFF"/>
                </a:solidFill>
                <a:effectLst/>
                <a:latin typeface="OPPOSans R"/>
                <a:ea typeface="OPPOSans R"/>
              </a:endParaRPr>
            </a:p>
          </p:txBody>
        </p:sp>
      </p:grpSp>
      <p:pic>
        <p:nvPicPr>
          <p:cNvPr id="24" name="图片 23">
            <a:extLst>
              <a:ext uri="{FF2B5EF4-FFF2-40B4-BE49-F238E27FC236}">
                <a16:creationId xmlns:a16="http://schemas.microsoft.com/office/drawing/2014/main" id="{13C49C92-0554-C56B-5F5B-3774A72083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94418" y="325394"/>
            <a:ext cx="399677" cy="461665"/>
          </a:xfrm>
          <a:prstGeom prst="rect">
            <a:avLst/>
          </a:prstGeom>
        </p:spPr>
      </p:pic>
      <p:cxnSp>
        <p:nvCxnSpPr>
          <p:cNvPr id="25" name="直线连接符 24">
            <a:extLst>
              <a:ext uri="{FF2B5EF4-FFF2-40B4-BE49-F238E27FC236}">
                <a16:creationId xmlns:a16="http://schemas.microsoft.com/office/drawing/2014/main" id="{0BD8C000-9729-C9BC-4C2F-CF01840D135D}"/>
              </a:ext>
            </a:extLst>
          </p:cNvPr>
          <p:cNvCxnSpPr/>
          <p:nvPr/>
        </p:nvCxnSpPr>
        <p:spPr>
          <a:xfrm>
            <a:off x="941596" y="889686"/>
            <a:ext cx="10801927" cy="0"/>
          </a:xfrm>
          <a:prstGeom prst="line">
            <a:avLst/>
          </a:prstGeom>
          <a:ln w="6350" cap="flat" cmpd="sng">
            <a:solidFill>
              <a:schemeClr val="accent1"/>
            </a:solidFill>
            <a:prstDash val="solid"/>
            <a:miter/>
          </a:ln>
        </p:spPr>
      </p:cxnSp>
      <p:sp>
        <p:nvSpPr>
          <p:cNvPr id="26" name="矩形 25">
            <a:extLst>
              <a:ext uri="{FF2B5EF4-FFF2-40B4-BE49-F238E27FC236}">
                <a16:creationId xmlns:a16="http://schemas.microsoft.com/office/drawing/2014/main" id="{81AB3956-CDCA-087A-A55A-1C555C654B0F}"/>
              </a:ext>
            </a:extLst>
          </p:cNvPr>
          <p:cNvSpPr/>
          <p:nvPr/>
        </p:nvSpPr>
        <p:spPr>
          <a:xfrm>
            <a:off x="0" y="6579283"/>
            <a:ext cx="12192000" cy="278717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ap="flat" cmpd="sng">
            <a:solidFill>
              <a:schemeClr val="accent1">
                <a:shade val="50000"/>
              </a:schemeClr>
            </a:solidFill>
            <a:prstDash val="solid"/>
            <a:miter/>
          </a:ln>
        </p:spPr>
        <p:txBody>
          <a:bodyPr anchor="ctr"/>
          <a:lstStyle/>
          <a:p>
            <a:pPr algn="ctr"/>
            <a:endParaRPr lang="zh-CN" altLang="zh-CN" sz="1350">
              <a:solidFill>
                <a:schemeClr val="lt1"/>
              </a:solidFill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59703DB1-1FA0-127F-A4AA-442F45BB3375}"/>
              </a:ext>
            </a:extLst>
          </p:cNvPr>
          <p:cNvSpPr txBox="1"/>
          <p:nvPr/>
        </p:nvSpPr>
        <p:spPr>
          <a:xfrm>
            <a:off x="0" y="6568644"/>
            <a:ext cx="22242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zh-CN" sz="1400">
                <a:solidFill>
                  <a:schemeClr val="bg1"/>
                </a:solidFill>
                <a:latin typeface="FZZhengHeiS-DB-GB"/>
                <a:ea typeface="FZZhengHeiS-DB-GB"/>
              </a:rPr>
              <a:t>艰苦朴素  求真务实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74F514D-BF91-2577-2FAE-38CD7C5D83D8}"/>
              </a:ext>
            </a:extLst>
          </p:cNvPr>
          <p:cNvSpPr txBox="1"/>
          <p:nvPr/>
        </p:nvSpPr>
        <p:spPr>
          <a:xfrm>
            <a:off x="1004570" y="271145"/>
            <a:ext cx="3941056" cy="5156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2400" dirty="0"/>
              <a:t>数据形式</a:t>
            </a:r>
            <a:r>
              <a:rPr lang="en-US" altLang="zh-CN" sz="2400" dirty="0"/>
              <a:t>2——</a:t>
            </a:r>
            <a:r>
              <a:rPr lang="zh-CN" altLang="en-US" sz="2400" dirty="0"/>
              <a:t>中间形式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74C2A1D-37B1-C8DD-B5E9-4E5A7883F6FD}"/>
              </a:ext>
            </a:extLst>
          </p:cNvPr>
          <p:cNvSpPr txBox="1"/>
          <p:nvPr/>
        </p:nvSpPr>
        <p:spPr>
          <a:xfrm>
            <a:off x="191080" y="655803"/>
            <a:ext cx="6068698" cy="69927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025"/>
              </a:lnSpc>
            </a:pPr>
            <a:r>
              <a:rPr lang="en-US" altLang="zh-CN" sz="12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lnSpc>
                <a:spcPts val="2025"/>
              </a:lnSpc>
            </a:pPr>
            <a:r>
              <a:rPr lang="en-US" altLang="zh-CN" sz="12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2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"input"</a:t>
            </a:r>
            <a:r>
              <a:rPr lang="en-US" altLang="zh-CN" sz="12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CN" sz="12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CN" altLang="en-US" sz="12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本省侏罗系的研究首先由中国科学院黑龙江流域综合考查队</a:t>
            </a:r>
            <a:r>
              <a:rPr lang="en-US" altLang="zh-CN" sz="12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1963</a:t>
            </a:r>
            <a:r>
              <a:rPr lang="zh-CN" altLang="en-US" sz="12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年在在黑龙江右岸（南岸）开库康附近创建开库康砾岩组，在上黑龙江坳陷建立了“上黑龙江群”，划分了</a:t>
            </a:r>
            <a:r>
              <a:rPr lang="en-US" altLang="zh-CN" sz="12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zh-CN" altLang="en-US" sz="12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个岩组。</a:t>
            </a:r>
            <a:r>
              <a:rPr lang="en-US" altLang="zh-CN" sz="12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2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ts val="2025"/>
              </a:lnSpc>
            </a:pPr>
            <a:r>
              <a:rPr lang="en-US" altLang="zh-CN" sz="12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2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"output"</a:t>
            </a:r>
            <a:r>
              <a:rPr lang="en-US" altLang="zh-CN" sz="12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[</a:t>
            </a:r>
          </a:p>
          <a:p>
            <a:pPr>
              <a:lnSpc>
                <a:spcPts val="2025"/>
              </a:lnSpc>
            </a:pPr>
            <a:r>
              <a:rPr lang="en-US" altLang="zh-CN" sz="12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[</a:t>
            </a:r>
          </a:p>
          <a:p>
            <a:pPr>
              <a:lnSpc>
                <a:spcPts val="2025"/>
              </a:lnSpc>
            </a:pPr>
            <a:r>
              <a:rPr lang="en-US" altLang="zh-CN" sz="12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zh-CN" sz="12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CN" altLang="en-US" sz="12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中国科学院黑龙江流域综合考查队</a:t>
            </a:r>
            <a:r>
              <a:rPr lang="en-US" altLang="zh-CN" sz="12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2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ts val="2025"/>
              </a:lnSpc>
            </a:pPr>
            <a:r>
              <a:rPr lang="en-US" altLang="zh-CN" sz="12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zh-CN" sz="12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CN" altLang="en-US" sz="12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创建</a:t>
            </a:r>
            <a:r>
              <a:rPr lang="en-US" altLang="zh-CN" sz="12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2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ts val="2025"/>
              </a:lnSpc>
            </a:pPr>
            <a:r>
              <a:rPr lang="en-US" altLang="zh-CN" sz="12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zh-CN" sz="12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CN" altLang="en-US" sz="12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开库康砾岩组</a:t>
            </a:r>
            <a:r>
              <a:rPr lang="en-US" altLang="zh-CN" sz="12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zh-CN" altLang="en-US" sz="12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2025"/>
              </a:lnSpc>
            </a:pPr>
            <a:r>
              <a:rPr lang="zh-CN" altLang="en-US" sz="12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CN" sz="12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pPr>
              <a:lnSpc>
                <a:spcPts val="2025"/>
              </a:lnSpc>
            </a:pPr>
            <a:r>
              <a:rPr lang="en-US" altLang="zh-CN" sz="12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[</a:t>
            </a:r>
          </a:p>
          <a:p>
            <a:pPr>
              <a:lnSpc>
                <a:spcPts val="2025"/>
              </a:lnSpc>
            </a:pPr>
            <a:r>
              <a:rPr lang="en-US" altLang="zh-CN" sz="12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zh-CN" sz="12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CN" altLang="en-US" sz="12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中国科学院黑龙江流域综合考查队</a:t>
            </a:r>
            <a:r>
              <a:rPr lang="en-US" altLang="zh-CN" sz="12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2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ts val="2025"/>
              </a:lnSpc>
            </a:pPr>
            <a:r>
              <a:rPr lang="en-US" altLang="zh-CN" sz="12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zh-CN" sz="12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CN" altLang="en-US" sz="12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创建</a:t>
            </a:r>
            <a:r>
              <a:rPr lang="en-US" altLang="zh-CN" sz="12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2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ts val="2025"/>
              </a:lnSpc>
            </a:pPr>
            <a:r>
              <a:rPr lang="en-US" altLang="zh-CN" sz="12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zh-CN" sz="12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CN" altLang="en-US" sz="12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上黑龙江群</a:t>
            </a:r>
            <a:r>
              <a:rPr lang="en-US" altLang="zh-CN" sz="12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zh-CN" altLang="en-US" sz="12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2025"/>
              </a:lnSpc>
            </a:pPr>
            <a:r>
              <a:rPr lang="zh-CN" altLang="en-US" sz="12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CN" sz="12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pPr>
              <a:lnSpc>
                <a:spcPts val="2025"/>
              </a:lnSpc>
            </a:pPr>
            <a:r>
              <a:rPr lang="en-US" altLang="zh-CN" sz="12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[</a:t>
            </a:r>
          </a:p>
          <a:p>
            <a:pPr>
              <a:lnSpc>
                <a:spcPts val="2025"/>
              </a:lnSpc>
            </a:pPr>
            <a:r>
              <a:rPr lang="en-US" altLang="zh-CN" sz="12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zh-CN" sz="12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CN" altLang="en-US" sz="12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上黑龙江群</a:t>
            </a:r>
            <a:r>
              <a:rPr lang="en-US" altLang="zh-CN" sz="12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2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ts val="2025"/>
              </a:lnSpc>
            </a:pPr>
            <a:r>
              <a:rPr lang="en-US" altLang="zh-CN" sz="12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zh-CN" sz="12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CN" altLang="en-US" sz="12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产出</a:t>
            </a:r>
            <a:r>
              <a:rPr lang="en-US" altLang="zh-CN" sz="12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2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ts val="2025"/>
              </a:lnSpc>
            </a:pPr>
            <a:r>
              <a:rPr lang="en-US" altLang="zh-CN" sz="12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zh-CN" sz="12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CN" altLang="en-US" sz="12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上黑龙江坳陷</a:t>
            </a:r>
            <a:r>
              <a:rPr lang="en-US" altLang="zh-CN" sz="12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zh-CN" altLang="en-US" sz="12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2025"/>
              </a:lnSpc>
            </a:pPr>
            <a:r>
              <a:rPr lang="zh-CN" altLang="en-US" sz="12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CN" sz="12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pPr>
              <a:lnSpc>
                <a:spcPts val="2025"/>
              </a:lnSpc>
            </a:pPr>
            <a:r>
              <a:rPr lang="en-US" altLang="zh-CN" sz="12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[</a:t>
            </a:r>
          </a:p>
          <a:p>
            <a:pPr>
              <a:lnSpc>
                <a:spcPts val="2025"/>
              </a:lnSpc>
            </a:pPr>
            <a:r>
              <a:rPr lang="en-US" altLang="zh-CN" sz="12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zh-CN" sz="12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CN" altLang="en-US" sz="12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开库康砾岩组</a:t>
            </a:r>
            <a:r>
              <a:rPr lang="en-US" altLang="zh-CN" sz="12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2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ts val="2025"/>
              </a:lnSpc>
            </a:pPr>
            <a:r>
              <a:rPr lang="en-US" altLang="zh-CN" sz="12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zh-CN" sz="12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CN" altLang="en-US" sz="12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产出</a:t>
            </a:r>
            <a:r>
              <a:rPr lang="en-US" altLang="zh-CN" sz="12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2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ts val="2025"/>
              </a:lnSpc>
            </a:pPr>
            <a:r>
              <a:rPr lang="en-US" altLang="zh-CN" sz="12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zh-CN" sz="12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CN" altLang="en-US" sz="12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开库康</a:t>
            </a:r>
            <a:r>
              <a:rPr lang="en-US" altLang="zh-CN" sz="12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zh-CN" altLang="en-US" sz="12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2025"/>
              </a:lnSpc>
            </a:pPr>
            <a:r>
              <a:rPr lang="zh-CN" altLang="en-US" sz="12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CN" sz="12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pPr>
              <a:lnSpc>
                <a:spcPts val="2025"/>
              </a:lnSpc>
            </a:pPr>
            <a:r>
              <a:rPr lang="en-US" altLang="zh-CN" sz="12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]</a:t>
            </a:r>
          </a:p>
          <a:p>
            <a:pPr>
              <a:lnSpc>
                <a:spcPts val="2025"/>
              </a:lnSpc>
            </a:pPr>
            <a:r>
              <a:rPr lang="en-US" altLang="zh-CN" sz="12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93CFF1F-8194-13D6-B7A2-E9ABED7BE6F1}"/>
              </a:ext>
            </a:extLst>
          </p:cNvPr>
          <p:cNvSpPr txBox="1"/>
          <p:nvPr/>
        </p:nvSpPr>
        <p:spPr>
          <a:xfrm>
            <a:off x="6259778" y="670004"/>
            <a:ext cx="6068698" cy="57169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025"/>
              </a:lnSpc>
            </a:pPr>
            <a:r>
              <a:rPr lang="en-US" altLang="zh-CN" sz="12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pPr>
              <a:lnSpc>
                <a:spcPts val="2025"/>
              </a:lnSpc>
            </a:pPr>
            <a:r>
              <a:rPr lang="en-US" altLang="zh-CN" sz="12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2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"input"</a:t>
            </a:r>
            <a:r>
              <a:rPr lang="en-US" altLang="zh-CN" sz="12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CN" sz="12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CN" altLang="en-US" sz="12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黑龙江省第二区调大队在漠河盆地</a:t>
            </a:r>
            <a:r>
              <a:rPr lang="en-US" altLang="zh-CN" sz="12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1985</a:t>
            </a:r>
            <a:r>
              <a:rPr lang="zh-CN" altLang="en-US" sz="12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年进行的</a:t>
            </a:r>
            <a:r>
              <a:rPr lang="en-US" altLang="zh-CN" sz="12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1∶20</a:t>
            </a:r>
            <a:r>
              <a:rPr lang="zh-CN" altLang="en-US" sz="12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万塔河幅区调、</a:t>
            </a:r>
            <a:r>
              <a:rPr lang="en-US" altLang="zh-CN" sz="12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1∶20</a:t>
            </a:r>
            <a:r>
              <a:rPr lang="zh-CN" altLang="en-US" sz="12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万开库康幅区调、</a:t>
            </a:r>
            <a:r>
              <a:rPr lang="en-US" altLang="zh-CN" sz="12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1988</a:t>
            </a:r>
            <a:r>
              <a:rPr lang="zh-CN" altLang="en-US" sz="12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进行的</a:t>
            </a:r>
            <a:r>
              <a:rPr lang="en-US" altLang="zh-CN" sz="12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1∶20</a:t>
            </a:r>
            <a:r>
              <a:rPr lang="zh-CN" altLang="en-US" sz="12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万漠河、老沟、连崟、二十五站幅区调和</a:t>
            </a:r>
            <a:r>
              <a:rPr lang="en-US" altLang="zh-CN" sz="12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1989</a:t>
            </a:r>
            <a:r>
              <a:rPr lang="zh-CN" altLang="en-US" sz="12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年进行的</a:t>
            </a:r>
            <a:r>
              <a:rPr lang="en-US" altLang="zh-CN" sz="12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1∶20</a:t>
            </a:r>
            <a:r>
              <a:rPr lang="zh-CN" altLang="en-US" sz="12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万的依西肯、十八站、兴华、欧浦幅区调划分出了绣峰组、二十二站组、额木尔河组和开库康组。</a:t>
            </a:r>
            <a:r>
              <a:rPr lang="en-US" altLang="zh-CN" sz="12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2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ts val="2025"/>
              </a:lnSpc>
            </a:pPr>
            <a:r>
              <a:rPr lang="en-US" altLang="zh-CN" sz="12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2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"output"</a:t>
            </a:r>
            <a:r>
              <a:rPr lang="en-US" altLang="zh-CN" sz="12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[</a:t>
            </a:r>
          </a:p>
          <a:p>
            <a:pPr>
              <a:lnSpc>
                <a:spcPts val="2025"/>
              </a:lnSpc>
            </a:pPr>
            <a:r>
              <a:rPr lang="en-US" altLang="zh-CN" sz="12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[</a:t>
            </a:r>
          </a:p>
          <a:p>
            <a:pPr>
              <a:lnSpc>
                <a:spcPts val="2025"/>
              </a:lnSpc>
            </a:pPr>
            <a:r>
              <a:rPr lang="en-US" altLang="zh-CN" sz="12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zh-CN" sz="12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"1∶20</a:t>
            </a:r>
            <a:r>
              <a:rPr lang="zh-CN" altLang="en-US" sz="12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万塔河幅区调</a:t>
            </a:r>
            <a:r>
              <a:rPr lang="en-US" altLang="zh-CN" sz="12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2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ts val="2025"/>
              </a:lnSpc>
            </a:pPr>
            <a:r>
              <a:rPr lang="en-US" altLang="zh-CN" sz="12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zh-CN" sz="12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CN" altLang="en-US" sz="12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创建</a:t>
            </a:r>
            <a:r>
              <a:rPr lang="en-US" altLang="zh-CN" sz="12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2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ts val="2025"/>
              </a:lnSpc>
            </a:pPr>
            <a:r>
              <a:rPr lang="en-US" altLang="zh-CN" sz="12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zh-CN" sz="12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CN" altLang="en-US" sz="12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绣峰组</a:t>
            </a:r>
            <a:r>
              <a:rPr lang="en-US" altLang="zh-CN" sz="12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zh-CN" altLang="en-US" sz="12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2025"/>
              </a:lnSpc>
            </a:pPr>
            <a:r>
              <a:rPr lang="zh-CN" altLang="en-US" sz="12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CN" sz="12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pPr>
              <a:lnSpc>
                <a:spcPts val="2025"/>
              </a:lnSpc>
            </a:pPr>
            <a:r>
              <a:rPr lang="en-US" altLang="zh-CN" sz="12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[</a:t>
            </a:r>
          </a:p>
          <a:p>
            <a:pPr>
              <a:lnSpc>
                <a:spcPts val="2025"/>
              </a:lnSpc>
            </a:pPr>
            <a:r>
              <a:rPr lang="en-US" altLang="zh-CN" sz="12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zh-CN" sz="12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"1∶20</a:t>
            </a:r>
            <a:r>
              <a:rPr lang="zh-CN" altLang="en-US" sz="12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万开库康幅区调</a:t>
            </a:r>
            <a:r>
              <a:rPr lang="en-US" altLang="zh-CN" sz="12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2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ts val="2025"/>
              </a:lnSpc>
            </a:pPr>
            <a:r>
              <a:rPr lang="en-US" altLang="zh-CN" sz="12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zh-CN" sz="12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CN" altLang="en-US" sz="12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创建</a:t>
            </a:r>
            <a:r>
              <a:rPr lang="en-US" altLang="zh-CN" sz="12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2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ts val="2025"/>
              </a:lnSpc>
            </a:pPr>
            <a:r>
              <a:rPr lang="en-US" altLang="zh-CN" sz="12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zh-CN" sz="12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CN" altLang="en-US" sz="12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二十二站组</a:t>
            </a:r>
            <a:r>
              <a:rPr lang="en-US" altLang="zh-CN" sz="12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zh-CN" altLang="en-US" sz="12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2025"/>
              </a:lnSpc>
            </a:pPr>
            <a:r>
              <a:rPr lang="zh-CN" altLang="en-US" sz="12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CN" sz="12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pPr>
              <a:lnSpc>
                <a:spcPts val="2025"/>
              </a:lnSpc>
            </a:pPr>
            <a:r>
              <a:rPr lang="en-US" altLang="zh-CN" sz="12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[</a:t>
            </a:r>
          </a:p>
          <a:p>
            <a:pPr>
              <a:lnSpc>
                <a:spcPts val="2025"/>
              </a:lnSpc>
            </a:pPr>
            <a:r>
              <a:rPr lang="en-US" altLang="zh-CN" sz="12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zh-CN" sz="12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"1∶20</a:t>
            </a:r>
            <a:r>
              <a:rPr lang="zh-CN" altLang="en-US" sz="12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万漠河、老沟、连崟、二十五站幅区调</a:t>
            </a:r>
            <a:r>
              <a:rPr lang="en-US" altLang="zh-CN" sz="12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2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ts val="2025"/>
              </a:lnSpc>
            </a:pPr>
            <a:r>
              <a:rPr lang="en-US" altLang="zh-CN" sz="12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zh-CN" sz="12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CN" altLang="en-US" sz="12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创建</a:t>
            </a:r>
            <a:r>
              <a:rPr lang="en-US" altLang="zh-CN" sz="12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2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ts val="2025"/>
              </a:lnSpc>
            </a:pPr>
            <a:r>
              <a:rPr lang="en-US" altLang="zh-CN" sz="12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zh-CN" sz="12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CN" altLang="en-US" sz="12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额木尔河组</a:t>
            </a:r>
            <a:r>
              <a:rPr lang="en-US" altLang="zh-CN" sz="12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zh-CN" altLang="en-US" sz="12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2025"/>
              </a:lnSpc>
            </a:pPr>
            <a:r>
              <a:rPr lang="zh-CN" altLang="en-US" sz="12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CN" sz="12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pPr>
              <a:lnSpc>
                <a:spcPts val="2025"/>
              </a:lnSpc>
            </a:pPr>
            <a:r>
              <a:rPr lang="en-US" altLang="zh-CN" sz="12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},</a:t>
            </a:r>
          </a:p>
        </p:txBody>
      </p:sp>
    </p:spTree>
    <p:extLst>
      <p:ext uri="{BB962C8B-B14F-4D97-AF65-F5344CB8AC3E}">
        <p14:creationId xmlns:p14="http://schemas.microsoft.com/office/powerpoint/2010/main" val="930802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EBFC49-EEB6-3C6A-EED3-6F324CC789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>
            <a:extLst>
              <a:ext uri="{FF2B5EF4-FFF2-40B4-BE49-F238E27FC236}">
                <a16:creationId xmlns:a16="http://schemas.microsoft.com/office/drawing/2014/main" id="{22BA0640-6C69-689D-4C20-7C01B330AC3E}"/>
              </a:ext>
            </a:extLst>
          </p:cNvPr>
          <p:cNvGrpSpPr/>
          <p:nvPr/>
        </p:nvGrpSpPr>
        <p:grpSpPr>
          <a:xfrm>
            <a:off x="-830385" y="475046"/>
            <a:ext cx="1660770" cy="167665"/>
            <a:chOff x="6429877" y="2075668"/>
            <a:chExt cx="1982046" cy="109699"/>
          </a:xfrm>
          <a:solidFill>
            <a:srgbClr val="004E98"/>
          </a:solidFill>
        </p:grpSpPr>
        <p:sp>
          <p:nvSpPr>
            <p:cNvPr id="20" name="矩形: 圆角 26">
              <a:extLst>
                <a:ext uri="{FF2B5EF4-FFF2-40B4-BE49-F238E27FC236}">
                  <a16:creationId xmlns:a16="http://schemas.microsoft.com/office/drawing/2014/main" id="{863DB7FE-0604-50B8-DDF1-9F533EF751AF}"/>
                </a:ext>
              </a:extLst>
            </p:cNvPr>
            <p:cNvSpPr/>
            <p:nvPr/>
          </p:nvSpPr>
          <p:spPr>
            <a:xfrm>
              <a:off x="6429877" y="2112613"/>
              <a:ext cx="1769958" cy="3428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effectLst/>
          </p:spPr>
          <p:txBody>
            <a:bodyPr vert="horz" wrap="square" lIns="68580" tIns="34290" rIns="68580" bIns="34290" numCol="1" spcCol="0" anchor="ctr" anchorCtr="0"/>
            <a:lstStyle/>
            <a:p>
              <a:pPr marL="0" lvl="0" indent="0" algn="ctr" defTabSz="6858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lang="zh-CN" altLang="zh-CN" sz="1350" b="0" i="0" u="none" strike="noStrike" kern="0" spc="0" baseline="0" dirty="0">
                <a:ln>
                  <a:noFill/>
                </a:ln>
                <a:solidFill>
                  <a:srgbClr val="FFFFFF"/>
                </a:solidFill>
                <a:effectLst/>
                <a:latin typeface="OPPOSans R"/>
                <a:ea typeface="OPPOSans R"/>
              </a:endParaRPr>
            </a:p>
          </p:txBody>
        </p:sp>
        <p:sp>
          <p:nvSpPr>
            <p:cNvPr id="21" name="矩形: 圆角 41">
              <a:extLst>
                <a:ext uri="{FF2B5EF4-FFF2-40B4-BE49-F238E27FC236}">
                  <a16:creationId xmlns:a16="http://schemas.microsoft.com/office/drawing/2014/main" id="{07640D01-CA48-1E42-617E-30E3331CCB82}"/>
                </a:ext>
              </a:extLst>
            </p:cNvPr>
            <p:cNvSpPr/>
            <p:nvPr/>
          </p:nvSpPr>
          <p:spPr>
            <a:xfrm>
              <a:off x="7736923" y="2171867"/>
              <a:ext cx="675000" cy="135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effectLst/>
          </p:spPr>
          <p:txBody>
            <a:bodyPr anchor="ctr"/>
            <a:lstStyle/>
            <a:p>
              <a:pPr marL="0" lvl="0" indent="0" algn="ctr" defTabSz="6858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lang="zh-CN" altLang="zh-CN" sz="1350" b="0" i="0" u="none" strike="noStrike" kern="0" spc="0" baseline="0">
                <a:ln>
                  <a:noFill/>
                </a:ln>
                <a:solidFill>
                  <a:srgbClr val="FFFFFF"/>
                </a:solidFill>
                <a:effectLst/>
                <a:latin typeface="OPPOSans R"/>
                <a:ea typeface="OPPOSans R"/>
              </a:endParaRPr>
            </a:p>
          </p:txBody>
        </p:sp>
        <p:sp>
          <p:nvSpPr>
            <p:cNvPr id="22" name="矩形: 圆角 42">
              <a:extLst>
                <a:ext uri="{FF2B5EF4-FFF2-40B4-BE49-F238E27FC236}">
                  <a16:creationId xmlns:a16="http://schemas.microsoft.com/office/drawing/2014/main" id="{33202A4D-AF3C-556D-13A5-D203BFC21740}"/>
                </a:ext>
              </a:extLst>
            </p:cNvPr>
            <p:cNvSpPr/>
            <p:nvPr/>
          </p:nvSpPr>
          <p:spPr>
            <a:xfrm>
              <a:off x="7648945" y="2075668"/>
              <a:ext cx="675000" cy="135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effectLst/>
          </p:spPr>
          <p:txBody>
            <a:bodyPr anchor="ctr"/>
            <a:lstStyle/>
            <a:p>
              <a:pPr marL="0" lvl="0" indent="0" algn="ctr" defTabSz="6858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lang="zh-CN" altLang="zh-CN" sz="1350" b="0" i="0" u="none" strike="noStrike" kern="0" spc="0" baseline="0">
                <a:ln>
                  <a:noFill/>
                </a:ln>
                <a:solidFill>
                  <a:srgbClr val="FFFFFF"/>
                </a:solidFill>
                <a:effectLst/>
                <a:latin typeface="OPPOSans R"/>
                <a:ea typeface="OPPOSans R"/>
              </a:endParaRPr>
            </a:p>
          </p:txBody>
        </p:sp>
      </p:grpSp>
      <p:pic>
        <p:nvPicPr>
          <p:cNvPr id="24" name="图片 23">
            <a:extLst>
              <a:ext uri="{FF2B5EF4-FFF2-40B4-BE49-F238E27FC236}">
                <a16:creationId xmlns:a16="http://schemas.microsoft.com/office/drawing/2014/main" id="{B9FB205C-4AE7-AF5E-8A6B-ECB993FE32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94418" y="325394"/>
            <a:ext cx="399677" cy="461665"/>
          </a:xfrm>
          <a:prstGeom prst="rect">
            <a:avLst/>
          </a:prstGeom>
        </p:spPr>
      </p:pic>
      <p:cxnSp>
        <p:nvCxnSpPr>
          <p:cNvPr id="25" name="直线连接符 24">
            <a:extLst>
              <a:ext uri="{FF2B5EF4-FFF2-40B4-BE49-F238E27FC236}">
                <a16:creationId xmlns:a16="http://schemas.microsoft.com/office/drawing/2014/main" id="{FE248E13-6FCD-82CD-9417-B96DFD167EA7}"/>
              </a:ext>
            </a:extLst>
          </p:cNvPr>
          <p:cNvCxnSpPr/>
          <p:nvPr/>
        </p:nvCxnSpPr>
        <p:spPr>
          <a:xfrm>
            <a:off x="941596" y="889686"/>
            <a:ext cx="10801927" cy="0"/>
          </a:xfrm>
          <a:prstGeom prst="line">
            <a:avLst/>
          </a:prstGeom>
          <a:ln w="6350" cap="flat" cmpd="sng">
            <a:solidFill>
              <a:schemeClr val="accent1"/>
            </a:solidFill>
            <a:prstDash val="solid"/>
            <a:miter/>
          </a:ln>
        </p:spPr>
      </p:cxnSp>
      <p:sp>
        <p:nvSpPr>
          <p:cNvPr id="26" name="矩形 25">
            <a:extLst>
              <a:ext uri="{FF2B5EF4-FFF2-40B4-BE49-F238E27FC236}">
                <a16:creationId xmlns:a16="http://schemas.microsoft.com/office/drawing/2014/main" id="{7465843A-EE52-594C-2905-320A46138ED0}"/>
              </a:ext>
            </a:extLst>
          </p:cNvPr>
          <p:cNvSpPr/>
          <p:nvPr/>
        </p:nvSpPr>
        <p:spPr>
          <a:xfrm>
            <a:off x="0" y="6579283"/>
            <a:ext cx="12192000" cy="278717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ap="flat" cmpd="sng">
            <a:solidFill>
              <a:schemeClr val="accent1">
                <a:shade val="50000"/>
              </a:schemeClr>
            </a:solidFill>
            <a:prstDash val="solid"/>
            <a:miter/>
          </a:ln>
        </p:spPr>
        <p:txBody>
          <a:bodyPr anchor="ctr"/>
          <a:lstStyle/>
          <a:p>
            <a:pPr algn="ctr"/>
            <a:endParaRPr lang="zh-CN" altLang="zh-CN" sz="1350">
              <a:solidFill>
                <a:schemeClr val="lt1"/>
              </a:solidFill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3AF9C3DD-8F28-4C11-E2E1-A9673E17936C}"/>
              </a:ext>
            </a:extLst>
          </p:cNvPr>
          <p:cNvSpPr txBox="1"/>
          <p:nvPr/>
        </p:nvSpPr>
        <p:spPr>
          <a:xfrm>
            <a:off x="0" y="6568644"/>
            <a:ext cx="22242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zh-CN" sz="1400">
                <a:solidFill>
                  <a:schemeClr val="bg1"/>
                </a:solidFill>
                <a:latin typeface="FZZhengHeiS-DB-GB"/>
                <a:ea typeface="FZZhengHeiS-DB-GB"/>
              </a:rPr>
              <a:t>艰苦朴素  求真务实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330066F-0C4E-4AE3-E7C5-2C65CFCED00B}"/>
              </a:ext>
            </a:extLst>
          </p:cNvPr>
          <p:cNvSpPr txBox="1"/>
          <p:nvPr/>
        </p:nvSpPr>
        <p:spPr>
          <a:xfrm>
            <a:off x="1004570" y="271145"/>
            <a:ext cx="3941056" cy="5156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2400" dirty="0"/>
              <a:t>数据形式</a:t>
            </a:r>
            <a:r>
              <a:rPr lang="en-US" altLang="zh-CN" sz="2400" dirty="0"/>
              <a:t>3——</a:t>
            </a:r>
            <a:r>
              <a:rPr lang="zh-CN" altLang="en-US" sz="2400" dirty="0"/>
              <a:t>三元组形式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FBA681F-3B15-99F6-B355-8277D370E386}"/>
              </a:ext>
            </a:extLst>
          </p:cNvPr>
          <p:cNvSpPr txBox="1"/>
          <p:nvPr/>
        </p:nvSpPr>
        <p:spPr>
          <a:xfrm>
            <a:off x="317056" y="877255"/>
            <a:ext cx="6379019" cy="59913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025"/>
              </a:lnSpc>
            </a:pPr>
            <a:r>
              <a:rPr lang="en-US" altLang="zh-CN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[{</a:t>
            </a:r>
          </a:p>
          <a:p>
            <a:pPr>
              <a:lnSpc>
                <a:spcPts val="2025"/>
              </a:lnSpc>
            </a:pPr>
            <a:r>
              <a:rPr lang="en-US" altLang="zh-CN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"triples"</a:t>
            </a:r>
            <a:r>
              <a:rPr lang="en-US" altLang="zh-CN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[</a:t>
            </a:r>
          </a:p>
          <a:p>
            <a:pPr>
              <a:lnSpc>
                <a:spcPts val="2025"/>
              </a:lnSpc>
            </a:pPr>
            <a:r>
              <a:rPr lang="en-US" altLang="zh-CN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[</a:t>
            </a:r>
          </a:p>
          <a:p>
            <a:pPr>
              <a:lnSpc>
                <a:spcPts val="2025"/>
              </a:lnSpc>
            </a:pPr>
            <a:r>
              <a:rPr lang="en-US" altLang="zh-CN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CN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CN" altLang="en-US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建平岩群</a:t>
            </a:r>
            <a:r>
              <a:rPr lang="en-US" altLang="zh-CN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ts val="2025"/>
              </a:lnSpc>
            </a:pPr>
            <a:r>
              <a:rPr lang="en-US" altLang="zh-CN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CN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CN" altLang="en-US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属于</a:t>
            </a:r>
            <a:r>
              <a:rPr lang="en-US" altLang="zh-CN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ts val="2025"/>
              </a:lnSpc>
            </a:pPr>
            <a:r>
              <a:rPr lang="en-US" altLang="zh-CN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CN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CN" altLang="en-US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赤峰地层分区</a:t>
            </a:r>
            <a:r>
              <a:rPr lang="en-US" altLang="zh-CN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zh-CN" altLang="en-US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2025"/>
              </a:lnSpc>
            </a:pPr>
            <a:r>
              <a:rPr lang="zh-CN" altLang="en-US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pPr>
              <a:lnSpc>
                <a:spcPts val="2025"/>
              </a:lnSpc>
            </a:pPr>
            <a:r>
              <a:rPr lang="en-US" altLang="zh-CN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[</a:t>
            </a:r>
          </a:p>
          <a:p>
            <a:pPr>
              <a:lnSpc>
                <a:spcPts val="2025"/>
              </a:lnSpc>
            </a:pPr>
            <a:r>
              <a:rPr lang="en-US" altLang="zh-CN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CN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CN" altLang="en-US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辽宁省地质局区测队四分队</a:t>
            </a:r>
            <a:r>
              <a:rPr lang="en-US" altLang="zh-CN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ts val="2025"/>
              </a:lnSpc>
            </a:pPr>
            <a:r>
              <a:rPr lang="en-US" altLang="zh-CN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CN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CN" altLang="en-US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创建</a:t>
            </a:r>
            <a:r>
              <a:rPr lang="en-US" altLang="zh-CN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ts val="2025"/>
              </a:lnSpc>
            </a:pPr>
            <a:r>
              <a:rPr lang="en-US" altLang="zh-CN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CN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CN" altLang="en-US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建平岩群</a:t>
            </a:r>
            <a:r>
              <a:rPr lang="en-US" altLang="zh-CN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zh-CN" altLang="en-US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2025"/>
              </a:lnSpc>
            </a:pPr>
            <a:r>
              <a:rPr lang="zh-CN" altLang="en-US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pPr>
              <a:lnSpc>
                <a:spcPts val="2025"/>
              </a:lnSpc>
            </a:pPr>
            <a:r>
              <a:rPr lang="en-US" altLang="zh-CN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[</a:t>
            </a:r>
          </a:p>
          <a:p>
            <a:pPr>
              <a:lnSpc>
                <a:spcPts val="2025"/>
              </a:lnSpc>
            </a:pPr>
            <a:r>
              <a:rPr lang="en-US" altLang="zh-CN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CN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CN" altLang="en-US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小塔子沟组</a:t>
            </a:r>
            <a:r>
              <a:rPr lang="en-US" altLang="zh-CN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ts val="2025"/>
              </a:lnSpc>
            </a:pPr>
            <a:r>
              <a:rPr lang="en-US" altLang="zh-CN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CN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CN" altLang="en-US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属于</a:t>
            </a:r>
            <a:r>
              <a:rPr lang="en-US" altLang="zh-CN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ts val="2025"/>
              </a:lnSpc>
            </a:pPr>
            <a:r>
              <a:rPr lang="en-US" altLang="zh-CN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CN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CN" altLang="en-US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建平群</a:t>
            </a:r>
            <a:r>
              <a:rPr lang="en-US" altLang="zh-CN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zh-CN" altLang="en-US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2025"/>
              </a:lnSpc>
            </a:pPr>
            <a:r>
              <a:rPr lang="zh-CN" altLang="en-US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pPr>
              <a:lnSpc>
                <a:spcPts val="2025"/>
              </a:lnSpc>
            </a:pPr>
            <a:r>
              <a:rPr lang="en-US" altLang="zh-CN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[</a:t>
            </a:r>
          </a:p>
          <a:p>
            <a:pPr>
              <a:lnSpc>
                <a:spcPts val="2025"/>
              </a:lnSpc>
            </a:pPr>
            <a:r>
              <a:rPr lang="en-US" altLang="zh-CN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CN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CN" altLang="en-US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大营子组</a:t>
            </a:r>
            <a:r>
              <a:rPr lang="en-US" altLang="zh-CN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ts val="2025"/>
              </a:lnSpc>
            </a:pPr>
            <a:r>
              <a:rPr lang="en-US" altLang="zh-CN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CN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CN" altLang="en-US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属于</a:t>
            </a:r>
            <a:r>
              <a:rPr lang="en-US" altLang="zh-CN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ts val="2025"/>
              </a:lnSpc>
            </a:pPr>
            <a:r>
              <a:rPr lang="en-US" altLang="zh-CN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CN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CN" altLang="en-US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建平群</a:t>
            </a:r>
            <a:r>
              <a:rPr lang="en-US" altLang="zh-CN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zh-CN" altLang="en-US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2025"/>
              </a:lnSpc>
            </a:pPr>
            <a:r>
              <a:rPr lang="zh-CN" altLang="en-US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pPr>
              <a:lnSpc>
                <a:spcPts val="2025"/>
              </a:lnSpc>
            </a:pPr>
            <a:r>
              <a:rPr lang="en-US" altLang="zh-CN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DB671D1-48D6-C230-EAB3-F7A59C695E27}"/>
              </a:ext>
            </a:extLst>
          </p:cNvPr>
          <p:cNvSpPr txBox="1"/>
          <p:nvPr/>
        </p:nvSpPr>
        <p:spPr>
          <a:xfrm>
            <a:off x="5915024" y="889686"/>
            <a:ext cx="5579231" cy="57349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025"/>
              </a:lnSpc>
            </a:pPr>
            <a:r>
              <a:rPr lang="en-US" altLang="zh-CN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[</a:t>
            </a:r>
          </a:p>
          <a:p>
            <a:pPr>
              <a:lnSpc>
                <a:spcPts val="2025"/>
              </a:lnSpc>
            </a:pPr>
            <a:r>
              <a:rPr lang="en-US" altLang="zh-CN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CN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CN" altLang="en-US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辽宁省区测队</a:t>
            </a:r>
            <a:r>
              <a:rPr lang="en-US" altLang="zh-CN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ts val="2025"/>
              </a:lnSpc>
            </a:pPr>
            <a:r>
              <a:rPr lang="en-US" altLang="zh-CN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CN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CN" altLang="en-US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创建</a:t>
            </a:r>
            <a:r>
              <a:rPr lang="en-US" altLang="zh-CN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ts val="2025"/>
              </a:lnSpc>
            </a:pPr>
            <a:r>
              <a:rPr lang="en-US" altLang="zh-CN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CN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CN" altLang="en-US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瓦子峪组</a:t>
            </a:r>
            <a:r>
              <a:rPr lang="en-US" altLang="zh-CN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zh-CN" altLang="en-US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2025"/>
              </a:lnSpc>
            </a:pPr>
            <a:r>
              <a:rPr lang="zh-CN" altLang="en-US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pPr>
              <a:lnSpc>
                <a:spcPts val="2025"/>
              </a:lnSpc>
            </a:pPr>
            <a:r>
              <a:rPr lang="en-US" altLang="zh-CN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[</a:t>
            </a:r>
          </a:p>
          <a:p>
            <a:pPr>
              <a:lnSpc>
                <a:spcPts val="2025"/>
              </a:lnSpc>
            </a:pPr>
            <a:r>
              <a:rPr lang="en-US" altLang="zh-CN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CN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CN" altLang="en-US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大子组</a:t>
            </a:r>
            <a:r>
              <a:rPr lang="en-US" altLang="zh-CN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ts val="2025"/>
              </a:lnSpc>
            </a:pPr>
            <a:r>
              <a:rPr lang="en-US" altLang="zh-CN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CN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CN" altLang="en-US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属于</a:t>
            </a:r>
            <a:r>
              <a:rPr lang="en-US" altLang="zh-CN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ts val="2025"/>
              </a:lnSpc>
            </a:pPr>
            <a:r>
              <a:rPr lang="en-US" altLang="zh-CN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CN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CN" altLang="en-US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鞍山群</a:t>
            </a:r>
            <a:r>
              <a:rPr lang="en-US" altLang="zh-CN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zh-CN" altLang="en-US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2025"/>
              </a:lnSpc>
            </a:pPr>
            <a:r>
              <a:rPr lang="zh-CN" altLang="en-US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pPr>
              <a:lnSpc>
                <a:spcPts val="2025"/>
              </a:lnSpc>
            </a:pPr>
            <a:r>
              <a:rPr lang="en-US" altLang="zh-CN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[</a:t>
            </a:r>
          </a:p>
          <a:p>
            <a:pPr>
              <a:lnSpc>
                <a:spcPts val="2025"/>
              </a:lnSpc>
            </a:pPr>
            <a:r>
              <a:rPr lang="en-US" altLang="zh-CN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CN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CN" altLang="en-US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小塔子沟组</a:t>
            </a:r>
            <a:r>
              <a:rPr lang="en-US" altLang="zh-CN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ts val="2025"/>
              </a:lnSpc>
            </a:pPr>
            <a:r>
              <a:rPr lang="en-US" altLang="zh-CN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CN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CN" altLang="en-US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属于</a:t>
            </a:r>
            <a:r>
              <a:rPr lang="en-US" altLang="zh-CN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ts val="2025"/>
              </a:lnSpc>
            </a:pPr>
            <a:r>
              <a:rPr lang="en-US" altLang="zh-CN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CN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CN" altLang="en-US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鞍山群</a:t>
            </a:r>
            <a:r>
              <a:rPr lang="en-US" altLang="zh-CN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zh-CN" altLang="en-US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2025"/>
              </a:lnSpc>
            </a:pPr>
            <a:r>
              <a:rPr lang="zh-CN" altLang="en-US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pPr>
              <a:lnSpc>
                <a:spcPts val="2025"/>
              </a:lnSpc>
            </a:pPr>
            <a:r>
              <a:rPr lang="en-US" altLang="zh-CN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[</a:t>
            </a:r>
          </a:p>
          <a:p>
            <a:pPr>
              <a:lnSpc>
                <a:spcPts val="2025"/>
              </a:lnSpc>
            </a:pPr>
            <a:r>
              <a:rPr lang="en-US" altLang="zh-CN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CN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CN" altLang="en-US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瓦子峪组</a:t>
            </a:r>
            <a:r>
              <a:rPr lang="en-US" altLang="zh-CN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ts val="2025"/>
              </a:lnSpc>
            </a:pPr>
            <a:r>
              <a:rPr lang="en-US" altLang="zh-CN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CN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CN" altLang="en-US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属于</a:t>
            </a:r>
            <a:r>
              <a:rPr lang="en-US" altLang="zh-CN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ts val="2025"/>
              </a:lnSpc>
            </a:pPr>
            <a:r>
              <a:rPr lang="en-US" altLang="zh-CN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CN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CN" altLang="en-US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辽河群</a:t>
            </a:r>
            <a:r>
              <a:rPr lang="en-US" altLang="zh-CN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zh-CN" altLang="en-US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2025"/>
              </a:lnSpc>
            </a:pPr>
            <a:r>
              <a:rPr lang="zh-CN" altLang="en-US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pPr>
              <a:lnSpc>
                <a:spcPts val="2025"/>
              </a:lnSpc>
            </a:pPr>
            <a:r>
              <a:rPr lang="en-US" altLang="zh-CN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]</a:t>
            </a:r>
          </a:p>
          <a:p>
            <a:pPr>
              <a:lnSpc>
                <a:spcPts val="2025"/>
              </a:lnSpc>
            </a:pPr>
            <a:r>
              <a:rPr lang="en-US" altLang="zh-CN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}]</a:t>
            </a:r>
          </a:p>
        </p:txBody>
      </p:sp>
    </p:spTree>
    <p:extLst>
      <p:ext uri="{BB962C8B-B14F-4D97-AF65-F5344CB8AC3E}">
        <p14:creationId xmlns:p14="http://schemas.microsoft.com/office/powerpoint/2010/main" val="23664377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52DC8E-5A75-2531-90F5-1C1CFB148B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>
            <a:extLst>
              <a:ext uri="{FF2B5EF4-FFF2-40B4-BE49-F238E27FC236}">
                <a16:creationId xmlns:a16="http://schemas.microsoft.com/office/drawing/2014/main" id="{F529E826-B8C4-B40A-FE6F-DD87232CE0DC}"/>
              </a:ext>
            </a:extLst>
          </p:cNvPr>
          <p:cNvGrpSpPr/>
          <p:nvPr/>
        </p:nvGrpSpPr>
        <p:grpSpPr>
          <a:xfrm>
            <a:off x="-830385" y="475046"/>
            <a:ext cx="1660770" cy="167665"/>
            <a:chOff x="6429877" y="2075668"/>
            <a:chExt cx="1982046" cy="109699"/>
          </a:xfrm>
          <a:solidFill>
            <a:srgbClr val="004E98"/>
          </a:solidFill>
        </p:grpSpPr>
        <p:sp>
          <p:nvSpPr>
            <p:cNvPr id="20" name="矩形: 圆角 26">
              <a:extLst>
                <a:ext uri="{FF2B5EF4-FFF2-40B4-BE49-F238E27FC236}">
                  <a16:creationId xmlns:a16="http://schemas.microsoft.com/office/drawing/2014/main" id="{883E4E2A-9081-13E1-D0C8-14F5908CB3E5}"/>
                </a:ext>
              </a:extLst>
            </p:cNvPr>
            <p:cNvSpPr/>
            <p:nvPr/>
          </p:nvSpPr>
          <p:spPr>
            <a:xfrm>
              <a:off x="6429877" y="2112613"/>
              <a:ext cx="1769958" cy="3428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effectLst/>
          </p:spPr>
          <p:txBody>
            <a:bodyPr vert="horz" wrap="square" lIns="68580" tIns="34290" rIns="68580" bIns="34290" numCol="1" spcCol="0" anchor="ctr" anchorCtr="0"/>
            <a:lstStyle/>
            <a:p>
              <a:pPr marL="0" lvl="0" indent="0" algn="ctr" defTabSz="6858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lang="zh-CN" altLang="zh-CN" sz="1350" b="0" i="0" u="none" strike="noStrike" kern="0" spc="0" baseline="0" dirty="0">
                <a:ln>
                  <a:noFill/>
                </a:ln>
                <a:solidFill>
                  <a:srgbClr val="FFFFFF"/>
                </a:solidFill>
                <a:effectLst/>
                <a:latin typeface="OPPOSans R"/>
                <a:ea typeface="OPPOSans R"/>
              </a:endParaRPr>
            </a:p>
          </p:txBody>
        </p:sp>
        <p:sp>
          <p:nvSpPr>
            <p:cNvPr id="21" name="矩形: 圆角 41">
              <a:extLst>
                <a:ext uri="{FF2B5EF4-FFF2-40B4-BE49-F238E27FC236}">
                  <a16:creationId xmlns:a16="http://schemas.microsoft.com/office/drawing/2014/main" id="{9C6930BD-1CC2-0D6C-D4DA-900C64C57FD1}"/>
                </a:ext>
              </a:extLst>
            </p:cNvPr>
            <p:cNvSpPr/>
            <p:nvPr/>
          </p:nvSpPr>
          <p:spPr>
            <a:xfrm>
              <a:off x="7736923" y="2171867"/>
              <a:ext cx="675000" cy="135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effectLst/>
          </p:spPr>
          <p:txBody>
            <a:bodyPr anchor="ctr"/>
            <a:lstStyle/>
            <a:p>
              <a:pPr marL="0" lvl="0" indent="0" algn="ctr" defTabSz="6858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lang="zh-CN" altLang="zh-CN" sz="1350" b="0" i="0" u="none" strike="noStrike" kern="0" spc="0" baseline="0">
                <a:ln>
                  <a:noFill/>
                </a:ln>
                <a:solidFill>
                  <a:srgbClr val="FFFFFF"/>
                </a:solidFill>
                <a:effectLst/>
                <a:latin typeface="OPPOSans R"/>
                <a:ea typeface="OPPOSans R"/>
              </a:endParaRPr>
            </a:p>
          </p:txBody>
        </p:sp>
        <p:sp>
          <p:nvSpPr>
            <p:cNvPr id="22" name="矩形: 圆角 42">
              <a:extLst>
                <a:ext uri="{FF2B5EF4-FFF2-40B4-BE49-F238E27FC236}">
                  <a16:creationId xmlns:a16="http://schemas.microsoft.com/office/drawing/2014/main" id="{13047269-C6CA-5210-C22E-A21465791BD2}"/>
                </a:ext>
              </a:extLst>
            </p:cNvPr>
            <p:cNvSpPr/>
            <p:nvPr/>
          </p:nvSpPr>
          <p:spPr>
            <a:xfrm>
              <a:off x="7648945" y="2075668"/>
              <a:ext cx="675000" cy="135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effectLst/>
          </p:spPr>
          <p:txBody>
            <a:bodyPr anchor="ctr"/>
            <a:lstStyle/>
            <a:p>
              <a:pPr marL="0" lvl="0" indent="0" algn="ctr" defTabSz="6858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lang="zh-CN" altLang="zh-CN" sz="1350" b="0" i="0" u="none" strike="noStrike" kern="0" spc="0" baseline="0">
                <a:ln>
                  <a:noFill/>
                </a:ln>
                <a:solidFill>
                  <a:srgbClr val="FFFFFF"/>
                </a:solidFill>
                <a:effectLst/>
                <a:latin typeface="OPPOSans R"/>
                <a:ea typeface="OPPOSans R"/>
              </a:endParaRPr>
            </a:p>
          </p:txBody>
        </p:sp>
      </p:grpSp>
      <p:pic>
        <p:nvPicPr>
          <p:cNvPr id="24" name="图片 23">
            <a:extLst>
              <a:ext uri="{FF2B5EF4-FFF2-40B4-BE49-F238E27FC236}">
                <a16:creationId xmlns:a16="http://schemas.microsoft.com/office/drawing/2014/main" id="{CA224867-2B98-4E7D-86C0-B6D969AA9B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94418" y="325394"/>
            <a:ext cx="399677" cy="461665"/>
          </a:xfrm>
          <a:prstGeom prst="rect">
            <a:avLst/>
          </a:prstGeom>
        </p:spPr>
      </p:pic>
      <p:cxnSp>
        <p:nvCxnSpPr>
          <p:cNvPr id="25" name="直线连接符 24">
            <a:extLst>
              <a:ext uri="{FF2B5EF4-FFF2-40B4-BE49-F238E27FC236}">
                <a16:creationId xmlns:a16="http://schemas.microsoft.com/office/drawing/2014/main" id="{F2DB8D72-CC80-A6B4-D512-06DD44543538}"/>
              </a:ext>
            </a:extLst>
          </p:cNvPr>
          <p:cNvCxnSpPr/>
          <p:nvPr/>
        </p:nvCxnSpPr>
        <p:spPr>
          <a:xfrm>
            <a:off x="941596" y="889686"/>
            <a:ext cx="10801927" cy="0"/>
          </a:xfrm>
          <a:prstGeom prst="line">
            <a:avLst/>
          </a:prstGeom>
          <a:ln w="6350" cap="flat" cmpd="sng">
            <a:solidFill>
              <a:schemeClr val="accent1"/>
            </a:solidFill>
            <a:prstDash val="solid"/>
            <a:miter/>
          </a:ln>
        </p:spPr>
      </p:cxnSp>
      <p:sp>
        <p:nvSpPr>
          <p:cNvPr id="26" name="矩形 25">
            <a:extLst>
              <a:ext uri="{FF2B5EF4-FFF2-40B4-BE49-F238E27FC236}">
                <a16:creationId xmlns:a16="http://schemas.microsoft.com/office/drawing/2014/main" id="{994FACCF-5610-CCC4-4E58-D6579F6C6EE3}"/>
              </a:ext>
            </a:extLst>
          </p:cNvPr>
          <p:cNvSpPr/>
          <p:nvPr/>
        </p:nvSpPr>
        <p:spPr>
          <a:xfrm>
            <a:off x="0" y="6579283"/>
            <a:ext cx="12192000" cy="278717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ap="flat" cmpd="sng">
            <a:solidFill>
              <a:schemeClr val="accent1">
                <a:shade val="50000"/>
              </a:schemeClr>
            </a:solidFill>
            <a:prstDash val="solid"/>
            <a:miter/>
          </a:ln>
        </p:spPr>
        <p:txBody>
          <a:bodyPr anchor="ctr"/>
          <a:lstStyle/>
          <a:p>
            <a:pPr algn="ctr"/>
            <a:endParaRPr lang="zh-CN" altLang="zh-CN" sz="1350">
              <a:solidFill>
                <a:schemeClr val="lt1"/>
              </a:solidFill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CE5B0A74-F8E0-953B-94BA-C3D866B49871}"/>
              </a:ext>
            </a:extLst>
          </p:cNvPr>
          <p:cNvSpPr txBox="1"/>
          <p:nvPr/>
        </p:nvSpPr>
        <p:spPr>
          <a:xfrm>
            <a:off x="0" y="6568644"/>
            <a:ext cx="22242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zh-CN" sz="1400">
                <a:solidFill>
                  <a:schemeClr val="bg1"/>
                </a:solidFill>
                <a:latin typeface="FZZhengHeiS-DB-GB"/>
                <a:ea typeface="FZZhengHeiS-DB-GB"/>
              </a:rPr>
              <a:t>艰苦朴素  求真务实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19BB4F7-CA3A-5093-4D33-198E7AB8819B}"/>
              </a:ext>
            </a:extLst>
          </p:cNvPr>
          <p:cNvSpPr txBox="1"/>
          <p:nvPr/>
        </p:nvSpPr>
        <p:spPr>
          <a:xfrm>
            <a:off x="1004570" y="271145"/>
            <a:ext cx="3941056" cy="5156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2400" dirty="0"/>
              <a:t>数据仓库建设与维护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DD3D546-5D50-120C-2B60-E1175C98AD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2108" y="932728"/>
            <a:ext cx="10006019" cy="4992543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8473A304-C7BE-C256-93FB-A24E209D5EDD}"/>
              </a:ext>
            </a:extLst>
          </p:cNvPr>
          <p:cNvSpPr txBox="1"/>
          <p:nvPr/>
        </p:nvSpPr>
        <p:spPr>
          <a:xfrm>
            <a:off x="1371600" y="6041381"/>
            <a:ext cx="9922818" cy="5156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</a:rPr>
              <a:t>https://github.com/ohman66/2024-Geological-Journal-Entity-Relationship-Dataset.git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08349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1273</Words>
  <Application>Microsoft Office PowerPoint</Application>
  <PresentationFormat>宽屏</PresentationFormat>
  <Paragraphs>259</Paragraphs>
  <Slides>7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FZZhengHeiS-DB-GB</vt:lpstr>
      <vt:lpstr>OPPOSans R</vt:lpstr>
      <vt:lpstr>等线</vt:lpstr>
      <vt:lpstr>等线 Light</vt:lpstr>
      <vt:lpstr>Arial</vt:lpstr>
      <vt:lpstr>Consolas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永鹏 陈</dc:creator>
  <cp:lastModifiedBy>永鹏 陈</cp:lastModifiedBy>
  <cp:revision>6</cp:revision>
  <dcterms:created xsi:type="dcterms:W3CDTF">2025-02-23T06:53:16Z</dcterms:created>
  <dcterms:modified xsi:type="dcterms:W3CDTF">2025-02-24T12:49:12Z</dcterms:modified>
</cp:coreProperties>
</file>