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68" r:id="rId8"/>
    <p:sldId id="267" r:id="rId9"/>
    <p:sldId id="269" r:id="rId10"/>
    <p:sldId id="270" r:id="rId11"/>
    <p:sldId id="273" r:id="rId12"/>
    <p:sldId id="271" r:id="rId13"/>
    <p:sldId id="272" r:id="rId14"/>
    <p:sldId id="260" r:id="rId1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FF"/>
    <a:srgbClr val="1F285D"/>
    <a:srgbClr val="646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1" d="100"/>
          <a:sy n="81" d="100"/>
        </p:scale>
        <p:origin x="7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96F13414-8F03-A442-8ACD-2DC9B0A2C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35410B-9B5C-1D48-ACA9-2246B305F5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Título de la presentación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21AF1D1-197D-4A4F-9050-E4D3275633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63823"/>
            <a:ext cx="9144000" cy="655002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Agregar subtítulo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5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EBEF04C5-841F-5A4D-8783-DCC1772280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BD8743C-6899-8944-AB92-EAB5AE3FB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9696" y="2681415"/>
            <a:ext cx="8517753" cy="1112109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Modificar título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65BCDE19-0EEF-0943-B986-6235A0F990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29696" y="4008696"/>
            <a:ext cx="8517753" cy="563305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Modificar subtítulo</a:t>
            </a:r>
            <a:endParaRPr lang="es-419" dirty="0"/>
          </a:p>
        </p:txBody>
      </p:sp>
      <p:sp>
        <p:nvSpPr>
          <p:cNvPr id="10" name="Marcador de texto 6">
            <a:extLst>
              <a:ext uri="{FF2B5EF4-FFF2-40B4-BE49-F238E27FC236}">
                <a16:creationId xmlns:a16="http://schemas.microsoft.com/office/drawing/2014/main" xmlns="" id="{238A4921-827D-E746-ACF8-162C8F41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10306" y="987146"/>
            <a:ext cx="1665287" cy="1257694"/>
          </a:xfrm>
        </p:spPr>
        <p:txBody>
          <a:bodyPr>
            <a:noAutofit/>
          </a:bodyPr>
          <a:lstStyle>
            <a:lvl1pPr marL="0" indent="0" algn="ctr">
              <a:buNone/>
              <a:defRPr sz="8800" b="1">
                <a:solidFill>
                  <a:srgbClr val="5E71FF"/>
                </a:solidFill>
              </a:defRPr>
            </a:lvl1pPr>
          </a:lstStyle>
          <a:p>
            <a:pPr lvl="0"/>
            <a:r>
              <a:rPr lang="es-MX" dirty="0"/>
              <a:t>01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8439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xmlns="" id="{AC82C9D5-7EBB-B246-ABB9-5DCE94B355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Marcador de texto 12">
            <a:extLst>
              <a:ext uri="{FF2B5EF4-FFF2-40B4-BE49-F238E27FC236}">
                <a16:creationId xmlns:a16="http://schemas.microsoft.com/office/drawing/2014/main" xmlns="" id="{5AA863C6-E4BB-7246-8E29-38C1A6D523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9590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A3A6E091-7C03-A443-A6D2-38D7BDCE8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50ADB42-67F8-B244-80CB-7A4A6F8B8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40411"/>
            <a:ext cx="7737389" cy="67284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F285D"/>
                </a:solidFill>
              </a:defRPr>
            </a:lvl1pPr>
          </a:lstStyle>
          <a:p>
            <a:r>
              <a:rPr lang="es-ES" dirty="0"/>
              <a:t>Editar título</a:t>
            </a:r>
            <a:endParaRPr lang="es-419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xmlns="" id="{FE0C7826-BD6F-3F44-93EE-AB675BEF60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12825"/>
            <a:ext cx="7737475" cy="45762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646481"/>
                </a:solidFill>
              </a:defRPr>
            </a:lvl1pPr>
          </a:lstStyle>
          <a:p>
            <a:r>
              <a:rPr lang="es-ES" dirty="0"/>
              <a:t>Haga clic para modificar</a:t>
            </a:r>
            <a:endParaRPr lang="es-419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xmlns="" id="{8DAAF717-D746-FE4F-A5F1-E3136E0F16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83969" y="6289632"/>
            <a:ext cx="728662" cy="457629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01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6459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872A9304-47E7-E44B-BC9B-3F5C92870A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1BABDA2-023C-7945-BF86-BEAA5004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B7FA23C8-2E4E-5046-8259-E2E21397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5C005DD2-86EC-2440-A7E7-B841DBFD7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EA569-A74A-4F40-B8C4-0DF053AB9BE6}" type="datetimeFigureOut">
              <a:rPr lang="es-419" smtClean="0"/>
              <a:t>28/3/2025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AAEDE95-BF79-354F-9D02-2C24B8EB6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75348DA7-A2C8-4B42-8734-0C9E18D34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55D62-19B0-8644-950B-6F136B21E2C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24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E74EF7-2C04-A342-AAD9-E694CF9B7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351" y="17916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/>
              <a:t>AVANCES REALIZADOS CON RESPECTO </a:t>
            </a:r>
            <a:r>
              <a:rPr lang="es-MX" dirty="0" smtClean="0"/>
              <a:t>AL  CALCULO DEL TAMAÑO DE MUESTRA </a:t>
            </a:r>
            <a:r>
              <a:rPr lang="es-MX" dirty="0"/>
              <a:t>DEL NUEVO </a:t>
            </a:r>
            <a:r>
              <a:rPr lang="es-MX" dirty="0" smtClean="0"/>
              <a:t>IPC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5FE04B9-C334-374C-9980-1DEA7FC0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1180"/>
            <a:ext cx="9144000" cy="655002"/>
          </a:xfrm>
        </p:spPr>
        <p:txBody>
          <a:bodyPr/>
          <a:lstStyle/>
          <a:p>
            <a:r>
              <a:rPr lang="es-419" dirty="0"/>
              <a:t>DINEM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xmlns="" id="{7501EF41-F281-6D48-9E26-1B14A4817180}"/>
              </a:ext>
            </a:extLst>
          </p:cNvPr>
          <p:cNvSpPr/>
          <p:nvPr/>
        </p:nvSpPr>
        <p:spPr>
          <a:xfrm>
            <a:off x="1523999" y="5106182"/>
            <a:ext cx="3582839" cy="480291"/>
          </a:xfrm>
          <a:prstGeom prst="roundRect">
            <a:avLst/>
          </a:prstGeom>
          <a:solidFill>
            <a:srgbClr val="5E7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sz="2400" dirty="0" smtClean="0"/>
              <a:t>Abril, 2025</a:t>
            </a:r>
            <a:endParaRPr lang="es-419" sz="2400" dirty="0"/>
          </a:p>
        </p:txBody>
      </p:sp>
    </p:spTree>
    <p:extLst>
      <p:ext uri="{BB962C8B-B14F-4D97-AF65-F5344CB8AC3E}">
        <p14:creationId xmlns:p14="http://schemas.microsoft.com/office/powerpoint/2010/main" val="58841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Tamaño </a:t>
            </a:r>
            <a:r>
              <a:rPr lang="es-MX" dirty="0" err="1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:a14="http://schemas.microsoft.com/office/drawing/2010/main" xmlns:mc="http://schemas.openxmlformats.org/markup-compatibility/2006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10582242" cy="520682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3568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la muestra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  <a:blipFill>
                <a:blip r:embed="rId2"/>
                <a:stretch>
                  <a:fillRect l="-922" t="-1944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5229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Selección de la muestra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06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22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Selección de la muestra</a:t>
            </a:r>
            <a:endParaRPr lang="es-41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xmlns="" id="{A9DA794A-A9ED-D74B-9816-ABA56B94034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</p:spPr>
            <p:txBody>
              <a:bodyPr>
                <a:normAutofit/>
              </a:bodyPr>
              <a:lstStyle/>
              <a:p>
                <a:r>
                  <a:rPr lang="es-MX" dirty="0"/>
                  <a:t>Con la estratificación realizada dentro de cada uno de los dominios a nivel de Código CIIU </a:t>
                </a:r>
                <a:r>
                  <a:rPr lang="es-MX" dirty="0" err="1"/>
                  <a:t>Rev</a:t>
                </a:r>
                <a:r>
                  <a:rPr lang="es-MX" dirty="0"/>
                  <a:t> 4 - 6 dígitos, se realiza una distribución proporcional al tamaño (PPT).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 </m:t>
                      </m:r>
                      <m:sSub>
                        <m:sSub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a:rPr lang="es-MX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s-MX" sz="20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 Light" panose="020F0302020204030204" pitchFamily="34" charset="0"/>
                        </a:rPr>
                        <m:t>∗</m:t>
                      </m:r>
                      <m:f>
                        <m:fPr>
                          <m:ctrlPr>
                            <a:rPr lang="es-EC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h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lang="es-EC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h</m:t>
                              </m:r>
                              <m:r>
                                <a:rPr lang="es-MX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s-EC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 Light" panose="020F03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s-EC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s-MX" sz="20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Calibri Light" panose="020F0302020204030204" pitchFamily="34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𝑀𝑢𝑒𝑠𝑡𝑟𝑎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𝑝𝑎𝑟𝑎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𝑛𝑖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𝑚𝑢𝑒𝑠𝑡𝑟𝑎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𝑁𝑖ℎ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𝑇𝑎𝑚𝑎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ℎ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s-EC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𝐻𝑖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=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𝑁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ú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𝑚𝑒𝑟𝑜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𝑒𝑠𝑡𝑟𝑎𝑡𝑜𝑠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𝑒𝑛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𝑒𝑙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𝑑𝑜𝑚𝑖𝑛𝑖𝑜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𝑑𝑖𝑠𝑒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ñ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𝑜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s-MX" sz="2000" dirty="0">
                    <a:latin typeface="Cambria Math" panose="02040503050406030204" pitchFamily="18" charset="0"/>
                    <a:ea typeface="Calibri" panose="020F0502020204030204" pitchFamily="34" charset="0"/>
                    <a:cs typeface="Cambria Math" panose="02040503050406030204" pitchFamily="18" charset="0"/>
                  </a:rPr>
                  <a:t>𝑖</a:t>
                </a:r>
                <a:r>
                  <a:rPr lang="es-MX" sz="2000" dirty="0">
                    <a:latin typeface="Calibri Light" panose="020F0302020204030204" pitchFamily="34" charset="0"/>
                    <a:ea typeface="Calibri" panose="020F0502020204030204" pitchFamily="34" charset="0"/>
                  </a:rPr>
                  <a:t>.</a:t>
                </a:r>
                <a:endParaRPr lang="es-EC" dirty="0"/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A9DA794A-A9ED-D74B-9816-ABA56B940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96000" y="1446396"/>
                <a:ext cx="10582242" cy="4387310"/>
              </a:xfrm>
              <a:blipFill>
                <a:blip r:embed="rId2"/>
                <a:stretch>
                  <a:fillRect l="-922" t="-1944" r="-1613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390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Introducción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79734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14" y="1168100"/>
            <a:ext cx="10039795" cy="1773063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Se ha presentado la </a:t>
            </a:r>
            <a:r>
              <a:rPr lang="es-MX" dirty="0" smtClean="0"/>
              <a:t>necesidad </a:t>
            </a:r>
            <a:r>
              <a:rPr lang="es-MX" dirty="0"/>
              <a:t>de evaluar la implementación de </a:t>
            </a:r>
            <a:r>
              <a:rPr lang="es-MX" dirty="0" smtClean="0"/>
              <a:t>un proceso de cálculo de tamaño muestral a </a:t>
            </a:r>
            <a:r>
              <a:rPr lang="es-MX" dirty="0"/>
              <a:t>partir de un marco de muestreo </a:t>
            </a:r>
            <a:r>
              <a:rPr lang="es-MX" dirty="0" smtClean="0"/>
              <a:t>de unidades educativas particulares de 9 ciudades que son consideradas por el equipo del IPC</a:t>
            </a:r>
            <a:r>
              <a:rPr lang="es-MX" dirty="0" smtClean="0"/>
              <a:t>.</a:t>
            </a:r>
            <a:endParaRPr lang="es-EC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 txBox="1">
            <a:spLocks/>
          </p:cNvSpPr>
          <p:nvPr/>
        </p:nvSpPr>
        <p:spPr>
          <a:xfrm>
            <a:off x="990600" y="3546557"/>
            <a:ext cx="7737389" cy="672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1F285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419" dirty="0"/>
              <a:t>Objetivo General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990514" y="4374247"/>
            <a:ext cx="9990912" cy="151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dirty="0" smtClean="0"/>
              <a:t>Calculo de tamaño </a:t>
            </a:r>
            <a:r>
              <a:rPr lang="es-ES" dirty="0"/>
              <a:t>muestral </a:t>
            </a:r>
            <a:r>
              <a:rPr lang="es-ES" dirty="0" smtClean="0"/>
              <a:t>para </a:t>
            </a:r>
            <a:r>
              <a:rPr lang="es-ES" dirty="0"/>
              <a:t>Instituciones Educativas </a:t>
            </a:r>
            <a:r>
              <a:rPr lang="es-ES" dirty="0" smtClean="0"/>
              <a:t>de </a:t>
            </a:r>
            <a:r>
              <a:rPr lang="es-ES" dirty="0" smtClean="0"/>
              <a:t>la encuesta que mide los Índices de Precios al Consumidor (IPC).</a:t>
            </a:r>
          </a:p>
        </p:txBody>
      </p:sp>
    </p:spTree>
    <p:extLst>
      <p:ext uri="{BB962C8B-B14F-4D97-AF65-F5344CB8AC3E}">
        <p14:creationId xmlns:p14="http://schemas.microsoft.com/office/powerpoint/2010/main" val="294841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Marco </a:t>
            </a:r>
            <a:r>
              <a:rPr lang="es-EC" dirty="0" smtClean="0"/>
              <a:t>muestral y Dominios de Estudio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02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436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</a:t>
            </a:r>
            <a:r>
              <a:rPr lang="es-419" dirty="0" smtClean="0"/>
              <a:t>Muestral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0"/>
            <a:ext cx="9788611" cy="500841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El insumo inicial elaborado por el equipo </a:t>
            </a:r>
            <a:r>
              <a:rPr lang="es-419" dirty="0">
                <a:solidFill>
                  <a:schemeClr val="accent1">
                    <a:lumMod val="50000"/>
                  </a:schemeClr>
                </a:solidFill>
              </a:rPr>
              <a:t>CAB-SIPCE </a:t>
            </a: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está definido mediante la consolidación de registros administrativos 2023-2024 e información histórica de costos de las pensiones de las instituciones educativas privadas 2016-2024. </a:t>
            </a:r>
            <a:endParaRPr lang="es-419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>
                <a:solidFill>
                  <a:schemeClr val="accent1">
                    <a:lumMod val="50000"/>
                  </a:schemeClr>
                </a:solidFill>
              </a:rPr>
              <a:t>Para el presente análisis se define el ;arco Muestral de la siguiente manera: 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" dirty="0" smtClean="0">
                <a:solidFill>
                  <a:schemeClr val="accent1">
                    <a:lumMod val="50000"/>
                  </a:schemeClr>
                </a:solidFill>
              </a:rPr>
              <a:t>Insti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tuciones que dispongan de información del rubro correspondiente al valor de pago de matricula y pensión.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Instituciones 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educativas que cuenten con al menos 3 niveles educativos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Se excluyen a las instituciones </a:t>
            </a:r>
            <a:r>
              <a:rPr lang="es-ES" dirty="0" err="1">
                <a:solidFill>
                  <a:schemeClr val="accent1">
                    <a:lumMod val="50000"/>
                  </a:schemeClr>
                </a:solidFill>
              </a:rPr>
              <a:t>fiscomisionales</a:t>
            </a:r>
            <a:r>
              <a:rPr lang="es-ES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es-MX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3C5C67A1-29D7-1048-826C-D7445004AD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2046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Marco muestral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168101"/>
            <a:ext cx="9788611" cy="85048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dirty="0"/>
              <a:t>El marco de muestreo queda constituido por </a:t>
            </a:r>
            <a:r>
              <a:rPr lang="es-ES" dirty="0" smtClean="0"/>
              <a:t>715 unidades educativas:</a:t>
            </a: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 txBox="1">
            <a:spLocks/>
          </p:cNvSpPr>
          <p:nvPr/>
        </p:nvSpPr>
        <p:spPr>
          <a:xfrm>
            <a:off x="838200" y="2007079"/>
            <a:ext cx="9788611" cy="85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64648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dirty="0"/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36726"/>
              </p:ext>
            </p:extLst>
          </p:nvPr>
        </p:nvGraphicFramePr>
        <p:xfrm>
          <a:off x="3516198" y="2582180"/>
          <a:ext cx="4892511" cy="34226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2960"/>
                <a:gridCol w="2949551"/>
              </a:tblGrid>
              <a:tr h="29932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u="none" strike="noStrike" dirty="0">
                          <a:effectLst/>
                        </a:rPr>
                        <a:t>CIUDAD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b="1" u="none" strike="noStrike" dirty="0">
                          <a:effectLst/>
                        </a:rPr>
                        <a:t>N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 dirty="0">
                          <a:effectLst/>
                        </a:rPr>
                        <a:t>AMBATO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 dirty="0">
                          <a:effectLst/>
                        </a:rPr>
                        <a:t>36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CUENCA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35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ESMERALDAS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10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GUAYAQUIL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321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LOJA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13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MACHALA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29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MANTA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 dirty="0">
                          <a:effectLst/>
                        </a:rPr>
                        <a:t>35</a:t>
                      </a:r>
                      <a:endParaRPr lang="es-EC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QUITO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209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SANTO DOMINGO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>
                          <a:effectLst/>
                        </a:rPr>
                        <a:t>27</a:t>
                      </a:r>
                      <a:endParaRPr lang="es-EC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12337"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 dirty="0">
                          <a:effectLst/>
                        </a:rPr>
                        <a:t>Total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100" u="none" strike="noStrike" dirty="0">
                          <a:effectLst/>
                        </a:rPr>
                        <a:t>715</a:t>
                      </a:r>
                      <a:endParaRPr lang="es-EC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31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 smtClean="0"/>
              <a:t>Variables </a:t>
            </a:r>
            <a:r>
              <a:rPr lang="es-EC" dirty="0"/>
              <a:t>de diseño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03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2911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FD696AD-97AE-0A4B-866A-8E7F9474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diseño</a:t>
            </a:r>
            <a:endParaRPr lang="es-419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A9DA794A-A9ED-D74B-9816-ABA56B9403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000" y="1512657"/>
            <a:ext cx="10582242" cy="350741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Para el análisis del tamaño muestral se ha considerado como variable de diseño </a:t>
            </a:r>
            <a:r>
              <a:rPr lang="es-MX" dirty="0" smtClean="0"/>
              <a:t>:</a:t>
            </a:r>
          </a:p>
          <a:p>
            <a:pPr marL="1028700" lvl="1" indent="-342900" algn="just"/>
            <a:r>
              <a:rPr lang="es-MX" dirty="0" smtClean="0"/>
              <a:t>El precio promedio de cada institución en el rubro de costo de matricula.</a:t>
            </a:r>
          </a:p>
          <a:p>
            <a:pPr marL="1028700" lvl="1" indent="-342900" algn="just"/>
            <a:r>
              <a:rPr lang="es-MX" dirty="0"/>
              <a:t>El precio promedio de cada institución en el rubro de costo de </a:t>
            </a:r>
            <a:r>
              <a:rPr lang="es-MX" dirty="0" smtClean="0"/>
              <a:t>pensión.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 smtClean="0"/>
              <a:t>Los resultados alcanzados con ambas variables han sido similares, por lo que, se puede definir como variable </a:t>
            </a:r>
            <a:r>
              <a:rPr lang="es-MX" dirty="0" err="1" smtClean="0"/>
              <a:t>ed</a:t>
            </a:r>
            <a:r>
              <a:rPr lang="es-MX" dirty="0" smtClean="0"/>
              <a:t> diseño definitiva cualquiera de las dos.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19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AEFAD10-D531-A646-B780-2418143D9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Tamaño </a:t>
            </a:r>
            <a:r>
              <a:rPr lang="es-EC" dirty="0" err="1"/>
              <a:t>muestral</a:t>
            </a:r>
            <a:endParaRPr lang="es-EC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5D931A0E-0B75-3D41-84A8-B9340AD0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BFA92F3C-CE9E-1E45-9C49-25DA5E06B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smtClean="0"/>
              <a:t>04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093273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368</Words>
  <Application>Microsoft Office PowerPoint</Application>
  <PresentationFormat>Panorámica</PresentationFormat>
  <Paragraphs>68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Century Gothic</vt:lpstr>
      <vt:lpstr>Symbol</vt:lpstr>
      <vt:lpstr>Times New Roman</vt:lpstr>
      <vt:lpstr>Tema de Office</vt:lpstr>
      <vt:lpstr>AVANCES REALIZADOS CON RESPECTO AL  CALCULO DEL TAMAÑO DE MUESTRA DEL NUEVO IPC</vt:lpstr>
      <vt:lpstr>Introducción</vt:lpstr>
      <vt:lpstr>Introducción</vt:lpstr>
      <vt:lpstr>Marco muestral y Dominios de Estudio</vt:lpstr>
      <vt:lpstr>Marco Muestral</vt:lpstr>
      <vt:lpstr>Marco muestral</vt:lpstr>
      <vt:lpstr>Variables de diseño</vt:lpstr>
      <vt:lpstr>Variables de diseño</vt:lpstr>
      <vt:lpstr>Tamaño muestral</vt:lpstr>
      <vt:lpstr>Tamaño muestral</vt:lpstr>
      <vt:lpstr>Selección de la muestra</vt:lpstr>
      <vt:lpstr>Selección de la muestra</vt:lpstr>
      <vt:lpstr>Selección de la muestra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INEC Omar Llambo</cp:lastModifiedBy>
  <cp:revision>42</cp:revision>
  <dcterms:created xsi:type="dcterms:W3CDTF">2021-10-01T15:30:25Z</dcterms:created>
  <dcterms:modified xsi:type="dcterms:W3CDTF">2025-03-28T21:44:09Z</dcterms:modified>
</cp:coreProperties>
</file>