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68" r:id="rId8"/>
    <p:sldId id="272" r:id="rId9"/>
    <p:sldId id="273" r:id="rId10"/>
    <p:sldId id="271" r:id="rId11"/>
    <p:sldId id="267" r:id="rId12"/>
    <p:sldId id="270" r:id="rId13"/>
    <p:sldId id="274" r:id="rId14"/>
    <p:sldId id="275" r:id="rId15"/>
    <p:sldId id="260" r:id="rId16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5E71FF"/>
    <a:srgbClr val="1F285D"/>
    <a:srgbClr val="646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>
        <p:scale>
          <a:sx n="90" d="100"/>
          <a:sy n="90" d="100"/>
        </p:scale>
        <p:origin x="37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96F13414-8F03-A442-8ACD-2DC9B0A2CB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35410B-9B5C-1D48-ACA9-2246B305F5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presentación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21AF1D1-197D-4A4F-9050-E4D3275633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63823"/>
            <a:ext cx="9144000" cy="65500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Agregar subtítulo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58572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EBEF04C5-841F-5A4D-8783-DCC1772280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BD8743C-6899-8944-AB92-EAB5AE3FB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9696" y="2681415"/>
            <a:ext cx="8517753" cy="1112109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Modificar título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5BCDE19-0EEF-0943-B986-6235A0F990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29696" y="4008696"/>
            <a:ext cx="8517753" cy="563305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Modificar subtítulo</a:t>
            </a:r>
            <a:endParaRPr lang="es-419" dirty="0"/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xmlns="" id="{238A4921-827D-E746-ACF8-162C8F41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0306" y="987146"/>
            <a:ext cx="1665287" cy="1257694"/>
          </a:xfrm>
        </p:spPr>
        <p:txBody>
          <a:bodyPr>
            <a:noAutofit/>
          </a:bodyPr>
          <a:lstStyle>
            <a:lvl1pPr marL="0" indent="0" algn="ctr">
              <a:buNone/>
              <a:defRPr sz="8800" b="1">
                <a:solidFill>
                  <a:srgbClr val="5E71FF"/>
                </a:solidFill>
              </a:defRPr>
            </a:lvl1pPr>
          </a:lstStyle>
          <a:p>
            <a:pPr lvl="0"/>
            <a:r>
              <a:rPr lang="es-MX" dirty="0"/>
              <a:t>01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8439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AC82C9D5-7EBB-B246-ABB9-5DCE94B355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Marcador de texto 12">
            <a:extLst>
              <a:ext uri="{FF2B5EF4-FFF2-40B4-BE49-F238E27FC236}">
                <a16:creationId xmlns:a16="http://schemas.microsoft.com/office/drawing/2014/main" xmlns="" id="{5AA863C6-E4BB-7246-8E29-38C1A6D523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83969" y="6289632"/>
            <a:ext cx="728662" cy="45762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01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9590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A3A6E091-7C03-A443-A6D2-38D7BDCE83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50ADB42-67F8-B244-80CB-7A4A6F8B8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40411"/>
            <a:ext cx="7737389" cy="67284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1F285D"/>
                </a:solidFill>
              </a:defRPr>
            </a:lvl1pPr>
          </a:lstStyle>
          <a:p>
            <a:r>
              <a:rPr lang="es-ES" dirty="0"/>
              <a:t>Editar título</a:t>
            </a:r>
            <a:endParaRPr lang="es-419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xmlns="" id="{FE0C7826-BD6F-3F44-93EE-AB675BEF60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12825"/>
            <a:ext cx="7737475" cy="45762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46481"/>
                </a:solidFill>
              </a:defRPr>
            </a:lvl1pPr>
          </a:lstStyle>
          <a:p>
            <a:r>
              <a:rPr lang="es-ES" dirty="0"/>
              <a:t>Haga clic para modificar</a:t>
            </a:r>
            <a:endParaRPr lang="es-419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xmlns="" id="{8DAAF717-D746-FE4F-A5F1-E3136E0F16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83969" y="6289632"/>
            <a:ext cx="728662" cy="45762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01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6459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72A9304-47E7-E44B-BC9B-3F5C92870A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01BABDA2-023C-7945-BF86-BEAA5004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7FA23C8-2E4E-5046-8259-E2E21397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C005DD2-86EC-2440-A7E7-B841DBFD7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EA569-A74A-4F40-B8C4-0DF053AB9BE6}" type="datetimeFigureOut">
              <a:rPr lang="es-419" smtClean="0"/>
              <a:t>2/4/2025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AAEDE95-BF79-354F-9D02-2C24B8EB6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348DA7-A2C8-4B42-8734-0C9E18D34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5D62-19B0-8644-950B-6F136B21E2C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2413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E74EF7-2C04-A342-AAD9-E694CF9B7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375" y="158328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sz="5300" dirty="0"/>
              <a:t>AVANCES REALIZADOS CON RESPECTO </a:t>
            </a:r>
            <a:r>
              <a:rPr lang="es-MX" sz="5300" dirty="0" smtClean="0"/>
              <a:t>AL  CALCULO DEL TAMAÑO DE MUESTRA </a:t>
            </a:r>
            <a:r>
              <a:rPr lang="es-MX" sz="5300" dirty="0"/>
              <a:t>DEL NUEVO </a:t>
            </a:r>
            <a:r>
              <a:rPr lang="es-MX" sz="5300" dirty="0" smtClean="0"/>
              <a:t>IPC</a:t>
            </a:r>
            <a:r>
              <a:rPr lang="es-MX" dirty="0" smtClean="0"/>
              <a:t/>
            </a:r>
            <a:br>
              <a:rPr lang="es-MX" dirty="0" smtClean="0"/>
            </a:b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5FE04B9-C334-374C-9980-1DEA7FC07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180"/>
            <a:ext cx="9144000" cy="655002"/>
          </a:xfrm>
        </p:spPr>
        <p:txBody>
          <a:bodyPr/>
          <a:lstStyle/>
          <a:p>
            <a:r>
              <a:rPr lang="es-419" dirty="0"/>
              <a:t>DINEM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xmlns="" id="{7501EF41-F281-6D48-9E26-1B14A4817180}"/>
              </a:ext>
            </a:extLst>
          </p:cNvPr>
          <p:cNvSpPr/>
          <p:nvPr/>
        </p:nvSpPr>
        <p:spPr>
          <a:xfrm>
            <a:off x="1523999" y="5106182"/>
            <a:ext cx="3582839" cy="480291"/>
          </a:xfrm>
          <a:prstGeom prst="roundRect">
            <a:avLst/>
          </a:prstGeom>
          <a:solidFill>
            <a:srgbClr val="5E7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400" dirty="0" smtClean="0"/>
              <a:t>Abril, 2025</a:t>
            </a:r>
            <a:endParaRPr lang="es-419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523999" y="3439097"/>
            <a:ext cx="2318263" cy="646331"/>
          </a:xfrm>
          <a:prstGeom prst="rect">
            <a:avLst/>
          </a:prstGeom>
          <a:solidFill>
            <a:srgbClr val="5E71FF"/>
          </a:solidFill>
        </p:spPr>
        <p:txBody>
          <a:bodyPr wrap="none" rtlCol="0">
            <a:spAutoFit/>
          </a:bodyPr>
          <a:lstStyle/>
          <a:p>
            <a:r>
              <a:rPr lang="es-MX" sz="3600" dirty="0" smtClean="0"/>
              <a:t>Alquileres</a:t>
            </a:r>
            <a:endParaRPr lang="es-EC" sz="3600" dirty="0"/>
          </a:p>
        </p:txBody>
      </p:sp>
    </p:spTree>
    <p:extLst>
      <p:ext uri="{BB962C8B-B14F-4D97-AF65-F5344CB8AC3E}">
        <p14:creationId xmlns:p14="http://schemas.microsoft.com/office/powerpoint/2010/main" val="5884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Tamaño muestral</a:t>
            </a:r>
            <a:endParaRPr lang="es-EC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04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535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Tamaño muestral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572953"/>
            <a:ext cx="10582242" cy="4810594"/>
          </a:xfrm>
        </p:spPr>
        <p:txBody>
          <a:bodyPr>
            <a:normAutofit fontScale="3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6800" dirty="0" smtClean="0"/>
              <a:t>Se </a:t>
            </a:r>
            <a:r>
              <a:rPr lang="es-MX" sz="6800" dirty="0"/>
              <a:t>calcula el tamaño de muestra para </a:t>
            </a:r>
            <a:r>
              <a:rPr lang="es-MX" sz="6800" dirty="0" smtClean="0"/>
              <a:t>estimar el precio medio que se destina al pago de arriendo en los dominios de estudio definidos.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6800" dirty="0" smtClean="0"/>
              <a:t>La variable de diseño está definida en base a las estimaciones presentadas en el apartado anterior.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6800" dirty="0" smtClean="0"/>
              <a:t>Se consideran los tamaños poblacionales obtenidos del Censo 2022 desagregados acorde a los dos escenarios previamente definidos.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6800" dirty="0" smtClean="0"/>
              <a:t>El nivel de confianza y margen de error son parámetros que deberán se definidos por equipo CAB-SIPCE.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6800" dirty="0" smtClean="0"/>
              <a:t>No se ha definido una tasa de “no respuesta”.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6800" dirty="0" smtClean="0"/>
              <a:t>No se considera una estructura de conglomerados por lo que la selección de la muestra será en una sola etapa aleatoria para cada dominio de estudio.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6800" dirty="0" smtClean="0"/>
              <a:t>No existe una etapa previa a la selección de muestra de actualización cartográfica.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6800" dirty="0" smtClean="0"/>
              <a:t>No se han definido estratos.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4351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411"/>
            <a:ext cx="8280400" cy="672843"/>
          </a:xfrm>
        </p:spPr>
        <p:txBody>
          <a:bodyPr>
            <a:normAutofit/>
          </a:bodyPr>
          <a:lstStyle/>
          <a:p>
            <a:r>
              <a:rPr lang="es-MX" dirty="0"/>
              <a:t>Tamaño </a:t>
            </a:r>
            <a:r>
              <a:rPr lang="es-MX" dirty="0" smtClean="0"/>
              <a:t>muestral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168101"/>
            <a:ext cx="10582242" cy="520682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Nivel de </a:t>
            </a:r>
            <a:r>
              <a:rPr lang="es-ES" dirty="0" smtClean="0"/>
              <a:t>Confianza: 95%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Margen de error: 5%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73849"/>
              </p:ext>
            </p:extLst>
          </p:nvPr>
        </p:nvGraphicFramePr>
        <p:xfrm>
          <a:off x="1009650" y="2226733"/>
          <a:ext cx="3206750" cy="32681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6481"/>
                <a:gridCol w="1623240"/>
                <a:gridCol w="597029"/>
              </a:tblGrid>
              <a:tr h="279092"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b="1" u="none" strike="noStrike" dirty="0" smtClean="0">
                          <a:effectLst/>
                        </a:rPr>
                        <a:t>Dominio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b="1" u="none" strike="noStrike" dirty="0" smtClean="0">
                          <a:effectLst/>
                        </a:rPr>
                        <a:t>Ciudad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b="1" u="none" strike="noStrike" dirty="0" smtClean="0">
                          <a:effectLst/>
                        </a:rPr>
                        <a:t>n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173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010150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Cuenca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288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173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070150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Machala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312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173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080150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Esmeraldas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360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173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090150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Guayaquil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396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173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110150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Loja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210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173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130850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Manta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408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173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170150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Quito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492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173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180150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Ambato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288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173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20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Galápagos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312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173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230150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Sto. Domingo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318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173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C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C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C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3384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322153"/>
              </p:ext>
            </p:extLst>
          </p:nvPr>
        </p:nvGraphicFramePr>
        <p:xfrm>
          <a:off x="6383867" y="1254221"/>
          <a:ext cx="3801532" cy="49095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7255"/>
                <a:gridCol w="1758277"/>
                <a:gridCol w="746000"/>
              </a:tblGrid>
              <a:tr h="262583"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b="1" u="none" strike="noStrike" dirty="0" smtClean="0">
                          <a:effectLst/>
                        </a:rPr>
                        <a:t>Dominio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b="1" u="none" strike="noStrike" dirty="0" smtClean="0">
                          <a:effectLst/>
                        </a:rPr>
                        <a:t>Ciudad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b="1" u="none" strike="noStrike" dirty="0" smtClean="0">
                          <a:effectLst/>
                        </a:rPr>
                        <a:t>n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3075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010150_1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Cuenca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270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075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010150_2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Cuenca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246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075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070150_1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Machala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402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075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070150_2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Machala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216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075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080150_1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Esmeraldas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372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075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080150_2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Esmeraldas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282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075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090150_1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Guayaquil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444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075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090150_2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Guayaquil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360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075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110150_1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Loja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270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075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110150_2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Loja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192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075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130850_1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Manta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324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075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130850_2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Manta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132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075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170150_1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Quito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654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075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170150_2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Quito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438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075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180150_1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Ambato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408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075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180150_2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Ambato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234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075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20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Galápagos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312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075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230150_1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Sto. Domingo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324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075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230150_2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Sto. Domingo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306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2583"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b="1" u="none" strike="noStrike" dirty="0">
                          <a:effectLst/>
                        </a:rPr>
                        <a:t>Total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b="1" u="none" strike="noStrike" dirty="0">
                          <a:effectLst/>
                        </a:rPr>
                        <a:t>-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b="1" u="none" strike="noStrike" dirty="0">
                          <a:effectLst/>
                        </a:rPr>
                        <a:t>6186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6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411"/>
            <a:ext cx="8280400" cy="672843"/>
          </a:xfrm>
        </p:spPr>
        <p:txBody>
          <a:bodyPr>
            <a:normAutofit/>
          </a:bodyPr>
          <a:lstStyle/>
          <a:p>
            <a:r>
              <a:rPr lang="es-MX" dirty="0"/>
              <a:t>Tamaño </a:t>
            </a:r>
            <a:r>
              <a:rPr lang="es-MX" dirty="0" smtClean="0"/>
              <a:t>muestral 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168101"/>
            <a:ext cx="10582242" cy="520682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Nivel de </a:t>
            </a:r>
            <a:r>
              <a:rPr lang="es-ES" dirty="0" smtClean="0"/>
              <a:t>Confianza: 95%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Margen de error: 6,5%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76772"/>
              </p:ext>
            </p:extLst>
          </p:nvPr>
        </p:nvGraphicFramePr>
        <p:xfrm>
          <a:off x="1260374" y="2420313"/>
          <a:ext cx="3133827" cy="3099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765"/>
                <a:gridCol w="1243205"/>
                <a:gridCol w="841857"/>
              </a:tblGrid>
              <a:tr h="266402"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b="1" u="none" strike="noStrike" dirty="0" smtClean="0">
                          <a:effectLst/>
                        </a:rPr>
                        <a:t>Dominio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b="1" u="none" strike="noStrike" dirty="0" smtClean="0">
                          <a:effectLst/>
                        </a:rPr>
                        <a:t>Ciudad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b="1" u="none" strike="noStrike" dirty="0" smtClean="0">
                          <a:effectLst/>
                        </a:rPr>
                        <a:t>n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3411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010150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Cuenca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174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411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070150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Machala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186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411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080150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Esmeraldas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216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411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090150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Guayaquil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234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411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110150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Loja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126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411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130850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Manta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246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411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170150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Quito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294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411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180150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Ambato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174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411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20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Galápagos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192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60149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230150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Sto. Domingo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192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402"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b="1" u="none" strike="noStrike" dirty="0">
                          <a:effectLst/>
                        </a:rPr>
                        <a:t>Total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b="1" u="none" strike="noStrike" dirty="0">
                          <a:effectLst/>
                        </a:rPr>
                        <a:t>-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b="1" u="none" strike="noStrike" dirty="0">
                          <a:effectLst/>
                        </a:rPr>
                        <a:t>2034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72192"/>
              </p:ext>
            </p:extLst>
          </p:nvPr>
        </p:nvGraphicFramePr>
        <p:xfrm>
          <a:off x="6220883" y="1302339"/>
          <a:ext cx="3642783" cy="5166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0772"/>
                <a:gridCol w="1588118"/>
                <a:gridCol w="833893"/>
              </a:tblGrid>
              <a:tr h="321527"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b="1" u="none" strike="noStrike" dirty="0" smtClean="0">
                          <a:effectLst/>
                        </a:rPr>
                        <a:t>Dominio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b="1" u="none" strike="noStrike" dirty="0" smtClean="0">
                          <a:effectLst/>
                        </a:rPr>
                        <a:t>Ciudad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b="1" u="none" strike="noStrike" dirty="0" smtClean="0">
                          <a:effectLst/>
                        </a:rPr>
                        <a:t>n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7148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010150_1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Cuenca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162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</a:tr>
              <a:tr h="17148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010150_2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Cuenca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150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</a:tr>
              <a:tr h="17148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070150_1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Machala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240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</a:tr>
              <a:tr h="17148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070150_2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Machala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>
                          <a:effectLst/>
                        </a:rPr>
                        <a:t>132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</a:tr>
              <a:tr h="321527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080150_1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</a:rPr>
                        <a:t>Esmeraldas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228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</a:tr>
              <a:tr h="321527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080150_2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Esmeraldas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174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</a:tr>
              <a:tr h="17148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090150_1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Guayaquil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264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</a:tr>
              <a:tr h="17148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090150_2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Guayaquil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216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</a:tr>
              <a:tr h="17148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110150_1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Loja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162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</a:tr>
              <a:tr h="17148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110150_2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Loja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114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</a:tr>
              <a:tr h="17148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130850_1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Manta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198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</a:tr>
              <a:tr h="17148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130850_2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Manta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78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</a:tr>
              <a:tr h="17148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170150_1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Quito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390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</a:tr>
              <a:tr h="17148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170150_2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Quito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258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</a:tr>
              <a:tr h="17148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180150_1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Ambato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252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</a:tr>
              <a:tr h="17148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180150_2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Ambato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138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</a:tr>
              <a:tr h="17148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20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Galápagos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192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</a:tr>
              <a:tr h="321527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230150_1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Sto. Domingo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192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</a:tr>
              <a:tr h="321527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230150_2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>
                          <a:effectLst/>
                        </a:rPr>
                        <a:t>Sto. Domingo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u="none" strike="noStrike" dirty="0">
                          <a:effectLst/>
                        </a:rPr>
                        <a:t>186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/>
                </a:tc>
              </a:tr>
              <a:tr h="158427"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b="1" u="none" strike="noStrike" dirty="0">
                          <a:effectLst/>
                        </a:rPr>
                        <a:t>Total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b="1" u="none" strike="noStrike" dirty="0">
                          <a:effectLst/>
                        </a:rPr>
                        <a:t>-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b="1" u="none" strike="noStrike" dirty="0">
                          <a:effectLst/>
                        </a:rPr>
                        <a:t>3726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5" marR="7145" marT="714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4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411"/>
            <a:ext cx="8280400" cy="672843"/>
          </a:xfrm>
        </p:spPr>
        <p:txBody>
          <a:bodyPr>
            <a:normAutofit/>
          </a:bodyPr>
          <a:lstStyle/>
          <a:p>
            <a:r>
              <a:rPr lang="es-MX" dirty="0"/>
              <a:t>Tamaño </a:t>
            </a:r>
            <a:r>
              <a:rPr lang="es-MX" dirty="0" smtClean="0"/>
              <a:t>muestral - Galápagos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168101"/>
            <a:ext cx="10582242" cy="520682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Nivel de </a:t>
            </a:r>
            <a:r>
              <a:rPr lang="es-ES" dirty="0" smtClean="0"/>
              <a:t>Confianza: 95%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Margen de error: 10%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just"/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Nivel de Confianza: </a:t>
            </a:r>
            <a:r>
              <a:rPr lang="es-ES" dirty="0" smtClean="0"/>
              <a:t>90%</a:t>
            </a: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Margen de error: 10%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20368"/>
              </p:ext>
            </p:extLst>
          </p:nvPr>
        </p:nvGraphicFramePr>
        <p:xfrm>
          <a:off x="4334933" y="2446867"/>
          <a:ext cx="3479799" cy="8542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9933"/>
                <a:gridCol w="1159933"/>
                <a:gridCol w="1159933"/>
              </a:tblGrid>
              <a:tr h="351367"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b="1" u="none" strike="noStrike" dirty="0" smtClean="0">
                          <a:effectLst/>
                        </a:rPr>
                        <a:t>Dominio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b="1" u="none" strike="noStrike" dirty="0" smtClean="0">
                          <a:effectLst/>
                        </a:rPr>
                        <a:t>Provincia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b="1" u="none" strike="noStrike" dirty="0" smtClean="0">
                          <a:effectLst/>
                        </a:rPr>
                        <a:t>n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u="none" strike="noStrike" dirty="0">
                          <a:effectLst/>
                        </a:rPr>
                        <a:t>20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u="none" strike="noStrike" dirty="0">
                          <a:effectLst/>
                        </a:rPr>
                        <a:t>Galápagos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u="none" strike="noStrike" dirty="0">
                          <a:effectLst/>
                        </a:rPr>
                        <a:t>84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u="none" strike="noStrike" dirty="0">
                          <a:effectLst/>
                        </a:rPr>
                        <a:t>Total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u="none" strike="noStrike" dirty="0">
                          <a:effectLst/>
                        </a:rPr>
                        <a:t>-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u="none" strike="noStrike" dirty="0">
                          <a:effectLst/>
                        </a:rPr>
                        <a:t>84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87455"/>
              </p:ext>
            </p:extLst>
          </p:nvPr>
        </p:nvGraphicFramePr>
        <p:xfrm>
          <a:off x="4190587" y="5156470"/>
          <a:ext cx="3683412" cy="1013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7804"/>
                <a:gridCol w="1227804"/>
                <a:gridCol w="1227804"/>
              </a:tblGrid>
              <a:tr h="380893"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b="1" u="none" strike="noStrike" dirty="0" smtClean="0">
                          <a:effectLst/>
                        </a:rPr>
                        <a:t>Dominio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b="1" u="none" strike="noStrike" dirty="0" smtClean="0">
                          <a:effectLst/>
                        </a:rPr>
                        <a:t>Provincia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b="1" u="none" strike="noStrike" dirty="0" smtClean="0">
                          <a:effectLst/>
                        </a:rPr>
                        <a:t>n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0893"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u="none" strike="noStrike">
                          <a:effectLst/>
                        </a:rPr>
                        <a:t>20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u="none" strike="noStrike" dirty="0">
                          <a:effectLst/>
                        </a:rPr>
                        <a:t>Galápagos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u="none" strike="noStrike" dirty="0">
                          <a:effectLst/>
                        </a:rPr>
                        <a:t>60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03143"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u="none" strike="noStrike">
                          <a:effectLst/>
                        </a:rPr>
                        <a:t>Total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u="none" strike="noStrike">
                          <a:effectLst/>
                        </a:rPr>
                        <a:t>-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600" u="none" strike="noStrike" dirty="0">
                          <a:effectLst/>
                        </a:rPr>
                        <a:t>60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3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Introducción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973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4" y="517911"/>
            <a:ext cx="7737389" cy="672843"/>
          </a:xfrm>
        </p:spPr>
        <p:txBody>
          <a:bodyPr/>
          <a:lstStyle/>
          <a:p>
            <a:r>
              <a:rPr lang="es-419" dirty="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14" y="1411670"/>
            <a:ext cx="10039795" cy="1773063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Se ha presentado la necesidad </a:t>
            </a:r>
            <a:r>
              <a:rPr lang="es-MX" dirty="0"/>
              <a:t>de evaluar la implementación de </a:t>
            </a:r>
            <a:r>
              <a:rPr lang="es-MX" dirty="0" smtClean="0"/>
              <a:t>un proceso de cálculo de tamaño para viviendas en calidad de arriendo en 9 ciudades que son consideradas por el equipo del IPC.</a:t>
            </a:r>
            <a:endParaRPr lang="es-EC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 txBox="1">
            <a:spLocks/>
          </p:cNvSpPr>
          <p:nvPr/>
        </p:nvSpPr>
        <p:spPr>
          <a:xfrm>
            <a:off x="838200" y="3184733"/>
            <a:ext cx="7737389" cy="672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F28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dirty="0"/>
              <a:t>Objetivo General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 txBox="1">
            <a:spLocks/>
          </p:cNvSpPr>
          <p:nvPr/>
        </p:nvSpPr>
        <p:spPr>
          <a:xfrm>
            <a:off x="862555" y="4147710"/>
            <a:ext cx="9990912" cy="1517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64648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/>
              <a:t>Calculo de tamaño </a:t>
            </a:r>
            <a:r>
              <a:rPr lang="es-ES" dirty="0"/>
              <a:t>muestral </a:t>
            </a:r>
            <a:r>
              <a:rPr lang="es-ES" dirty="0" smtClean="0"/>
              <a:t>para Viviendas de Alquiler de la encuesta que mide los Índices de Precios al Consumidor (IPC).</a:t>
            </a:r>
          </a:p>
        </p:txBody>
      </p:sp>
    </p:spTree>
    <p:extLst>
      <p:ext uri="{BB962C8B-B14F-4D97-AF65-F5344CB8AC3E}">
        <p14:creationId xmlns:p14="http://schemas.microsoft.com/office/powerpoint/2010/main" val="29484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695" y="3082853"/>
            <a:ext cx="8517753" cy="1112109"/>
          </a:xfrm>
        </p:spPr>
        <p:txBody>
          <a:bodyPr>
            <a:normAutofit fontScale="90000"/>
          </a:bodyPr>
          <a:lstStyle/>
          <a:p>
            <a:r>
              <a:rPr lang="es-EC" dirty="0"/>
              <a:t>Marco </a:t>
            </a:r>
            <a:r>
              <a:rPr lang="es-EC" dirty="0" smtClean="0"/>
              <a:t>muestral y Dominios de Estudio</a:t>
            </a:r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02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436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Marco </a:t>
            </a:r>
            <a:r>
              <a:rPr lang="es-419" dirty="0" smtClean="0"/>
              <a:t>Muestral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41096" y="1601734"/>
            <a:ext cx="9788611" cy="444084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El insumo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considerado será la base de datos correspondiente al CENSO 2022.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Se definen como dominios de estudio las 9 ciudades que considera el IPC, se detallan en la siguiente pestaña.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Se consideran las viviendas que cumplen lo siguiente:</a:t>
            </a:r>
          </a:p>
          <a:p>
            <a:pPr marL="1028700" lvl="1" indent="-342900" algn="just">
              <a:buFont typeface="Wingdings" panose="05000000000000000000" pitchFamily="2" charset="2"/>
              <a:buChar char="ü"/>
            </a:pPr>
            <a:r>
              <a:rPr lang="es-419" dirty="0" smtClean="0">
                <a:solidFill>
                  <a:schemeClr val="accent1">
                    <a:lumMod val="50000"/>
                  </a:schemeClr>
                </a:solidFill>
              </a:rPr>
              <a:t>Tenencia: Arrendada o anticresis</a:t>
            </a:r>
          </a:p>
          <a:p>
            <a:pPr marL="1028700" lvl="1" indent="-342900" algn="just">
              <a:buFont typeface="Wingdings" panose="05000000000000000000" pitchFamily="2" charset="2"/>
              <a:buChar char="ü"/>
            </a:pPr>
            <a:r>
              <a:rPr lang="es-419" dirty="0" smtClean="0">
                <a:solidFill>
                  <a:schemeClr val="accent1">
                    <a:lumMod val="50000"/>
                  </a:schemeClr>
                </a:solidFill>
              </a:rPr>
              <a:t>Tipo de vivienda: Casa o departamento</a:t>
            </a:r>
          </a:p>
          <a:p>
            <a:pPr marL="1028700" lvl="1" indent="-342900" algn="just">
              <a:buFont typeface="Wingdings" panose="05000000000000000000" pitchFamily="2" charset="2"/>
              <a:buChar char="ü"/>
            </a:pPr>
            <a:r>
              <a:rPr lang="es-419" dirty="0" smtClean="0">
                <a:solidFill>
                  <a:schemeClr val="accent1">
                    <a:lumMod val="50000"/>
                  </a:schemeClr>
                </a:solidFill>
              </a:rPr>
              <a:t>Área: Urbana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Para el caso de Galápagos se considera a la provincia, parte urbana, como dominio de estudio.</a:t>
            </a:r>
          </a:p>
          <a:p>
            <a:pPr lvl="1" indent="0" algn="just">
              <a:buNone/>
            </a:pPr>
            <a:endParaRPr lang="es-419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204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Marco muestral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168101"/>
            <a:ext cx="9788611" cy="85048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El marco de muestreo queda constituido </a:t>
            </a:r>
            <a:r>
              <a:rPr lang="es-ES" dirty="0" smtClean="0"/>
              <a:t>de la siguiente manera:</a:t>
            </a: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 txBox="1">
            <a:spLocks/>
          </p:cNvSpPr>
          <p:nvPr/>
        </p:nvSpPr>
        <p:spPr>
          <a:xfrm>
            <a:off x="838200" y="2007079"/>
            <a:ext cx="9788611" cy="85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64648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723511"/>
              </p:ext>
            </p:extLst>
          </p:nvPr>
        </p:nvGraphicFramePr>
        <p:xfrm>
          <a:off x="3233393" y="2573512"/>
          <a:ext cx="5241302" cy="35855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7075"/>
                <a:gridCol w="2331391"/>
                <a:gridCol w="1302836"/>
              </a:tblGrid>
              <a:tr h="383071"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b="1" u="none" strike="noStrike" dirty="0" err="1">
                          <a:effectLst/>
                        </a:rPr>
                        <a:t>id_dom</a:t>
                      </a:r>
                      <a:endParaRPr lang="es-EC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b="1" u="none" strike="noStrike" dirty="0">
                          <a:effectLst/>
                        </a:rPr>
                        <a:t>Ciudad</a:t>
                      </a:r>
                      <a:endParaRPr lang="es-EC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b="1" u="none" strike="noStrike" dirty="0">
                          <a:effectLst/>
                        </a:rPr>
                        <a:t>N</a:t>
                      </a:r>
                      <a:endParaRPr lang="es-EC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4305"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010150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Cuenca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41231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4305"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070150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Machala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19172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4305"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>
                          <a:effectLst/>
                        </a:rPr>
                        <a:t>080150</a:t>
                      </a:r>
                      <a:endParaRPr lang="es-EC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Esmeraldas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7567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4305"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>
                          <a:effectLst/>
                        </a:rPr>
                        <a:t>090150</a:t>
                      </a:r>
                      <a:endParaRPr lang="es-EC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Guayaquil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143053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4305"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>
                          <a:effectLst/>
                        </a:rPr>
                        <a:t>110150</a:t>
                      </a:r>
                      <a:endParaRPr lang="es-EC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Loja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16310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4305"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>
                          <a:effectLst/>
                        </a:rPr>
                        <a:t>130850</a:t>
                      </a:r>
                      <a:endParaRPr lang="es-EC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Manta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12916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4305"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>
                          <a:effectLst/>
                        </a:rPr>
                        <a:t>170150</a:t>
                      </a:r>
                      <a:endParaRPr lang="es-EC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Quito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196100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4305"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>
                          <a:effectLst/>
                        </a:rPr>
                        <a:t>180150</a:t>
                      </a:r>
                      <a:endParaRPr lang="es-EC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Ambato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17477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4305"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>
                          <a:effectLst/>
                        </a:rPr>
                        <a:t>20</a:t>
                      </a:r>
                      <a:endParaRPr lang="es-EC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Galápagos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2737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83071"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>
                          <a:effectLst/>
                        </a:rPr>
                        <a:t>230150</a:t>
                      </a:r>
                      <a:endParaRPr lang="es-EC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Sto. Domingo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u="none" strike="noStrike" dirty="0">
                          <a:effectLst/>
                        </a:rPr>
                        <a:t>30327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4305"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b="1" u="none" strike="noStrike">
                          <a:effectLst/>
                        </a:rPr>
                        <a:t>Total</a:t>
                      </a:r>
                      <a:endParaRPr lang="es-EC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b="1" u="none" strike="noStrike" dirty="0">
                          <a:effectLst/>
                        </a:rPr>
                        <a:t>-</a:t>
                      </a:r>
                      <a:endParaRPr lang="es-EC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800" b="1" u="none" strike="noStrike" dirty="0">
                          <a:effectLst/>
                        </a:rPr>
                        <a:t>486890</a:t>
                      </a:r>
                      <a:endParaRPr lang="es-EC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3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Insumos</a:t>
            </a:r>
            <a:endParaRPr lang="es-EC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(ENEMDU – 202</a:t>
            </a:r>
            <a:r>
              <a:rPr lang="es-EC" dirty="0" smtClean="0"/>
              <a:t>4)</a:t>
            </a:r>
          </a:p>
          <a:p>
            <a:endParaRPr lang="es-ES" dirty="0" smtClean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03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291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Insumos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41096" y="1111540"/>
            <a:ext cx="9788611" cy="5256266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Se dispone de los resultados de la ENEMDU-2024. Esta operación estadística recoge información de nuestro interés:</a:t>
            </a:r>
          </a:p>
          <a:p>
            <a:pPr marL="1028700" lvl="1" indent="-342900" algn="just"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Tenencia 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de la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vivienda</a:t>
            </a:r>
          </a:p>
          <a:p>
            <a:pPr marL="1028700" lvl="1" indent="-342900" algn="just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Cual es el valor que pagaría mensualmente por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arriendo</a:t>
            </a:r>
          </a:p>
          <a:p>
            <a:pPr marL="1028700" lvl="1" indent="-342900" algn="just"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Tipo de vivienda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Se define un diseño de muestra para las estimaciones de la “media de pago de arriendo”. Esto para los dominios definidos.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Para el caso de Galápagos se considera toda la provincia para la estimación.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Se definen dos escenarios de estudio para las estimaciones:</a:t>
            </a:r>
          </a:p>
          <a:p>
            <a:pPr marL="1028700" lvl="1" indent="-342900" algn="just">
              <a:buFont typeface="Wingdings" panose="05000000000000000000" pitchFamily="2" charset="2"/>
              <a:buChar char="ü"/>
            </a:pP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Escenario 1: Ciudades</a:t>
            </a:r>
          </a:p>
          <a:p>
            <a:pPr marL="1028700" lvl="1" indent="-342900" algn="just">
              <a:buFont typeface="Wingdings" panose="05000000000000000000" pitchFamily="2" charset="2"/>
              <a:buChar char="ü"/>
            </a:pP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Escenario 2: Ciudades y tipo de viviendas</a:t>
            </a:r>
          </a:p>
          <a:p>
            <a:pPr lvl="1" indent="0" algn="just">
              <a:buNone/>
            </a:pPr>
            <a:endParaRPr lang="es-419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325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Estimaciones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952655"/>
            <a:ext cx="9788611" cy="85048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Escenario 1 (izquierda), escenario 2 (derecha):</a:t>
            </a: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 txBox="1">
            <a:spLocks/>
          </p:cNvSpPr>
          <p:nvPr/>
        </p:nvSpPr>
        <p:spPr>
          <a:xfrm>
            <a:off x="838200" y="2007079"/>
            <a:ext cx="9788611" cy="85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64648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718936"/>
              </p:ext>
            </p:extLst>
          </p:nvPr>
        </p:nvGraphicFramePr>
        <p:xfrm>
          <a:off x="1617931" y="2523013"/>
          <a:ext cx="3394016" cy="2430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838"/>
                <a:gridCol w="1285336"/>
                <a:gridCol w="871268"/>
                <a:gridCol w="448574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</a:rPr>
                        <a:t>dominio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Ciudad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 smtClean="0">
                          <a:effectLst/>
                        </a:rPr>
                        <a:t>Media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</a:rPr>
                        <a:t>n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010150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Cuenca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225,47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2342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070150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Machala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167,40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1338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080150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Esmeraldas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124,63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310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090150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Guayaquil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199,00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1796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110150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Loja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164,31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278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130850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Manta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154,63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24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170150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Quito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185,15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3466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180150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Ambato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168,33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1936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20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Galápagos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254,30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193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230150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Sto. Domingo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129,86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242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91767"/>
              </p:ext>
            </p:extLst>
          </p:nvPr>
        </p:nvGraphicFramePr>
        <p:xfrm>
          <a:off x="6392172" y="1625498"/>
          <a:ext cx="3605842" cy="4985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27"/>
                <a:gridCol w="1310330"/>
                <a:gridCol w="983411"/>
                <a:gridCol w="448574"/>
              </a:tblGrid>
              <a:tr h="33471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C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dominio</a:t>
                      </a:r>
                    </a:p>
                  </a:txBody>
                  <a:tcPr marL="7438" marR="7438" marT="743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C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Ciudad</a:t>
                      </a:r>
                      <a:endParaRPr lang="es-EC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8" marR="7438" marT="743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C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</a:t>
                      </a:r>
                      <a:endParaRPr lang="es-EC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8" marR="7438" marT="743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C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7438" marR="7438" marT="743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7851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010150_1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Cuenca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266,44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730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851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010150_2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Cuenca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206,42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1612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851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070150_1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Machala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175,27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572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</a:tr>
              <a:tr h="17851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070150_2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Machala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161,51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766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080150_1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Esmeraldas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117,35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192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080150_2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Esmeraldas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138,42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118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851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090150_1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Guayaquil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222,38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466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</a:tr>
              <a:tr h="17851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090150_2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Guayaquil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191,34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1330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</a:tr>
              <a:tr h="17851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110150_1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Loja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163,19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67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851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110150_2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Loja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164,64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211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851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130850_1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Manta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245,23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6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</a:tr>
              <a:tr h="17851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130850_2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Manta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125,61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18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</a:tr>
              <a:tr h="17851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170150_1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Quito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214,67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502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851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170150_2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Quito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180,12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2964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851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180150_1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Ambato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196,81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309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</a:tr>
              <a:tr h="17851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180150_2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Ambato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>
                          <a:effectLst/>
                        </a:rPr>
                        <a:t>162,95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1627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/>
                </a:tc>
              </a:tr>
              <a:tr h="17851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20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Galápagos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254,30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</a:rPr>
                        <a:t>193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8" marR="7438" marT="7438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230150_1</a:t>
                      </a:r>
                    </a:p>
                  </a:txBody>
                  <a:tcPr marL="7438" marR="7438" marT="7438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Sto. Domingo</a:t>
                      </a:r>
                    </a:p>
                  </a:txBody>
                  <a:tcPr marL="7438" marR="7438" marT="7438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130,22</a:t>
                      </a:r>
                    </a:p>
                  </a:txBody>
                  <a:tcPr marL="7438" marR="7438" marT="7438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 marL="7438" marR="7438" marT="7438" marB="0" anchor="ctr">
                    <a:solidFill>
                      <a:srgbClr val="E9EBF5"/>
                    </a:solidFill>
                  </a:tcPr>
                </a:tc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230150_2</a:t>
                      </a:r>
                    </a:p>
                  </a:txBody>
                  <a:tcPr marL="7438" marR="7438" marT="7438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Sto. Domingo</a:t>
                      </a:r>
                    </a:p>
                  </a:txBody>
                  <a:tcPr marL="7438" marR="7438" marT="7438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129,62</a:t>
                      </a:r>
                    </a:p>
                  </a:txBody>
                  <a:tcPr marL="7438" marR="7438" marT="7438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</a:p>
                  </a:txBody>
                  <a:tcPr marL="7438" marR="7438" marT="7438" marB="0" anchor="ctr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7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884</Words>
  <Application>Microsoft Office PowerPoint</Application>
  <PresentationFormat>Panorámica</PresentationFormat>
  <Paragraphs>438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Tema de Office</vt:lpstr>
      <vt:lpstr>AVANCES REALIZADOS CON RESPECTO AL  CALCULO DEL TAMAÑO DE MUESTRA DEL NUEVO IPC </vt:lpstr>
      <vt:lpstr>Introducción</vt:lpstr>
      <vt:lpstr>Introducción</vt:lpstr>
      <vt:lpstr>Marco muestral y Dominios de Estudio</vt:lpstr>
      <vt:lpstr>Marco Muestral</vt:lpstr>
      <vt:lpstr>Marco muestral</vt:lpstr>
      <vt:lpstr>Insumos</vt:lpstr>
      <vt:lpstr>Insumos</vt:lpstr>
      <vt:lpstr>Estimaciones</vt:lpstr>
      <vt:lpstr>Tamaño muestral</vt:lpstr>
      <vt:lpstr>Tamaño muestral</vt:lpstr>
      <vt:lpstr>Tamaño muestral</vt:lpstr>
      <vt:lpstr>Tamaño muestral </vt:lpstr>
      <vt:lpstr>Tamaño muestral - Galápagos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INEC Omar Llambo</cp:lastModifiedBy>
  <cp:revision>79</cp:revision>
  <dcterms:created xsi:type="dcterms:W3CDTF">2021-10-01T15:30:25Z</dcterms:created>
  <dcterms:modified xsi:type="dcterms:W3CDTF">2025-04-02T16:30:37Z</dcterms:modified>
</cp:coreProperties>
</file>