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2" r:id="rId5"/>
    <p:sldId id="261" r:id="rId6"/>
    <p:sldId id="263" r:id="rId7"/>
    <p:sldId id="268" r:id="rId8"/>
    <p:sldId id="267" r:id="rId9"/>
    <p:sldId id="269" r:id="rId10"/>
    <p:sldId id="270" r:id="rId11"/>
    <p:sldId id="260" r:id="rId12"/>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E71FF"/>
    <a:srgbClr val="1F285D"/>
    <a:srgbClr val="64648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405"/>
  </p:normalViewPr>
  <p:slideViewPr>
    <p:cSldViewPr snapToGrid="0" snapToObjects="1">
      <p:cViewPr varScale="1">
        <p:scale>
          <a:sx n="89" d="100"/>
          <a:sy n="89" d="100"/>
        </p:scale>
        <p:origin x="43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96F13414-8F03-A442-8ACD-2DC9B0A2CB5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7735410B-9B5C-1D48-ACA9-2246B305F584}"/>
              </a:ext>
            </a:extLst>
          </p:cNvPr>
          <p:cNvSpPr>
            <a:spLocks noGrp="1"/>
          </p:cNvSpPr>
          <p:nvPr>
            <p:ph type="ctrTitle" hasCustomPrompt="1"/>
          </p:nvPr>
        </p:nvSpPr>
        <p:spPr>
          <a:xfrm>
            <a:off x="1524000" y="1122363"/>
            <a:ext cx="9144000" cy="2387600"/>
          </a:xfrm>
        </p:spPr>
        <p:txBody>
          <a:bodyPr anchor="b"/>
          <a:lstStyle>
            <a:lvl1pPr algn="l">
              <a:defRPr sz="6000" b="1">
                <a:solidFill>
                  <a:schemeClr val="bg1"/>
                </a:solidFill>
              </a:defRPr>
            </a:lvl1pPr>
          </a:lstStyle>
          <a:p>
            <a:r>
              <a:rPr lang="es-ES" dirty="0"/>
              <a:t>Título de la presentación</a:t>
            </a:r>
            <a:endParaRPr lang="es-419" dirty="0"/>
          </a:p>
        </p:txBody>
      </p:sp>
      <p:sp>
        <p:nvSpPr>
          <p:cNvPr id="3" name="Subtítulo 2">
            <a:extLst>
              <a:ext uri="{FF2B5EF4-FFF2-40B4-BE49-F238E27FC236}">
                <a16:creationId xmlns:a16="http://schemas.microsoft.com/office/drawing/2014/main" xmlns="" id="{E21AF1D1-197D-4A4F-9050-E4D327563361}"/>
              </a:ext>
            </a:extLst>
          </p:cNvPr>
          <p:cNvSpPr>
            <a:spLocks noGrp="1"/>
          </p:cNvSpPr>
          <p:nvPr>
            <p:ph type="subTitle" idx="1" hasCustomPrompt="1"/>
          </p:nvPr>
        </p:nvSpPr>
        <p:spPr>
          <a:xfrm>
            <a:off x="1524000" y="3663823"/>
            <a:ext cx="9144000" cy="655002"/>
          </a:xfrm>
        </p:spPr>
        <p:txBody>
          <a:bodyPr>
            <a:normAutofit/>
          </a:bodyPr>
          <a:lstStyle>
            <a:lvl1pPr marL="0" indent="0" algn="l">
              <a:buNone/>
              <a:defRPr sz="3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Agregar subtítulo</a:t>
            </a:r>
            <a:endParaRPr lang="es-419" dirty="0"/>
          </a:p>
        </p:txBody>
      </p:sp>
    </p:spTree>
    <p:extLst>
      <p:ext uri="{BB962C8B-B14F-4D97-AF65-F5344CB8AC3E}">
        <p14:creationId xmlns:p14="http://schemas.microsoft.com/office/powerpoint/2010/main" val="2585728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EBEF04C5-841F-5A4D-8783-DCC17722801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6BD8743C-6899-8944-AB92-EAB5AE3FB04E}"/>
              </a:ext>
            </a:extLst>
          </p:cNvPr>
          <p:cNvSpPr>
            <a:spLocks noGrp="1"/>
          </p:cNvSpPr>
          <p:nvPr>
            <p:ph type="title" hasCustomPrompt="1"/>
          </p:nvPr>
        </p:nvSpPr>
        <p:spPr>
          <a:xfrm>
            <a:off x="2829696" y="2681415"/>
            <a:ext cx="8517753" cy="1112109"/>
          </a:xfrm>
        </p:spPr>
        <p:txBody>
          <a:bodyPr anchor="b"/>
          <a:lstStyle>
            <a:lvl1pPr>
              <a:defRPr sz="6000" b="1">
                <a:solidFill>
                  <a:schemeClr val="bg1"/>
                </a:solidFill>
              </a:defRPr>
            </a:lvl1pPr>
          </a:lstStyle>
          <a:p>
            <a:r>
              <a:rPr lang="es-ES" dirty="0"/>
              <a:t>Modificar título</a:t>
            </a:r>
            <a:endParaRPr lang="es-419" dirty="0"/>
          </a:p>
        </p:txBody>
      </p:sp>
      <p:sp>
        <p:nvSpPr>
          <p:cNvPr id="3" name="Marcador de texto 2">
            <a:extLst>
              <a:ext uri="{FF2B5EF4-FFF2-40B4-BE49-F238E27FC236}">
                <a16:creationId xmlns:a16="http://schemas.microsoft.com/office/drawing/2014/main" xmlns="" id="{65BCDE19-0EEF-0943-B986-6235A0F9902C}"/>
              </a:ext>
            </a:extLst>
          </p:cNvPr>
          <p:cNvSpPr>
            <a:spLocks noGrp="1"/>
          </p:cNvSpPr>
          <p:nvPr>
            <p:ph type="body" idx="1" hasCustomPrompt="1"/>
          </p:nvPr>
        </p:nvSpPr>
        <p:spPr>
          <a:xfrm>
            <a:off x="2829696" y="4008696"/>
            <a:ext cx="8517753" cy="563305"/>
          </a:xfrm>
        </p:spPr>
        <p:txBody>
          <a:bodyPr>
            <a:normAutofit/>
          </a:bodyPr>
          <a:lstStyle>
            <a:lvl1pPr marL="0" indent="0">
              <a:buNone/>
              <a:defRPr sz="32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s-ES" dirty="0"/>
              <a:t>Modificar subtítulo</a:t>
            </a:r>
            <a:endParaRPr lang="es-419" dirty="0"/>
          </a:p>
        </p:txBody>
      </p:sp>
      <p:sp>
        <p:nvSpPr>
          <p:cNvPr id="10" name="Marcador de texto 6">
            <a:extLst>
              <a:ext uri="{FF2B5EF4-FFF2-40B4-BE49-F238E27FC236}">
                <a16:creationId xmlns:a16="http://schemas.microsoft.com/office/drawing/2014/main" xmlns="" id="{238A4921-827D-E746-ACF8-162C8F41417F}"/>
              </a:ext>
            </a:extLst>
          </p:cNvPr>
          <p:cNvSpPr>
            <a:spLocks noGrp="1"/>
          </p:cNvSpPr>
          <p:nvPr>
            <p:ph type="body" sz="quarter" idx="10" hasCustomPrompt="1"/>
          </p:nvPr>
        </p:nvSpPr>
        <p:spPr>
          <a:xfrm>
            <a:off x="3010306" y="987146"/>
            <a:ext cx="1665287" cy="1257694"/>
          </a:xfrm>
        </p:spPr>
        <p:txBody>
          <a:bodyPr>
            <a:noAutofit/>
          </a:bodyPr>
          <a:lstStyle>
            <a:lvl1pPr marL="0" indent="0" algn="ctr">
              <a:buNone/>
              <a:defRPr sz="8800" b="1">
                <a:solidFill>
                  <a:srgbClr val="5E71FF"/>
                </a:solidFill>
              </a:defRPr>
            </a:lvl1pPr>
          </a:lstStyle>
          <a:p>
            <a:pPr lvl="0"/>
            <a:r>
              <a:rPr lang="es-MX" dirty="0"/>
              <a:t>01</a:t>
            </a:r>
            <a:endParaRPr lang="es-EC" dirty="0"/>
          </a:p>
        </p:txBody>
      </p:sp>
    </p:spTree>
    <p:extLst>
      <p:ext uri="{BB962C8B-B14F-4D97-AF65-F5344CB8AC3E}">
        <p14:creationId xmlns:p14="http://schemas.microsoft.com/office/powerpoint/2010/main" val="2684397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xmlns="" id="{AC82C9D5-7EBB-B246-ABB9-5DCE94B355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9" name="Marcador de texto 12">
            <a:extLst>
              <a:ext uri="{FF2B5EF4-FFF2-40B4-BE49-F238E27FC236}">
                <a16:creationId xmlns:a16="http://schemas.microsoft.com/office/drawing/2014/main" xmlns="" id="{5AA863C6-E4BB-7246-8E29-38C1A6D52323}"/>
              </a:ext>
            </a:extLst>
          </p:cNvPr>
          <p:cNvSpPr>
            <a:spLocks noGrp="1"/>
          </p:cNvSpPr>
          <p:nvPr>
            <p:ph type="body" sz="quarter" idx="11" hasCustomPrompt="1"/>
          </p:nvPr>
        </p:nvSpPr>
        <p:spPr>
          <a:xfrm>
            <a:off x="11083969" y="6289632"/>
            <a:ext cx="728662" cy="457629"/>
          </a:xfrm>
        </p:spPr>
        <p:txBody>
          <a:bodyPr/>
          <a:lstStyle>
            <a:lvl1pPr marL="0" indent="0" algn="ctr">
              <a:buNone/>
              <a:defRPr b="1">
                <a:solidFill>
                  <a:schemeClr val="bg1"/>
                </a:solidFill>
              </a:defRPr>
            </a:lvl1pPr>
          </a:lstStyle>
          <a:p>
            <a:r>
              <a:rPr lang="es-ES" dirty="0"/>
              <a:t>01</a:t>
            </a:r>
            <a:endParaRPr lang="es-419" dirty="0"/>
          </a:p>
        </p:txBody>
      </p:sp>
    </p:spTree>
    <p:extLst>
      <p:ext uri="{BB962C8B-B14F-4D97-AF65-F5344CB8AC3E}">
        <p14:creationId xmlns:p14="http://schemas.microsoft.com/office/powerpoint/2010/main" val="359590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xmlns="" id="{A3A6E091-7C03-A443-A6D2-38D7BDCE83D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a16="http://schemas.microsoft.com/office/drawing/2014/main" xmlns="" id="{850ADB42-67F8-B244-80CB-7A4A6F8B8139}"/>
              </a:ext>
            </a:extLst>
          </p:cNvPr>
          <p:cNvSpPr>
            <a:spLocks noGrp="1"/>
          </p:cNvSpPr>
          <p:nvPr>
            <p:ph type="title" hasCustomPrompt="1"/>
          </p:nvPr>
        </p:nvSpPr>
        <p:spPr>
          <a:xfrm>
            <a:off x="838200" y="340411"/>
            <a:ext cx="7737389" cy="672843"/>
          </a:xfrm>
        </p:spPr>
        <p:txBody>
          <a:bodyPr>
            <a:normAutofit/>
          </a:bodyPr>
          <a:lstStyle>
            <a:lvl1pPr>
              <a:defRPr sz="3600" b="1">
                <a:solidFill>
                  <a:srgbClr val="1F285D"/>
                </a:solidFill>
              </a:defRPr>
            </a:lvl1pPr>
          </a:lstStyle>
          <a:p>
            <a:r>
              <a:rPr lang="es-ES" dirty="0"/>
              <a:t>Editar título</a:t>
            </a:r>
            <a:endParaRPr lang="es-419" dirty="0"/>
          </a:p>
        </p:txBody>
      </p:sp>
      <p:sp>
        <p:nvSpPr>
          <p:cNvPr id="11" name="Marcador de texto 10">
            <a:extLst>
              <a:ext uri="{FF2B5EF4-FFF2-40B4-BE49-F238E27FC236}">
                <a16:creationId xmlns:a16="http://schemas.microsoft.com/office/drawing/2014/main" xmlns="" id="{FE0C7826-BD6F-3F44-93EE-AB675BEF60DB}"/>
              </a:ext>
            </a:extLst>
          </p:cNvPr>
          <p:cNvSpPr>
            <a:spLocks noGrp="1"/>
          </p:cNvSpPr>
          <p:nvPr>
            <p:ph type="body" sz="quarter" idx="10" hasCustomPrompt="1"/>
          </p:nvPr>
        </p:nvSpPr>
        <p:spPr>
          <a:xfrm>
            <a:off x="838200" y="1012825"/>
            <a:ext cx="7737475" cy="457629"/>
          </a:xfrm>
        </p:spPr>
        <p:txBody>
          <a:bodyPr>
            <a:normAutofit/>
          </a:bodyPr>
          <a:lstStyle>
            <a:lvl1pPr marL="0" indent="0">
              <a:buNone/>
              <a:defRPr sz="2400">
                <a:solidFill>
                  <a:srgbClr val="646481"/>
                </a:solidFill>
              </a:defRPr>
            </a:lvl1pPr>
          </a:lstStyle>
          <a:p>
            <a:r>
              <a:rPr lang="es-ES" dirty="0"/>
              <a:t>Haga clic para modificar</a:t>
            </a:r>
            <a:endParaRPr lang="es-419" dirty="0"/>
          </a:p>
        </p:txBody>
      </p:sp>
      <p:sp>
        <p:nvSpPr>
          <p:cNvPr id="13" name="Marcador de texto 12">
            <a:extLst>
              <a:ext uri="{FF2B5EF4-FFF2-40B4-BE49-F238E27FC236}">
                <a16:creationId xmlns:a16="http://schemas.microsoft.com/office/drawing/2014/main" xmlns="" id="{8DAAF717-D746-FE4F-A5F1-E3136E0F16AD}"/>
              </a:ext>
            </a:extLst>
          </p:cNvPr>
          <p:cNvSpPr>
            <a:spLocks noGrp="1"/>
          </p:cNvSpPr>
          <p:nvPr>
            <p:ph type="body" sz="quarter" idx="11" hasCustomPrompt="1"/>
          </p:nvPr>
        </p:nvSpPr>
        <p:spPr>
          <a:xfrm>
            <a:off x="11083969" y="6289632"/>
            <a:ext cx="728662" cy="457629"/>
          </a:xfrm>
        </p:spPr>
        <p:txBody>
          <a:bodyPr/>
          <a:lstStyle>
            <a:lvl1pPr marL="0" indent="0" algn="ctr">
              <a:buNone/>
              <a:defRPr b="1">
                <a:solidFill>
                  <a:schemeClr val="bg1"/>
                </a:solidFill>
              </a:defRPr>
            </a:lvl1pPr>
          </a:lstStyle>
          <a:p>
            <a:r>
              <a:rPr lang="es-ES" dirty="0"/>
              <a:t>01</a:t>
            </a:r>
            <a:endParaRPr lang="es-419" dirty="0"/>
          </a:p>
        </p:txBody>
      </p:sp>
    </p:spTree>
    <p:extLst>
      <p:ext uri="{BB962C8B-B14F-4D97-AF65-F5344CB8AC3E}">
        <p14:creationId xmlns:p14="http://schemas.microsoft.com/office/powerpoint/2010/main" val="3164595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xmlns="" id="{872A9304-47E7-E44B-BC9B-3F5C92870A8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704005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xmlns="" id="{01BABDA2-023C-7945-BF86-BEAA5004E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xmlns="" id="{B7FA23C8-2E4E-5046-8259-E2E2139786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419"/>
          </a:p>
        </p:txBody>
      </p:sp>
      <p:sp>
        <p:nvSpPr>
          <p:cNvPr id="4" name="Marcador de fecha 3">
            <a:extLst>
              <a:ext uri="{FF2B5EF4-FFF2-40B4-BE49-F238E27FC236}">
                <a16:creationId xmlns:a16="http://schemas.microsoft.com/office/drawing/2014/main" xmlns="" id="{5C005DD2-86EC-2440-A7E7-B841DBFD7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BEA569-A74A-4F40-B8C4-0DF053AB9BE6}" type="datetimeFigureOut">
              <a:rPr lang="es-419" smtClean="0"/>
              <a:t>2/4/2025</a:t>
            </a:fld>
            <a:endParaRPr lang="es-419"/>
          </a:p>
        </p:txBody>
      </p:sp>
      <p:sp>
        <p:nvSpPr>
          <p:cNvPr id="5" name="Marcador de pie de página 4">
            <a:extLst>
              <a:ext uri="{FF2B5EF4-FFF2-40B4-BE49-F238E27FC236}">
                <a16:creationId xmlns:a16="http://schemas.microsoft.com/office/drawing/2014/main" xmlns="" id="{FAAEDE95-BF79-354F-9D02-2C24B8EB6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419"/>
          </a:p>
        </p:txBody>
      </p:sp>
      <p:sp>
        <p:nvSpPr>
          <p:cNvPr id="6" name="Marcador de número de diapositiva 5">
            <a:extLst>
              <a:ext uri="{FF2B5EF4-FFF2-40B4-BE49-F238E27FC236}">
                <a16:creationId xmlns:a16="http://schemas.microsoft.com/office/drawing/2014/main" xmlns="" id="{75348DA7-A2C8-4B42-8734-0C9E18D34D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F55D62-19B0-8644-950B-6F136B21E2CE}" type="slidenum">
              <a:rPr lang="es-419" smtClean="0"/>
              <a:t>‹Nº›</a:t>
            </a:fld>
            <a:endParaRPr lang="es-419"/>
          </a:p>
        </p:txBody>
      </p:sp>
    </p:spTree>
    <p:extLst>
      <p:ext uri="{BB962C8B-B14F-4D97-AF65-F5344CB8AC3E}">
        <p14:creationId xmlns:p14="http://schemas.microsoft.com/office/powerpoint/2010/main" val="202413504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54" r:id="rId4"/>
    <p:sldLayoutId id="2147483655"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BCE74EF7-2C04-A342-AAD9-E694CF9B7FF3}"/>
              </a:ext>
            </a:extLst>
          </p:cNvPr>
          <p:cNvSpPr>
            <a:spLocks noGrp="1"/>
          </p:cNvSpPr>
          <p:nvPr>
            <p:ph type="ctrTitle"/>
          </p:nvPr>
        </p:nvSpPr>
        <p:spPr>
          <a:xfrm>
            <a:off x="1245375" y="1583289"/>
            <a:ext cx="9144000" cy="2387600"/>
          </a:xfrm>
        </p:spPr>
        <p:txBody>
          <a:bodyPr>
            <a:normAutofit fontScale="90000"/>
          </a:bodyPr>
          <a:lstStyle/>
          <a:p>
            <a:r>
              <a:rPr lang="es-MX" sz="5300" dirty="0"/>
              <a:t>AVANCES REALIZADOS CON RESPECTO </a:t>
            </a:r>
            <a:r>
              <a:rPr lang="es-MX" sz="5300" dirty="0" smtClean="0"/>
              <a:t>AL  CALCULO DEL TAMAÑO DE MUESTRA </a:t>
            </a:r>
            <a:r>
              <a:rPr lang="es-MX" sz="5300" dirty="0"/>
              <a:t>DEL NUEVO </a:t>
            </a:r>
            <a:r>
              <a:rPr lang="es-MX" sz="5300" dirty="0" smtClean="0"/>
              <a:t>IPC</a:t>
            </a:r>
            <a:r>
              <a:rPr lang="es-MX" dirty="0" smtClean="0"/>
              <a:t/>
            </a:r>
            <a:br>
              <a:rPr lang="es-MX" dirty="0" smtClean="0"/>
            </a:br>
            <a:endParaRPr lang="es-419" dirty="0"/>
          </a:p>
        </p:txBody>
      </p:sp>
      <p:sp>
        <p:nvSpPr>
          <p:cNvPr id="3" name="Subtítulo 2">
            <a:extLst>
              <a:ext uri="{FF2B5EF4-FFF2-40B4-BE49-F238E27FC236}">
                <a16:creationId xmlns:a16="http://schemas.microsoft.com/office/drawing/2014/main" xmlns="" id="{B5FE04B9-C334-374C-9980-1DEA7FC07A62}"/>
              </a:ext>
            </a:extLst>
          </p:cNvPr>
          <p:cNvSpPr>
            <a:spLocks noGrp="1"/>
          </p:cNvSpPr>
          <p:nvPr>
            <p:ph type="subTitle" idx="1"/>
          </p:nvPr>
        </p:nvSpPr>
        <p:spPr>
          <a:xfrm>
            <a:off x="1524000" y="4451180"/>
            <a:ext cx="9144000" cy="655002"/>
          </a:xfrm>
        </p:spPr>
        <p:txBody>
          <a:bodyPr/>
          <a:lstStyle/>
          <a:p>
            <a:r>
              <a:rPr lang="es-419" dirty="0"/>
              <a:t>DINEM</a:t>
            </a:r>
          </a:p>
        </p:txBody>
      </p:sp>
      <p:sp>
        <p:nvSpPr>
          <p:cNvPr id="4" name="Rectángulo redondeado 3">
            <a:extLst>
              <a:ext uri="{FF2B5EF4-FFF2-40B4-BE49-F238E27FC236}">
                <a16:creationId xmlns:a16="http://schemas.microsoft.com/office/drawing/2014/main" xmlns="" id="{7501EF41-F281-6D48-9E26-1B14A4817180}"/>
              </a:ext>
            </a:extLst>
          </p:cNvPr>
          <p:cNvSpPr/>
          <p:nvPr/>
        </p:nvSpPr>
        <p:spPr>
          <a:xfrm>
            <a:off x="1523999" y="5106182"/>
            <a:ext cx="3582839" cy="480291"/>
          </a:xfrm>
          <a:prstGeom prst="roundRect">
            <a:avLst/>
          </a:prstGeom>
          <a:solidFill>
            <a:srgbClr val="5E71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sz="2400" dirty="0" smtClean="0"/>
              <a:t>Abril, 2025</a:t>
            </a:r>
            <a:endParaRPr lang="es-419" sz="2400" dirty="0"/>
          </a:p>
        </p:txBody>
      </p:sp>
      <p:sp>
        <p:nvSpPr>
          <p:cNvPr id="5" name="CuadroTexto 4"/>
          <p:cNvSpPr txBox="1"/>
          <p:nvPr/>
        </p:nvSpPr>
        <p:spPr>
          <a:xfrm>
            <a:off x="1523999" y="3439097"/>
            <a:ext cx="4876656" cy="646331"/>
          </a:xfrm>
          <a:prstGeom prst="rect">
            <a:avLst/>
          </a:prstGeom>
          <a:solidFill>
            <a:srgbClr val="5E71FF"/>
          </a:solidFill>
        </p:spPr>
        <p:txBody>
          <a:bodyPr wrap="none" rtlCol="0">
            <a:spAutoFit/>
          </a:bodyPr>
          <a:lstStyle/>
          <a:p>
            <a:r>
              <a:rPr lang="es-MX" sz="3600" dirty="0"/>
              <a:t>Unidades Educativas</a:t>
            </a:r>
            <a:endParaRPr lang="es-EC" sz="3600" dirty="0"/>
          </a:p>
        </p:txBody>
      </p:sp>
    </p:spTree>
    <p:extLst>
      <p:ext uri="{BB962C8B-B14F-4D97-AF65-F5344CB8AC3E}">
        <p14:creationId xmlns:p14="http://schemas.microsoft.com/office/powerpoint/2010/main" val="588417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696AD-97AE-0A4B-866A-8E7F94749276}"/>
              </a:ext>
            </a:extLst>
          </p:cNvPr>
          <p:cNvSpPr>
            <a:spLocks noGrp="1"/>
          </p:cNvSpPr>
          <p:nvPr>
            <p:ph type="title"/>
          </p:nvPr>
        </p:nvSpPr>
        <p:spPr/>
        <p:txBody>
          <a:bodyPr/>
          <a:lstStyle/>
          <a:p>
            <a:r>
              <a:rPr lang="es-MX" dirty="0"/>
              <a:t>Tamaño </a:t>
            </a:r>
            <a:r>
              <a:rPr lang="es-MX" dirty="0" err="1"/>
              <a:t>muestral</a:t>
            </a:r>
            <a:endParaRPr lang="es-419" dirty="0"/>
          </a:p>
        </p:txBody>
      </p:sp>
      <p:sp>
        <p:nvSpPr>
          <p:cNvPr id="3" name="Marcador de texto 2">
            <a:extLst>
              <a:ext uri="{FF2B5EF4-FFF2-40B4-BE49-F238E27FC236}">
                <a16:creationId xmlns:a16="http://schemas.microsoft.com/office/drawing/2014/main" xmlns:a14="http://schemas.microsoft.com/office/drawing/2010/main" xmlns:mc="http://schemas.openxmlformats.org/markup-compatibility/2006" xmlns="" id="{A9DA794A-A9ED-D74B-9816-ABA56B940347}"/>
              </a:ext>
            </a:extLst>
          </p:cNvPr>
          <p:cNvSpPr>
            <a:spLocks noGrp="1"/>
          </p:cNvSpPr>
          <p:nvPr>
            <p:ph type="body" sz="quarter" idx="10"/>
          </p:nvPr>
        </p:nvSpPr>
        <p:spPr>
          <a:xfrm>
            <a:off x="796000" y="1168101"/>
            <a:ext cx="10582242" cy="5206820"/>
          </a:xfrm>
        </p:spPr>
        <p:txBody>
          <a:bodyPr>
            <a:normAutofit/>
          </a:bodyPr>
          <a:lstStyle/>
          <a:p>
            <a:pPr marL="342900" indent="-342900" algn="just">
              <a:buFont typeface="Arial" panose="020B0604020202020204" pitchFamily="34" charset="0"/>
              <a:buChar char="•"/>
            </a:pPr>
            <a:r>
              <a:rPr lang="es-ES" dirty="0" smtClean="0"/>
              <a:t>Dos cálculos: A nivel NACIONAL y para cada DOMINIO.</a:t>
            </a:r>
          </a:p>
          <a:p>
            <a:pPr marL="342900" indent="-342900" algn="just">
              <a:buFont typeface="Arial" panose="020B0604020202020204" pitchFamily="34" charset="0"/>
              <a:buChar char="•"/>
            </a:pPr>
            <a:r>
              <a:rPr lang="es-ES" dirty="0" smtClean="0"/>
              <a:t>Nivel de confianza: 90% - Error:10%</a:t>
            </a:r>
            <a:endParaRPr lang="es-ES" dirty="0"/>
          </a:p>
        </p:txBody>
      </p:sp>
      <p:sp>
        <p:nvSpPr>
          <p:cNvPr id="4" name="Marcador de texto 3">
            <a:extLst>
              <a:ext uri="{FF2B5EF4-FFF2-40B4-BE49-F238E27FC236}">
                <a16:creationId xmlns:a16="http://schemas.microsoft.com/office/drawing/2014/main" xmlns="" id="{3C5C67A1-29D7-1048-826C-D7445004ADF8}"/>
              </a:ext>
            </a:extLst>
          </p:cNvPr>
          <p:cNvSpPr>
            <a:spLocks noGrp="1"/>
          </p:cNvSpPr>
          <p:nvPr>
            <p:ph type="body" sz="quarter" idx="11"/>
          </p:nvPr>
        </p:nvSpPr>
        <p:spPr/>
        <p:txBody>
          <a:bodyPr>
            <a:normAutofit lnSpcReduction="10000"/>
          </a:bodyPr>
          <a:lstStyle/>
          <a:p>
            <a:endParaRPr lang="es-419"/>
          </a:p>
        </p:txBody>
      </p:sp>
      <p:graphicFrame>
        <p:nvGraphicFramePr>
          <p:cNvPr id="5" name="Tabla 4"/>
          <p:cNvGraphicFramePr>
            <a:graphicFrameLocks noGrp="1"/>
          </p:cNvGraphicFramePr>
          <p:nvPr>
            <p:extLst>
              <p:ext uri="{D42A27DB-BD31-4B8C-83A1-F6EECF244321}">
                <p14:modId xmlns:p14="http://schemas.microsoft.com/office/powerpoint/2010/main" val="2856393937"/>
              </p:ext>
            </p:extLst>
          </p:nvPr>
        </p:nvGraphicFramePr>
        <p:xfrm>
          <a:off x="1743959" y="2318997"/>
          <a:ext cx="8502978" cy="3621618"/>
        </p:xfrm>
        <a:graphic>
          <a:graphicData uri="http://schemas.openxmlformats.org/drawingml/2006/table">
            <a:tbl>
              <a:tblPr>
                <a:tableStyleId>{5C22544A-7EE6-4342-B048-85BDC9FD1C3A}</a:tableStyleId>
              </a:tblPr>
              <a:tblGrid>
                <a:gridCol w="1937676"/>
                <a:gridCol w="1094217"/>
                <a:gridCol w="1094217"/>
                <a:gridCol w="1094217"/>
                <a:gridCol w="973083"/>
                <a:gridCol w="1215351"/>
                <a:gridCol w="1094217"/>
              </a:tblGrid>
              <a:tr h="527898">
                <a:tc>
                  <a:txBody>
                    <a:bodyPr/>
                    <a:lstStyle/>
                    <a:p>
                      <a:pPr algn="ctr" fontAlgn="b"/>
                      <a:r>
                        <a:rPr lang="es-EC" sz="1600" b="1" u="none" strike="noStrike" dirty="0" smtClean="0">
                          <a:effectLst/>
                        </a:rPr>
                        <a:t>Ciudades</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b"/>
                      <a:r>
                        <a:rPr lang="es-EC" sz="1600" b="1" u="none" strike="noStrike" dirty="0">
                          <a:effectLst/>
                        </a:rPr>
                        <a:t>N</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1">
                        <a:lumMod val="60000"/>
                        <a:lumOff val="40000"/>
                      </a:schemeClr>
                    </a:solidFill>
                  </a:tcPr>
                </a:tc>
                <a:tc>
                  <a:txBody>
                    <a:bodyPr/>
                    <a:lstStyle/>
                    <a:p>
                      <a:pPr algn="ctr" fontAlgn="b"/>
                      <a:r>
                        <a:rPr lang="es-ES" sz="1600" b="1" i="0" u="none" strike="noStrike" dirty="0" smtClean="0">
                          <a:solidFill>
                            <a:schemeClr val="dk1"/>
                          </a:solidFill>
                          <a:effectLst/>
                          <a:latin typeface="+mn-lt"/>
                        </a:rPr>
                        <a:t>DOMINIOS</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tc>
                  <a:txBody>
                    <a:bodyPr/>
                    <a:lstStyle/>
                    <a:p>
                      <a:pPr algn="ctr" fontAlgn="b"/>
                      <a:r>
                        <a:rPr lang="es-ES" sz="1600" b="1" i="0" u="none" strike="noStrike" dirty="0" smtClean="0">
                          <a:solidFill>
                            <a:schemeClr val="dk1"/>
                          </a:solidFill>
                          <a:effectLst/>
                          <a:latin typeface="+mn-lt"/>
                        </a:rPr>
                        <a:t>Diferencia</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6">
                        <a:lumMod val="40000"/>
                        <a:lumOff val="60000"/>
                      </a:schemeClr>
                    </a:solidFill>
                  </a:tcPr>
                </a:tc>
                <a:tc>
                  <a:txBody>
                    <a:bodyPr/>
                    <a:lstStyle/>
                    <a:p>
                      <a:pPr algn="ctr" fontAlgn="b"/>
                      <a:r>
                        <a:rPr lang="es-ES" sz="1600" b="1" i="0" u="none" strike="noStrike" dirty="0" smtClean="0">
                          <a:solidFill>
                            <a:schemeClr val="dk1"/>
                          </a:solidFill>
                          <a:effectLst/>
                          <a:latin typeface="+mn-lt"/>
                        </a:rPr>
                        <a:t>Razón</a:t>
                      </a:r>
                    </a:p>
                  </a:txBody>
                  <a:tcPr marL="7620" marR="7620" marT="7620" marB="0" anchor="ctr">
                    <a:solidFill>
                      <a:schemeClr val="accent4">
                        <a:lumMod val="40000"/>
                        <a:lumOff val="60000"/>
                      </a:schemeClr>
                    </a:solidFill>
                  </a:tcPr>
                </a:tc>
                <a:tc>
                  <a:txBody>
                    <a:bodyPr/>
                    <a:lstStyle/>
                    <a:p>
                      <a:pPr algn="ctr" fontAlgn="b"/>
                      <a:r>
                        <a:rPr lang="es-EC" sz="1600" b="1" u="none" strike="noStrike" dirty="0" smtClean="0">
                          <a:effectLst/>
                        </a:rPr>
                        <a:t>NACIONAL</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algn="ctr" fontAlgn="b"/>
                      <a:r>
                        <a:rPr lang="es-EC" sz="1600" b="1" u="none" strike="noStrike" dirty="0" smtClean="0">
                          <a:effectLst/>
                        </a:rPr>
                        <a:t>Diferencia</a:t>
                      </a:r>
                      <a:endParaRPr lang="es-EC" sz="1600" b="1"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r>
              <a:tr h="272822">
                <a:tc>
                  <a:txBody>
                    <a:bodyPr/>
                    <a:lstStyle/>
                    <a:p>
                      <a:pPr algn="ctr" fontAlgn="b"/>
                      <a:r>
                        <a:rPr lang="es-EC" sz="1800" u="none" strike="noStrike" dirty="0">
                          <a:effectLst/>
                        </a:rPr>
                        <a:t>AMBATO</a:t>
                      </a:r>
                      <a:endParaRPr lang="es-EC"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dirty="0">
                          <a:effectLst/>
                        </a:rPr>
                        <a:t>36</a:t>
                      </a:r>
                      <a:endParaRPr lang="es-EC"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21</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15</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5,03%</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12</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24</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dirty="0">
                          <a:effectLst/>
                        </a:rPr>
                        <a:t>CUENCA</a:t>
                      </a:r>
                      <a:endParaRPr lang="es-EC"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dirty="0">
                          <a:effectLst/>
                        </a:rPr>
                        <a:t>35</a:t>
                      </a:r>
                      <a:endParaRPr lang="es-EC"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25</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10</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4,90%</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12</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23</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a:effectLst/>
                        </a:rPr>
                        <a:t>ESMERALDAS</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dirty="0">
                          <a:effectLst/>
                        </a:rPr>
                        <a:t>10</a:t>
                      </a:r>
                      <a:endParaRPr lang="es-EC" sz="1800" b="0" i="0" u="none" strike="noStrike" dirty="0">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8</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1,40%</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4</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6</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dirty="0">
                          <a:effectLst/>
                        </a:rPr>
                        <a:t>GUAYAQUIL</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algn="ctr" fontAlgn="b"/>
                      <a:r>
                        <a:rPr lang="es-EC" sz="1800" u="none" strike="noStrike" dirty="0">
                          <a:effectLst/>
                        </a:rPr>
                        <a:t>321</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152</a:t>
                      </a: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169</a:t>
                      </a:r>
                    </a:p>
                  </a:txBody>
                  <a:tcPr marL="7620" marR="7620" marT="7620" marB="0" anchor="ctr">
                    <a:solidFill>
                      <a:schemeClr val="accent2"/>
                    </a:solidFill>
                  </a:tcPr>
                </a:tc>
                <a:tc>
                  <a:txBody>
                    <a:bodyPr/>
                    <a:lstStyle/>
                    <a:p>
                      <a:pPr algn="ctr" fontAlgn="b"/>
                      <a:r>
                        <a:rPr lang="es-EC" sz="1800" u="none" strike="noStrike" dirty="0">
                          <a:effectLst/>
                        </a:rPr>
                        <a:t>44,90%</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103</a:t>
                      </a: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218</a:t>
                      </a:r>
                    </a:p>
                  </a:txBody>
                  <a:tcPr marL="7620" marR="7620" marT="7620" marB="0" anchor="ctr">
                    <a:solidFill>
                      <a:schemeClr val="accent2"/>
                    </a:solidFill>
                  </a:tcPr>
                </a:tc>
              </a:tr>
              <a:tr h="272822">
                <a:tc>
                  <a:txBody>
                    <a:bodyPr/>
                    <a:lstStyle/>
                    <a:p>
                      <a:pPr algn="ctr" fontAlgn="b"/>
                      <a:r>
                        <a:rPr lang="es-EC" sz="1800" u="none" strike="noStrike">
                          <a:effectLst/>
                        </a:rPr>
                        <a:t>LOJA</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a:effectLst/>
                        </a:rPr>
                        <a:t>13</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11</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1,82%</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5</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8</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a:effectLst/>
                        </a:rPr>
                        <a:t>MACHALA</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a:effectLst/>
                        </a:rPr>
                        <a:t>29</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25</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4</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4,06%</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10</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19</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a:effectLst/>
                        </a:rPr>
                        <a:t>MANTA</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a:effectLst/>
                        </a:rPr>
                        <a:t>35</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32</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3</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4,90%</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12</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23</a:t>
                      </a:r>
                    </a:p>
                  </a:txBody>
                  <a:tcPr marL="7620" marR="7620" marT="7620" marB="0" anchor="ctr">
                    <a:solidFill>
                      <a:schemeClr val="accent4">
                        <a:lumMod val="40000"/>
                        <a:lumOff val="60000"/>
                      </a:schemeClr>
                    </a:solidFill>
                  </a:tcPr>
                </a:tc>
              </a:tr>
              <a:tr h="260483">
                <a:tc>
                  <a:txBody>
                    <a:bodyPr/>
                    <a:lstStyle/>
                    <a:p>
                      <a:pPr algn="ctr" fontAlgn="b"/>
                      <a:r>
                        <a:rPr lang="es-EC" sz="1800" u="none" strike="noStrike" dirty="0">
                          <a:effectLst/>
                        </a:rPr>
                        <a:t>QUITO</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algn="ctr" fontAlgn="b"/>
                      <a:r>
                        <a:rPr lang="es-EC" sz="1800" u="none" strike="noStrike" dirty="0">
                          <a:effectLst/>
                        </a:rPr>
                        <a:t>209</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126</a:t>
                      </a: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83</a:t>
                      </a:r>
                    </a:p>
                  </a:txBody>
                  <a:tcPr marL="7620" marR="7620" marT="7620" marB="0" anchor="ctr">
                    <a:solidFill>
                      <a:schemeClr val="accent2"/>
                    </a:solidFill>
                  </a:tcPr>
                </a:tc>
                <a:tc>
                  <a:txBody>
                    <a:bodyPr/>
                    <a:lstStyle/>
                    <a:p>
                      <a:pPr algn="ctr" fontAlgn="b"/>
                      <a:r>
                        <a:rPr lang="es-EC" sz="1800" u="none" strike="noStrike" dirty="0">
                          <a:effectLst/>
                        </a:rPr>
                        <a:t>29,23%</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67</a:t>
                      </a:r>
                    </a:p>
                  </a:txBody>
                  <a:tcPr marL="7620" marR="7620" marT="7620" marB="0" anchor="ctr">
                    <a:solidFill>
                      <a:schemeClr val="accent2"/>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142</a:t>
                      </a:r>
                    </a:p>
                  </a:txBody>
                  <a:tcPr marL="7620" marR="7620" marT="7620" marB="0" anchor="ctr">
                    <a:solidFill>
                      <a:schemeClr val="accent2"/>
                    </a:solidFill>
                  </a:tcPr>
                </a:tc>
              </a:tr>
              <a:tr h="511543">
                <a:tc>
                  <a:txBody>
                    <a:bodyPr/>
                    <a:lstStyle/>
                    <a:p>
                      <a:pPr algn="ctr" fontAlgn="b"/>
                      <a:r>
                        <a:rPr lang="es-EC" sz="1800" u="none" strike="noStrike">
                          <a:effectLst/>
                        </a:rPr>
                        <a:t>SANTO DOMINGO</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a:effectLst/>
                        </a:rPr>
                        <a:t>27</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22</a:t>
                      </a:r>
                    </a:p>
                  </a:txBody>
                  <a:tcPr marL="7620" marR="7620" marT="7620" marB="0" anchor="ctr">
                    <a:solidFill>
                      <a:schemeClr val="accent6">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5</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3,78%</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9</a:t>
                      </a: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18</a:t>
                      </a:r>
                    </a:p>
                  </a:txBody>
                  <a:tcPr marL="7620" marR="7620" marT="7620" marB="0" anchor="ctr">
                    <a:solidFill>
                      <a:schemeClr val="accent4">
                        <a:lumMod val="40000"/>
                        <a:lumOff val="60000"/>
                      </a:schemeClr>
                    </a:solidFill>
                  </a:tcPr>
                </a:tc>
              </a:tr>
              <a:tr h="272822">
                <a:tc>
                  <a:txBody>
                    <a:bodyPr/>
                    <a:lstStyle/>
                    <a:p>
                      <a:pPr algn="ctr" fontAlgn="b"/>
                      <a:r>
                        <a:rPr lang="es-EC" sz="1800" u="none" strike="noStrike">
                          <a:effectLst/>
                        </a:rPr>
                        <a:t>Total</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b"/>
                      <a:r>
                        <a:rPr lang="es-EC" sz="1800" u="none" strike="noStrike">
                          <a:effectLst/>
                        </a:rPr>
                        <a:t>715</a:t>
                      </a:r>
                      <a:endParaRPr lang="es-EC" sz="1800" b="0" i="0" u="none" strike="noStrike">
                        <a:solidFill>
                          <a:srgbClr val="000000"/>
                        </a:solidFill>
                        <a:effectLst/>
                        <a:latin typeface="Calibri" panose="020F0502020204030204" pitchFamily="34" charset="0"/>
                      </a:endParaRPr>
                    </a:p>
                  </a:txBody>
                  <a:tcPr marL="7620" marR="7620" marT="7620" marB="0" anchor="ct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422</a:t>
                      </a:r>
                    </a:p>
                  </a:txBody>
                  <a:tcPr marL="7620" marR="7620" marT="7620" marB="0" anchor="ctr">
                    <a:solidFill>
                      <a:srgbClr val="00B0F0"/>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293</a:t>
                      </a:r>
                    </a:p>
                  </a:txBody>
                  <a:tcPr marL="7620" marR="7620" marT="7620" marB="0" anchor="ctr">
                    <a:solidFill>
                      <a:schemeClr val="accent6">
                        <a:lumMod val="40000"/>
                        <a:lumOff val="60000"/>
                      </a:schemeClr>
                    </a:solidFill>
                  </a:tcPr>
                </a:tc>
                <a:tc>
                  <a:txBody>
                    <a:bodyPr/>
                    <a:lstStyle/>
                    <a:p>
                      <a:pPr algn="ctr" fontAlgn="b"/>
                      <a:r>
                        <a:rPr lang="es-EC" sz="1800" u="none" strike="noStrike" dirty="0">
                          <a:effectLst/>
                        </a:rPr>
                        <a:t>100,00%</a:t>
                      </a:r>
                      <a:endParaRPr lang="es-EC" sz="1800" b="0" i="0" u="none" strike="noStrike" dirty="0">
                        <a:solidFill>
                          <a:srgbClr val="000000"/>
                        </a:solidFill>
                        <a:effectLst/>
                        <a:latin typeface="Calibri" panose="020F0502020204030204" pitchFamily="34" charset="0"/>
                      </a:endParaRPr>
                    </a:p>
                  </a:txBody>
                  <a:tcPr marL="7620" marR="7620" marT="7620" marB="0" anchor="ctr">
                    <a:solidFill>
                      <a:schemeClr val="accent4">
                        <a:lumMod val="40000"/>
                        <a:lumOff val="60000"/>
                      </a:schemeClr>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234</a:t>
                      </a:r>
                    </a:p>
                  </a:txBody>
                  <a:tcPr marL="7620" marR="7620" marT="7620" marB="0" anchor="ctr">
                    <a:solidFill>
                      <a:srgbClr val="00B0F0"/>
                    </a:solidFill>
                  </a:tcPr>
                </a:tc>
                <a:tc>
                  <a:txBody>
                    <a:bodyPr/>
                    <a:lstStyle/>
                    <a:p>
                      <a:pPr marL="0" algn="ctr" defTabSz="914400" rtl="0" eaLnBrk="1" fontAlgn="b" latinLnBrk="0" hangingPunct="1"/>
                      <a:r>
                        <a:rPr lang="es-EC" sz="1800" u="none" strike="noStrike" kern="1200" dirty="0">
                          <a:solidFill>
                            <a:schemeClr val="dk1"/>
                          </a:solidFill>
                          <a:effectLst/>
                          <a:latin typeface="+mn-lt"/>
                          <a:ea typeface="+mn-ea"/>
                          <a:cs typeface="+mn-cs"/>
                        </a:rPr>
                        <a:t>481</a:t>
                      </a:r>
                    </a:p>
                  </a:txBody>
                  <a:tcPr marL="7620" marR="7620" marT="7620" marB="0" anchor="ctr">
                    <a:solidFill>
                      <a:schemeClr val="accent4">
                        <a:lumMod val="40000"/>
                        <a:lumOff val="60000"/>
                      </a:schemeClr>
                    </a:solidFill>
                  </a:tcPr>
                </a:tc>
              </a:tr>
            </a:tbl>
          </a:graphicData>
        </a:graphic>
      </p:graphicFrame>
    </p:spTree>
    <p:extLst>
      <p:ext uri="{BB962C8B-B14F-4D97-AF65-F5344CB8AC3E}">
        <p14:creationId xmlns:p14="http://schemas.microsoft.com/office/powerpoint/2010/main" val="1735689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868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DAEFAD10-D531-A646-B780-2418143D9740}"/>
              </a:ext>
            </a:extLst>
          </p:cNvPr>
          <p:cNvSpPr>
            <a:spLocks noGrp="1"/>
          </p:cNvSpPr>
          <p:nvPr>
            <p:ph type="title"/>
          </p:nvPr>
        </p:nvSpPr>
        <p:spPr/>
        <p:txBody>
          <a:bodyPr>
            <a:normAutofit/>
          </a:bodyPr>
          <a:lstStyle/>
          <a:p>
            <a:r>
              <a:rPr lang="es-EC" dirty="0"/>
              <a:t>Introducción</a:t>
            </a:r>
          </a:p>
        </p:txBody>
      </p:sp>
      <p:sp>
        <p:nvSpPr>
          <p:cNvPr id="5" name="Marcador de texto 4">
            <a:extLst>
              <a:ext uri="{FF2B5EF4-FFF2-40B4-BE49-F238E27FC236}">
                <a16:creationId xmlns:a16="http://schemas.microsoft.com/office/drawing/2014/main" xmlns="" id="{5D931A0E-0B75-3D41-84A8-B9340AD00C6C}"/>
              </a:ext>
            </a:extLst>
          </p:cNvPr>
          <p:cNvSpPr>
            <a:spLocks noGrp="1"/>
          </p:cNvSpPr>
          <p:nvPr>
            <p:ph type="body" idx="1"/>
          </p:nvPr>
        </p:nvSpPr>
        <p:spPr/>
        <p:txBody>
          <a:bodyPr/>
          <a:lstStyle/>
          <a:p>
            <a:endParaRPr lang="es-EC" dirty="0"/>
          </a:p>
        </p:txBody>
      </p:sp>
      <p:sp>
        <p:nvSpPr>
          <p:cNvPr id="6" name="Marcador de texto 5">
            <a:extLst>
              <a:ext uri="{FF2B5EF4-FFF2-40B4-BE49-F238E27FC236}">
                <a16:creationId xmlns:a16="http://schemas.microsoft.com/office/drawing/2014/main" xmlns="" id="{BFA92F3C-CE9E-1E45-9C49-25DA5E06B8E0}"/>
              </a:ext>
            </a:extLst>
          </p:cNvPr>
          <p:cNvSpPr>
            <a:spLocks noGrp="1"/>
          </p:cNvSpPr>
          <p:nvPr>
            <p:ph type="body" sz="quarter" idx="10"/>
          </p:nvPr>
        </p:nvSpPr>
        <p:spPr/>
        <p:txBody>
          <a:bodyPr/>
          <a:lstStyle/>
          <a:p>
            <a:endParaRPr lang="es-EC" dirty="0"/>
          </a:p>
        </p:txBody>
      </p:sp>
    </p:spTree>
    <p:extLst>
      <p:ext uri="{BB962C8B-B14F-4D97-AF65-F5344CB8AC3E}">
        <p14:creationId xmlns:p14="http://schemas.microsoft.com/office/powerpoint/2010/main" val="27973438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696AD-97AE-0A4B-866A-8E7F94749276}"/>
              </a:ext>
            </a:extLst>
          </p:cNvPr>
          <p:cNvSpPr>
            <a:spLocks noGrp="1"/>
          </p:cNvSpPr>
          <p:nvPr>
            <p:ph type="title"/>
          </p:nvPr>
        </p:nvSpPr>
        <p:spPr/>
        <p:txBody>
          <a:bodyPr/>
          <a:lstStyle/>
          <a:p>
            <a:r>
              <a:rPr lang="es-419" dirty="0"/>
              <a:t>Introducción</a:t>
            </a:r>
          </a:p>
        </p:txBody>
      </p:sp>
      <p:sp>
        <p:nvSpPr>
          <p:cNvPr id="3" name="Marcador de texto 2">
            <a:extLst>
              <a:ext uri="{FF2B5EF4-FFF2-40B4-BE49-F238E27FC236}">
                <a16:creationId xmlns:a16="http://schemas.microsoft.com/office/drawing/2014/main" xmlns="" id="{A9DA794A-A9ED-D74B-9816-ABA56B940347}"/>
              </a:ext>
            </a:extLst>
          </p:cNvPr>
          <p:cNvSpPr>
            <a:spLocks noGrp="1"/>
          </p:cNvSpPr>
          <p:nvPr>
            <p:ph type="body" sz="quarter" idx="10"/>
          </p:nvPr>
        </p:nvSpPr>
        <p:spPr>
          <a:xfrm>
            <a:off x="838114" y="1168100"/>
            <a:ext cx="10039795" cy="1773063"/>
          </a:xfrm>
        </p:spPr>
        <p:txBody>
          <a:bodyPr>
            <a:normAutofit/>
          </a:bodyPr>
          <a:lstStyle/>
          <a:p>
            <a:pPr algn="just"/>
            <a:r>
              <a:rPr lang="es-MX" dirty="0" smtClean="0"/>
              <a:t>Se ha presentado la necesidad </a:t>
            </a:r>
            <a:r>
              <a:rPr lang="es-MX" dirty="0"/>
              <a:t>de evaluar la implementación de </a:t>
            </a:r>
            <a:r>
              <a:rPr lang="es-MX" dirty="0" smtClean="0"/>
              <a:t>un proceso de cálculo de tamaño muestral a </a:t>
            </a:r>
            <a:r>
              <a:rPr lang="es-MX" dirty="0"/>
              <a:t>partir de un marco de muestreo </a:t>
            </a:r>
            <a:r>
              <a:rPr lang="es-MX" dirty="0" smtClean="0"/>
              <a:t>de unidades educativas particulares de 9 ciudades que son consideradas por el equipo del IPC.</a:t>
            </a:r>
            <a:endParaRPr lang="es-EC" dirty="0"/>
          </a:p>
        </p:txBody>
      </p:sp>
      <p:sp>
        <p:nvSpPr>
          <p:cNvPr id="5" name="Título 1">
            <a:extLst>
              <a:ext uri="{FF2B5EF4-FFF2-40B4-BE49-F238E27FC236}">
                <a16:creationId xmlns:a16="http://schemas.microsoft.com/office/drawing/2014/main" xmlns="" id="{3FD696AD-97AE-0A4B-866A-8E7F94749276}"/>
              </a:ext>
            </a:extLst>
          </p:cNvPr>
          <p:cNvSpPr txBox="1">
            <a:spLocks/>
          </p:cNvSpPr>
          <p:nvPr/>
        </p:nvSpPr>
        <p:spPr>
          <a:xfrm>
            <a:off x="990600" y="3546557"/>
            <a:ext cx="7737389" cy="6728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1F285D"/>
                </a:solidFill>
                <a:latin typeface="+mj-lt"/>
                <a:ea typeface="+mj-ea"/>
                <a:cs typeface="+mj-cs"/>
              </a:defRPr>
            </a:lvl1pPr>
          </a:lstStyle>
          <a:p>
            <a:r>
              <a:rPr lang="es-419" dirty="0"/>
              <a:t>Objetivo General</a:t>
            </a:r>
          </a:p>
        </p:txBody>
      </p:sp>
      <p:sp>
        <p:nvSpPr>
          <p:cNvPr id="6" name="Marcador de texto 2">
            <a:extLst>
              <a:ext uri="{FF2B5EF4-FFF2-40B4-BE49-F238E27FC236}">
                <a16:creationId xmlns:a16="http://schemas.microsoft.com/office/drawing/2014/main" xmlns="" id="{A9DA794A-A9ED-D74B-9816-ABA56B940347}"/>
              </a:ext>
            </a:extLst>
          </p:cNvPr>
          <p:cNvSpPr txBox="1">
            <a:spLocks/>
          </p:cNvSpPr>
          <p:nvPr/>
        </p:nvSpPr>
        <p:spPr>
          <a:xfrm>
            <a:off x="990514" y="4374247"/>
            <a:ext cx="9990912" cy="1517596"/>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4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dirty="0" smtClean="0"/>
              <a:t>Calculo de tamaño </a:t>
            </a:r>
            <a:r>
              <a:rPr lang="es-ES" dirty="0"/>
              <a:t>muestral </a:t>
            </a:r>
            <a:r>
              <a:rPr lang="es-ES" dirty="0" smtClean="0"/>
              <a:t>para </a:t>
            </a:r>
            <a:r>
              <a:rPr lang="es-ES" dirty="0"/>
              <a:t>Instituciones Educativas </a:t>
            </a:r>
            <a:r>
              <a:rPr lang="es-ES" dirty="0" smtClean="0"/>
              <a:t>de la encuesta que mide los Índices de Precios al Consumidor (IPC).</a:t>
            </a:r>
          </a:p>
        </p:txBody>
      </p:sp>
    </p:spTree>
    <p:extLst>
      <p:ext uri="{BB962C8B-B14F-4D97-AF65-F5344CB8AC3E}">
        <p14:creationId xmlns:p14="http://schemas.microsoft.com/office/powerpoint/2010/main" val="2948419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DAEFAD10-D531-A646-B780-2418143D9740}"/>
              </a:ext>
            </a:extLst>
          </p:cNvPr>
          <p:cNvSpPr>
            <a:spLocks noGrp="1"/>
          </p:cNvSpPr>
          <p:nvPr>
            <p:ph type="title"/>
          </p:nvPr>
        </p:nvSpPr>
        <p:spPr/>
        <p:txBody>
          <a:bodyPr>
            <a:normAutofit fontScale="90000"/>
          </a:bodyPr>
          <a:lstStyle/>
          <a:p>
            <a:r>
              <a:rPr lang="es-EC" dirty="0"/>
              <a:t>Marco </a:t>
            </a:r>
            <a:r>
              <a:rPr lang="es-EC" dirty="0" smtClean="0"/>
              <a:t>muestral y Dominios de Estudio</a:t>
            </a:r>
            <a:endParaRPr lang="es-EC" dirty="0"/>
          </a:p>
        </p:txBody>
      </p:sp>
      <p:sp>
        <p:nvSpPr>
          <p:cNvPr id="5" name="Marcador de texto 4">
            <a:extLst>
              <a:ext uri="{FF2B5EF4-FFF2-40B4-BE49-F238E27FC236}">
                <a16:creationId xmlns:a16="http://schemas.microsoft.com/office/drawing/2014/main" xmlns="" id="{5D931A0E-0B75-3D41-84A8-B9340AD00C6C}"/>
              </a:ext>
            </a:extLst>
          </p:cNvPr>
          <p:cNvSpPr>
            <a:spLocks noGrp="1"/>
          </p:cNvSpPr>
          <p:nvPr>
            <p:ph type="body" idx="1"/>
          </p:nvPr>
        </p:nvSpPr>
        <p:spPr/>
        <p:txBody>
          <a:bodyPr/>
          <a:lstStyle/>
          <a:p>
            <a:endParaRPr lang="es-EC" dirty="0"/>
          </a:p>
        </p:txBody>
      </p:sp>
      <p:sp>
        <p:nvSpPr>
          <p:cNvPr id="6" name="Marcador de texto 5">
            <a:extLst>
              <a:ext uri="{FF2B5EF4-FFF2-40B4-BE49-F238E27FC236}">
                <a16:creationId xmlns:a16="http://schemas.microsoft.com/office/drawing/2014/main" xmlns="" id="{BFA92F3C-CE9E-1E45-9C49-25DA5E06B8E0}"/>
              </a:ext>
            </a:extLst>
          </p:cNvPr>
          <p:cNvSpPr>
            <a:spLocks noGrp="1"/>
          </p:cNvSpPr>
          <p:nvPr>
            <p:ph type="body" sz="quarter" idx="10"/>
          </p:nvPr>
        </p:nvSpPr>
        <p:spPr/>
        <p:txBody>
          <a:bodyPr/>
          <a:lstStyle/>
          <a:p>
            <a:r>
              <a:rPr lang="es-ES" dirty="0"/>
              <a:t>02</a:t>
            </a:r>
            <a:endParaRPr lang="es-EC" dirty="0"/>
          </a:p>
        </p:txBody>
      </p:sp>
    </p:spTree>
    <p:extLst>
      <p:ext uri="{BB962C8B-B14F-4D97-AF65-F5344CB8AC3E}">
        <p14:creationId xmlns:p14="http://schemas.microsoft.com/office/powerpoint/2010/main" val="10436403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696AD-97AE-0A4B-866A-8E7F94749276}"/>
              </a:ext>
            </a:extLst>
          </p:cNvPr>
          <p:cNvSpPr>
            <a:spLocks noGrp="1"/>
          </p:cNvSpPr>
          <p:nvPr>
            <p:ph type="title"/>
          </p:nvPr>
        </p:nvSpPr>
        <p:spPr/>
        <p:txBody>
          <a:bodyPr/>
          <a:lstStyle/>
          <a:p>
            <a:r>
              <a:rPr lang="es-419" dirty="0"/>
              <a:t>Marco </a:t>
            </a:r>
            <a:r>
              <a:rPr lang="es-419" dirty="0" smtClean="0"/>
              <a:t>Muestral</a:t>
            </a:r>
            <a:endParaRPr lang="es-419" dirty="0"/>
          </a:p>
        </p:txBody>
      </p:sp>
      <p:sp>
        <p:nvSpPr>
          <p:cNvPr id="3" name="Marcador de texto 2">
            <a:extLst>
              <a:ext uri="{FF2B5EF4-FFF2-40B4-BE49-F238E27FC236}">
                <a16:creationId xmlns:a16="http://schemas.microsoft.com/office/drawing/2014/main" xmlns="" id="{A9DA794A-A9ED-D74B-9816-ABA56B940347}"/>
              </a:ext>
            </a:extLst>
          </p:cNvPr>
          <p:cNvSpPr>
            <a:spLocks noGrp="1"/>
          </p:cNvSpPr>
          <p:nvPr>
            <p:ph type="body" sz="quarter" idx="10"/>
          </p:nvPr>
        </p:nvSpPr>
        <p:spPr>
          <a:xfrm>
            <a:off x="796000" y="1168100"/>
            <a:ext cx="9788611" cy="5008413"/>
          </a:xfrm>
        </p:spPr>
        <p:txBody>
          <a:bodyPr>
            <a:normAutofit/>
          </a:bodyPr>
          <a:lstStyle/>
          <a:p>
            <a:pPr marL="342900" indent="-342900" algn="just">
              <a:buFont typeface="Arial" panose="020B0604020202020204" pitchFamily="34" charset="0"/>
              <a:buChar char="•"/>
            </a:pPr>
            <a:r>
              <a:rPr lang="es-MX" dirty="0" smtClean="0">
                <a:solidFill>
                  <a:schemeClr val="accent1">
                    <a:lumMod val="50000"/>
                  </a:schemeClr>
                </a:solidFill>
              </a:rPr>
              <a:t>El insumo inicial elaborado por el equipo </a:t>
            </a:r>
            <a:r>
              <a:rPr lang="es-419" dirty="0">
                <a:solidFill>
                  <a:schemeClr val="accent1">
                    <a:lumMod val="50000"/>
                  </a:schemeClr>
                </a:solidFill>
              </a:rPr>
              <a:t>CAB-SIPCE </a:t>
            </a:r>
            <a:r>
              <a:rPr lang="es-MX" dirty="0" smtClean="0">
                <a:solidFill>
                  <a:schemeClr val="accent1">
                    <a:lumMod val="50000"/>
                  </a:schemeClr>
                </a:solidFill>
              </a:rPr>
              <a:t>está definido mediante la consolidación de registros administrativos 2023-2024 e información histórica de costos de las pensiones de las instituciones educativas privadas 2016-2024. </a:t>
            </a:r>
            <a:endParaRPr lang="es-419" dirty="0" smtClean="0">
              <a:solidFill>
                <a:schemeClr val="accent1">
                  <a:lumMod val="50000"/>
                </a:schemeClr>
              </a:solidFill>
            </a:endParaRPr>
          </a:p>
          <a:p>
            <a:pPr marL="342900" indent="-342900" algn="just">
              <a:buFont typeface="Arial" panose="020B0604020202020204" pitchFamily="34" charset="0"/>
              <a:buChar char="•"/>
            </a:pPr>
            <a:r>
              <a:rPr lang="es-MX" dirty="0" smtClean="0">
                <a:solidFill>
                  <a:schemeClr val="accent1">
                    <a:lumMod val="50000"/>
                  </a:schemeClr>
                </a:solidFill>
              </a:rPr>
              <a:t>Para el presente análisis se define </a:t>
            </a:r>
            <a:r>
              <a:rPr lang="es-MX" smtClean="0">
                <a:solidFill>
                  <a:schemeClr val="accent1">
                    <a:lumMod val="50000"/>
                  </a:schemeClr>
                </a:solidFill>
              </a:rPr>
              <a:t>el Marco </a:t>
            </a:r>
            <a:r>
              <a:rPr lang="es-MX" dirty="0" smtClean="0">
                <a:solidFill>
                  <a:schemeClr val="accent1">
                    <a:lumMod val="50000"/>
                  </a:schemeClr>
                </a:solidFill>
              </a:rPr>
              <a:t>Muestral de la siguiente manera: </a:t>
            </a:r>
          </a:p>
          <a:p>
            <a:pPr marL="1143000" lvl="1" indent="-457200" algn="just">
              <a:buFont typeface="+mj-lt"/>
              <a:buAutoNum type="arabicPeriod"/>
            </a:pPr>
            <a:r>
              <a:rPr lang="es-ES" dirty="0">
                <a:solidFill>
                  <a:schemeClr val="accent1">
                    <a:lumMod val="50000"/>
                  </a:schemeClr>
                </a:solidFill>
              </a:rPr>
              <a:t> </a:t>
            </a:r>
            <a:r>
              <a:rPr lang="es-ES" dirty="0" smtClean="0">
                <a:solidFill>
                  <a:schemeClr val="accent1">
                    <a:lumMod val="50000"/>
                  </a:schemeClr>
                </a:solidFill>
              </a:rPr>
              <a:t>Insti</a:t>
            </a:r>
            <a:r>
              <a:rPr lang="es-ES" dirty="0">
                <a:solidFill>
                  <a:schemeClr val="accent1">
                    <a:lumMod val="50000"/>
                  </a:schemeClr>
                </a:solidFill>
              </a:rPr>
              <a:t>tuciones que dispongan de información del rubro correspondiente al valor de pago de matricula y pensión.</a:t>
            </a:r>
          </a:p>
          <a:p>
            <a:pPr marL="1143000" lvl="1" indent="-457200" algn="just">
              <a:buFont typeface="+mj-lt"/>
              <a:buAutoNum type="arabicPeriod"/>
            </a:pPr>
            <a:r>
              <a:rPr lang="es-ES" dirty="0">
                <a:solidFill>
                  <a:schemeClr val="accent1">
                    <a:lumMod val="50000"/>
                  </a:schemeClr>
                </a:solidFill>
              </a:rPr>
              <a:t>Instituciones educativas que cuenten con al menos 3 niveles educativos.</a:t>
            </a:r>
          </a:p>
          <a:p>
            <a:pPr marL="1143000" lvl="1" indent="-457200" algn="just">
              <a:buFont typeface="+mj-lt"/>
              <a:buAutoNum type="arabicPeriod"/>
            </a:pPr>
            <a:r>
              <a:rPr lang="es-ES" dirty="0">
                <a:solidFill>
                  <a:schemeClr val="accent1">
                    <a:lumMod val="50000"/>
                  </a:schemeClr>
                </a:solidFill>
              </a:rPr>
              <a:t>Se excluyen a las instituciones </a:t>
            </a:r>
            <a:r>
              <a:rPr lang="es-ES" dirty="0" err="1">
                <a:solidFill>
                  <a:schemeClr val="accent1">
                    <a:lumMod val="50000"/>
                  </a:schemeClr>
                </a:solidFill>
              </a:rPr>
              <a:t>fiscomisionales</a:t>
            </a:r>
            <a:r>
              <a:rPr lang="es-ES" dirty="0">
                <a:solidFill>
                  <a:schemeClr val="accent1">
                    <a:lumMod val="50000"/>
                  </a:schemeClr>
                </a:solidFill>
              </a:rPr>
              <a:t>.</a:t>
            </a:r>
            <a:endParaRPr lang="es-MX" dirty="0">
              <a:solidFill>
                <a:schemeClr val="accent1">
                  <a:lumMod val="50000"/>
                </a:schemeClr>
              </a:solidFill>
            </a:endParaRPr>
          </a:p>
        </p:txBody>
      </p:sp>
      <p:sp>
        <p:nvSpPr>
          <p:cNvPr id="4" name="Marcador de texto 3">
            <a:extLst>
              <a:ext uri="{FF2B5EF4-FFF2-40B4-BE49-F238E27FC236}">
                <a16:creationId xmlns:a16="http://schemas.microsoft.com/office/drawing/2014/main" xmlns="" id="{3C5C67A1-29D7-1048-826C-D7445004ADF8}"/>
              </a:ext>
            </a:extLst>
          </p:cNvPr>
          <p:cNvSpPr>
            <a:spLocks noGrp="1"/>
          </p:cNvSpPr>
          <p:nvPr>
            <p:ph type="body" sz="quarter" idx="11"/>
          </p:nvPr>
        </p:nvSpPr>
        <p:spPr/>
        <p:txBody>
          <a:bodyPr>
            <a:normAutofit lnSpcReduction="10000"/>
          </a:bodyPr>
          <a:lstStyle/>
          <a:p>
            <a:endParaRPr lang="es-419" dirty="0"/>
          </a:p>
          <a:p>
            <a:endParaRPr lang="es-419" dirty="0"/>
          </a:p>
        </p:txBody>
      </p:sp>
    </p:spTree>
    <p:extLst>
      <p:ext uri="{BB962C8B-B14F-4D97-AF65-F5344CB8AC3E}">
        <p14:creationId xmlns:p14="http://schemas.microsoft.com/office/powerpoint/2010/main" val="2920465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696AD-97AE-0A4B-866A-8E7F94749276}"/>
              </a:ext>
            </a:extLst>
          </p:cNvPr>
          <p:cNvSpPr>
            <a:spLocks noGrp="1"/>
          </p:cNvSpPr>
          <p:nvPr>
            <p:ph type="title"/>
          </p:nvPr>
        </p:nvSpPr>
        <p:spPr/>
        <p:txBody>
          <a:bodyPr/>
          <a:lstStyle/>
          <a:p>
            <a:r>
              <a:rPr lang="es-419" dirty="0"/>
              <a:t>Marco muestral</a:t>
            </a:r>
          </a:p>
        </p:txBody>
      </p:sp>
      <p:sp>
        <p:nvSpPr>
          <p:cNvPr id="3" name="Marcador de texto 2">
            <a:extLst>
              <a:ext uri="{FF2B5EF4-FFF2-40B4-BE49-F238E27FC236}">
                <a16:creationId xmlns:a16="http://schemas.microsoft.com/office/drawing/2014/main" xmlns="" id="{A9DA794A-A9ED-D74B-9816-ABA56B940347}"/>
              </a:ext>
            </a:extLst>
          </p:cNvPr>
          <p:cNvSpPr>
            <a:spLocks noGrp="1"/>
          </p:cNvSpPr>
          <p:nvPr>
            <p:ph type="body" sz="quarter" idx="10"/>
          </p:nvPr>
        </p:nvSpPr>
        <p:spPr>
          <a:xfrm>
            <a:off x="796000" y="1168101"/>
            <a:ext cx="9788611" cy="850480"/>
          </a:xfrm>
        </p:spPr>
        <p:txBody>
          <a:bodyPr>
            <a:normAutofit/>
          </a:bodyPr>
          <a:lstStyle/>
          <a:p>
            <a:pPr marL="342900" indent="-342900" algn="just">
              <a:buFont typeface="Arial" panose="020B0604020202020204" pitchFamily="34" charset="0"/>
              <a:buChar char="•"/>
            </a:pPr>
            <a:r>
              <a:rPr lang="es-ES" dirty="0"/>
              <a:t>El marco de muestreo queda constituido por </a:t>
            </a:r>
            <a:r>
              <a:rPr lang="es-ES" dirty="0" smtClean="0"/>
              <a:t>715 unidades educativas:</a:t>
            </a:r>
            <a:endParaRPr lang="es-ES" dirty="0"/>
          </a:p>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endParaRPr lang="es-ES" dirty="0"/>
          </a:p>
        </p:txBody>
      </p:sp>
      <p:sp>
        <p:nvSpPr>
          <p:cNvPr id="7" name="Marcador de texto 2">
            <a:extLst>
              <a:ext uri="{FF2B5EF4-FFF2-40B4-BE49-F238E27FC236}">
                <a16:creationId xmlns:a16="http://schemas.microsoft.com/office/drawing/2014/main" xmlns="" id="{A9DA794A-A9ED-D74B-9816-ABA56B940347}"/>
              </a:ext>
            </a:extLst>
          </p:cNvPr>
          <p:cNvSpPr txBox="1">
            <a:spLocks/>
          </p:cNvSpPr>
          <p:nvPr/>
        </p:nvSpPr>
        <p:spPr>
          <a:xfrm>
            <a:off x="838200" y="2007079"/>
            <a:ext cx="9788611" cy="85048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48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buFont typeface="Arial" panose="020B0604020202020204" pitchFamily="34" charset="0"/>
              <a:buChar char="•"/>
            </a:pPr>
            <a:endParaRPr lang="es-ES" dirty="0"/>
          </a:p>
          <a:p>
            <a:pPr marL="342900" indent="-342900" algn="just">
              <a:buFont typeface="Arial" panose="020B0604020202020204" pitchFamily="34" charset="0"/>
              <a:buChar char="•"/>
            </a:pPr>
            <a:endParaRPr lang="es-ES" dirty="0"/>
          </a:p>
        </p:txBody>
      </p:sp>
      <p:graphicFrame>
        <p:nvGraphicFramePr>
          <p:cNvPr id="8" name="Tabla 7"/>
          <p:cNvGraphicFramePr>
            <a:graphicFrameLocks noGrp="1"/>
          </p:cNvGraphicFramePr>
          <p:nvPr>
            <p:extLst>
              <p:ext uri="{D42A27DB-BD31-4B8C-83A1-F6EECF244321}">
                <p14:modId xmlns:p14="http://schemas.microsoft.com/office/powerpoint/2010/main" val="3392443950"/>
              </p:ext>
            </p:extLst>
          </p:nvPr>
        </p:nvGraphicFramePr>
        <p:xfrm>
          <a:off x="3244049" y="2346510"/>
          <a:ext cx="4892511" cy="3666616"/>
        </p:xfrm>
        <a:graphic>
          <a:graphicData uri="http://schemas.openxmlformats.org/drawingml/2006/table">
            <a:tbl>
              <a:tblPr>
                <a:tableStyleId>{5C22544A-7EE6-4342-B048-85BDC9FD1C3A}</a:tableStyleId>
              </a:tblPr>
              <a:tblGrid>
                <a:gridCol w="1942960"/>
                <a:gridCol w="2949551"/>
              </a:tblGrid>
              <a:tr h="299323">
                <a:tc>
                  <a:txBody>
                    <a:bodyPr/>
                    <a:lstStyle/>
                    <a:p>
                      <a:pPr algn="ctr" fontAlgn="b"/>
                      <a:r>
                        <a:rPr lang="es-EC" sz="1800" b="1" u="none" strike="noStrike" dirty="0">
                          <a:effectLst/>
                        </a:rPr>
                        <a:t>CIUDAD</a:t>
                      </a:r>
                      <a:endParaRPr lang="es-EC" sz="18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ctr" fontAlgn="b"/>
                      <a:r>
                        <a:rPr lang="es-EC" sz="1800" b="1" u="none" strike="noStrike" dirty="0">
                          <a:effectLst/>
                        </a:rPr>
                        <a:t>N</a:t>
                      </a:r>
                      <a:endParaRPr lang="es-EC" sz="18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r h="312337">
                <a:tc>
                  <a:txBody>
                    <a:bodyPr/>
                    <a:lstStyle/>
                    <a:p>
                      <a:pPr algn="ctr" fontAlgn="b"/>
                      <a:r>
                        <a:rPr lang="es-EC" sz="1800" u="none" strike="noStrike" dirty="0">
                          <a:effectLst/>
                        </a:rPr>
                        <a:t>AMBATO</a:t>
                      </a:r>
                      <a:endParaRPr lang="es-EC" sz="1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dirty="0">
                          <a:effectLst/>
                        </a:rPr>
                        <a:t>36</a:t>
                      </a:r>
                      <a:endParaRPr lang="es-EC" sz="1800" b="0" i="0" u="none" strike="noStrike" dirty="0">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CUENCA</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35</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ESMERALDAS</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10</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GUAYAQUIL</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dirty="0">
                          <a:effectLst/>
                        </a:rPr>
                        <a:t>321</a:t>
                      </a:r>
                      <a:endParaRPr lang="es-EC" sz="1800" b="0" i="0" u="none" strike="noStrike" dirty="0">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LOJA</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13</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MACHALA</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29</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MANTA</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dirty="0">
                          <a:effectLst/>
                        </a:rPr>
                        <a:t>35</a:t>
                      </a:r>
                      <a:endParaRPr lang="es-EC" sz="1800" b="0" i="0" u="none" strike="noStrike" dirty="0">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QUITO</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209</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a:effectLst/>
                        </a:rPr>
                        <a:t>SANTO DOMINGO</a:t>
                      </a:r>
                      <a:endParaRPr lang="es-EC" sz="1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s-EC" sz="1800" u="none" strike="noStrike">
                          <a:effectLst/>
                        </a:rPr>
                        <a:t>27</a:t>
                      </a:r>
                      <a:endParaRPr lang="es-EC" sz="1800" b="0" i="0" u="none" strike="noStrike">
                        <a:solidFill>
                          <a:srgbClr val="000000"/>
                        </a:solidFill>
                        <a:effectLst/>
                        <a:latin typeface="Calibri" panose="020F0502020204030204" pitchFamily="34" charset="0"/>
                      </a:endParaRPr>
                    </a:p>
                  </a:txBody>
                  <a:tcPr marL="7620" marR="7620" marT="7620" marB="0" anchor="b"/>
                </a:tc>
              </a:tr>
              <a:tr h="312337">
                <a:tc>
                  <a:txBody>
                    <a:bodyPr/>
                    <a:lstStyle/>
                    <a:p>
                      <a:pPr algn="ctr" fontAlgn="b"/>
                      <a:r>
                        <a:rPr lang="es-EC" sz="1800" u="none" strike="noStrike" dirty="0">
                          <a:effectLst/>
                        </a:rPr>
                        <a:t>Total</a:t>
                      </a:r>
                      <a:endParaRPr lang="es-EC" sz="18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c>
                  <a:txBody>
                    <a:bodyPr/>
                    <a:lstStyle/>
                    <a:p>
                      <a:pPr algn="ctr" fontAlgn="b"/>
                      <a:r>
                        <a:rPr lang="es-EC" sz="1800" u="none" strike="noStrike" dirty="0">
                          <a:effectLst/>
                        </a:rPr>
                        <a:t>715</a:t>
                      </a:r>
                      <a:endParaRPr lang="es-EC" sz="1800" b="1" i="0" u="none" strike="noStrike" dirty="0">
                        <a:solidFill>
                          <a:srgbClr val="000000"/>
                        </a:solidFill>
                        <a:effectLst/>
                        <a:latin typeface="Calibri" panose="020F0502020204030204" pitchFamily="34" charset="0"/>
                      </a:endParaRPr>
                    </a:p>
                  </a:txBody>
                  <a:tcPr marL="7620" marR="7620" marT="7620" marB="0" anchor="b">
                    <a:solidFill>
                      <a:schemeClr val="accent1">
                        <a:lumMod val="60000"/>
                        <a:lumOff val="40000"/>
                      </a:schemeClr>
                    </a:solidFill>
                  </a:tcPr>
                </a:tc>
              </a:tr>
            </a:tbl>
          </a:graphicData>
        </a:graphic>
      </p:graphicFrame>
    </p:spTree>
    <p:extLst>
      <p:ext uri="{BB962C8B-B14F-4D97-AF65-F5344CB8AC3E}">
        <p14:creationId xmlns:p14="http://schemas.microsoft.com/office/powerpoint/2010/main" val="31503174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DAEFAD10-D531-A646-B780-2418143D9740}"/>
              </a:ext>
            </a:extLst>
          </p:cNvPr>
          <p:cNvSpPr>
            <a:spLocks noGrp="1"/>
          </p:cNvSpPr>
          <p:nvPr>
            <p:ph type="title"/>
          </p:nvPr>
        </p:nvSpPr>
        <p:spPr/>
        <p:txBody>
          <a:bodyPr>
            <a:normAutofit/>
          </a:bodyPr>
          <a:lstStyle/>
          <a:p>
            <a:r>
              <a:rPr lang="es-EC" dirty="0" smtClean="0"/>
              <a:t>Variables </a:t>
            </a:r>
            <a:r>
              <a:rPr lang="es-EC" dirty="0"/>
              <a:t>de diseño</a:t>
            </a:r>
          </a:p>
        </p:txBody>
      </p:sp>
      <p:sp>
        <p:nvSpPr>
          <p:cNvPr id="5" name="Marcador de texto 4">
            <a:extLst>
              <a:ext uri="{FF2B5EF4-FFF2-40B4-BE49-F238E27FC236}">
                <a16:creationId xmlns:a16="http://schemas.microsoft.com/office/drawing/2014/main" xmlns="" id="{5D931A0E-0B75-3D41-84A8-B9340AD00C6C}"/>
              </a:ext>
            </a:extLst>
          </p:cNvPr>
          <p:cNvSpPr>
            <a:spLocks noGrp="1"/>
          </p:cNvSpPr>
          <p:nvPr>
            <p:ph type="body" idx="1"/>
          </p:nvPr>
        </p:nvSpPr>
        <p:spPr/>
        <p:txBody>
          <a:bodyPr/>
          <a:lstStyle/>
          <a:p>
            <a:endParaRPr lang="es-EC" dirty="0"/>
          </a:p>
        </p:txBody>
      </p:sp>
      <p:sp>
        <p:nvSpPr>
          <p:cNvPr id="6" name="Marcador de texto 5">
            <a:extLst>
              <a:ext uri="{FF2B5EF4-FFF2-40B4-BE49-F238E27FC236}">
                <a16:creationId xmlns:a16="http://schemas.microsoft.com/office/drawing/2014/main" xmlns="" id="{BFA92F3C-CE9E-1E45-9C49-25DA5E06B8E0}"/>
              </a:ext>
            </a:extLst>
          </p:cNvPr>
          <p:cNvSpPr>
            <a:spLocks noGrp="1"/>
          </p:cNvSpPr>
          <p:nvPr>
            <p:ph type="body" sz="quarter" idx="10"/>
          </p:nvPr>
        </p:nvSpPr>
        <p:spPr/>
        <p:txBody>
          <a:bodyPr/>
          <a:lstStyle/>
          <a:p>
            <a:r>
              <a:rPr lang="es-ES" dirty="0" smtClean="0"/>
              <a:t>03</a:t>
            </a:r>
            <a:endParaRPr lang="es-EC" dirty="0"/>
          </a:p>
        </p:txBody>
      </p:sp>
    </p:spTree>
    <p:extLst>
      <p:ext uri="{BB962C8B-B14F-4D97-AF65-F5344CB8AC3E}">
        <p14:creationId xmlns:p14="http://schemas.microsoft.com/office/powerpoint/2010/main" val="929114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FD696AD-97AE-0A4B-866A-8E7F94749276}"/>
              </a:ext>
            </a:extLst>
          </p:cNvPr>
          <p:cNvSpPr>
            <a:spLocks noGrp="1"/>
          </p:cNvSpPr>
          <p:nvPr>
            <p:ph type="title"/>
          </p:nvPr>
        </p:nvSpPr>
        <p:spPr/>
        <p:txBody>
          <a:bodyPr/>
          <a:lstStyle/>
          <a:p>
            <a:r>
              <a:rPr lang="es-MX" dirty="0"/>
              <a:t>Variables de diseño</a:t>
            </a:r>
            <a:endParaRPr lang="es-419" dirty="0"/>
          </a:p>
        </p:txBody>
      </p:sp>
      <p:sp>
        <p:nvSpPr>
          <p:cNvPr id="3" name="Marcador de texto 2">
            <a:extLst>
              <a:ext uri="{FF2B5EF4-FFF2-40B4-BE49-F238E27FC236}">
                <a16:creationId xmlns:a16="http://schemas.microsoft.com/office/drawing/2014/main" xmlns="" id="{A9DA794A-A9ED-D74B-9816-ABA56B940347}"/>
              </a:ext>
            </a:extLst>
          </p:cNvPr>
          <p:cNvSpPr>
            <a:spLocks noGrp="1"/>
          </p:cNvSpPr>
          <p:nvPr>
            <p:ph type="body" sz="quarter" idx="10"/>
          </p:nvPr>
        </p:nvSpPr>
        <p:spPr>
          <a:xfrm>
            <a:off x="796000" y="1918010"/>
            <a:ext cx="10582242" cy="3507416"/>
          </a:xfrm>
        </p:spPr>
        <p:txBody>
          <a:bodyPr>
            <a:normAutofit lnSpcReduction="10000"/>
          </a:bodyPr>
          <a:lstStyle/>
          <a:p>
            <a:pPr marL="342900" indent="-342900" algn="just">
              <a:buFont typeface="Arial" panose="020B0604020202020204" pitchFamily="34" charset="0"/>
              <a:buChar char="•"/>
            </a:pPr>
            <a:r>
              <a:rPr lang="es-MX" dirty="0"/>
              <a:t>Para el análisis del tamaño muestral se ha considerado como variable de diseño </a:t>
            </a:r>
            <a:r>
              <a:rPr lang="es-MX" dirty="0" smtClean="0"/>
              <a:t>:</a:t>
            </a:r>
          </a:p>
          <a:p>
            <a:pPr marL="1028700" lvl="1" indent="-342900" algn="just"/>
            <a:r>
              <a:rPr lang="es-MX" dirty="0">
                <a:solidFill>
                  <a:srgbClr val="646481"/>
                </a:solidFill>
              </a:rPr>
              <a:t>El precio promedio de cada institución en el rubro de costo de matricula.</a:t>
            </a:r>
          </a:p>
          <a:p>
            <a:pPr marL="1028700" lvl="1" indent="-342900" algn="just"/>
            <a:r>
              <a:rPr lang="es-MX" dirty="0">
                <a:solidFill>
                  <a:srgbClr val="646481"/>
                </a:solidFill>
              </a:rPr>
              <a:t>El precio promedio de cada institución en el rubro de costo de pensión.</a:t>
            </a:r>
          </a:p>
          <a:p>
            <a:pPr marL="342900" indent="-342900" algn="just">
              <a:buFont typeface="Arial" panose="020B0604020202020204" pitchFamily="34" charset="0"/>
              <a:buChar char="•"/>
            </a:pPr>
            <a:r>
              <a:rPr lang="es-MX" dirty="0" smtClean="0"/>
              <a:t>Los resultados alcanzados con ambas variables han sido similares, por lo que, se puede definir como variable de diseño definitiva cualquiera de las dos. Para efectos de esta presentación consideraremos como variable el precio promedio de matricula. </a:t>
            </a:r>
            <a:endParaRPr lang="es-MX" dirty="0"/>
          </a:p>
        </p:txBody>
      </p:sp>
    </p:spTree>
    <p:extLst>
      <p:ext uri="{BB962C8B-B14F-4D97-AF65-F5344CB8AC3E}">
        <p14:creationId xmlns:p14="http://schemas.microsoft.com/office/powerpoint/2010/main" val="14351946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xmlns="" id="{DAEFAD10-D531-A646-B780-2418143D9740}"/>
              </a:ext>
            </a:extLst>
          </p:cNvPr>
          <p:cNvSpPr>
            <a:spLocks noGrp="1"/>
          </p:cNvSpPr>
          <p:nvPr>
            <p:ph type="title"/>
          </p:nvPr>
        </p:nvSpPr>
        <p:spPr/>
        <p:txBody>
          <a:bodyPr>
            <a:normAutofit/>
          </a:bodyPr>
          <a:lstStyle/>
          <a:p>
            <a:r>
              <a:rPr lang="es-EC" dirty="0"/>
              <a:t>Tamaño </a:t>
            </a:r>
            <a:r>
              <a:rPr lang="es-EC" dirty="0" err="1"/>
              <a:t>muestral</a:t>
            </a:r>
            <a:endParaRPr lang="es-EC" dirty="0"/>
          </a:p>
        </p:txBody>
      </p:sp>
      <p:sp>
        <p:nvSpPr>
          <p:cNvPr id="5" name="Marcador de texto 4">
            <a:extLst>
              <a:ext uri="{FF2B5EF4-FFF2-40B4-BE49-F238E27FC236}">
                <a16:creationId xmlns:a16="http://schemas.microsoft.com/office/drawing/2014/main" xmlns="" id="{5D931A0E-0B75-3D41-84A8-B9340AD00C6C}"/>
              </a:ext>
            </a:extLst>
          </p:cNvPr>
          <p:cNvSpPr>
            <a:spLocks noGrp="1"/>
          </p:cNvSpPr>
          <p:nvPr>
            <p:ph type="body" idx="1"/>
          </p:nvPr>
        </p:nvSpPr>
        <p:spPr/>
        <p:txBody>
          <a:bodyPr/>
          <a:lstStyle/>
          <a:p>
            <a:endParaRPr lang="es-EC" dirty="0"/>
          </a:p>
        </p:txBody>
      </p:sp>
      <p:sp>
        <p:nvSpPr>
          <p:cNvPr id="6" name="Marcador de texto 5">
            <a:extLst>
              <a:ext uri="{FF2B5EF4-FFF2-40B4-BE49-F238E27FC236}">
                <a16:creationId xmlns:a16="http://schemas.microsoft.com/office/drawing/2014/main" xmlns="" id="{BFA92F3C-CE9E-1E45-9C49-25DA5E06B8E0}"/>
              </a:ext>
            </a:extLst>
          </p:cNvPr>
          <p:cNvSpPr>
            <a:spLocks noGrp="1"/>
          </p:cNvSpPr>
          <p:nvPr>
            <p:ph type="body" sz="quarter" idx="10"/>
          </p:nvPr>
        </p:nvSpPr>
        <p:spPr/>
        <p:txBody>
          <a:bodyPr/>
          <a:lstStyle/>
          <a:p>
            <a:r>
              <a:rPr lang="es-ES" dirty="0" smtClean="0"/>
              <a:t>04</a:t>
            </a:r>
            <a:endParaRPr lang="es-EC" dirty="0"/>
          </a:p>
        </p:txBody>
      </p:sp>
    </p:spTree>
    <p:extLst>
      <p:ext uri="{BB962C8B-B14F-4D97-AF65-F5344CB8AC3E}">
        <p14:creationId xmlns:p14="http://schemas.microsoft.com/office/powerpoint/2010/main" val="209327317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1530</TotalTime>
  <Words>414</Words>
  <Application>Microsoft Office PowerPoint</Application>
  <PresentationFormat>Panorámica</PresentationFormat>
  <Paragraphs>130</Paragraphs>
  <Slides>11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Arial</vt:lpstr>
      <vt:lpstr>Calibri</vt:lpstr>
      <vt:lpstr>Century Gothic</vt:lpstr>
      <vt:lpstr>Tema de Office</vt:lpstr>
      <vt:lpstr>AVANCES REALIZADOS CON RESPECTO AL  CALCULO DEL TAMAÑO DE MUESTRA DEL NUEVO IPC </vt:lpstr>
      <vt:lpstr>Introducción</vt:lpstr>
      <vt:lpstr>Introducción</vt:lpstr>
      <vt:lpstr>Marco muestral y Dominios de Estudio</vt:lpstr>
      <vt:lpstr>Marco Muestral</vt:lpstr>
      <vt:lpstr>Marco muestral</vt:lpstr>
      <vt:lpstr>Variables de diseño</vt:lpstr>
      <vt:lpstr>Variables de diseño</vt:lpstr>
      <vt:lpstr>Tamaño muestral</vt:lpstr>
      <vt:lpstr>Tamaño muestral</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Usuario de Microsoft Office</dc:creator>
  <cp:lastModifiedBy>INEC Omar Llambo</cp:lastModifiedBy>
  <cp:revision>53</cp:revision>
  <dcterms:created xsi:type="dcterms:W3CDTF">2021-10-01T15:30:25Z</dcterms:created>
  <dcterms:modified xsi:type="dcterms:W3CDTF">2025-04-02T19:18:30Z</dcterms:modified>
</cp:coreProperties>
</file>