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61" r:id="rId6"/>
    <p:sldId id="263" r:id="rId7"/>
    <p:sldId id="264" r:id="rId8"/>
    <p:sldId id="265" r:id="rId9"/>
    <p:sldId id="268" r:id="rId10"/>
    <p:sldId id="267" r:id="rId11"/>
    <p:sldId id="269" r:id="rId12"/>
    <p:sldId id="270" r:id="rId13"/>
    <p:sldId id="273" r:id="rId14"/>
    <p:sldId id="271" r:id="rId15"/>
    <p:sldId id="272" r:id="rId16"/>
    <p:sldId id="260" r:id="rId17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71FF"/>
    <a:srgbClr val="1F285D"/>
    <a:srgbClr val="6464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89" d="100"/>
          <a:sy n="89" d="100"/>
        </p:scale>
        <p:origin x="43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96F13414-8F03-A442-8ACD-2DC9B0A2CB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735410B-9B5C-1D48-ACA9-2246B305F58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Título de la presentación</a:t>
            </a:r>
            <a:endParaRPr lang="es-419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21AF1D1-197D-4A4F-9050-E4D32756336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63823"/>
            <a:ext cx="9144000" cy="65500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Agregar subtítulo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585728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EBEF04C5-841F-5A4D-8783-DCC1772280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BD8743C-6899-8944-AB92-EAB5AE3FB0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29696" y="2681415"/>
            <a:ext cx="8517753" cy="1112109"/>
          </a:xfrm>
        </p:spPr>
        <p:txBody>
          <a:bodyPr anchor="b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Modificar título</a:t>
            </a:r>
            <a:endParaRPr lang="es-419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65BCDE19-0EEF-0943-B986-6235A0F9902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29696" y="4008696"/>
            <a:ext cx="8517753" cy="563305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Modificar subtítulo</a:t>
            </a:r>
            <a:endParaRPr lang="es-419" dirty="0"/>
          </a:p>
        </p:txBody>
      </p:sp>
      <p:sp>
        <p:nvSpPr>
          <p:cNvPr id="10" name="Marcador de texto 6">
            <a:extLst>
              <a:ext uri="{FF2B5EF4-FFF2-40B4-BE49-F238E27FC236}">
                <a16:creationId xmlns:a16="http://schemas.microsoft.com/office/drawing/2014/main" xmlns="" id="{238A4921-827D-E746-ACF8-162C8F4141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10306" y="987146"/>
            <a:ext cx="1665287" cy="1257694"/>
          </a:xfrm>
        </p:spPr>
        <p:txBody>
          <a:bodyPr>
            <a:noAutofit/>
          </a:bodyPr>
          <a:lstStyle>
            <a:lvl1pPr marL="0" indent="0" algn="ctr">
              <a:buNone/>
              <a:defRPr sz="8800" b="1">
                <a:solidFill>
                  <a:srgbClr val="5E71FF"/>
                </a:solidFill>
              </a:defRPr>
            </a:lvl1pPr>
          </a:lstStyle>
          <a:p>
            <a:pPr lvl="0"/>
            <a:r>
              <a:rPr lang="es-MX" dirty="0"/>
              <a:t>01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684397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AC82C9D5-7EBB-B246-ABB9-5DCE94B355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Marcador de texto 12">
            <a:extLst>
              <a:ext uri="{FF2B5EF4-FFF2-40B4-BE49-F238E27FC236}">
                <a16:creationId xmlns:a16="http://schemas.microsoft.com/office/drawing/2014/main" xmlns="" id="{5AA863C6-E4BB-7246-8E29-38C1A6D5232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083969" y="6289632"/>
            <a:ext cx="728662" cy="457629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01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595903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A3A6E091-7C03-A443-A6D2-38D7BDCE83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50ADB42-67F8-B244-80CB-7A4A6F8B81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40411"/>
            <a:ext cx="7737389" cy="672843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1F285D"/>
                </a:solidFill>
              </a:defRPr>
            </a:lvl1pPr>
          </a:lstStyle>
          <a:p>
            <a:r>
              <a:rPr lang="es-ES" dirty="0"/>
              <a:t>Editar título</a:t>
            </a:r>
            <a:endParaRPr lang="es-419" dirty="0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xmlns="" id="{FE0C7826-BD6F-3F44-93EE-AB675BEF60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012825"/>
            <a:ext cx="7737475" cy="45762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646481"/>
                </a:solidFill>
              </a:defRPr>
            </a:lvl1pPr>
          </a:lstStyle>
          <a:p>
            <a:r>
              <a:rPr lang="es-ES" dirty="0"/>
              <a:t>Haga clic para modificar</a:t>
            </a:r>
            <a:endParaRPr lang="es-419" dirty="0"/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xmlns="" id="{8DAAF717-D746-FE4F-A5F1-E3136E0F16A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083969" y="6289632"/>
            <a:ext cx="728662" cy="457629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01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164595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872A9304-47E7-E44B-BC9B-3F5C92870A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01BABDA2-023C-7945-BF86-BEAA5004E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B7FA23C8-2E4E-5046-8259-E2E213978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5C005DD2-86EC-2440-A7E7-B841DBFD7C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EA569-A74A-4F40-B8C4-0DF053AB9BE6}" type="datetimeFigureOut">
              <a:rPr lang="es-419" smtClean="0"/>
              <a:t>18/9/2023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FAAEDE95-BF79-354F-9D02-2C24B8EB6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75348DA7-A2C8-4B42-8734-0C9E18D34D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55D62-19B0-8644-950B-6F136B21E2C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24135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CE74EF7-2C04-A342-AAD9-E694CF9B7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4989" y="205396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MX" dirty="0"/>
              <a:t>AVANCES REALIZADOS CON RESPECTO A LA METODOLOGIA PARA EL DISEÑO MUESTRAL DEL NUEVO IPP</a:t>
            </a:r>
            <a:endParaRPr lang="es-419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B5FE04B9-C334-374C-9980-1DEA7FC07A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1180"/>
            <a:ext cx="9144000" cy="655002"/>
          </a:xfrm>
        </p:spPr>
        <p:txBody>
          <a:bodyPr/>
          <a:lstStyle/>
          <a:p>
            <a:r>
              <a:rPr lang="es-419" dirty="0" smtClean="0"/>
              <a:t>DINEM</a:t>
            </a:r>
            <a:endParaRPr lang="es-419" dirty="0"/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xmlns="" id="{7501EF41-F281-6D48-9E26-1B14A4817180}"/>
              </a:ext>
            </a:extLst>
          </p:cNvPr>
          <p:cNvSpPr/>
          <p:nvPr/>
        </p:nvSpPr>
        <p:spPr>
          <a:xfrm>
            <a:off x="1523999" y="5106182"/>
            <a:ext cx="3582839" cy="480291"/>
          </a:xfrm>
          <a:prstGeom prst="roundRect">
            <a:avLst/>
          </a:prstGeom>
          <a:solidFill>
            <a:srgbClr val="5E7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400" dirty="0" smtClean="0"/>
              <a:t>Septiembre</a:t>
            </a:r>
            <a:r>
              <a:rPr lang="es-419" sz="2400" dirty="0" smtClean="0"/>
              <a:t>, 2023</a:t>
            </a:r>
            <a:endParaRPr lang="es-419" sz="2400" dirty="0"/>
          </a:p>
        </p:txBody>
      </p:sp>
    </p:spTree>
    <p:extLst>
      <p:ext uri="{BB962C8B-B14F-4D97-AF65-F5344CB8AC3E}">
        <p14:creationId xmlns:p14="http://schemas.microsoft.com/office/powerpoint/2010/main" val="588417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FD696AD-97AE-0A4B-866A-8E7F9474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Variables de diseño</a:t>
            </a:r>
            <a:endParaRPr lang="es-419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A9DA794A-A9ED-D74B-9816-ABA56B9403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6000" y="1168101"/>
            <a:ext cx="10582242" cy="3507416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dirty="0"/>
              <a:t>Para el análisis del tamaño </a:t>
            </a:r>
            <a:r>
              <a:rPr lang="es-MX" dirty="0" err="1"/>
              <a:t>muestral</a:t>
            </a:r>
            <a:r>
              <a:rPr lang="es-MX" dirty="0"/>
              <a:t> se ha considerado como variable de diseño las “Ventas Totales 2021” obtenida del DIEE-2021 para cada empresa.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dirty="0"/>
              <a:t>Mediante reuniones mantenidas se ha tratado de discutir el hecho de incluir otras variables de diseño como los gastos energéticos, </a:t>
            </a:r>
            <a:r>
              <a:rPr lang="es-ES" dirty="0"/>
              <a:t>precios para cada uno de los productos o la cantidad de empleados destinados estrictamente a la elaboración de cada uno de los productos que genere la empresa, sin embargo; la institución no recolecta dicha información. 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3C5C67A1-29D7-1048-826C-D7445004AD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35194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DAEFAD10-D531-A646-B780-2418143D9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 smtClean="0"/>
              <a:t>Tamaño </a:t>
            </a:r>
            <a:r>
              <a:rPr lang="es-EC" dirty="0" err="1" smtClean="0"/>
              <a:t>muestral</a:t>
            </a:r>
            <a:endParaRPr lang="es-EC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5D931A0E-0B75-3D41-84A8-B9340AD00C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xmlns="" id="{BFA92F3C-CE9E-1E45-9C49-25DA5E06B8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 smtClean="0"/>
              <a:t>05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093273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FD696AD-97AE-0A4B-866A-8E7F9474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Tamaño </a:t>
            </a:r>
            <a:r>
              <a:rPr lang="es-MX" dirty="0" err="1" smtClean="0"/>
              <a:t>muestral</a:t>
            </a:r>
            <a:endParaRPr lang="es-419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xmlns="" id="{A9DA794A-A9ED-D74B-9816-ABA56B940347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796000" y="1168101"/>
                <a:ext cx="10582242" cy="5206820"/>
              </a:xfrm>
            </p:spPr>
            <p:txBody>
              <a:bodyPr>
                <a:normAutofit lnSpcReduction="10000"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s-ES" dirty="0"/>
                  <a:t>Para determinar el tamaño de la muestra se usa como variable de diseño “Ventas Totales”. La fórmula para dicho cálculo se presenta a continuación</a:t>
                </a:r>
                <a:r>
                  <a:rPr lang="es-ES" dirty="0" smtClean="0"/>
                  <a:t>:</a:t>
                </a:r>
                <a:endParaRPr lang="es-EC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C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EC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s-EC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C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C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s-EC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s-EC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C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EC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s-EC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s-EC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C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EC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𝑣𝑖</m:t>
                                      </m:r>
                                    </m:num>
                                    <m:den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EC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s-EC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s-EC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MX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s-EC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s-EC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𝑇𝑛𝑟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ES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s-ES" dirty="0"/>
                  <a:t>ni = Tamaño de la muestra por dominio.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s-ES" dirty="0"/>
                  <a:t>Ni = Tamaño del dominio i.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s-ES" dirty="0"/>
                  <a:t>Si = </a:t>
                </a:r>
                <a:r>
                  <a:rPr lang="es-ES" dirty="0" err="1"/>
                  <a:t>Cuasivarianza</a:t>
                </a:r>
                <a:r>
                  <a:rPr lang="es-ES" dirty="0"/>
                  <a:t> del dominio i.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s-ES" dirty="0"/>
                  <a:t>e = Error relativo máximo admisible.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s-ES" dirty="0"/>
                  <a:t>z = Coeficiente que representa el nivel de seguridad o confianza.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s-ES" dirty="0"/>
                  <a:t>vi = ventas totales en el dominio i.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s-ES" dirty="0" err="1"/>
                  <a:t>tnri</a:t>
                </a:r>
                <a:r>
                  <a:rPr lang="es-ES" dirty="0"/>
                  <a:t> = Tasa de no respuesta del dominio i.</a:t>
                </a:r>
              </a:p>
            </p:txBody>
          </p:sp>
        </mc:Choice>
        <mc:Fallback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xmlns="" id="{A9DA794A-A9ED-D74B-9816-ABA56B9403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796000" y="1168101"/>
                <a:ext cx="10582242" cy="5206820"/>
              </a:xfrm>
              <a:blipFill rotWithShape="0">
                <a:blip r:embed="rId2"/>
                <a:stretch>
                  <a:fillRect l="-806" t="-2342" r="-864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3C5C67A1-29D7-1048-826C-D7445004AD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35689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FD696AD-97AE-0A4B-866A-8E7F9474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Tasas de no respuesta (TNR)</a:t>
            </a:r>
            <a:endParaRPr lang="es-419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A9DA794A-A9ED-D74B-9816-ABA56B9403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6000" y="1168101"/>
            <a:ext cx="10582242" cy="5206820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/>
              <a:t>Se </a:t>
            </a:r>
            <a:r>
              <a:rPr lang="es-ES" dirty="0" smtClean="0"/>
              <a:t>consideran las tasas de </a:t>
            </a:r>
            <a:r>
              <a:rPr lang="es-ES" dirty="0"/>
              <a:t>no respuesta </a:t>
            </a:r>
            <a:r>
              <a:rPr lang="es-ES" dirty="0" smtClean="0"/>
              <a:t>de </a:t>
            </a:r>
            <a:r>
              <a:rPr lang="es-ES" dirty="0"/>
              <a:t>la cobertura histórica actualizada para la </a:t>
            </a:r>
            <a:r>
              <a:rPr lang="es-ES" dirty="0" smtClean="0"/>
              <a:t>ENESEM-2021.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 smtClean="0"/>
              <a:t>Para las “Pequeñas Empresas” y algunos otros dominios no se cuenta con una tasa de no respuesta ya que la ENESEM no recolecta información para esos casos.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 smtClean="0"/>
              <a:t>Para </a:t>
            </a:r>
            <a:r>
              <a:rPr lang="es-ES" dirty="0"/>
              <a:t>el caso de las “Pequeñas Empresas” se asigna como TNR el promedio de aquellos dominios de estudio que </a:t>
            </a:r>
            <a:r>
              <a:rPr lang="es-ES" dirty="0" smtClean="0"/>
              <a:t>comparten </a:t>
            </a:r>
            <a:r>
              <a:rPr lang="es-ES" dirty="0"/>
              <a:t>la misma actividad principal. Para todos los dominios, de los que no se disponen de tasa de no respuesta, se propone desde el equipo de DECON/CAB-SIP fijar en el 20%. </a:t>
            </a:r>
            <a:endParaRPr lang="es-ES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 smtClean="0"/>
              <a:t>Para </a:t>
            </a:r>
            <a:r>
              <a:rPr lang="es-ES" dirty="0"/>
              <a:t>las “Grandes Empresas” no se requiere una tasa de no respuesta ya que tienen probabilidad uno (1) de inclusión.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3C5C67A1-29D7-1048-826C-D7445004AD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77394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DAEFAD10-D531-A646-B780-2418143D9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/>
              <a:t>Selección de la muestra</a:t>
            </a:r>
            <a:endParaRPr lang="es-EC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5D931A0E-0B75-3D41-84A8-B9340AD00C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xmlns="" id="{BFA92F3C-CE9E-1E45-9C49-25DA5E06B8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 smtClean="0"/>
              <a:t>06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5229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FD696AD-97AE-0A4B-866A-8E7F9474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Selección de la muestra</a:t>
            </a:r>
            <a:endParaRPr lang="es-419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xmlns="" id="{A9DA794A-A9ED-D74B-9816-ABA56B940347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796000" y="1168101"/>
                <a:ext cx="10582242" cy="4387310"/>
              </a:xfrm>
            </p:spPr>
            <p:txBody>
              <a:bodyPr>
                <a:normAutofit/>
              </a:bodyPr>
              <a:lstStyle/>
              <a:p>
                <a:r>
                  <a:rPr lang="es-MX" dirty="0"/>
                  <a:t>Con la estratificación realizada dentro de cada uno de los dominios a nivel de Código CIIU </a:t>
                </a:r>
                <a:r>
                  <a:rPr lang="es-MX" dirty="0" err="1"/>
                  <a:t>Rev</a:t>
                </a:r>
                <a:r>
                  <a:rPr lang="es-MX" dirty="0"/>
                  <a:t> 4 - 6 dígitos, se realiza una distribución proporcional al tamaño (PPT). </a:t>
                </a:r>
              </a:p>
              <a:p>
                <a:endParaRPr lang="es-MX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C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s-MX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 Light" panose="020F0302020204030204" pitchFamily="34" charset="0"/>
                            </a:rPr>
                            <m:t>𝑛</m:t>
                          </m:r>
                        </m:e>
                        <m:sub>
                          <m:sSub>
                            <m:sSubPr>
                              <m:ctrlPr>
                                <a:rPr lang="es-EC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 Light" panose="020F0302020204030204" pitchFamily="34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s-MX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 Light" panose="020F0302020204030204" pitchFamily="34" charset="0"/>
                                </a:rPr>
                                <m:t>h</m:t>
                              </m:r>
                            </m:sub>
                          </m:sSub>
                        </m:sub>
                      </m:sSub>
                      <m:r>
                        <a:rPr lang="es-MX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m:t>=</m:t>
                      </m:r>
                      <m:r>
                        <a:rPr lang="es-MX" sz="2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 Light" panose="020F030202020403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es-EC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s-MX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 Light" panose="020F0302020204030204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es-MX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 Light" panose="020F03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s-MX" sz="2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 Light" panose="020F0302020204030204" pitchFamily="34" charset="0"/>
                        </a:rPr>
                        <m:t>∗</m:t>
                      </m:r>
                      <m:f>
                        <m:fPr>
                          <m:ctrlPr>
                            <a:rPr lang="es-EC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 Light" panose="020F030202020403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C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 Light" panose="020F0302020204030204" pitchFamily="34" charset="0"/>
                                </a:rPr>
                                <m:t>𝑁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EC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 Light" panose="020F03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 Light" panose="020F0302020204030204" pitchFamily="34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 Light" panose="020F0302020204030204" pitchFamily="34" charset="0"/>
                                    </a:rPr>
                                    <m:t>h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es-EC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 Light" panose="020F0302020204030204" pitchFamily="34" charset="0"/>
                                </a:rPr>
                              </m:ctrlPr>
                            </m:naryPr>
                            <m:sub>
                              <m:r>
                                <a:rPr lang="es-MX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 Light" panose="020F0302020204030204" pitchFamily="34" charset="0"/>
                                </a:rPr>
                                <m:t>h</m:t>
                              </m:r>
                              <m:r>
                                <a:rPr lang="es-MX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 Light" panose="020F0302020204030204" pitchFamily="34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s-EC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 Light" panose="020F03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 Light" panose="020F0302020204030204" pitchFamily="34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 Light" panose="020F03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s-EC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 Light" panose="020F03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 Light" panose="020F0302020204030204" pitchFamily="34" charset="0"/>
                                    </a:rPr>
                                    <m:t>𝑁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s-EC" sz="20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 Light" panose="020F03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0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 Light" panose="020F0302020204030204" pitchFamily="34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s-MX" sz="20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 Light" panose="020F0302020204030204" pitchFamily="34" charset="0"/>
                                        </a:rPr>
                                        <m:t>h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s-EC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𝑛𝑖ℎ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𝑀𝑢𝑒𝑠𝑡𝑟𝑎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𝑝𝑎𝑟𝑎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𝑒𝑙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𝑒𝑠𝑡𝑟𝑎𝑡𝑜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ℎ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𝑑𝑒𝑙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𝑑𝑜𝑚𝑖𝑛𝑖𝑜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𝑑𝑒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𝑑𝑖𝑠𝑒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ñ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𝑜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𝑖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s-EC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𝑛𝑖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𝑇𝑎𝑚𝑎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ñ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𝑜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𝑑𝑒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𝑚𝑢𝑒𝑠𝑡𝑟𝑎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𝑑𝑒𝑙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𝑑𝑜𝑚𝑖𝑛𝑖𝑜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𝑑𝑒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𝑑𝑖𝑠𝑒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ñ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𝑜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𝑖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s-EC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𝑁𝑖ℎ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𝑇𝑎𝑚𝑎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ñ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𝑜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𝑑𝑒𝑙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𝑒𝑠𝑡𝑟𝑎𝑡𝑜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ℎ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𝑑𝑒𝑙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𝑑𝑜𝑚𝑖𝑛𝑖𝑜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𝑑𝑒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𝑑𝑖𝑠𝑒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ñ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𝑜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𝑖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s-EC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𝐻𝑖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</a:rPr>
                  <a:t> =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𝑁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</a:rPr>
                  <a:t>ú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𝑚𝑒𝑟𝑜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𝑑𝑒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𝑒𝑠𝑡𝑟𝑎𝑡𝑜𝑠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𝑒𝑛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𝑒𝑙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𝑑𝑜𝑚𝑖𝑛𝑖𝑜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𝑑𝑒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𝑑𝑖𝑠𝑒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</a:rPr>
                  <a:t>ñ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𝑜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𝑖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</a:rPr>
                  <a:t>.</a:t>
                </a:r>
                <a:endParaRPr lang="es-EC" dirty="0"/>
              </a:p>
            </p:txBody>
          </p:sp>
        </mc:Choice>
        <mc:Fallback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xmlns="" id="{A9DA794A-A9ED-D74B-9816-ABA56B9403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796000" y="1168101"/>
                <a:ext cx="10582242" cy="4387310"/>
              </a:xfrm>
              <a:blipFill rotWithShape="0">
                <a:blip r:embed="rId2"/>
                <a:stretch>
                  <a:fillRect l="-922" t="-1947" r="-1613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3C5C67A1-29D7-1048-826C-D7445004AD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33908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86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DAEFAD10-D531-A646-B780-2418143D9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 smtClean="0"/>
              <a:t>Introducción</a:t>
            </a:r>
            <a:endParaRPr lang="es-EC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5D931A0E-0B75-3D41-84A8-B9340AD00C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xmlns="" id="{BFA92F3C-CE9E-1E45-9C49-25DA5E06B8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797343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FD696AD-97AE-0A4B-866A-8E7F9474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Introducción</a:t>
            </a:r>
            <a:endParaRPr lang="es-419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A9DA794A-A9ED-D74B-9816-ABA56B9403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14" y="1168100"/>
            <a:ext cx="10039795" cy="2109937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En el marco del proceso de certificación del IPP-DN, ejecutado en el año 2017, se emitieron diversas observaciones relacionadas a  la necesidad de evaluar la implementación de un diseño de muestreo probabilístico a partir de un marco de muestreo en donde se incluyan a todas las empresas productoras.</a:t>
            </a:r>
            <a:endParaRPr lang="es-EC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3C5C67A1-29D7-1048-826C-D7445004AD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es-419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3FD696AD-97AE-0A4B-866A-8E7F94749276}"/>
              </a:ext>
            </a:extLst>
          </p:cNvPr>
          <p:cNvSpPr txBox="1">
            <a:spLocks/>
          </p:cNvSpPr>
          <p:nvPr/>
        </p:nvSpPr>
        <p:spPr>
          <a:xfrm>
            <a:off x="990600" y="3546557"/>
            <a:ext cx="7737389" cy="672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1F285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419" dirty="0"/>
              <a:t>Objetivo General</a:t>
            </a:r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xmlns="" id="{A9DA794A-A9ED-D74B-9816-ABA56B940347}"/>
              </a:ext>
            </a:extLst>
          </p:cNvPr>
          <p:cNvSpPr txBox="1">
            <a:spLocks/>
          </p:cNvSpPr>
          <p:nvPr/>
        </p:nvSpPr>
        <p:spPr>
          <a:xfrm>
            <a:off x="990514" y="4374247"/>
            <a:ext cx="9990912" cy="1517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64648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/>
              <a:t>Elaborar un diseño </a:t>
            </a:r>
            <a:r>
              <a:rPr lang="es-ES" dirty="0" err="1"/>
              <a:t>muestral</a:t>
            </a:r>
            <a:r>
              <a:rPr lang="es-ES" dirty="0"/>
              <a:t> probabilístico para la encuesta que mide los Índices de Precios al Productor de Disponibilidad Nacional (IPP-DN).</a:t>
            </a:r>
          </a:p>
        </p:txBody>
      </p:sp>
    </p:spTree>
    <p:extLst>
      <p:ext uri="{BB962C8B-B14F-4D97-AF65-F5344CB8AC3E}">
        <p14:creationId xmlns:p14="http://schemas.microsoft.com/office/powerpoint/2010/main" val="2948419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DAEFAD10-D531-A646-B780-2418143D9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/>
              <a:t>Marco </a:t>
            </a:r>
            <a:r>
              <a:rPr lang="es-EC" dirty="0" err="1"/>
              <a:t>muestral</a:t>
            </a:r>
            <a:endParaRPr lang="es-EC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5D931A0E-0B75-3D41-84A8-B9340AD00C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xmlns="" id="{BFA92F3C-CE9E-1E45-9C49-25DA5E06B8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 smtClean="0"/>
              <a:t>02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043640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FD696AD-97AE-0A4B-866A-8E7F9474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Marco </a:t>
            </a:r>
            <a:r>
              <a:rPr lang="es-419" dirty="0" err="1"/>
              <a:t>muestral</a:t>
            </a:r>
            <a:endParaRPr lang="es-419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A9DA794A-A9ED-D74B-9816-ABA56B9403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6000" y="1168100"/>
            <a:ext cx="9788611" cy="5008413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dirty="0"/>
              <a:t>El marco de muestreo que se considera está definido por las empresas que constan en el Directorio de Empresas y Establecimientos Económicos 2021 (DIEE-2021). </a:t>
            </a:r>
            <a:endParaRPr lang="es-EC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dirty="0"/>
              <a:t>Para la construcción del marco </a:t>
            </a:r>
            <a:r>
              <a:rPr lang="es-MX" dirty="0" err="1"/>
              <a:t>muestral</a:t>
            </a:r>
            <a:r>
              <a:rPr lang="es-MX" dirty="0"/>
              <a:t> se consideraron las actividades económicas mediante el Código CIIU </a:t>
            </a:r>
            <a:r>
              <a:rPr lang="es-MX" dirty="0" err="1"/>
              <a:t>Rev</a:t>
            </a:r>
            <a:r>
              <a:rPr lang="es-MX" dirty="0"/>
              <a:t> 4 - 6 dígitos</a:t>
            </a:r>
            <a:r>
              <a:rPr lang="es-ES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dirty="0"/>
              <a:t>El DIEE-2021 está conformado por 858.101 empresas.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dirty="0"/>
              <a:t>Con los Código CIIU </a:t>
            </a:r>
            <a:r>
              <a:rPr lang="es-MX" dirty="0" err="1"/>
              <a:t>Rev</a:t>
            </a:r>
            <a:r>
              <a:rPr lang="es-MX" dirty="0"/>
              <a:t> 4 - 6 dígitos, se construye una estratificación dentro de cada dominio de estudio.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dirty="0"/>
              <a:t>Se seleccionan aquellas empresas de tamaño Pequeña empresa (2), Mediana empresa “A” (3), Mediana empresa “B” (4) y Grande empresa (5). Se excluyen las empresas que constan como “empresas no ubicadas” en el DIEE-2021.</a:t>
            </a:r>
            <a:endParaRPr lang="es-EC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3C5C67A1-29D7-1048-826C-D7445004AD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20465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FD696AD-97AE-0A4B-866A-8E7F9474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Marco </a:t>
            </a:r>
            <a:r>
              <a:rPr lang="es-419" dirty="0" err="1"/>
              <a:t>muestral</a:t>
            </a:r>
            <a:endParaRPr lang="es-419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A9DA794A-A9ED-D74B-9816-ABA56B9403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6000" y="1168101"/>
            <a:ext cx="9788611" cy="850480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/>
              <a:t>El marco de muestreo queda constituido de la siguiente forma</a:t>
            </a:r>
            <a:r>
              <a:rPr lang="es-ES" dirty="0" smtClean="0"/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3C5C67A1-29D7-1048-826C-D7445004AD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es-419"/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xmlns="" id="{A9DA794A-A9ED-D74B-9816-ABA56B940347}"/>
              </a:ext>
            </a:extLst>
          </p:cNvPr>
          <p:cNvSpPr txBox="1">
            <a:spLocks/>
          </p:cNvSpPr>
          <p:nvPr/>
        </p:nvSpPr>
        <p:spPr>
          <a:xfrm>
            <a:off x="838200" y="2007079"/>
            <a:ext cx="9788611" cy="85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64648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dirty="0"/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280482"/>
              </p:ext>
            </p:extLst>
          </p:nvPr>
        </p:nvGraphicFramePr>
        <p:xfrm>
          <a:off x="1190445" y="2007079"/>
          <a:ext cx="9739225" cy="43513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412"/>
                <a:gridCol w="3678097"/>
                <a:gridCol w="1534017"/>
                <a:gridCol w="1010786"/>
                <a:gridCol w="927546"/>
                <a:gridCol w="868087"/>
                <a:gridCol w="737280"/>
              </a:tblGrid>
              <a:tr h="18728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 dirty="0">
                          <a:effectLst/>
                        </a:rPr>
                        <a:t>Código Sección</a:t>
                      </a:r>
                      <a:endParaRPr lang="es-EC" sz="11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Descripción</a:t>
                      </a:r>
                      <a:endParaRPr lang="es-EC" sz="11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TAMAÑO DE EMPRESA</a:t>
                      </a:r>
                      <a:endParaRPr lang="es-EC" sz="11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Total</a:t>
                      </a:r>
                      <a:endParaRPr lang="es-EC" sz="11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</a:tr>
              <a:tr h="355848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 dirty="0">
                          <a:effectLst/>
                        </a:rPr>
                        <a:t>Pequeña empresa</a:t>
                      </a:r>
                      <a:endParaRPr lang="es-EC" sz="11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Mediana “A”</a:t>
                      </a:r>
                      <a:endParaRPr lang="es-EC" sz="11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Mediana “B”</a:t>
                      </a:r>
                      <a:endParaRPr lang="es-EC" sz="11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Grande empresa</a:t>
                      </a:r>
                      <a:endParaRPr lang="es-EC" sz="11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</a:tr>
              <a:tr h="3620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 dirty="0">
                          <a:effectLst/>
                        </a:rPr>
                        <a:t>A </a:t>
                      </a:r>
                      <a:endParaRPr lang="es-EC" sz="11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100" u="none" strike="noStrike" dirty="0">
                          <a:effectLst/>
                        </a:rPr>
                        <a:t>Agricultura, ganadería, silvicultura y pesca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116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39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43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44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242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</a:tr>
              <a:tr h="1872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B</a:t>
                      </a:r>
                      <a:endParaRPr lang="es-EC" sz="11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C" sz="1100" u="none" strike="noStrike">
                          <a:effectLst/>
                        </a:rPr>
                        <a:t>Explotación minas y canteras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213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35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27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41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316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</a:tr>
              <a:tr h="1872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C</a:t>
                      </a:r>
                      <a:endParaRPr lang="es-EC" sz="11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C" sz="1100" u="none" strike="noStrike">
                          <a:effectLst/>
                        </a:rPr>
                        <a:t>Industrias manufactureras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2.281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461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341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602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3.685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</a:tr>
              <a:tr h="3558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 dirty="0">
                          <a:effectLst/>
                        </a:rPr>
                        <a:t>E</a:t>
                      </a:r>
                      <a:endParaRPr lang="es-EC" sz="11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100" u="none" strike="noStrike">
                          <a:effectLst/>
                        </a:rPr>
                        <a:t>Distribución agua; alcantarillado, desechos y saneamiento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31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3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3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2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39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</a:tr>
              <a:tr h="3558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G</a:t>
                      </a:r>
                      <a:endParaRPr lang="es-EC" sz="11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100" u="none" strike="noStrike" dirty="0">
                          <a:effectLst/>
                        </a:rPr>
                        <a:t>Comercio, reparación automotores y motocicletas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12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1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-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-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13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</a:tr>
              <a:tr h="1872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H</a:t>
                      </a:r>
                      <a:endParaRPr lang="es-EC" sz="11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C" sz="1100" u="none" strike="noStrike">
                          <a:effectLst/>
                        </a:rPr>
                        <a:t>Transporte y almacenamiento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113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22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12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16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163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</a:tr>
              <a:tr h="3558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I</a:t>
                      </a:r>
                      <a:endParaRPr lang="es-EC" sz="11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100" u="none" strike="noStrike">
                          <a:effectLst/>
                        </a:rPr>
                        <a:t>Actividades de alojamiento y de servicio de comidas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77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4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3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-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84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</a:tr>
              <a:tr h="1872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J</a:t>
                      </a:r>
                      <a:endParaRPr lang="es-EC" sz="11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C" sz="1100" u="none" strike="noStrike">
                          <a:effectLst/>
                        </a:rPr>
                        <a:t>Información y comunicación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87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10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8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7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112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</a:tr>
              <a:tr h="3558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K</a:t>
                      </a:r>
                      <a:endParaRPr lang="es-EC" sz="11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100" u="none" strike="noStrike">
                          <a:effectLst/>
                        </a:rPr>
                        <a:t>Actividades financieras y de seguros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21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9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9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63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102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</a:tr>
              <a:tr h="1872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L</a:t>
                      </a:r>
                      <a:endParaRPr lang="es-EC" sz="11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C" sz="1100" u="none" strike="noStrike">
                          <a:effectLst/>
                        </a:rPr>
                        <a:t>Actividades inmobiliarias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225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16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5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3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249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</a:tr>
              <a:tr h="3558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M</a:t>
                      </a:r>
                      <a:endParaRPr lang="es-EC" sz="11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100" u="none" strike="noStrike">
                          <a:effectLst/>
                        </a:rPr>
                        <a:t>Actividades profesionales, científicas y técnicas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523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35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20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5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583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</a:tr>
              <a:tr h="3558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N</a:t>
                      </a:r>
                      <a:endParaRPr lang="es-EC" sz="11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100" u="none" strike="noStrike">
                          <a:effectLst/>
                        </a:rPr>
                        <a:t>Actividades de servicios administrativos y de apoyo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219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31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20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17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287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</a:tr>
              <a:tr h="1872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P</a:t>
                      </a:r>
                      <a:endParaRPr lang="es-EC" sz="11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C" sz="1100" u="none" strike="noStrike">
                          <a:effectLst/>
                        </a:rPr>
                        <a:t>Enseñanza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45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13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7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2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67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</a:tr>
              <a:tr h="1872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R</a:t>
                      </a:r>
                      <a:endParaRPr lang="es-EC" sz="11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C" sz="1100" u="none" strike="noStrike">
                          <a:effectLst/>
                        </a:rPr>
                        <a:t>Artes, entretenimiento y recreación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22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1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-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-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 dirty="0">
                          <a:effectLst/>
                        </a:rPr>
                        <a:t>23</a:t>
                      </a:r>
                      <a:endParaRPr lang="es-EC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0317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DAEFAD10-D531-A646-B780-2418143D9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 smtClean="0"/>
              <a:t>Dominios de estudio</a:t>
            </a:r>
            <a:endParaRPr lang="es-EC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5D931A0E-0B75-3D41-84A8-B9340AD00C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xmlns="" id="{BFA92F3C-CE9E-1E45-9C49-25DA5E06B8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 smtClean="0"/>
              <a:t>03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520596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FD696AD-97AE-0A4B-866A-8E7F9474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Dominios de estudio</a:t>
            </a:r>
            <a:endParaRPr lang="es-419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A9DA794A-A9ED-D74B-9816-ABA56B9403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6000" y="1168100"/>
            <a:ext cx="4026165" cy="5232699"/>
          </a:xfrm>
        </p:spPr>
        <p:txBody>
          <a:bodyPr>
            <a:normAutofit fontScale="92500" lnSpcReduction="1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/>
              <a:t>Los dominios de estudio para el análisis </a:t>
            </a:r>
            <a:r>
              <a:rPr lang="es-ES" dirty="0" err="1"/>
              <a:t>muestral</a:t>
            </a:r>
            <a:r>
              <a:rPr lang="es-ES" dirty="0"/>
              <a:t> están definidos por los sectores económicos (Código CIIU4 - Sección - 1 dígito) y agrupados por el tamaño de la empresa</a:t>
            </a:r>
            <a:r>
              <a:rPr lang="es-ES" dirty="0" smtClean="0"/>
              <a:t>.</a:t>
            </a:r>
            <a:endParaRPr lang="es-E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 smtClean="0"/>
              <a:t>Dentro </a:t>
            </a:r>
            <a:r>
              <a:rPr lang="es-ES" dirty="0"/>
              <a:t>de cada uno de los dominios de estudio se considera un grupo de inclusión forzosa, este grupo corresponde a aquellas empresas catalogadas como “Grande Empresa” (tamaño 5). 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3C5C67A1-29D7-1048-826C-D7445004AD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es-419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013940"/>
              </p:ext>
            </p:extLst>
          </p:nvPr>
        </p:nvGraphicFramePr>
        <p:xfrm>
          <a:off x="5768196" y="1268079"/>
          <a:ext cx="4724400" cy="4675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7400"/>
                <a:gridCol w="787400"/>
                <a:gridCol w="787400"/>
                <a:gridCol w="787400"/>
                <a:gridCol w="787400"/>
                <a:gridCol w="787400"/>
              </a:tblGrid>
              <a:tr h="29222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 dirty="0">
                          <a:effectLst/>
                        </a:rPr>
                        <a:t>Código Sección</a:t>
                      </a:r>
                      <a:endParaRPr lang="es-EC" sz="14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 dirty="0">
                          <a:effectLst/>
                        </a:rPr>
                        <a:t>TAMAÑO DE EMPRESA</a:t>
                      </a:r>
                      <a:endParaRPr lang="es-EC" sz="14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Total</a:t>
                      </a:r>
                      <a:endParaRPr lang="es-EC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92220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b="1" u="none" strike="noStrike" dirty="0">
                          <a:effectLst/>
                        </a:rPr>
                        <a:t>2</a:t>
                      </a:r>
                      <a:endParaRPr lang="es-EC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b="1" u="none" strike="noStrike" dirty="0">
                          <a:effectLst/>
                        </a:rPr>
                        <a:t>3</a:t>
                      </a:r>
                      <a:endParaRPr lang="es-EC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b="1" u="none" strike="noStrike" dirty="0">
                          <a:effectLst/>
                        </a:rPr>
                        <a:t>4</a:t>
                      </a:r>
                      <a:endParaRPr lang="es-EC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b="1" u="none" strike="noStrike" dirty="0">
                          <a:effectLst/>
                        </a:rPr>
                        <a:t>5</a:t>
                      </a:r>
                      <a:endParaRPr lang="es-EC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</a:tr>
              <a:tr h="2922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A </a:t>
                      </a:r>
                      <a:endParaRPr lang="es-EC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116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39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43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44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242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922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B</a:t>
                      </a:r>
                      <a:endParaRPr lang="es-EC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213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35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27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41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316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922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C</a:t>
                      </a:r>
                      <a:endParaRPr lang="es-EC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2.281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461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341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602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3.685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922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E</a:t>
                      </a:r>
                      <a:endParaRPr lang="es-EC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 dirty="0">
                          <a:effectLst/>
                        </a:rPr>
                        <a:t>31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3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3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 dirty="0">
                          <a:effectLst/>
                        </a:rPr>
                        <a:t>2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39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922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G</a:t>
                      </a:r>
                      <a:endParaRPr lang="es-EC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12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1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-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-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13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922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H</a:t>
                      </a:r>
                      <a:endParaRPr lang="es-EC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113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22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12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16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163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922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I</a:t>
                      </a:r>
                      <a:endParaRPr lang="es-EC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77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4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3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-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84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922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J</a:t>
                      </a:r>
                      <a:endParaRPr lang="es-EC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87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10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8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7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112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922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K</a:t>
                      </a:r>
                      <a:endParaRPr lang="es-EC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21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9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9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63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102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922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L</a:t>
                      </a:r>
                      <a:endParaRPr lang="es-EC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225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16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5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3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249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922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M</a:t>
                      </a:r>
                      <a:endParaRPr lang="es-EC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523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35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20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5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583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922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N</a:t>
                      </a:r>
                      <a:endParaRPr lang="es-EC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219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31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20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17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287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922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P</a:t>
                      </a:r>
                      <a:endParaRPr lang="es-EC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45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13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7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2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67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922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 dirty="0">
                          <a:effectLst/>
                        </a:rPr>
                        <a:t>R</a:t>
                      </a:r>
                      <a:endParaRPr lang="es-EC" sz="14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22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1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-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-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 dirty="0">
                          <a:effectLst/>
                        </a:rPr>
                        <a:t>23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8840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DAEFAD10-D531-A646-B780-2418143D9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 smtClean="0"/>
              <a:t>Variable de diseño</a:t>
            </a:r>
            <a:endParaRPr lang="es-EC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5D931A0E-0B75-3D41-84A8-B9340AD00C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xmlns="" id="{BFA92F3C-CE9E-1E45-9C49-25DA5E06B8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 smtClean="0"/>
              <a:t>04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9291147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874</Words>
  <Application>Microsoft Office PowerPoint</Application>
  <PresentationFormat>Panorámica</PresentationFormat>
  <Paragraphs>252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Century Gothic</vt:lpstr>
      <vt:lpstr>Symbol</vt:lpstr>
      <vt:lpstr>Times New Roman</vt:lpstr>
      <vt:lpstr>Tema de Office</vt:lpstr>
      <vt:lpstr>AVANCES REALIZADOS CON RESPECTO A LA METODOLOGIA PARA EL DISEÑO MUESTRAL DEL NUEVO IPP</vt:lpstr>
      <vt:lpstr>Introducción</vt:lpstr>
      <vt:lpstr>Introducción</vt:lpstr>
      <vt:lpstr>Marco muestral</vt:lpstr>
      <vt:lpstr>Marco muestral</vt:lpstr>
      <vt:lpstr>Marco muestral</vt:lpstr>
      <vt:lpstr>Dominios de estudio</vt:lpstr>
      <vt:lpstr>Dominios de estudio</vt:lpstr>
      <vt:lpstr>Variable de diseño</vt:lpstr>
      <vt:lpstr>Variables de diseño</vt:lpstr>
      <vt:lpstr>Tamaño muestral</vt:lpstr>
      <vt:lpstr>Tamaño muestral</vt:lpstr>
      <vt:lpstr>Tasas de no respuesta (TNR)</vt:lpstr>
      <vt:lpstr>Selección de la muestra</vt:lpstr>
      <vt:lpstr>Selección de la muestra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INEC Omar Llambo</cp:lastModifiedBy>
  <cp:revision>23</cp:revision>
  <dcterms:created xsi:type="dcterms:W3CDTF">2021-10-01T15:30:25Z</dcterms:created>
  <dcterms:modified xsi:type="dcterms:W3CDTF">2023-09-18T17:08:55Z</dcterms:modified>
</cp:coreProperties>
</file>