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s-MX" sz="4000" b="1" dirty="0"/>
              <a:t>AVANCES REALIZADOS CON RESPECTO A LA METODOLOGIA PARA EL DISEÑO MUESTRAL DEL </a:t>
            </a:r>
            <a:r>
              <a:rPr lang="es-MX" sz="4000" b="1"/>
              <a:t>NUEVO </a:t>
            </a:r>
            <a:r>
              <a:rPr lang="es-MX" sz="4000" b="1" smtClean="0"/>
              <a:t>IPP</a:t>
            </a:r>
            <a:endParaRPr lang="es-EC" sz="4000" dirty="0"/>
          </a:p>
        </p:txBody>
      </p:sp>
    </p:spTree>
    <p:extLst>
      <p:ext uri="{BB962C8B-B14F-4D97-AF65-F5344CB8AC3E}">
        <p14:creationId xmlns:p14="http://schemas.microsoft.com/office/powerpoint/2010/main" val="384305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Introducción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31423" y="1466322"/>
            <a:ext cx="8946541" cy="1759957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En el marco del proceso de certificación del IPP-DN, ejecutado en el año 2017, se emitieron diversas observaciones relacionadas a  la necesidad de evaluar la implementación de un diseño de muestreo probabilístico a partir de un marco de muestreo en donde se incluyan a todas las empresas productoras.</a:t>
            </a:r>
            <a:endParaRPr lang="es-EC" dirty="0" smtClean="0"/>
          </a:p>
          <a:p>
            <a:endParaRPr lang="es-EC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02331" y="3407256"/>
            <a:ext cx="9404723" cy="89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b="1" dirty="0" smtClean="0"/>
              <a:t>Objetivo General</a:t>
            </a:r>
            <a:r>
              <a:rPr lang="es-EC" dirty="0" smtClean="0"/>
              <a:t/>
            </a:r>
            <a:br>
              <a:rPr lang="es-EC" dirty="0" smtClean="0"/>
            </a:br>
            <a:endParaRPr lang="es-EC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031421" y="4521503"/>
            <a:ext cx="8946541" cy="1009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s-MX" dirty="0" smtClean="0"/>
              <a:t>Elaborar un diseño muestral probabilístico para la encuesta que mide los Índices de Precios al Productor de Disponibilidad Nacional (IPP-DN).</a:t>
            </a:r>
            <a:endParaRPr lang="es-EC" dirty="0" smtClean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8413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Marco muestral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dirty="0"/>
              <a:t>El marco de muestreo que se considera está definido por las empresas que constan en el Directorio de Empresas y </a:t>
            </a:r>
            <a:r>
              <a:rPr lang="es-MX" dirty="0" smtClean="0"/>
              <a:t>Establecimientos </a:t>
            </a:r>
            <a:r>
              <a:rPr lang="es-MX" dirty="0"/>
              <a:t>Económicos </a:t>
            </a:r>
            <a:r>
              <a:rPr lang="es-MX" dirty="0" smtClean="0"/>
              <a:t>2021 (DIEE-2021). </a:t>
            </a:r>
            <a:endParaRPr lang="es-EC" dirty="0"/>
          </a:p>
          <a:p>
            <a:pPr algn="just"/>
            <a:r>
              <a:rPr lang="es-MX" dirty="0"/>
              <a:t>Para la construcción del marco muestral se consideraron las actividades económicas mediante el Código CIIU </a:t>
            </a:r>
            <a:r>
              <a:rPr lang="es-MX" dirty="0" err="1"/>
              <a:t>Rev</a:t>
            </a:r>
            <a:r>
              <a:rPr lang="es-MX" dirty="0"/>
              <a:t> 4 - 6 </a:t>
            </a:r>
            <a:r>
              <a:rPr lang="es-MX" dirty="0" smtClean="0"/>
              <a:t>dígitos</a:t>
            </a:r>
            <a:r>
              <a:rPr lang="es-ES" dirty="0" smtClean="0"/>
              <a:t>.</a:t>
            </a:r>
          </a:p>
          <a:p>
            <a:pPr algn="just"/>
            <a:r>
              <a:rPr lang="es-MX" dirty="0" smtClean="0"/>
              <a:t>El DIEE-2021 está </a:t>
            </a:r>
            <a:r>
              <a:rPr lang="es-MX" dirty="0"/>
              <a:t>conformado por 858.101 </a:t>
            </a:r>
            <a:r>
              <a:rPr lang="es-MX" dirty="0" smtClean="0"/>
              <a:t>empresas.</a:t>
            </a:r>
          </a:p>
          <a:p>
            <a:pPr algn="just"/>
            <a:r>
              <a:rPr lang="es-MX" dirty="0" smtClean="0"/>
              <a:t>Con </a:t>
            </a:r>
            <a:r>
              <a:rPr lang="es-MX" dirty="0"/>
              <a:t>los Código CIIU </a:t>
            </a:r>
            <a:r>
              <a:rPr lang="es-MX" dirty="0" err="1"/>
              <a:t>Rev</a:t>
            </a:r>
            <a:r>
              <a:rPr lang="es-MX" dirty="0"/>
              <a:t> 4 - 6 dígitos, se construye una estratificación dentro de cada </a:t>
            </a:r>
            <a:r>
              <a:rPr lang="es-MX" dirty="0" smtClean="0"/>
              <a:t>dominio de estudio.</a:t>
            </a:r>
          </a:p>
          <a:p>
            <a:pPr algn="just"/>
            <a:r>
              <a:rPr lang="es-MX" dirty="0" smtClean="0"/>
              <a:t>Se seleccionan aquellas empresas de tamaño </a:t>
            </a:r>
            <a:r>
              <a:rPr lang="es-MX" dirty="0"/>
              <a:t>Pequeña empresa (2), Mediana empresa “A” (3), Mediana empresa “B” (4) y Grande empresa (5). </a:t>
            </a:r>
            <a:r>
              <a:rPr lang="es-MX" dirty="0" smtClean="0"/>
              <a:t>Se </a:t>
            </a:r>
            <a:r>
              <a:rPr lang="es-MX" dirty="0"/>
              <a:t>excluyen las empresas que constan como “empresas no ubicadas” en el DIEE-2021.</a:t>
            </a:r>
            <a:endParaRPr lang="es-EC" dirty="0"/>
          </a:p>
          <a:p>
            <a:pPr algn="just"/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3289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428416"/>
              </p:ext>
            </p:extLst>
          </p:nvPr>
        </p:nvGraphicFramePr>
        <p:xfrm>
          <a:off x="1103313" y="1621760"/>
          <a:ext cx="8947150" cy="44253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4170"/>
                <a:gridCol w="1456596"/>
                <a:gridCol w="1456596"/>
                <a:gridCol w="1456596"/>
                <a:gridCol w="1456596"/>
                <a:gridCol w="1456596"/>
              </a:tblGrid>
              <a:tr h="4939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 dirty="0">
                          <a:effectLst/>
                        </a:rPr>
                        <a:t>Código Sección</a:t>
                      </a:r>
                      <a:endParaRPr lang="es-EC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TAMAÑO DE EMPRESA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Total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47414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Pequeña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empresa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 dirty="0">
                          <a:effectLst/>
                        </a:rPr>
                        <a:t>Mediana “A”</a:t>
                      </a:r>
                      <a:endParaRPr lang="es-EC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Mediana “B”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Grande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Empresa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</a:tr>
              <a:tr h="2469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A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116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39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43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44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242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2469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B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213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35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27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41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316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2469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C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2.281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461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341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602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3.685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2469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E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31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3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3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2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39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2469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G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12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 dirty="0">
                          <a:effectLst/>
                        </a:rPr>
                        <a:t>1</a:t>
                      </a:r>
                      <a:endParaRPr lang="es-EC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-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-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13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2469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H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113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22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12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16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163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2469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I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77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4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3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-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84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2469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J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87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10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8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7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112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2469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K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21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9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9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63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102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2469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L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225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16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5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3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249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2469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M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523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35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20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5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583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2469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N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219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31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20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17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287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2469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P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45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13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7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2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67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2469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R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22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1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-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effectLst/>
                        </a:rPr>
                        <a:t>-</a:t>
                      </a:r>
                      <a:endParaRPr lang="es-EC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 dirty="0">
                          <a:effectLst/>
                        </a:rPr>
                        <a:t>23</a:t>
                      </a:r>
                      <a:endParaRPr lang="es-EC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sp>
        <p:nvSpPr>
          <p:cNvPr id="6" name="Marcador de contenido 2"/>
          <p:cNvSpPr txBox="1">
            <a:spLocks/>
          </p:cNvSpPr>
          <p:nvPr/>
        </p:nvSpPr>
        <p:spPr>
          <a:xfrm>
            <a:off x="1103313" y="922859"/>
            <a:ext cx="8946541" cy="1354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dirty="0"/>
              <a:t>El marco de muestreo queda constituido de la siguiente forma</a:t>
            </a:r>
            <a:r>
              <a:rPr lang="es-MX" dirty="0" smtClean="0"/>
              <a:t>: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25815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Dominios de estudio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8422" y="1380059"/>
            <a:ext cx="8946541" cy="2484576"/>
          </a:xfrm>
        </p:spPr>
        <p:txBody>
          <a:bodyPr/>
          <a:lstStyle/>
          <a:p>
            <a:pPr algn="just"/>
            <a:r>
              <a:rPr lang="es-MX" dirty="0"/>
              <a:t>Los dominios de estudio para el análisis muestral están definidos por los sectores económicos (Código CIIU4 - Sección - 1 dígito) </a:t>
            </a:r>
            <a:r>
              <a:rPr lang="es-MX" dirty="0" smtClean="0"/>
              <a:t>y agrupados </a:t>
            </a:r>
            <a:r>
              <a:rPr lang="es-MX" dirty="0"/>
              <a:t>por el tamaño de la </a:t>
            </a:r>
            <a:r>
              <a:rPr lang="es-MX" dirty="0" smtClean="0"/>
              <a:t>empresa.</a:t>
            </a:r>
          </a:p>
          <a:p>
            <a:pPr algn="just"/>
            <a:r>
              <a:rPr lang="es-MX" dirty="0"/>
              <a:t>Dentro de cada uno de los dominios de estudio se considera un grupo de inclusión forzosa, </a:t>
            </a:r>
            <a:r>
              <a:rPr lang="es-MX" dirty="0" smtClean="0"/>
              <a:t>este </a:t>
            </a:r>
            <a:r>
              <a:rPr lang="es-MX" dirty="0"/>
              <a:t>grupo corresponde a aquellas empresas catalogadas como “Grande Empresa” (tamaño 5). </a:t>
            </a:r>
            <a:endParaRPr lang="es-MX" dirty="0" smtClean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00278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Variables de diseño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Para el análisis del tamaño muestral se ha considerado como variable de diseño las “Ventas Totales 2021” obtenida del DIEE-2021 para cada empresa. </a:t>
            </a:r>
            <a:endParaRPr lang="es-MX" dirty="0" smtClean="0"/>
          </a:p>
          <a:p>
            <a:pPr algn="just"/>
            <a:r>
              <a:rPr lang="es-MX" dirty="0" smtClean="0"/>
              <a:t>Mediante reuniones </a:t>
            </a:r>
            <a:r>
              <a:rPr lang="es-MX" dirty="0"/>
              <a:t>mantenidas se ha tratado de discutir el hecho de incluir otras variables de diseño como los gastos </a:t>
            </a:r>
            <a:r>
              <a:rPr lang="es-MX" dirty="0" smtClean="0"/>
              <a:t>energéticos, </a:t>
            </a:r>
            <a:r>
              <a:rPr lang="es-ES" dirty="0" smtClean="0"/>
              <a:t>precios </a:t>
            </a:r>
            <a:r>
              <a:rPr lang="es-ES" dirty="0"/>
              <a:t>para cada uno de los productos o la cantidad de empleados destinados estrictamente a la elaboración de cada uno de los productos que genere la empresa, sin embargo; la institución no recolecta dicha información. </a:t>
            </a:r>
            <a:endParaRPr lang="es-ES" dirty="0" smtClean="0"/>
          </a:p>
          <a:p>
            <a:pPr algn="just"/>
            <a:endParaRPr lang="es-MX" dirty="0" smtClean="0"/>
          </a:p>
          <a:p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24789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Tamaño muestral</a:t>
            </a:r>
            <a:endParaRPr lang="es-EC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s-MX" dirty="0" smtClean="0"/>
                  <a:t>Para </a:t>
                </a:r>
                <a:r>
                  <a:rPr lang="es-MX" dirty="0"/>
                  <a:t>determinar el tamaño de la muestra se usa como variable de diseño “Ventas </a:t>
                </a:r>
                <a:r>
                  <a:rPr lang="es-MX" dirty="0" smtClean="0"/>
                  <a:t>Totales”. La </a:t>
                </a:r>
                <a:r>
                  <a:rPr lang="es-MX" dirty="0"/>
                  <a:t>fórmula para dicho cálculo se presenta a continuación</a:t>
                </a:r>
                <a:r>
                  <a:rPr lang="es-MX" dirty="0" smtClean="0"/>
                  <a:t>:</a:t>
                </a:r>
              </a:p>
              <a:p>
                <a:endParaRPr lang="es-EC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C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C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s-EC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C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s-EC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EC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EC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s-EC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C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𝑣𝑖</m:t>
                                      </m:r>
                                    </m:num>
                                    <m:den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C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s-EC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EC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EC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s-EC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𝑇𝑛𝑟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EC" dirty="0" smtClean="0"/>
              </a:p>
              <a:p>
                <a:pPr marL="0" indent="0" algn="just">
                  <a:buNone/>
                </a:pPr>
                <a:endParaRPr lang="es-EC" dirty="0" smtClean="0"/>
              </a:p>
              <a:p>
                <a:pPr lvl="0"/>
                <a:r>
                  <a:rPr lang="es-MX" dirty="0"/>
                  <a:t>ni = Tamaño de la muestra por dominio.</a:t>
                </a:r>
                <a:endParaRPr lang="es-EC" dirty="0"/>
              </a:p>
              <a:p>
                <a:pPr lvl="0"/>
                <a:r>
                  <a:rPr lang="es-MX" dirty="0"/>
                  <a:t>Ni = Tamaño del dominio i.</a:t>
                </a:r>
                <a:endParaRPr lang="es-EC" dirty="0"/>
              </a:p>
              <a:p>
                <a:pPr lvl="0"/>
                <a:r>
                  <a:rPr lang="es-MX" dirty="0"/>
                  <a:t>Si = </a:t>
                </a:r>
                <a:r>
                  <a:rPr lang="es-MX" dirty="0" err="1"/>
                  <a:t>Cuasivarianza</a:t>
                </a:r>
                <a:r>
                  <a:rPr lang="es-MX" dirty="0"/>
                  <a:t> del dominio i.</a:t>
                </a:r>
                <a:endParaRPr lang="es-EC" dirty="0"/>
              </a:p>
              <a:p>
                <a:pPr lvl="0"/>
                <a:r>
                  <a:rPr lang="es-MX" dirty="0"/>
                  <a:t>e = Error relativo máximo admisible.</a:t>
                </a:r>
                <a:endParaRPr lang="es-EC" dirty="0"/>
              </a:p>
              <a:p>
                <a:pPr lvl="0"/>
                <a:r>
                  <a:rPr lang="es-MX" dirty="0"/>
                  <a:t>z = Coeficiente que representa el nivel de seguridad o confianza.</a:t>
                </a:r>
                <a:endParaRPr lang="es-EC" dirty="0"/>
              </a:p>
              <a:p>
                <a:pPr lvl="0"/>
                <a:r>
                  <a:rPr lang="es-MX" dirty="0"/>
                  <a:t>vi = ventas totales en el dominio i.</a:t>
                </a:r>
                <a:endParaRPr lang="es-EC" dirty="0"/>
              </a:p>
              <a:p>
                <a:pPr lvl="0"/>
                <a:r>
                  <a:rPr lang="es-MX" dirty="0" err="1"/>
                  <a:t>tnri</a:t>
                </a:r>
                <a:r>
                  <a:rPr lang="es-MX" dirty="0"/>
                  <a:t> = Tasa de no respuesta del dominio i.</a:t>
                </a:r>
                <a:endParaRPr lang="es-EC" dirty="0"/>
              </a:p>
              <a:p>
                <a:pPr marL="0" indent="0" algn="just">
                  <a:buNone/>
                </a:pPr>
                <a:endParaRPr lang="es-EC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" t="-1599" b="-1017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24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Selección de la muestra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 la estratificación realizada dentro de cada uno de los dominios a nivel de Código CIIU </a:t>
            </a:r>
            <a:r>
              <a:rPr lang="es-MX" dirty="0" err="1"/>
              <a:t>Rev</a:t>
            </a:r>
            <a:r>
              <a:rPr lang="es-MX" dirty="0"/>
              <a:t> 4 - 6 dígitos, se realiza una distribución proporcional al tamaño (PPT).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367528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765</TotalTime>
  <Words>552</Words>
  <Application>Microsoft Office PowerPoint</Application>
  <PresentationFormat>Panorámica</PresentationFormat>
  <Paragraphs>126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Century Gothic</vt:lpstr>
      <vt:lpstr>Times New Roman</vt:lpstr>
      <vt:lpstr>Wingdings 3</vt:lpstr>
      <vt:lpstr>Ion</vt:lpstr>
      <vt:lpstr>AVANCES REALIZADOS CON RESPECTO A LA METODOLOGIA PARA EL DISEÑO MUESTRAL DEL NUEVO IPP</vt:lpstr>
      <vt:lpstr>Introducción </vt:lpstr>
      <vt:lpstr>Marco muestral </vt:lpstr>
      <vt:lpstr>Presentación de PowerPoint</vt:lpstr>
      <vt:lpstr>Dominios de estudio </vt:lpstr>
      <vt:lpstr>Variables de diseño </vt:lpstr>
      <vt:lpstr>Tamaño muestral</vt:lpstr>
      <vt:lpstr>Selección de la muestra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AVANCES REALIZADOS CON RESPECTO A LA METODOLOGIA PARA EL DISEÑO MUESTRAL DEL NUEVO IPP</dc:title>
  <dc:creator>INEC Omar Llambo</dc:creator>
  <cp:lastModifiedBy>INEC Omar Llambo</cp:lastModifiedBy>
  <cp:revision>26</cp:revision>
  <dcterms:created xsi:type="dcterms:W3CDTF">2023-09-07T15:16:32Z</dcterms:created>
  <dcterms:modified xsi:type="dcterms:W3CDTF">2023-09-08T21:09:04Z</dcterms:modified>
</cp:coreProperties>
</file>