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5" r:id="rId9"/>
    <p:sldId id="268" r:id="rId10"/>
    <p:sldId id="267" r:id="rId11"/>
    <p:sldId id="269" r:id="rId12"/>
    <p:sldId id="270" r:id="rId13"/>
    <p:sldId id="273" r:id="rId14"/>
    <p:sldId id="271" r:id="rId15"/>
    <p:sldId id="272" r:id="rId16"/>
    <p:sldId id="260" r:id="rId17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1FF"/>
    <a:srgbClr val="1F285D"/>
    <a:srgbClr val="646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6F13414-8F03-A442-8ACD-2DC9B0A2CB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35410B-9B5C-1D48-ACA9-2246B305F5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presentación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1AF1D1-197D-4A4F-9050-E4D3275633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63823"/>
            <a:ext cx="9144000" cy="65500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Agregar subtítulo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8572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BEF04C5-841F-5A4D-8783-DCC1772280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D8743C-6899-8944-AB92-EAB5AE3FB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9696" y="2681415"/>
            <a:ext cx="8517753" cy="1112109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Modificar título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BCDE19-0EEF-0943-B986-6235A0F990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29696" y="4008696"/>
            <a:ext cx="8517753" cy="563305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Modificar subtítulo</a:t>
            </a:r>
            <a:endParaRPr lang="es-419" dirty="0"/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238A4921-827D-E746-ACF8-162C8F41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0306" y="987146"/>
            <a:ext cx="1665287" cy="1257694"/>
          </a:xfrm>
        </p:spPr>
        <p:txBody>
          <a:bodyPr>
            <a:noAutofit/>
          </a:bodyPr>
          <a:lstStyle>
            <a:lvl1pPr marL="0" indent="0" algn="ctr">
              <a:buNone/>
              <a:defRPr sz="8800" b="1">
                <a:solidFill>
                  <a:srgbClr val="5E71FF"/>
                </a:solidFill>
              </a:defRPr>
            </a:lvl1pPr>
          </a:lstStyle>
          <a:p>
            <a:pPr lvl="0"/>
            <a:r>
              <a:rPr lang="es-MX" dirty="0"/>
              <a:t>01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8439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C82C9D5-7EBB-B246-ABB9-5DCE94B355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5AA863C6-E4BB-7246-8E29-38C1A6D523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83969" y="6289632"/>
            <a:ext cx="728662" cy="45762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01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959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3A6E091-7C03-A443-A6D2-38D7BDCE83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0ADB42-67F8-B244-80CB-7A4A6F8B8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0411"/>
            <a:ext cx="7737389" cy="67284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1F285D"/>
                </a:solidFill>
              </a:defRPr>
            </a:lvl1pPr>
          </a:lstStyle>
          <a:p>
            <a:r>
              <a:rPr lang="es-ES" dirty="0"/>
              <a:t>Editar título</a:t>
            </a:r>
            <a:endParaRPr lang="es-419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E0C7826-BD6F-3F44-93EE-AB675BEF60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12825"/>
            <a:ext cx="7737475" cy="45762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46481"/>
                </a:solidFill>
              </a:defRPr>
            </a:lvl1pPr>
          </a:lstStyle>
          <a:p>
            <a:r>
              <a:rPr lang="es-ES" dirty="0"/>
              <a:t>Haga clic para modificar</a:t>
            </a:r>
            <a:endParaRPr lang="es-419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8DAAF717-D746-FE4F-A5F1-E3136E0F16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83969" y="6289632"/>
            <a:ext cx="728662" cy="45762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01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6459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72A9304-47E7-E44B-BC9B-3F5C92870A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BABDA2-023C-7945-BF86-BEAA5004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FA23C8-2E4E-5046-8259-E2E21397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005DD2-86EC-2440-A7E7-B841DBFD7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A569-A74A-4F40-B8C4-0DF053AB9BE6}" type="datetimeFigureOut">
              <a:rPr lang="es-419" smtClean="0"/>
              <a:t>19/9/2023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AEDE95-BF79-354F-9D02-2C24B8EB6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48DA7-A2C8-4B42-8734-0C9E18D34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5D62-19B0-8644-950B-6F136B21E2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413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74EF7-2C04-A342-AAD9-E694CF9B7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989" y="20539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/>
              <a:t>AVANCES REALIZADOS CON RESPECTO A LA METODOLOGIA PARA EL DISEÑO MUESTRAL DEL NUEVO IPP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FE04B9-C334-374C-9980-1DEA7FC07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180"/>
            <a:ext cx="9144000" cy="655002"/>
          </a:xfrm>
        </p:spPr>
        <p:txBody>
          <a:bodyPr/>
          <a:lstStyle/>
          <a:p>
            <a:r>
              <a:rPr lang="es-419" dirty="0"/>
              <a:t>DINEM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7501EF41-F281-6D48-9E26-1B14A4817180}"/>
              </a:ext>
            </a:extLst>
          </p:cNvPr>
          <p:cNvSpPr/>
          <p:nvPr/>
        </p:nvSpPr>
        <p:spPr>
          <a:xfrm>
            <a:off x="1523999" y="5106182"/>
            <a:ext cx="3582839" cy="480291"/>
          </a:xfrm>
          <a:prstGeom prst="roundRect">
            <a:avLst/>
          </a:prstGeom>
          <a:solidFill>
            <a:srgbClr val="5E7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400" dirty="0"/>
              <a:t>Septiembre, 2023</a:t>
            </a:r>
          </a:p>
        </p:txBody>
      </p:sp>
    </p:spTree>
    <p:extLst>
      <p:ext uri="{BB962C8B-B14F-4D97-AF65-F5344CB8AC3E}">
        <p14:creationId xmlns:p14="http://schemas.microsoft.com/office/powerpoint/2010/main" val="58841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de diseño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512657"/>
            <a:ext cx="10582242" cy="350741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Para el análisis del tamaño </a:t>
            </a:r>
            <a:r>
              <a:rPr lang="es-MX" dirty="0" err="1"/>
              <a:t>muestral</a:t>
            </a:r>
            <a:r>
              <a:rPr lang="es-MX" dirty="0"/>
              <a:t> se ha considerado como variable de diseño las “Ventas Totales 2021” obtenida del DIEE-2021 para cada empresa.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Mediante reuniones mantenidas se ha tratado de discutir el hecho de incluir otras variables de diseño como los gastos energéticos, </a:t>
            </a:r>
            <a:r>
              <a:rPr lang="es-ES" dirty="0"/>
              <a:t>precios para cada uno de los productos o la cantidad de empleados destinados estrictamente a la elaboración de cada uno de los productos que genere la empresa, sin embargo; la institución no recolecta dicha información. </a:t>
            </a:r>
          </a:p>
        </p:txBody>
      </p:sp>
    </p:spTree>
    <p:extLst>
      <p:ext uri="{BB962C8B-B14F-4D97-AF65-F5344CB8AC3E}">
        <p14:creationId xmlns:p14="http://schemas.microsoft.com/office/powerpoint/2010/main" val="143519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Tamaño </a:t>
            </a:r>
            <a:r>
              <a:rPr lang="es-EC" dirty="0" err="1"/>
              <a:t>muestral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05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9327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Tamaño </a:t>
            </a:r>
            <a:r>
              <a:rPr lang="es-MX" dirty="0" err="1"/>
              <a:t>muestral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A9DA794A-A9ED-D74B-9816-ABA56B94034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96000" y="1168101"/>
                <a:ext cx="10582242" cy="5206820"/>
              </a:xfrm>
            </p:spPr>
            <p:txBody>
              <a:bodyPr>
                <a:normAutofit fontScale="92500" lnSpcReduction="20000"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Para determinar el tamaño de la muestra se usa como variable de diseño “Ventas Totales”. La fórmula para dicho cálculo se presenta a continuación: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EC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C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𝑣𝑖</m:t>
                                      </m:r>
                                    </m:num>
                                    <m:den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𝑇𝑛𝑟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dirty="0"/>
              </a:p>
              <a:p>
                <a:pPr algn="just"/>
                <a:endParaRPr lang="es-ES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ni = Tamaño de la muestra por dominio.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Ni = Tamaño del dominio i.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Si = </a:t>
                </a:r>
                <a:r>
                  <a:rPr lang="es-ES" dirty="0" err="1"/>
                  <a:t>Cuasivarianza</a:t>
                </a:r>
                <a:r>
                  <a:rPr lang="es-ES" dirty="0"/>
                  <a:t> del dominio i.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e = Error relativo máximo admisible.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z = Coeficiente que representa el nivel de seguridad o confianza.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vi = ventas totales en el dominio i.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 err="1"/>
                  <a:t>tnri</a:t>
                </a:r>
                <a:r>
                  <a:rPr lang="es-ES" dirty="0"/>
                  <a:t> = Tasa de no respuesta del dominio i.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9DA794A-A9ED-D74B-9816-ABA56B940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96000" y="1168101"/>
                <a:ext cx="10582242" cy="5206820"/>
              </a:xfrm>
              <a:blipFill rotWithShape="0">
                <a:blip r:embed="rId2"/>
                <a:stretch>
                  <a:fillRect l="-691" t="-2693" r="-749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568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Tasas de no respuesta (TNR)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394344"/>
            <a:ext cx="10582242" cy="4657664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Se consideran las tasas de no respuesta de la cobertura histórica actualizada para la </a:t>
            </a:r>
            <a:r>
              <a:rPr lang="es-ES" i="1" dirty="0"/>
              <a:t>Encuesta Estructural Empresarial </a:t>
            </a:r>
            <a:r>
              <a:rPr lang="es-ES" dirty="0"/>
              <a:t>ENESEM-2021.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Para las “Pequeñas Empresas” y algunos otros dominios no se cuenta con una tasa de no respuesta ya que la ENESEM no recolecta información para esos casos.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Para el caso de las “Pequeñas Empresas” se asigna como TNR el promedio de aquellos dominios de estudio que comparten la misma actividad principal.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Para todos los dominios, de los que no se disponen de tasa de no respuesta, se propone desde el equipo de DECON/CAB-SIP fijar en el 20%.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Para las “Grandes Empresas” no se requiere una tasa de no respuesta ya que tienen probabilidad uno (1) de inclusión.</a:t>
            </a:r>
          </a:p>
        </p:txBody>
      </p:sp>
    </p:spTree>
    <p:extLst>
      <p:ext uri="{BB962C8B-B14F-4D97-AF65-F5344CB8AC3E}">
        <p14:creationId xmlns:p14="http://schemas.microsoft.com/office/powerpoint/2010/main" val="137739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Selección de la muestra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06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22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de la muestra</a:t>
            </a:r>
            <a:endParaRPr lang="es-41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A9DA794A-A9ED-D74B-9816-ABA56B94034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96000" y="1446396"/>
                <a:ext cx="10582242" cy="4387310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Con la estratificación realizada dentro de cada uno de los dominios a nivel de Código CIIU </a:t>
                </a:r>
                <a:r>
                  <a:rPr lang="es-MX" dirty="0" err="1"/>
                  <a:t>Rev</a:t>
                </a:r>
                <a:r>
                  <a:rPr lang="es-MX" dirty="0"/>
                  <a:t> 4 - 6 dígitos, se realiza una distribución proporcional al tamaño (PPT). </a:t>
                </a:r>
              </a:p>
              <a:p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s-EC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∗</m:t>
                      </m:r>
                      <m:f>
                        <m:fPr>
                          <m:ctrlPr>
                            <a:rPr lang="es-EC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h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C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𝑛𝑖ℎ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𝑀𝑢𝑒𝑠𝑡𝑟𝑎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𝑝𝑎𝑟𝑎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𝑛𝑖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𝑇𝑎𝑚𝑎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𝑚𝑢𝑒𝑠𝑡𝑟𝑎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𝑁𝑖ℎ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𝑇𝑎𝑚𝑎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𝐻𝑖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ú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𝑚𝑒𝑟𝑜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𝑒𝑠𝑡𝑟𝑎𝑡𝑜𝑠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𝑒𝑛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.</a:t>
                </a:r>
                <a:endParaRPr lang="es-EC" dirty="0"/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A9DA794A-A9ED-D74B-9816-ABA56B940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96000" y="1446396"/>
                <a:ext cx="10582242" cy="4387310"/>
              </a:xfrm>
              <a:blipFill>
                <a:blip r:embed="rId2"/>
                <a:stretch>
                  <a:fillRect l="-922" t="-1944" r="-1613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390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Introducción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9734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14" y="1168100"/>
            <a:ext cx="10039795" cy="2109937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En el marco del proceso de certificación del IPP-DN, ejecutado en el año 2017, se emitieron diversas observaciones relacionadas a  la necesidad de evaluar la implementación de un diseño de muestreo probabilístico a partir de un marco de muestreo en donde se incluyan a todas las empresas productoras.</a:t>
            </a:r>
            <a:endParaRPr lang="es-EC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FD696AD-97AE-0A4B-866A-8E7F94749276}"/>
              </a:ext>
            </a:extLst>
          </p:cNvPr>
          <p:cNvSpPr txBox="1">
            <a:spLocks/>
          </p:cNvSpPr>
          <p:nvPr/>
        </p:nvSpPr>
        <p:spPr>
          <a:xfrm>
            <a:off x="990600" y="3546557"/>
            <a:ext cx="7737389" cy="6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F28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dirty="0"/>
              <a:t>Objetivo General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A9DA794A-A9ED-D74B-9816-ABA56B940347}"/>
              </a:ext>
            </a:extLst>
          </p:cNvPr>
          <p:cNvSpPr txBox="1">
            <a:spLocks/>
          </p:cNvSpPr>
          <p:nvPr/>
        </p:nvSpPr>
        <p:spPr>
          <a:xfrm>
            <a:off x="990514" y="4374247"/>
            <a:ext cx="9990912" cy="151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64648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Elaborar un diseño </a:t>
            </a:r>
            <a:r>
              <a:rPr lang="es-ES" dirty="0" err="1"/>
              <a:t>muestral</a:t>
            </a:r>
            <a:r>
              <a:rPr lang="es-ES" dirty="0"/>
              <a:t> probabilístico para la encuesta que mide los Índices de Precios al Productor de Disponibilidad Nacional (IPP-DN).</a:t>
            </a:r>
          </a:p>
        </p:txBody>
      </p:sp>
    </p:spTree>
    <p:extLst>
      <p:ext uri="{BB962C8B-B14F-4D97-AF65-F5344CB8AC3E}">
        <p14:creationId xmlns:p14="http://schemas.microsoft.com/office/powerpoint/2010/main" val="294841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Marco </a:t>
            </a:r>
            <a:r>
              <a:rPr lang="es-EC" dirty="0" err="1"/>
              <a:t>muestral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02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4364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Marco muestral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0"/>
            <a:ext cx="9788611" cy="500841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marco de muestreo que se considera está definido por las empresas que constan en el Directorio de Empresas y Establecimientos Económicos 2021 (DIEE-2021). </a:t>
            </a:r>
            <a:endParaRPr lang="es-EC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Para la construcción del marco </a:t>
            </a:r>
            <a:r>
              <a:rPr lang="es-MX" dirty="0" err="1"/>
              <a:t>muestral</a:t>
            </a:r>
            <a:r>
              <a:rPr lang="es-MX" dirty="0"/>
              <a:t> se consideraron las actividades económicas mediante el Código CIIU </a:t>
            </a:r>
            <a:r>
              <a:rPr lang="es-MX" dirty="0" err="1"/>
              <a:t>Rev</a:t>
            </a:r>
            <a:r>
              <a:rPr lang="es-MX" dirty="0"/>
              <a:t> 4 - 6 dígitos</a:t>
            </a:r>
            <a:r>
              <a:rPr lang="es-E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DIEE-2021 está conformado por 858.101 empresas.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Con los Código CIIU </a:t>
            </a:r>
            <a:r>
              <a:rPr lang="es-MX" dirty="0" err="1"/>
              <a:t>Rev</a:t>
            </a:r>
            <a:r>
              <a:rPr lang="es-MX" dirty="0"/>
              <a:t> 4 - 6 dígitos, se construye una estratificación dentro de cada dominio de estudio.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Se seleccionan aquellas empresas de tamaño Pequeña empresa (2), Mediana empresa “A” (3), Mediana empresa “B” (4) y Grande empresa (5). Se excluyen las empresas que constan como “empresas no ubicadas” en el DIEE-2021.</a:t>
            </a:r>
            <a:endParaRPr lang="es-EC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2046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Marco muestral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1"/>
            <a:ext cx="9788611" cy="85048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El marco de muestreo queda constituido por 5.965 empresas: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9DA794A-A9ED-D74B-9816-ABA56B940347}"/>
              </a:ext>
            </a:extLst>
          </p:cNvPr>
          <p:cNvSpPr txBox="1">
            <a:spLocks/>
          </p:cNvSpPr>
          <p:nvPr/>
        </p:nvSpPr>
        <p:spPr>
          <a:xfrm>
            <a:off x="838200" y="2007079"/>
            <a:ext cx="9788611" cy="85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64648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77947"/>
              </p:ext>
            </p:extLst>
          </p:nvPr>
        </p:nvGraphicFramePr>
        <p:xfrm>
          <a:off x="1190445" y="1781669"/>
          <a:ext cx="9739225" cy="4576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8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699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Código Sección</a:t>
                      </a:r>
                      <a:endParaRPr lang="es-EC" sz="11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Descripción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TAMAÑO DE EMPRESA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Total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82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Pequeña empresa</a:t>
                      </a:r>
                      <a:endParaRPr lang="es-EC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Mediana “A”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Mediana “B”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Grande empresa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A </a:t>
                      </a:r>
                      <a:endParaRPr lang="es-EC" sz="11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 dirty="0">
                          <a:effectLst/>
                        </a:rPr>
                        <a:t>Agricultura, ganadería, silvicultura y pesca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116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44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242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B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Explotación minas y canteras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316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C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Industrias manufactureras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2.281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461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341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602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3.685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E</a:t>
                      </a:r>
                      <a:endParaRPr lang="es-EC" sz="11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 dirty="0">
                          <a:effectLst/>
                        </a:rPr>
                        <a:t>Distribución agua; alcantarillado, desechos y saneamiento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G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 dirty="0">
                          <a:effectLst/>
                        </a:rPr>
                        <a:t>Comercio, reparación automotores y motocicletas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H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Transporte y almacenamiento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16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163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I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Actividades de alojamiento y de servicio de comidas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77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84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J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Información y comunicación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87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10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8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112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K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Actividades financieras y de seguros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63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102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L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Actividades inmobiliarias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225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16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249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M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Actividades profesionales, científicas y técnicas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523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20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583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N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Actividades de servicios administrativos y de apoyo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219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20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287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P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Enseñanza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67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R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Artes, entretenimiento y recreación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23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31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Dominios de estudio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03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2059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Dominios de estudio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603513"/>
            <a:ext cx="4478365" cy="434008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Los dominios de estudio para el análisis </a:t>
            </a:r>
            <a:r>
              <a:rPr lang="es-ES" dirty="0" err="1"/>
              <a:t>muestral</a:t>
            </a:r>
            <a:r>
              <a:rPr lang="es-ES" dirty="0"/>
              <a:t> están definidos por los sectores económicos (Código CIIU4-Sección-1 dígito) y agrupados por el tamaño de la empresa.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Se considera un grupo de inclusión forzosa, este grupo corresponde a aquellas empresas catalogadas como “Grande Empresa” (tamaño 5). 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13940"/>
              </p:ext>
            </p:extLst>
          </p:nvPr>
        </p:nvGraphicFramePr>
        <p:xfrm>
          <a:off x="5768196" y="1268079"/>
          <a:ext cx="4724400" cy="4675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22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Código Sección</a:t>
                      </a:r>
                      <a:endParaRPr lang="es-EC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TAMAÑO DE EMPRESA</a:t>
                      </a:r>
                      <a:endParaRPr lang="es-EC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Total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2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1" u="none" strike="noStrike" dirty="0">
                          <a:effectLst/>
                        </a:rPr>
                        <a:t>2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1" u="none" strike="noStrike" dirty="0">
                          <a:effectLst/>
                        </a:rPr>
                        <a:t>3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1" u="none" strike="noStrike" dirty="0">
                          <a:effectLst/>
                        </a:rPr>
                        <a:t>4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1" u="none" strike="noStrike" dirty="0">
                          <a:effectLst/>
                        </a:rPr>
                        <a:t>5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A 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242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B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C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2.281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461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341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602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3.685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E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31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G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H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163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I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77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84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J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87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8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112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K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63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102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L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225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249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M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523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583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N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219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287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P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67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R</a:t>
                      </a:r>
                      <a:endParaRPr lang="es-EC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23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84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Variable de diseño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04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29114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1000</Words>
  <Application>Microsoft Office PowerPoint</Application>
  <PresentationFormat>Panorámica</PresentationFormat>
  <Paragraphs>255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Century Gothic</vt:lpstr>
      <vt:lpstr>Symbol</vt:lpstr>
      <vt:lpstr>Tema de Office</vt:lpstr>
      <vt:lpstr>AVANCES REALIZADOS CON RESPECTO A LA METODOLOGIA PARA EL DISEÑO MUESTRAL DEL NUEVO IPP</vt:lpstr>
      <vt:lpstr>Introducción</vt:lpstr>
      <vt:lpstr>Introducción</vt:lpstr>
      <vt:lpstr>Marco muestral</vt:lpstr>
      <vt:lpstr>Marco muestral</vt:lpstr>
      <vt:lpstr>Marco muestral</vt:lpstr>
      <vt:lpstr>Dominios de estudio</vt:lpstr>
      <vt:lpstr>Dominios de estudio</vt:lpstr>
      <vt:lpstr>Variable de diseño</vt:lpstr>
      <vt:lpstr>Variables de diseño</vt:lpstr>
      <vt:lpstr>Tamaño muestral</vt:lpstr>
      <vt:lpstr>Tamaño muestral</vt:lpstr>
      <vt:lpstr>Tasas de no respuesta (TNR)</vt:lpstr>
      <vt:lpstr>Selección de la muestra</vt:lpstr>
      <vt:lpstr>Selección de la muestra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ANGEL OMAR LLAMBO DELGADO</cp:lastModifiedBy>
  <cp:revision>33</cp:revision>
  <dcterms:created xsi:type="dcterms:W3CDTF">2021-10-01T15:30:25Z</dcterms:created>
  <dcterms:modified xsi:type="dcterms:W3CDTF">2023-09-20T01:51:42Z</dcterms:modified>
</cp:coreProperties>
</file>