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8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C1CAD-17C1-47D6-AB81-2209FD44D8D9}" type="datetimeFigureOut">
              <a:rPr lang="es-EC" smtClean="0"/>
              <a:t>17/9/2023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43DE8-9458-4876-B37A-C2172A95C1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3125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43DE8-9458-4876-B37A-C2172A95C157}" type="slidenum">
              <a:rPr lang="es-EC" smtClean="0"/>
              <a:t>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4976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44358" y="1447800"/>
            <a:ext cx="5599942" cy="3096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600" b="1" dirty="0"/>
              <a:t>AVANCES REALIZADOS CON RESPECTO A LA METODOLOGIA PARA EL DISEÑO MUESTRAL DEL NUEVO IPP</a:t>
            </a:r>
            <a:endParaRPr lang="es-EC"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68C3DE-97F3-4250-BF84-E332E35BB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659120" y="659121"/>
            <a:ext cx="6858001" cy="5539756"/>
          </a:xfrm>
          <a:custGeom>
            <a:avLst/>
            <a:gdLst>
              <a:gd name="connsiteX0" fmla="*/ 6858001 w 6858001"/>
              <a:gd name="connsiteY0" fmla="*/ 1344715 h 5539756"/>
              <a:gd name="connsiteX1" fmla="*/ 6858001 w 6858001"/>
              <a:gd name="connsiteY1" fmla="*/ 1177 h 5539756"/>
              <a:gd name="connsiteX2" fmla="*/ 6702324 w 6858001"/>
              <a:gd name="connsiteY2" fmla="*/ 26222 h 5539756"/>
              <a:gd name="connsiteX3" fmla="*/ 6547333 w 6858001"/>
              <a:gd name="connsiteY3" fmla="*/ 50091 h 5539756"/>
              <a:gd name="connsiteX4" fmla="*/ 6391657 w 6858001"/>
              <a:gd name="connsiteY4" fmla="*/ 73455 h 5539756"/>
              <a:gd name="connsiteX5" fmla="*/ 6235294 w 6858001"/>
              <a:gd name="connsiteY5" fmla="*/ 93458 h 5539756"/>
              <a:gd name="connsiteX6" fmla="*/ 6079618 w 6858001"/>
              <a:gd name="connsiteY6" fmla="*/ 113629 h 5539756"/>
              <a:gd name="connsiteX7" fmla="*/ 5923255 w 6858001"/>
              <a:gd name="connsiteY7" fmla="*/ 132455 h 5539756"/>
              <a:gd name="connsiteX8" fmla="*/ 5768950 w 6858001"/>
              <a:gd name="connsiteY8" fmla="*/ 148591 h 5539756"/>
              <a:gd name="connsiteX9" fmla="*/ 5612588 w 6858001"/>
              <a:gd name="connsiteY9" fmla="*/ 163887 h 5539756"/>
              <a:gd name="connsiteX10" fmla="*/ 5456911 w 6858001"/>
              <a:gd name="connsiteY10" fmla="*/ 177839 h 5539756"/>
              <a:gd name="connsiteX11" fmla="*/ 5303978 w 6858001"/>
              <a:gd name="connsiteY11" fmla="*/ 189941 h 5539756"/>
              <a:gd name="connsiteX12" fmla="*/ 5148987 w 6858001"/>
              <a:gd name="connsiteY12" fmla="*/ 202044 h 5539756"/>
              <a:gd name="connsiteX13" fmla="*/ 4996054 w 6858001"/>
              <a:gd name="connsiteY13" fmla="*/ 212129 h 5539756"/>
              <a:gd name="connsiteX14" fmla="*/ 4843120 w 6858001"/>
              <a:gd name="connsiteY14" fmla="*/ 220029 h 5539756"/>
              <a:gd name="connsiteX15" fmla="*/ 4690873 w 6858001"/>
              <a:gd name="connsiteY15" fmla="*/ 228266 h 5539756"/>
              <a:gd name="connsiteX16" fmla="*/ 4539997 w 6858001"/>
              <a:gd name="connsiteY16" fmla="*/ 235157 h 5539756"/>
              <a:gd name="connsiteX17" fmla="*/ 4390492 w 6858001"/>
              <a:gd name="connsiteY17" fmla="*/ 240032 h 5539756"/>
              <a:gd name="connsiteX18" fmla="*/ 4240988 w 6858001"/>
              <a:gd name="connsiteY18" fmla="*/ 244234 h 5539756"/>
              <a:gd name="connsiteX19" fmla="*/ 4092855 w 6858001"/>
              <a:gd name="connsiteY19" fmla="*/ 248268 h 5539756"/>
              <a:gd name="connsiteX20" fmla="*/ 3946780 w 6858001"/>
              <a:gd name="connsiteY20" fmla="*/ 250117 h 5539756"/>
              <a:gd name="connsiteX21" fmla="*/ 3800704 w 6858001"/>
              <a:gd name="connsiteY21" fmla="*/ 252134 h 5539756"/>
              <a:gd name="connsiteX22" fmla="*/ 3656686 w 6858001"/>
              <a:gd name="connsiteY22" fmla="*/ 253143 h 5539756"/>
              <a:gd name="connsiteX23" fmla="*/ 3514040 w 6858001"/>
              <a:gd name="connsiteY23" fmla="*/ 252134 h 5539756"/>
              <a:gd name="connsiteX24" fmla="*/ 3372765 w 6858001"/>
              <a:gd name="connsiteY24" fmla="*/ 252134 h 5539756"/>
              <a:gd name="connsiteX25" fmla="*/ 3232862 w 6858001"/>
              <a:gd name="connsiteY25" fmla="*/ 250117 h 5539756"/>
              <a:gd name="connsiteX26" fmla="*/ 3095702 w 6858001"/>
              <a:gd name="connsiteY26" fmla="*/ 247092 h 5539756"/>
              <a:gd name="connsiteX27" fmla="*/ 2959914 w 6858001"/>
              <a:gd name="connsiteY27" fmla="*/ 244234 h 5539756"/>
              <a:gd name="connsiteX28" fmla="*/ 2826868 w 6858001"/>
              <a:gd name="connsiteY28" fmla="*/ 241040 h 5539756"/>
              <a:gd name="connsiteX29" fmla="*/ 2694509 w 6858001"/>
              <a:gd name="connsiteY29" fmla="*/ 236166 h 5539756"/>
              <a:gd name="connsiteX30" fmla="*/ 2564208 w 6858001"/>
              <a:gd name="connsiteY30" fmla="*/ 230955 h 5539756"/>
              <a:gd name="connsiteX31" fmla="*/ 2436649 w 6858001"/>
              <a:gd name="connsiteY31" fmla="*/ 226249 h 5539756"/>
              <a:gd name="connsiteX32" fmla="*/ 2187703 w 6858001"/>
              <a:gd name="connsiteY32" fmla="*/ 212969 h 5539756"/>
              <a:gd name="connsiteX33" fmla="*/ 1949045 w 6858001"/>
              <a:gd name="connsiteY33" fmla="*/ 198850 h 5539756"/>
              <a:gd name="connsiteX34" fmla="*/ 1719988 w 6858001"/>
              <a:gd name="connsiteY34" fmla="*/ 184058 h 5539756"/>
              <a:gd name="connsiteX35" fmla="*/ 1503275 w 6858001"/>
              <a:gd name="connsiteY35" fmla="*/ 167753 h 5539756"/>
              <a:gd name="connsiteX36" fmla="*/ 1296163 w 6858001"/>
              <a:gd name="connsiteY36" fmla="*/ 150776 h 5539756"/>
              <a:gd name="connsiteX37" fmla="*/ 1104139 w 6858001"/>
              <a:gd name="connsiteY37" fmla="*/ 132455 h 5539756"/>
              <a:gd name="connsiteX38" fmla="*/ 923774 w 6858001"/>
              <a:gd name="connsiteY38" fmla="*/ 114469 h 5539756"/>
              <a:gd name="connsiteX39" fmla="*/ 757810 w 6858001"/>
              <a:gd name="connsiteY39" fmla="*/ 96484 h 5539756"/>
              <a:gd name="connsiteX40" fmla="*/ 605563 w 6858001"/>
              <a:gd name="connsiteY40" fmla="*/ 79507 h 5539756"/>
              <a:gd name="connsiteX41" fmla="*/ 470460 w 6858001"/>
              <a:gd name="connsiteY41" fmla="*/ 63370 h 5539756"/>
              <a:gd name="connsiteX42" fmla="*/ 348388 w 6858001"/>
              <a:gd name="connsiteY42" fmla="*/ 48074 h 5539756"/>
              <a:gd name="connsiteX43" fmla="*/ 245518 w 6858001"/>
              <a:gd name="connsiteY43" fmla="*/ 35299 h 5539756"/>
              <a:gd name="connsiteX44" fmla="*/ 159107 w 6858001"/>
              <a:gd name="connsiteY44" fmla="*/ 23197 h 5539756"/>
              <a:gd name="connsiteX45" fmla="*/ 40463 w 6858001"/>
              <a:gd name="connsiteY45" fmla="*/ 5883 h 5539756"/>
              <a:gd name="connsiteX46" fmla="*/ 1 w 6858001"/>
              <a:gd name="connsiteY46" fmla="*/ 0 h 5539756"/>
              <a:gd name="connsiteX47" fmla="*/ 1 w 6858001"/>
              <a:gd name="connsiteY47" fmla="*/ 905405 h 5539756"/>
              <a:gd name="connsiteX48" fmla="*/ 0 w 6858001"/>
              <a:gd name="connsiteY48" fmla="*/ 905405 h 5539756"/>
              <a:gd name="connsiteX49" fmla="*/ 0 w 6858001"/>
              <a:gd name="connsiteY49" fmla="*/ 5539756 h 5539756"/>
              <a:gd name="connsiteX50" fmla="*/ 6858000 w 6858001"/>
              <a:gd name="connsiteY50" fmla="*/ 5539756 h 5539756"/>
              <a:gd name="connsiteX51" fmla="*/ 6858000 w 6858001"/>
              <a:gd name="connsiteY51" fmla="*/ 1344715 h 5539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39756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405"/>
                </a:lnTo>
                <a:lnTo>
                  <a:pt x="0" y="905405"/>
                </a:lnTo>
                <a:lnTo>
                  <a:pt x="0" y="5539756"/>
                </a:lnTo>
                <a:lnTo>
                  <a:pt x="6858000" y="5539756"/>
                </a:lnTo>
                <a:lnTo>
                  <a:pt x="6858000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F4AB4993-0E72-6780-AE51-638E11852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21" y="2691711"/>
            <a:ext cx="3993646" cy="1474575"/>
          </a:xfrm>
          <a:prstGeom prst="rect">
            <a:avLst/>
          </a:prstGeom>
          <a:effectLst/>
        </p:spPr>
      </p:pic>
      <p:sp>
        <p:nvSpPr>
          <p:cNvPr id="22" name="Freeform 27">
            <a:extLst>
              <a:ext uri="{FF2B5EF4-FFF2-40B4-BE49-F238E27FC236}">
                <a16:creationId xmlns:a16="http://schemas.microsoft.com/office/drawing/2014/main" id="{BBAAA9C0-BA35-4F69-844B-76B4AA627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93485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5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Introducción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31423" y="1466322"/>
            <a:ext cx="8946541" cy="1759957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En el marco del proceso de certificación del IPP-DN, ejecutado en el año 2017, se emitieron diversas observaciones relacionadas a  la necesidad de evaluar la implementación de un diseño de muestreo probabilístico a partir de un marco de muestreo en donde se incluyan a todas las empresas productoras.</a:t>
            </a:r>
            <a:endParaRPr lang="es-EC" dirty="0"/>
          </a:p>
          <a:p>
            <a:endParaRPr lang="es-EC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02331" y="3407256"/>
            <a:ext cx="9404723" cy="89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b="1" dirty="0"/>
              <a:t>Objetivo General</a:t>
            </a:r>
            <a:br>
              <a:rPr lang="es-EC" dirty="0"/>
            </a:br>
            <a:endParaRPr lang="es-EC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31421" y="4521503"/>
            <a:ext cx="8946541" cy="1009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s-MX" dirty="0"/>
              <a:t>Elaborar un diseño muestral probabilístico para la encuesta que mide los Índices de Precios al Productor de Disponibilidad Nacional (IPP-DN).</a:t>
            </a: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8413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Marco muestral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709530"/>
            <a:ext cx="8946541" cy="4538869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El marco de muestreo que se considera está definido por las empresas que constan en el Directorio de Empresas y Establecimientos Económicos 2021 (DIEE-2021). </a:t>
            </a:r>
            <a:endParaRPr lang="es-EC" dirty="0"/>
          </a:p>
          <a:p>
            <a:pPr algn="just"/>
            <a:r>
              <a:rPr lang="es-MX" dirty="0"/>
              <a:t>Para la construcción del marco muestral se consideraron las actividades económicas mediante el Código CIIU </a:t>
            </a:r>
            <a:r>
              <a:rPr lang="es-MX" dirty="0" err="1"/>
              <a:t>Rev</a:t>
            </a:r>
            <a:r>
              <a:rPr lang="es-MX" dirty="0"/>
              <a:t> 4 - 6 dígitos</a:t>
            </a:r>
            <a:r>
              <a:rPr lang="es-ES" dirty="0"/>
              <a:t>.</a:t>
            </a:r>
          </a:p>
          <a:p>
            <a:pPr algn="just"/>
            <a:r>
              <a:rPr lang="es-MX" dirty="0"/>
              <a:t>El DIEE-2021 está conformado por 858.101 empresas.</a:t>
            </a:r>
          </a:p>
          <a:p>
            <a:pPr algn="just"/>
            <a:r>
              <a:rPr lang="es-MX" dirty="0"/>
              <a:t>Con los Código CIIU </a:t>
            </a:r>
            <a:r>
              <a:rPr lang="es-MX" dirty="0" err="1"/>
              <a:t>Rev</a:t>
            </a:r>
            <a:r>
              <a:rPr lang="es-MX" dirty="0"/>
              <a:t> 4 - 6 dígitos, se construye una estratificación dentro de cada dominio de estudio.</a:t>
            </a:r>
          </a:p>
          <a:p>
            <a:pPr algn="just"/>
            <a:r>
              <a:rPr lang="es-MX" dirty="0"/>
              <a:t>Se seleccionan aquellas empresas de tamaño Pequeña empresa (2), Mediana empresa “A” (3), Mediana empresa “B” (4) y Grande empresa (5). Se excluyen las empresas que constan como “empresas no ubicadas” en el DIEE-2021.</a:t>
            </a:r>
            <a:endParaRPr lang="es-EC" dirty="0"/>
          </a:p>
          <a:p>
            <a:pPr algn="just"/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3289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>
          <a:xfrm>
            <a:off x="1103313" y="922859"/>
            <a:ext cx="8946541" cy="1354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/>
              <a:t>El marco de muestreo queda constituido de la siguiente forma:</a:t>
            </a:r>
            <a:endParaRPr lang="es-EC" dirty="0"/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453EBCC7-C18D-54F6-4A5F-B76287EFF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920316"/>
              </p:ext>
            </p:extLst>
          </p:nvPr>
        </p:nvGraphicFramePr>
        <p:xfrm>
          <a:off x="1103313" y="1665027"/>
          <a:ext cx="9337220" cy="4879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7234">
                  <a:extLst>
                    <a:ext uri="{9D8B030D-6E8A-4147-A177-3AD203B41FA5}">
                      <a16:colId xmlns:a16="http://schemas.microsoft.com/office/drawing/2014/main" val="1847802383"/>
                    </a:ext>
                  </a:extLst>
                </a:gridCol>
                <a:gridCol w="4133816">
                  <a:extLst>
                    <a:ext uri="{9D8B030D-6E8A-4147-A177-3AD203B41FA5}">
                      <a16:colId xmlns:a16="http://schemas.microsoft.com/office/drawing/2014/main" val="333344748"/>
                    </a:ext>
                  </a:extLst>
                </a:gridCol>
                <a:gridCol w="867234">
                  <a:extLst>
                    <a:ext uri="{9D8B030D-6E8A-4147-A177-3AD203B41FA5}">
                      <a16:colId xmlns:a16="http://schemas.microsoft.com/office/drawing/2014/main" val="1251412408"/>
                    </a:ext>
                  </a:extLst>
                </a:gridCol>
                <a:gridCol w="867234">
                  <a:extLst>
                    <a:ext uri="{9D8B030D-6E8A-4147-A177-3AD203B41FA5}">
                      <a16:colId xmlns:a16="http://schemas.microsoft.com/office/drawing/2014/main" val="3988870852"/>
                    </a:ext>
                  </a:extLst>
                </a:gridCol>
                <a:gridCol w="867234">
                  <a:extLst>
                    <a:ext uri="{9D8B030D-6E8A-4147-A177-3AD203B41FA5}">
                      <a16:colId xmlns:a16="http://schemas.microsoft.com/office/drawing/2014/main" val="3349064874"/>
                    </a:ext>
                  </a:extLst>
                </a:gridCol>
                <a:gridCol w="867234">
                  <a:extLst>
                    <a:ext uri="{9D8B030D-6E8A-4147-A177-3AD203B41FA5}">
                      <a16:colId xmlns:a16="http://schemas.microsoft.com/office/drawing/2014/main" val="1288581425"/>
                    </a:ext>
                  </a:extLst>
                </a:gridCol>
                <a:gridCol w="867234">
                  <a:extLst>
                    <a:ext uri="{9D8B030D-6E8A-4147-A177-3AD203B41FA5}">
                      <a16:colId xmlns:a16="http://schemas.microsoft.com/office/drawing/2014/main" val="3664147998"/>
                    </a:ext>
                  </a:extLst>
                </a:gridCol>
              </a:tblGrid>
              <a:tr h="220469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Código Sección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Descripción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TAMAÑO DE EMPRESA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Total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2050516147"/>
                  </a:ext>
                </a:extLst>
              </a:tr>
              <a:tr h="24280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Pequeña 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Mediana “A”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Mediana “B”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Grande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93665"/>
                  </a:ext>
                </a:extLst>
              </a:tr>
              <a:tr h="24280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empresa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Empresa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00952"/>
                  </a:ext>
                </a:extLst>
              </a:tr>
              <a:tr h="2428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A 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u="none" strike="noStrike">
                          <a:effectLst/>
                        </a:rPr>
                        <a:t>Agricultura, ganadería, silvicultura y pesca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116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44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242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2050327627"/>
                  </a:ext>
                </a:extLst>
              </a:tr>
              <a:tr h="2428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B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400" u="none" strike="noStrike">
                          <a:effectLst/>
                        </a:rPr>
                        <a:t>Explotación minas y canteras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213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316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2786435018"/>
                  </a:ext>
                </a:extLst>
              </a:tr>
              <a:tr h="2428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C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400" u="none" strike="noStrike">
                          <a:effectLst/>
                        </a:rPr>
                        <a:t>Industrias manufactureras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2.281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461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341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602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3.685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3037370850"/>
                  </a:ext>
                </a:extLst>
              </a:tr>
              <a:tr h="4303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E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u="none" strike="noStrike" dirty="0">
                          <a:effectLst/>
                        </a:rPr>
                        <a:t>Distribución agua; alcantarillado, desechos y saneamiento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2751165514"/>
                  </a:ext>
                </a:extLst>
              </a:tr>
              <a:tr h="422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G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u="none" strike="noStrike">
                          <a:effectLst/>
                        </a:rPr>
                        <a:t>Comercio, reparación automotores y motocicletas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2772555209"/>
                  </a:ext>
                </a:extLst>
              </a:tr>
              <a:tr h="2428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H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400" u="none" strike="noStrike">
                          <a:effectLst/>
                        </a:rPr>
                        <a:t>Transporte y almacenamiento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113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163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2897386927"/>
                  </a:ext>
                </a:extLst>
              </a:tr>
              <a:tr h="422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I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u="none" strike="noStrike">
                          <a:effectLst/>
                        </a:rPr>
                        <a:t>Actividades de alojamiento y de servicio de comidas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77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84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720444472"/>
                  </a:ext>
                </a:extLst>
              </a:tr>
              <a:tr h="2428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J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400" u="none" strike="noStrike">
                          <a:effectLst/>
                        </a:rPr>
                        <a:t>Información y comunicación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87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8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112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1099649540"/>
                  </a:ext>
                </a:extLst>
              </a:tr>
              <a:tr h="2428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K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u="none" strike="noStrike">
                          <a:effectLst/>
                        </a:rPr>
                        <a:t>Actividades financieras y de seguros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63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102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2919479293"/>
                  </a:ext>
                </a:extLst>
              </a:tr>
              <a:tr h="2428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L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400" u="none" strike="noStrike">
                          <a:effectLst/>
                        </a:rPr>
                        <a:t>Actividades inmobiliarias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225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249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415862340"/>
                  </a:ext>
                </a:extLst>
              </a:tr>
              <a:tr h="2428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M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u="none" strike="noStrike">
                          <a:effectLst/>
                        </a:rPr>
                        <a:t>Actividades profesionales, científicas y técnicas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523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583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32805705"/>
                  </a:ext>
                </a:extLst>
              </a:tr>
              <a:tr h="422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N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u="none" strike="noStrike">
                          <a:effectLst/>
                        </a:rPr>
                        <a:t>Actividades de servicios administrativos y de apoyo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219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287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1620555618"/>
                  </a:ext>
                </a:extLst>
              </a:tr>
              <a:tr h="2428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P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400" u="none" strike="noStrike">
                          <a:effectLst/>
                        </a:rPr>
                        <a:t>Enseñanza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67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1019197275"/>
                  </a:ext>
                </a:extLst>
              </a:tr>
              <a:tr h="2428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R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400" u="none" strike="noStrike">
                          <a:effectLst/>
                        </a:rPr>
                        <a:t>Artes, entretenimiento y recreación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23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41573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15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Dominios de estudio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8422" y="1380058"/>
            <a:ext cx="8946541" cy="2873889"/>
          </a:xfrm>
        </p:spPr>
        <p:txBody>
          <a:bodyPr/>
          <a:lstStyle/>
          <a:p>
            <a:pPr algn="just"/>
            <a:r>
              <a:rPr lang="es-MX" dirty="0"/>
              <a:t>Los dominios de estudio para el análisis muestral están definidos por los sectores económicos (Código CIIU4 - Sección - 1 dígito) y agrupados por el tamaño de la empresa.</a:t>
            </a:r>
          </a:p>
          <a:p>
            <a:pPr algn="just"/>
            <a:r>
              <a:rPr lang="es-MX" dirty="0"/>
              <a:t>Dentro de cada uno de los dominios de estudio se considera un grupo de inclusión forzosa, este grupo corresponde a aquellas empresas catalogadas como “Grande Empresa” (tamaño 5). 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0027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Variables de diseño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Para el análisis del tamaño muestral se ha considerado como variable de diseño las “Ventas Totales 2021” obtenida del DIEE-2021 para cada empresa. </a:t>
            </a:r>
          </a:p>
          <a:p>
            <a:pPr algn="just"/>
            <a:r>
              <a:rPr lang="es-MX" dirty="0"/>
              <a:t>Mediante reuniones mantenidas se ha tratado de discutir el hecho de incluir otras variables de diseño como los gastos energéticos, </a:t>
            </a:r>
            <a:r>
              <a:rPr lang="es-ES" dirty="0"/>
              <a:t>precios para cada uno de los productos o la cantidad de empleados destinados estrictamente a la elaboración de cada uno de los productos que genere la empresa, sin embargo; la institución no recolecta dicha información. </a:t>
            </a:r>
          </a:p>
          <a:p>
            <a:pPr algn="just"/>
            <a:endParaRPr lang="es-MX" dirty="0"/>
          </a:p>
          <a:p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4789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Tamaño muestral</a:t>
            </a:r>
            <a:endParaRPr lang="es-EC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MX" dirty="0"/>
                  <a:t>Para determinar el tamaño de la muestra se usa como variable de diseño “Ventas Totales”. La fórmula para dicho cálculo se presenta a continuación:</a:t>
                </a:r>
              </a:p>
              <a:p>
                <a:endParaRPr lang="es-EC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C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C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s-EC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C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EC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C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𝑣𝑖</m:t>
                                      </m:r>
                                    </m:num>
                                    <m:den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C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𝑇𝑛𝑟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C" dirty="0"/>
              </a:p>
              <a:p>
                <a:pPr marL="0" indent="0" algn="just">
                  <a:buNone/>
                </a:pPr>
                <a:endParaRPr lang="es-EC" dirty="0"/>
              </a:p>
              <a:p>
                <a:pPr lvl="0"/>
                <a:r>
                  <a:rPr lang="es-MX" dirty="0"/>
                  <a:t>ni = Tamaño de la muestra por dominio.</a:t>
                </a:r>
                <a:endParaRPr lang="es-EC" dirty="0"/>
              </a:p>
              <a:p>
                <a:pPr lvl="0"/>
                <a:r>
                  <a:rPr lang="es-MX" dirty="0"/>
                  <a:t>Ni = Tamaño del dominio i.</a:t>
                </a:r>
                <a:endParaRPr lang="es-EC" dirty="0"/>
              </a:p>
              <a:p>
                <a:pPr lvl="0"/>
                <a:r>
                  <a:rPr lang="es-MX" dirty="0"/>
                  <a:t>Si = </a:t>
                </a:r>
                <a:r>
                  <a:rPr lang="es-MX" dirty="0" err="1"/>
                  <a:t>Cuasivarianza</a:t>
                </a:r>
                <a:r>
                  <a:rPr lang="es-MX" dirty="0"/>
                  <a:t> del dominio i.</a:t>
                </a:r>
                <a:endParaRPr lang="es-EC" dirty="0"/>
              </a:p>
              <a:p>
                <a:pPr lvl="0"/>
                <a:r>
                  <a:rPr lang="es-MX" dirty="0"/>
                  <a:t>e = Error relativo máximo admisible.</a:t>
                </a:r>
                <a:endParaRPr lang="es-EC" dirty="0"/>
              </a:p>
              <a:p>
                <a:pPr lvl="0"/>
                <a:r>
                  <a:rPr lang="es-MX" dirty="0"/>
                  <a:t>z = Coeficiente que representa el nivel de seguridad o confianza.</a:t>
                </a:r>
                <a:endParaRPr lang="es-EC" dirty="0"/>
              </a:p>
              <a:p>
                <a:pPr lvl="0"/>
                <a:r>
                  <a:rPr lang="es-MX" dirty="0"/>
                  <a:t>vi = ventas totales en el dominio i.</a:t>
                </a:r>
                <a:endParaRPr lang="es-EC" dirty="0"/>
              </a:p>
              <a:p>
                <a:pPr lvl="0"/>
                <a:r>
                  <a:rPr lang="es-MX" dirty="0" err="1"/>
                  <a:t>tnri</a:t>
                </a:r>
                <a:r>
                  <a:rPr lang="es-MX" dirty="0"/>
                  <a:t> = Tasa de no respuesta del dominio i.</a:t>
                </a:r>
                <a:endParaRPr lang="es-EC" dirty="0"/>
              </a:p>
              <a:p>
                <a:pPr marL="0" indent="0" algn="just">
                  <a:buNone/>
                </a:pPr>
                <a:endParaRPr lang="es-EC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" t="-1599" b="-872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24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Selección de la muestra</a:t>
            </a:r>
            <a:br>
              <a:rPr lang="es-EC" dirty="0"/>
            </a:br>
            <a:endParaRPr lang="es-EC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Con la estratificación realizada dentro de cada uno de los dominios a nivel de Código CIIU </a:t>
                </a:r>
                <a:r>
                  <a:rPr lang="es-MX" dirty="0" err="1"/>
                  <a:t>Rev</a:t>
                </a:r>
                <a:r>
                  <a:rPr lang="es-MX" dirty="0"/>
                  <a:t> 4 - 6 dígitos, se realiza una distribución proporcional al tamaño (PPT). 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s-EC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 Light" panose="020F0302020204030204" pitchFamily="34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s-EC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∗</m:t>
                      </m:r>
                      <m:f>
                        <m:fPr>
                          <m:ctrlPr>
                            <a:rPr lang="es-EC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C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C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h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s-EC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  <m:t>h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C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s-EC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s-EC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 Light" panose="020F0302020204030204" pitchFamily="34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s-MX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 Light" panose="020F0302020204030204" pitchFamily="34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EC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𝑛𝑖ℎ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𝑀𝑢𝑒𝑠𝑡𝑟𝑎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𝑝𝑎𝑟𝑎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𝑒𝑙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𝑒𝑠𝑡𝑟𝑎𝑡𝑜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ℎ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s-EC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𝑛𝑖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𝑇𝑎𝑚𝑎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𝑚𝑢𝑒𝑠𝑡𝑟𝑎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s-EC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𝑁𝑖ℎ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𝑇𝑎𝑚𝑎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𝑒𝑠𝑡𝑟𝑎𝑡𝑜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ℎ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s-EC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𝐻𝑖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</a:rPr>
                  <a:t> =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𝑁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</a:rPr>
                  <a:t>ú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𝑚𝑒𝑟𝑜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𝑒𝑠𝑡𝑟𝑎𝑡𝑜𝑠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𝑒𝑛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𝑒𝑙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</a:rPr>
                  <a:t>ñ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</a:rPr>
                  <a:t>.</a:t>
                </a:r>
                <a:endParaRPr lang="es-EC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1294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528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840</TotalTime>
  <Words>762</Words>
  <Application>Microsoft Office PowerPoint</Application>
  <PresentationFormat>Panorámica</PresentationFormat>
  <Paragraphs>148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Century Gothic</vt:lpstr>
      <vt:lpstr>Symbol</vt:lpstr>
      <vt:lpstr>Wingdings 3</vt:lpstr>
      <vt:lpstr>Ion</vt:lpstr>
      <vt:lpstr>AVANCES REALIZADOS CON RESPECTO A LA METODOLOGIA PARA EL DISEÑO MUESTRAL DEL NUEVO IPP</vt:lpstr>
      <vt:lpstr>Introducción </vt:lpstr>
      <vt:lpstr>Marco muestral </vt:lpstr>
      <vt:lpstr>Presentación de PowerPoint</vt:lpstr>
      <vt:lpstr>Dominios de estudio </vt:lpstr>
      <vt:lpstr>Variables de diseño </vt:lpstr>
      <vt:lpstr>Tamaño muestral</vt:lpstr>
      <vt:lpstr>Selección de la muestra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AVANCES REALIZADOS CON RESPECTO A LA METODOLOGIA PARA EL DISEÑO MUESTRAL DEL NUEVO IPP</dc:title>
  <dc:creator>INEC Omar Llambo</dc:creator>
  <cp:lastModifiedBy>ANGEL OMAR LLAMBO DELGADO</cp:lastModifiedBy>
  <cp:revision>27</cp:revision>
  <dcterms:created xsi:type="dcterms:W3CDTF">2023-09-07T15:16:32Z</dcterms:created>
  <dcterms:modified xsi:type="dcterms:W3CDTF">2023-09-17T20:53:56Z</dcterms:modified>
</cp:coreProperties>
</file>