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5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1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22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89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848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54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6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7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7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5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5/8/2024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2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5/8/2024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8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5/8/2024</a:t>
            </a:fld>
            <a:endParaRPr lang="en-US" spc="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1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9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5/8/2024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9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24B5C-1E51-DF09-9C32-9FDF997E0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774" y="1503787"/>
            <a:ext cx="6406559" cy="2688020"/>
          </a:xfrm>
        </p:spPr>
        <p:txBody>
          <a:bodyPr>
            <a:normAutofit/>
          </a:bodyPr>
          <a:lstStyle/>
          <a:p>
            <a:pPr algn="l"/>
            <a:r>
              <a:rPr lang="es-EC" b="1" dirty="0">
                <a:solidFill>
                  <a:schemeClr val="tx1"/>
                </a:solidFill>
              </a:rPr>
              <a:t>EJERCICIOS</a:t>
            </a:r>
            <a:br>
              <a:rPr lang="es-EC" b="1" dirty="0">
                <a:solidFill>
                  <a:schemeClr val="tx1"/>
                </a:solidFill>
              </a:rPr>
            </a:br>
            <a:r>
              <a:rPr lang="es-EC" b="1" dirty="0">
                <a:solidFill>
                  <a:schemeClr val="tx1"/>
                </a:solidFill>
              </a:rPr>
              <a:t>BASE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F66F49-A68F-DEB1-0DE6-0039580AB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774" y="4503742"/>
            <a:ext cx="8422327" cy="1700942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chemeClr val="tx1"/>
                </a:solidFill>
              </a:rPr>
              <a:t>OMAR LLAMBO</a:t>
            </a:r>
            <a:endParaRPr lang="es-EC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7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DC606-5859-42CF-180A-1FF84C10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/>
              <a:t>1: En que </a:t>
            </a:r>
            <a:r>
              <a:rPr lang="en-US" sz="3600" dirty="0" err="1"/>
              <a:t>mes</a:t>
            </a:r>
            <a:r>
              <a:rPr lang="en-US" sz="3600" dirty="0"/>
              <a:t> se da la </a:t>
            </a:r>
            <a:r>
              <a:rPr lang="en-US" sz="3600" dirty="0" err="1"/>
              <a:t>mejor</a:t>
            </a:r>
            <a:r>
              <a:rPr lang="en-US" sz="3600" dirty="0"/>
              <a:t> </a:t>
            </a:r>
            <a:r>
              <a:rPr lang="en-US" sz="3600" dirty="0" err="1"/>
              <a:t>recuperación</a:t>
            </a:r>
            <a:r>
              <a:rPr lang="en-US" sz="3600" dirty="0"/>
              <a:t> de </a:t>
            </a:r>
            <a:r>
              <a:rPr lang="en-US" sz="3600" dirty="0" err="1"/>
              <a:t>cartera</a:t>
            </a:r>
            <a:endParaRPr lang="en-U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23AFC3-8E60-D9CF-ACA3-994BB011D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4372379"/>
            <a:ext cx="4670233" cy="540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1500" dirty="0"/>
              <a:t>El </a:t>
            </a:r>
            <a:r>
              <a:rPr lang="en-US" sz="1500" dirty="0" err="1"/>
              <a:t>mes</a:t>
            </a:r>
            <a:r>
              <a:rPr lang="en-US" sz="1500" dirty="0"/>
              <a:t> de Abril </a:t>
            </a:r>
            <a:r>
              <a:rPr lang="en-US" sz="1500" dirty="0" err="1"/>
              <a:t>presenta</a:t>
            </a:r>
            <a:r>
              <a:rPr lang="en-US" sz="1500" dirty="0"/>
              <a:t> la mayor </a:t>
            </a:r>
            <a:r>
              <a:rPr lang="en-US" sz="1500" dirty="0" err="1"/>
              <a:t>cantidad</a:t>
            </a:r>
            <a:r>
              <a:rPr lang="en-US" sz="1500" dirty="0"/>
              <a:t> de </a:t>
            </a:r>
            <a:r>
              <a:rPr lang="en-US" sz="1500" dirty="0" err="1"/>
              <a:t>cuotas</a:t>
            </a:r>
            <a:r>
              <a:rPr lang="en-US" sz="1500" dirty="0"/>
              <a:t> </a:t>
            </a:r>
            <a:r>
              <a:rPr lang="en-US" sz="1500" dirty="0" err="1"/>
              <a:t>pagadas</a:t>
            </a:r>
            <a:r>
              <a:rPr lang="en-US" sz="1500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AF272B7-A77F-1E07-0DCB-C194312D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289" y="1158678"/>
            <a:ext cx="4655873" cy="428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8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DC606-5859-42CF-180A-1FF84C10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C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s-EC" sz="3600" b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En que mes se deteriora mas la cartera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23AFC3-8E60-D9CF-ACA3-994BB011D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4372379"/>
            <a:ext cx="4670233" cy="540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1500" dirty="0"/>
              <a:t>El </a:t>
            </a:r>
            <a:r>
              <a:rPr lang="en-US" sz="1500" dirty="0" err="1"/>
              <a:t>mes</a:t>
            </a:r>
            <a:r>
              <a:rPr lang="en-US" sz="1500" dirty="0"/>
              <a:t> de </a:t>
            </a:r>
            <a:r>
              <a:rPr lang="en-US" sz="1500" dirty="0" err="1"/>
              <a:t>enero</a:t>
            </a:r>
            <a:r>
              <a:rPr lang="en-US" sz="1500" dirty="0"/>
              <a:t> </a:t>
            </a:r>
            <a:r>
              <a:rPr lang="en-US" sz="1500" dirty="0" err="1"/>
              <a:t>presenta</a:t>
            </a:r>
            <a:r>
              <a:rPr lang="en-US" sz="1500" dirty="0"/>
              <a:t> la </a:t>
            </a:r>
            <a:r>
              <a:rPr lang="en-US" sz="1500" dirty="0" err="1"/>
              <a:t>menor</a:t>
            </a:r>
            <a:r>
              <a:rPr lang="en-US" sz="1500" dirty="0"/>
              <a:t> </a:t>
            </a:r>
            <a:r>
              <a:rPr lang="en-US" sz="1500" dirty="0" err="1"/>
              <a:t>recaudación</a:t>
            </a:r>
            <a:r>
              <a:rPr lang="en-US" sz="1500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AF272B7-A77F-1E07-0DCB-C194312D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289" y="1158678"/>
            <a:ext cx="4655873" cy="428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4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F6DC606-5859-42CF-180A-1FF84C10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276" y="732202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dirty="0">
                <a:effectLst/>
              </a:rPr>
              <a:t>3: En </a:t>
            </a:r>
            <a:r>
              <a:rPr lang="en-US" sz="2600" b="0" dirty="0" err="1">
                <a:effectLst/>
              </a:rPr>
              <a:t>el</a:t>
            </a:r>
            <a:r>
              <a:rPr lang="en-US" sz="2600" b="0" dirty="0">
                <a:effectLst/>
              </a:rPr>
              <a:t> </a:t>
            </a:r>
            <a:r>
              <a:rPr lang="en-US" sz="2600" b="0" dirty="0" err="1">
                <a:effectLst/>
              </a:rPr>
              <a:t>mes</a:t>
            </a:r>
            <a:r>
              <a:rPr lang="en-US" sz="2600" b="0" dirty="0">
                <a:effectLst/>
              </a:rPr>
              <a:t> de Mayo, </a:t>
            </a:r>
            <a:r>
              <a:rPr lang="en-US" sz="2600" b="0" dirty="0" err="1">
                <a:effectLst/>
              </a:rPr>
              <a:t>cual</a:t>
            </a:r>
            <a:r>
              <a:rPr lang="en-US" sz="2600" b="0" dirty="0">
                <a:effectLst/>
              </a:rPr>
              <a:t> es la </a:t>
            </a:r>
            <a:r>
              <a:rPr lang="en-US" sz="2600" b="0" dirty="0" err="1">
                <a:effectLst/>
              </a:rPr>
              <a:t>probalilidad</a:t>
            </a:r>
            <a:r>
              <a:rPr lang="en-US" sz="2600" b="0" dirty="0">
                <a:effectLst/>
              </a:rPr>
              <a:t> que un </a:t>
            </a:r>
            <a:r>
              <a:rPr lang="en-US" sz="2600" b="0" dirty="0" err="1">
                <a:effectLst/>
              </a:rPr>
              <a:t>cliente</a:t>
            </a:r>
            <a:r>
              <a:rPr lang="en-US" sz="2600" b="0" dirty="0">
                <a:effectLst/>
              </a:rPr>
              <a:t> que se </a:t>
            </a:r>
            <a:r>
              <a:rPr lang="en-US" sz="2600" b="0" dirty="0" err="1">
                <a:effectLst/>
              </a:rPr>
              <a:t>encuentra</a:t>
            </a:r>
            <a:r>
              <a:rPr lang="en-US" sz="2600" b="0" dirty="0">
                <a:effectLst/>
              </a:rPr>
              <a:t> </a:t>
            </a:r>
            <a:r>
              <a:rPr lang="en-US" sz="2600" b="0" dirty="0" err="1">
                <a:effectLst/>
              </a:rPr>
              <a:t>en</a:t>
            </a:r>
            <a:r>
              <a:rPr lang="en-US" sz="2600" b="0" dirty="0">
                <a:effectLst/>
              </a:rPr>
              <a:t> </a:t>
            </a:r>
            <a:r>
              <a:rPr lang="en-US" sz="2600" b="0" dirty="0" err="1">
                <a:effectLst/>
              </a:rPr>
              <a:t>etapa</a:t>
            </a:r>
            <a:r>
              <a:rPr lang="en-US" sz="2600" b="0" dirty="0">
                <a:effectLst/>
              </a:rPr>
              <a:t> </a:t>
            </a:r>
            <a:r>
              <a:rPr lang="en-US" sz="2600" b="0" dirty="0" err="1">
                <a:effectLst/>
              </a:rPr>
              <a:t>preventiva</a:t>
            </a:r>
            <a:r>
              <a:rPr lang="en-US" sz="2600" b="0" dirty="0">
                <a:effectLst/>
              </a:rPr>
              <a:t>, </a:t>
            </a:r>
            <a:r>
              <a:rPr lang="en-US" sz="2600" b="0" dirty="0" err="1">
                <a:effectLst/>
              </a:rPr>
              <a:t>termine</a:t>
            </a:r>
            <a:r>
              <a:rPr lang="en-US" sz="2600" b="0" dirty="0">
                <a:effectLst/>
              </a:rPr>
              <a:t> a </a:t>
            </a:r>
            <a:r>
              <a:rPr lang="en-US" sz="2600" b="0" dirty="0" err="1">
                <a:effectLst/>
              </a:rPr>
              <a:t>primera</a:t>
            </a:r>
            <a:r>
              <a:rPr lang="en-US" sz="2600" b="0" dirty="0">
                <a:effectLst/>
              </a:rPr>
              <a:t> </a:t>
            </a:r>
            <a:r>
              <a:rPr lang="en-US" sz="2600" b="0" dirty="0" err="1">
                <a:effectLst/>
              </a:rPr>
              <a:t>etapa</a:t>
            </a:r>
            <a:endParaRPr lang="en-US" sz="2600" b="0" dirty="0">
              <a:effectLst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23AFC3-8E60-D9CF-ACA3-994BB011D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5231172"/>
            <a:ext cx="8915399" cy="507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probabilidad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es de  0.2989324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C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2B4C3BE4-8564-3541-08F1-58A1EA174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04" y="2539164"/>
            <a:ext cx="8962708" cy="2263082"/>
          </a:xfrm>
          <a:prstGeom prst="rect">
            <a:avLst/>
          </a:prstGeom>
        </p:spPr>
      </p:pic>
      <p:sp>
        <p:nvSpPr>
          <p:cNvPr id="74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2403A9-E430-114C-D798-7F25D1A7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2624137"/>
            <a:ext cx="63817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1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DC606-5859-42CF-180A-1FF84C10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276" y="732202"/>
            <a:ext cx="8915399" cy="11624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EC" sz="2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</a:t>
            </a:r>
            <a:r>
              <a:rPr lang="es-EC" sz="2800" b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En el mes de Junio, cual es la </a:t>
            </a:r>
            <a:r>
              <a:rPr lang="es-EC" sz="2800" b="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probalilidad</a:t>
            </a:r>
            <a:r>
              <a:rPr lang="es-EC" sz="2800" b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que un cliente que se encuentra en primera etapa, termine en tercera etapa.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23AFC3-8E60-D9CF-ACA3-994BB011D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276" y="4836966"/>
            <a:ext cx="8915399" cy="507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probabilidad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es de  0.00390625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0056777-45AA-B503-86EA-0FC543FC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61" y="2500173"/>
            <a:ext cx="8123726" cy="21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7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DC606-5859-42CF-180A-1FF84C10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276" y="732202"/>
            <a:ext cx="8915399" cy="11624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EC" sz="2800" b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5: Considere la fecha de corte septiembre, que empresa de cobranza tiene mayor efectividad de recaudo.</a:t>
            </a:r>
            <a:br>
              <a:rPr lang="es-EC" sz="2800" b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endParaRPr lang="es-EC" sz="2800" b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23AFC3-8E60-D9CF-ACA3-994BB011D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532" y="4456187"/>
            <a:ext cx="8915399" cy="507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RECOVER es la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empresa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logró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recaudar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septiembre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AD63F3-07DC-DBD3-8BC4-09D99634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397" y="1906794"/>
            <a:ext cx="4613205" cy="187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6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DC606-5859-42CF-180A-1FF84C10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276" y="732202"/>
            <a:ext cx="8915399" cy="11624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EC" sz="2800" b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6: Que relación tiene el score de cobranza con la etapa de normal de la cartera..?</a:t>
            </a:r>
            <a:br>
              <a:rPr lang="es-EC" sz="2800" b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s-EC" sz="2800" b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endParaRPr lang="es-EC" sz="2800" b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23AFC3-8E60-D9CF-ACA3-994BB011D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397" y="5561934"/>
            <a:ext cx="8915399" cy="11624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gráfico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podemos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apreciar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primera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instacia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que no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existe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patrón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intuir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partir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las variables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comportamiento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otra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tanto para RIESGO ALTO, MEDIO Y BAJO la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prevalencia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las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categorias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la variable ETAPA_NORMAL es similar.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BDA3D11-F0DB-32E6-4708-6B08B8714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397" y="1088331"/>
            <a:ext cx="8800715" cy="42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1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DC606-5859-42CF-180A-1FF84C10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276" y="732202"/>
            <a:ext cx="8915399" cy="11624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EC" sz="2800" b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6: Que relación tiene el score de cobranza con la etapa de normal de la cartera..?</a:t>
            </a:r>
            <a:br>
              <a:rPr lang="es-EC" sz="2800" b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s-EC" sz="2800" b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endParaRPr lang="es-EC" sz="2800" b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23AFC3-8E60-D9CF-ACA3-994BB011D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517" y="3881999"/>
            <a:ext cx="8915399" cy="2631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Calculamos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coeficiente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asociación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ferza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relación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dos variables.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coeficiente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resultante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es de 12.59%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indica que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exitse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 12,59%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probabilidades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acertar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valores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ETAPA_NORMAL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conocemos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SCORE DE COBRANZA. El valor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indicado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 se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peude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considerer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probabilidad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lo que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refuerza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 idea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consevida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previamnete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gráfico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no Podemos definer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relación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dependencia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entre ambas variables.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39FAEA-1C7D-18BE-B0BD-05E775731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066" y="1596511"/>
            <a:ext cx="6821658" cy="14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0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DC606-5859-42CF-180A-1FF84C10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276" y="732202"/>
            <a:ext cx="8915399" cy="11624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EC" sz="2800" b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7: Cual es la región con mayor efectividad en recaudo y por qué?</a:t>
            </a:r>
            <a:br>
              <a:rPr lang="es-EC" sz="2800" b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endParaRPr lang="es-EC" sz="2800" b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23AFC3-8E60-D9CF-ACA3-994BB011D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517" y="3881999"/>
            <a:ext cx="8915399" cy="2631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la SIERRA se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presenta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 mayor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recaudación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Una de las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posibles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razones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puede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hecho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que la mayor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operaciones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cartera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encuentran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region, sin embargo, con un mayor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análisis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pueden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detectar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otras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posbles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razones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5DC1AB5-7571-8391-77A4-0F3AC5EA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017" y="1888275"/>
            <a:ext cx="4767966" cy="169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8523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389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EJERCICIOS BASE 2</vt:lpstr>
      <vt:lpstr>1: En que mes se da la mejor recuperación de cartera</vt:lpstr>
      <vt:lpstr>2: En que mes se deteriora mas la cartera</vt:lpstr>
      <vt:lpstr>3: En el mes de Mayo, cual es la probalilidad que un cliente que se encuentra en etapa preventiva, termine a primera etapa</vt:lpstr>
      <vt:lpstr>4: En el mes de Junio, cual es la probalilidad que un cliente que se encuentra en primera etapa, termine en tercera etapa.</vt:lpstr>
      <vt:lpstr>5: Considere la fecha de corte septiembre, que empresa de cobranza tiene mayor efectividad de recaudo. </vt:lpstr>
      <vt:lpstr>6: Que relación tiene el score de cobranza con la etapa de normal de la cartera..?  </vt:lpstr>
      <vt:lpstr>6: Que relación tiene el score de cobranza con la etapa de normal de la cartera..?  </vt:lpstr>
      <vt:lpstr>7: Cual es la región con mayor efectividad en recaudo y por qué?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RESUMEN BASE 2</dc:title>
  <dc:creator>ANGEL OMAR LLAMBO DELGADO</dc:creator>
  <cp:lastModifiedBy>ANGEL OMAR LLAMBO DELGADO</cp:lastModifiedBy>
  <cp:revision>2</cp:revision>
  <dcterms:created xsi:type="dcterms:W3CDTF">2024-05-09T03:29:15Z</dcterms:created>
  <dcterms:modified xsi:type="dcterms:W3CDTF">2024-05-09T05:01:02Z</dcterms:modified>
</cp:coreProperties>
</file>