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93" r:id="rId4"/>
    <p:sldId id="290" r:id="rId5"/>
    <p:sldId id="295" r:id="rId6"/>
    <p:sldId id="296" r:id="rId7"/>
    <p:sldId id="297" r:id="rId8"/>
    <p:sldId id="298" r:id="rId9"/>
    <p:sldId id="299" r:id="rId10"/>
    <p:sldId id="294" r:id="rId11"/>
  </p:sldIdLst>
  <p:sldSz cx="11701463" cy="8280400"/>
  <p:notesSz cx="6858000" cy="9144000"/>
  <p:defaultTextStyle>
    <a:defPPr>
      <a:defRPr lang="es-E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608">
          <p15:clr>
            <a:srgbClr val="A4A3A4"/>
          </p15:clr>
        </p15:guide>
        <p15:guide id="2" pos="36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55C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248" y="53"/>
      </p:cViewPr>
      <p:guideLst>
        <p:guide orient="horz" pos="2608"/>
        <p:guide pos="368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877611" y="2572297"/>
            <a:ext cx="9946245" cy="1774919"/>
          </a:xfrm>
        </p:spPr>
        <p:txBody>
          <a:bodyPr/>
          <a:lstStyle/>
          <a:p>
            <a:r>
              <a:rPr lang="es-ES_tradnl" smtClean="0"/>
              <a:t>Clic para editar título</a:t>
            </a:r>
            <a:endParaRPr lang="es-ES"/>
          </a:p>
        </p:txBody>
      </p:sp>
      <p:sp>
        <p:nvSpPr>
          <p:cNvPr id="3" name="2 Subtítulo"/>
          <p:cNvSpPr>
            <a:spLocks noGrp="1"/>
          </p:cNvSpPr>
          <p:nvPr>
            <p:ph type="subTitle" idx="1"/>
          </p:nvPr>
        </p:nvSpPr>
        <p:spPr>
          <a:xfrm>
            <a:off x="1755223" y="4692227"/>
            <a:ext cx="8191023" cy="211610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pPr>
              <a:defRPr/>
            </a:pPr>
            <a:fld id="{D9FEE577-6B80-9349-A8B1-1F1FE1D4A383}" type="datetimeFigureOut">
              <a:rPr lang="es-ES"/>
              <a:pPr>
                <a:defRPr/>
              </a:pPr>
              <a:t>13/07/2015</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7EE66CF8-2108-9142-9781-78E70AB70447}" type="slidenum">
              <a:rPr lang="es-ES"/>
              <a:pPr>
                <a:defRPr/>
              </a:pPr>
              <a:t>‹Nº›</a:t>
            </a:fld>
            <a:endParaRPr lang="es-ES"/>
          </a:p>
        </p:txBody>
      </p:sp>
    </p:spTree>
    <p:extLst>
      <p:ext uri="{BB962C8B-B14F-4D97-AF65-F5344CB8AC3E}">
        <p14:creationId xmlns:p14="http://schemas.microsoft.com/office/powerpoint/2010/main" val="403306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smtClean="0"/>
              <a:t>Clic para editar título</a:t>
            </a:r>
            <a:endParaRPr lang="es-ES"/>
          </a:p>
        </p:txBody>
      </p:sp>
      <p:sp>
        <p:nvSpPr>
          <p:cNvPr id="3" name="2 Marcador de texto vertical"/>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911A3581-8B33-E74F-9440-8D448ECE9F72}" type="datetimeFigureOut">
              <a:rPr lang="es-ES"/>
              <a:pPr>
                <a:defRPr/>
              </a:pPr>
              <a:t>13/07/2015</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58D551A5-26C7-9D4F-ADEF-664EE9DEAA24}" type="slidenum">
              <a:rPr lang="es-ES"/>
              <a:pPr>
                <a:defRPr/>
              </a:pPr>
              <a:t>‹Nº›</a:t>
            </a:fld>
            <a:endParaRPr lang="es-ES"/>
          </a:p>
        </p:txBody>
      </p:sp>
    </p:spTree>
    <p:extLst>
      <p:ext uri="{BB962C8B-B14F-4D97-AF65-F5344CB8AC3E}">
        <p14:creationId xmlns:p14="http://schemas.microsoft.com/office/powerpoint/2010/main" val="3759782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10021413" y="331606"/>
            <a:ext cx="3110232" cy="7065175"/>
          </a:xfrm>
        </p:spPr>
        <p:txBody>
          <a:bodyPr vert="eaVert"/>
          <a:lstStyle/>
          <a:p>
            <a:r>
              <a:rPr lang="es-ES_tradnl" smtClean="0"/>
              <a:t>Clic para editar título</a:t>
            </a:r>
            <a:endParaRPr lang="es-ES"/>
          </a:p>
        </p:txBody>
      </p:sp>
      <p:sp>
        <p:nvSpPr>
          <p:cNvPr id="3" name="2 Marcador de texto vertical"/>
          <p:cNvSpPr>
            <a:spLocks noGrp="1"/>
          </p:cNvSpPr>
          <p:nvPr>
            <p:ph type="body" orient="vert" idx="1"/>
          </p:nvPr>
        </p:nvSpPr>
        <p:spPr>
          <a:xfrm>
            <a:off x="690711" y="331606"/>
            <a:ext cx="9135674" cy="706517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670EDB14-95F7-C54B-9BEB-2A2E1AA5BDF2}" type="datetimeFigureOut">
              <a:rPr lang="es-ES"/>
              <a:pPr>
                <a:defRPr/>
              </a:pPr>
              <a:t>13/07/2015</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F1557671-3E38-7545-AC06-C45D23B4282C}" type="slidenum">
              <a:rPr lang="es-ES"/>
              <a:pPr>
                <a:defRPr/>
              </a:pPr>
              <a:t>‹Nº›</a:t>
            </a:fld>
            <a:endParaRPr lang="es-ES"/>
          </a:p>
        </p:txBody>
      </p:sp>
    </p:spTree>
    <p:extLst>
      <p:ext uri="{BB962C8B-B14F-4D97-AF65-F5344CB8AC3E}">
        <p14:creationId xmlns:p14="http://schemas.microsoft.com/office/powerpoint/2010/main" val="72334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smtClean="0"/>
              <a:t>Clic para editar título</a:t>
            </a:r>
            <a:endParaRPr lang="es-ES"/>
          </a:p>
        </p:txBody>
      </p:sp>
      <p:sp>
        <p:nvSpPr>
          <p:cNvPr id="3" name="2 Marcador de contenido"/>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CE30F16F-0D60-C74F-9A25-D2D917410EC5}" type="datetimeFigureOut">
              <a:rPr lang="es-ES"/>
              <a:pPr>
                <a:defRPr/>
              </a:pPr>
              <a:t>13/07/2015</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C175B184-EC5A-F043-A9D2-C370C1A23576}" type="slidenum">
              <a:rPr lang="es-ES"/>
              <a:pPr>
                <a:defRPr/>
              </a:pPr>
              <a:t>‹Nº›</a:t>
            </a:fld>
            <a:endParaRPr lang="es-ES"/>
          </a:p>
        </p:txBody>
      </p:sp>
    </p:spTree>
    <p:extLst>
      <p:ext uri="{BB962C8B-B14F-4D97-AF65-F5344CB8AC3E}">
        <p14:creationId xmlns:p14="http://schemas.microsoft.com/office/powerpoint/2010/main" val="374621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24335" y="5320930"/>
            <a:ext cx="9946245" cy="1644579"/>
          </a:xfrm>
        </p:spPr>
        <p:txBody>
          <a:bodyPr anchor="t"/>
          <a:lstStyle>
            <a:lvl1pPr algn="l">
              <a:defRPr sz="4000" b="1" cap="all"/>
            </a:lvl1pPr>
          </a:lstStyle>
          <a:p>
            <a:r>
              <a:rPr lang="es-ES_tradnl" smtClean="0"/>
              <a:t>Clic para editar título</a:t>
            </a:r>
            <a:endParaRPr lang="es-ES"/>
          </a:p>
        </p:txBody>
      </p:sp>
      <p:sp>
        <p:nvSpPr>
          <p:cNvPr id="3" name="2 Marcador de texto"/>
          <p:cNvSpPr>
            <a:spLocks noGrp="1"/>
          </p:cNvSpPr>
          <p:nvPr>
            <p:ph type="body" idx="1"/>
          </p:nvPr>
        </p:nvSpPr>
        <p:spPr>
          <a:xfrm>
            <a:off x="924335" y="3509591"/>
            <a:ext cx="9946245" cy="18113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6A4079C4-7A76-AD43-8A6E-E3A1E0983C81}" type="datetimeFigureOut">
              <a:rPr lang="es-ES"/>
              <a:pPr>
                <a:defRPr/>
              </a:pPr>
              <a:t>13/07/2015</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D03F477D-8B28-B74A-A4B4-B07DDBC70B1C}" type="slidenum">
              <a:rPr lang="es-ES"/>
              <a:pPr>
                <a:defRPr/>
              </a:pPr>
              <a:t>‹Nº›</a:t>
            </a:fld>
            <a:endParaRPr lang="es-ES"/>
          </a:p>
        </p:txBody>
      </p:sp>
    </p:spTree>
    <p:extLst>
      <p:ext uri="{BB962C8B-B14F-4D97-AF65-F5344CB8AC3E}">
        <p14:creationId xmlns:p14="http://schemas.microsoft.com/office/powerpoint/2010/main" val="74938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smtClean="0"/>
              <a:t>Clic para editar título</a:t>
            </a:r>
            <a:endParaRPr lang="es-ES"/>
          </a:p>
        </p:txBody>
      </p:sp>
      <p:sp>
        <p:nvSpPr>
          <p:cNvPr id="3" name="2 Marcador de contenido"/>
          <p:cNvSpPr>
            <a:spLocks noGrp="1"/>
          </p:cNvSpPr>
          <p:nvPr>
            <p:ph sz="half" idx="1"/>
          </p:nvPr>
        </p:nvSpPr>
        <p:spPr>
          <a:xfrm>
            <a:off x="690713" y="1932099"/>
            <a:ext cx="6122952" cy="546468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3 Marcador de contenido"/>
          <p:cNvSpPr>
            <a:spLocks noGrp="1"/>
          </p:cNvSpPr>
          <p:nvPr>
            <p:ph sz="half" idx="2"/>
          </p:nvPr>
        </p:nvSpPr>
        <p:spPr>
          <a:xfrm>
            <a:off x="7008691" y="1932099"/>
            <a:ext cx="6122952" cy="546468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3 Marcador de fecha"/>
          <p:cNvSpPr>
            <a:spLocks noGrp="1"/>
          </p:cNvSpPr>
          <p:nvPr>
            <p:ph type="dt" sz="half" idx="10"/>
          </p:nvPr>
        </p:nvSpPr>
        <p:spPr/>
        <p:txBody>
          <a:bodyPr/>
          <a:lstStyle>
            <a:lvl1pPr>
              <a:defRPr/>
            </a:lvl1pPr>
          </a:lstStyle>
          <a:p>
            <a:pPr>
              <a:defRPr/>
            </a:pPr>
            <a:fld id="{0CA88787-5053-D34B-ABCB-4DE74944EB83}" type="datetimeFigureOut">
              <a:rPr lang="es-ES"/>
              <a:pPr>
                <a:defRPr/>
              </a:pPr>
              <a:t>13/07/2015</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66A72E36-1D56-AB43-A535-98F2F38AA674}" type="slidenum">
              <a:rPr lang="es-ES"/>
              <a:pPr>
                <a:defRPr/>
              </a:pPr>
              <a:t>‹Nº›</a:t>
            </a:fld>
            <a:endParaRPr lang="es-ES"/>
          </a:p>
        </p:txBody>
      </p:sp>
    </p:spTree>
    <p:extLst>
      <p:ext uri="{BB962C8B-B14F-4D97-AF65-F5344CB8AC3E}">
        <p14:creationId xmlns:p14="http://schemas.microsoft.com/office/powerpoint/2010/main" val="2087099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85075" y="331604"/>
            <a:ext cx="10531318" cy="1380067"/>
          </a:xfrm>
        </p:spPr>
        <p:txBody>
          <a:bodyPr/>
          <a:lstStyle>
            <a:lvl1pPr>
              <a:defRPr/>
            </a:lvl1pPr>
          </a:lstStyle>
          <a:p>
            <a:r>
              <a:rPr lang="es-ES_tradnl" smtClean="0"/>
              <a:t>Clic para editar título</a:t>
            </a:r>
            <a:endParaRPr lang="es-ES"/>
          </a:p>
        </p:txBody>
      </p:sp>
      <p:sp>
        <p:nvSpPr>
          <p:cNvPr id="3" name="2 Marcador de texto"/>
          <p:cNvSpPr>
            <a:spLocks noGrp="1"/>
          </p:cNvSpPr>
          <p:nvPr>
            <p:ph type="body" idx="1"/>
          </p:nvPr>
        </p:nvSpPr>
        <p:spPr>
          <a:xfrm>
            <a:off x="585074" y="1853511"/>
            <a:ext cx="5170178" cy="77245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3 Marcador de contenido"/>
          <p:cNvSpPr>
            <a:spLocks noGrp="1"/>
          </p:cNvSpPr>
          <p:nvPr>
            <p:ph sz="half" idx="2"/>
          </p:nvPr>
        </p:nvSpPr>
        <p:spPr>
          <a:xfrm>
            <a:off x="585074" y="2625960"/>
            <a:ext cx="5170178" cy="47708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4 Marcador de texto"/>
          <p:cNvSpPr>
            <a:spLocks noGrp="1"/>
          </p:cNvSpPr>
          <p:nvPr>
            <p:ph type="body" sz="quarter" idx="3"/>
          </p:nvPr>
        </p:nvSpPr>
        <p:spPr>
          <a:xfrm>
            <a:off x="5944184" y="1853511"/>
            <a:ext cx="5172209" cy="77245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5 Marcador de contenido"/>
          <p:cNvSpPr>
            <a:spLocks noGrp="1"/>
          </p:cNvSpPr>
          <p:nvPr>
            <p:ph sz="quarter" idx="4"/>
          </p:nvPr>
        </p:nvSpPr>
        <p:spPr>
          <a:xfrm>
            <a:off x="5944184" y="2625960"/>
            <a:ext cx="5172209" cy="47708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B07949DD-B1CB-0845-9ECA-662685DB330D}" type="datetimeFigureOut">
              <a:rPr lang="es-ES"/>
              <a:pPr>
                <a:defRPr/>
              </a:pPr>
              <a:t>13/07/2015</a:t>
            </a:fld>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904F7FFA-05DC-5C4C-A599-E5F968E999A7}" type="slidenum">
              <a:rPr lang="es-ES"/>
              <a:pPr>
                <a:defRPr/>
              </a:pPr>
              <a:t>‹Nº›</a:t>
            </a:fld>
            <a:endParaRPr lang="es-ES"/>
          </a:p>
        </p:txBody>
      </p:sp>
    </p:spTree>
    <p:extLst>
      <p:ext uri="{BB962C8B-B14F-4D97-AF65-F5344CB8AC3E}">
        <p14:creationId xmlns:p14="http://schemas.microsoft.com/office/powerpoint/2010/main" val="4130803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smtClean="0"/>
              <a:t>Clic para editar título</a:t>
            </a:r>
            <a:endParaRPr lang="es-ES"/>
          </a:p>
        </p:txBody>
      </p:sp>
      <p:sp>
        <p:nvSpPr>
          <p:cNvPr id="3" name="3 Marcador de fecha"/>
          <p:cNvSpPr>
            <a:spLocks noGrp="1"/>
          </p:cNvSpPr>
          <p:nvPr>
            <p:ph type="dt" sz="half" idx="10"/>
          </p:nvPr>
        </p:nvSpPr>
        <p:spPr/>
        <p:txBody>
          <a:bodyPr/>
          <a:lstStyle>
            <a:lvl1pPr>
              <a:defRPr/>
            </a:lvl1pPr>
          </a:lstStyle>
          <a:p>
            <a:pPr>
              <a:defRPr/>
            </a:pPr>
            <a:fld id="{15B1267F-C189-D741-AA37-AE4A528CEFB1}" type="datetimeFigureOut">
              <a:rPr lang="es-ES"/>
              <a:pPr>
                <a:defRPr/>
              </a:pPr>
              <a:t>13/07/2015</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05D99EA0-FDA8-F944-A471-AD096DDE8A32}" type="slidenum">
              <a:rPr lang="es-ES"/>
              <a:pPr>
                <a:defRPr/>
              </a:pPr>
              <a:t>‹Nº›</a:t>
            </a:fld>
            <a:endParaRPr lang="es-ES"/>
          </a:p>
        </p:txBody>
      </p:sp>
    </p:spTree>
    <p:extLst>
      <p:ext uri="{BB962C8B-B14F-4D97-AF65-F5344CB8AC3E}">
        <p14:creationId xmlns:p14="http://schemas.microsoft.com/office/powerpoint/2010/main" val="3312462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2A366372-9F0B-B743-BB84-6792EB697E16}" type="datetimeFigureOut">
              <a:rPr lang="es-ES"/>
              <a:pPr>
                <a:defRPr/>
              </a:pPr>
              <a:t>13/07/2015</a:t>
            </a:fld>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6271ECA8-7DB9-CC44-8AF3-501CEA503030}" type="slidenum">
              <a:rPr lang="es-ES"/>
              <a:pPr>
                <a:defRPr/>
              </a:pPr>
              <a:t>‹Nº›</a:t>
            </a:fld>
            <a:endParaRPr lang="es-ES"/>
          </a:p>
        </p:txBody>
      </p:sp>
    </p:spTree>
    <p:extLst>
      <p:ext uri="{BB962C8B-B14F-4D97-AF65-F5344CB8AC3E}">
        <p14:creationId xmlns:p14="http://schemas.microsoft.com/office/powerpoint/2010/main" val="2880457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5074" y="329682"/>
            <a:ext cx="3849702" cy="1403068"/>
          </a:xfrm>
        </p:spPr>
        <p:txBody>
          <a:bodyPr anchor="b"/>
          <a:lstStyle>
            <a:lvl1pPr algn="l">
              <a:defRPr sz="2000" b="1"/>
            </a:lvl1pPr>
          </a:lstStyle>
          <a:p>
            <a:r>
              <a:rPr lang="es-ES_tradnl" smtClean="0"/>
              <a:t>Clic para editar título</a:t>
            </a:r>
            <a:endParaRPr lang="es-ES"/>
          </a:p>
        </p:txBody>
      </p:sp>
      <p:sp>
        <p:nvSpPr>
          <p:cNvPr id="3" name="2 Marcador de contenido"/>
          <p:cNvSpPr>
            <a:spLocks noGrp="1"/>
          </p:cNvSpPr>
          <p:nvPr>
            <p:ph idx="1"/>
          </p:nvPr>
        </p:nvSpPr>
        <p:spPr>
          <a:xfrm>
            <a:off x="4574949" y="329684"/>
            <a:ext cx="6541443" cy="70670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3 Marcador de texto"/>
          <p:cNvSpPr>
            <a:spLocks noGrp="1"/>
          </p:cNvSpPr>
          <p:nvPr>
            <p:ph type="body" sz="half" idx="2"/>
          </p:nvPr>
        </p:nvSpPr>
        <p:spPr>
          <a:xfrm>
            <a:off x="585074" y="1732752"/>
            <a:ext cx="3849702" cy="56640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278F9F32-65E1-DE4F-A695-FEE8BE17B493}" type="datetimeFigureOut">
              <a:rPr lang="es-ES"/>
              <a:pPr>
                <a:defRPr/>
              </a:pPr>
              <a:t>13/07/2015</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12880491-F767-2D48-88BF-E73DB9C8B231}" type="slidenum">
              <a:rPr lang="es-ES"/>
              <a:pPr>
                <a:defRPr/>
              </a:pPr>
              <a:t>‹Nº›</a:t>
            </a:fld>
            <a:endParaRPr lang="es-ES"/>
          </a:p>
        </p:txBody>
      </p:sp>
    </p:spTree>
    <p:extLst>
      <p:ext uri="{BB962C8B-B14F-4D97-AF65-F5344CB8AC3E}">
        <p14:creationId xmlns:p14="http://schemas.microsoft.com/office/powerpoint/2010/main" val="2474511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293570" y="5796280"/>
            <a:ext cx="7020878" cy="684284"/>
          </a:xfrm>
        </p:spPr>
        <p:txBody>
          <a:bodyPr anchor="b"/>
          <a:lstStyle>
            <a:lvl1pPr algn="l">
              <a:defRPr sz="2000" b="1"/>
            </a:lvl1pPr>
          </a:lstStyle>
          <a:p>
            <a:r>
              <a:rPr lang="es-ES_tradnl" smtClean="0"/>
              <a:t>Clic para editar título</a:t>
            </a:r>
            <a:endParaRPr lang="es-ES"/>
          </a:p>
        </p:txBody>
      </p:sp>
      <p:sp>
        <p:nvSpPr>
          <p:cNvPr id="3" name="2 Marcador de posición de imagen"/>
          <p:cNvSpPr>
            <a:spLocks noGrp="1"/>
          </p:cNvSpPr>
          <p:nvPr>
            <p:ph type="pic" idx="1"/>
          </p:nvPr>
        </p:nvSpPr>
        <p:spPr>
          <a:xfrm>
            <a:off x="2293570" y="739869"/>
            <a:ext cx="7020878" cy="496824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_tradnl" noProof="0" smtClean="0"/>
              <a:t>Arrastre la imagen al marcador de posición o haga clic en el icono para agregar</a:t>
            </a:r>
            <a:endParaRPr lang="es-ES" noProof="0"/>
          </a:p>
        </p:txBody>
      </p:sp>
      <p:sp>
        <p:nvSpPr>
          <p:cNvPr id="4" name="3 Marcador de texto"/>
          <p:cNvSpPr>
            <a:spLocks noGrp="1"/>
          </p:cNvSpPr>
          <p:nvPr>
            <p:ph type="body" sz="half" idx="2"/>
          </p:nvPr>
        </p:nvSpPr>
        <p:spPr>
          <a:xfrm>
            <a:off x="2293570" y="6480564"/>
            <a:ext cx="7020878" cy="9717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C2731BA1-56E6-CC45-B10B-A59D5E97969A}" type="datetimeFigureOut">
              <a:rPr lang="es-ES"/>
              <a:pPr>
                <a:defRPr/>
              </a:pPr>
              <a:t>13/07/2015</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7B6C1BD3-51C8-5D45-A1DD-C7128B4E41AE}" type="slidenum">
              <a:rPr lang="es-ES"/>
              <a:pPr>
                <a:defRPr/>
              </a:pPr>
              <a:t>‹Nº›</a:t>
            </a:fld>
            <a:endParaRPr lang="es-ES"/>
          </a:p>
        </p:txBody>
      </p:sp>
    </p:spTree>
    <p:extLst>
      <p:ext uri="{BB962C8B-B14F-4D97-AF65-F5344CB8AC3E}">
        <p14:creationId xmlns:p14="http://schemas.microsoft.com/office/powerpoint/2010/main" val="2077975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585788" y="331788"/>
            <a:ext cx="10529887" cy="137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p>
        </p:txBody>
      </p:sp>
      <p:sp>
        <p:nvSpPr>
          <p:cNvPr id="1027" name="2 Marcador de texto"/>
          <p:cNvSpPr>
            <a:spLocks noGrp="1"/>
          </p:cNvSpPr>
          <p:nvPr>
            <p:ph type="body" idx="1"/>
          </p:nvPr>
        </p:nvSpPr>
        <p:spPr bwMode="auto">
          <a:xfrm>
            <a:off x="585788" y="1931988"/>
            <a:ext cx="10529887" cy="546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585788" y="7673975"/>
            <a:ext cx="2728912" cy="4413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C1455770-3697-104C-BAE2-E94BD025D7D8}" type="datetimeFigureOut">
              <a:rPr lang="es-ES"/>
              <a:pPr>
                <a:defRPr/>
              </a:pPr>
              <a:t>13/07/2015</a:t>
            </a:fld>
            <a:endParaRPr lang="es-ES"/>
          </a:p>
        </p:txBody>
      </p:sp>
      <p:sp>
        <p:nvSpPr>
          <p:cNvPr id="5" name="4 Marcador de pie de página"/>
          <p:cNvSpPr>
            <a:spLocks noGrp="1"/>
          </p:cNvSpPr>
          <p:nvPr>
            <p:ph type="ftr" sz="quarter" idx="3"/>
          </p:nvPr>
        </p:nvSpPr>
        <p:spPr>
          <a:xfrm>
            <a:off x="3997325" y="7673975"/>
            <a:ext cx="3706813" cy="4413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s-ES"/>
          </a:p>
        </p:txBody>
      </p:sp>
      <p:sp>
        <p:nvSpPr>
          <p:cNvPr id="6" name="5 Marcador de número de diapositiva"/>
          <p:cNvSpPr>
            <a:spLocks noGrp="1"/>
          </p:cNvSpPr>
          <p:nvPr>
            <p:ph type="sldNum" sz="quarter" idx="4"/>
          </p:nvPr>
        </p:nvSpPr>
        <p:spPr>
          <a:xfrm>
            <a:off x="8386763" y="7673975"/>
            <a:ext cx="2728912" cy="4413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D59A91A2-A063-D84E-99D2-7751F931B44D}"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050" name="6 CuadroTexto"/>
          <p:cNvSpPr txBox="1">
            <a:spLocks noChangeArrowheads="1"/>
          </p:cNvSpPr>
          <p:nvPr/>
        </p:nvSpPr>
        <p:spPr bwMode="auto">
          <a:xfrm>
            <a:off x="3546475" y="1581011"/>
            <a:ext cx="806489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a:r>
              <a:rPr lang="es-ES" sz="2400" b="1" dirty="0" smtClean="0">
                <a:solidFill>
                  <a:schemeClr val="tx2">
                    <a:lumMod val="75000"/>
                  </a:schemeClr>
                </a:solidFill>
                <a:latin typeface="Arial" charset="0"/>
                <a:cs typeface="Arial" charset="0"/>
              </a:rPr>
              <a:t>Cálculo de la varianza para muestras complejas</a:t>
            </a:r>
          </a:p>
          <a:p>
            <a:pPr algn="r"/>
            <a:r>
              <a:rPr lang="es-ES" sz="2400" b="1" dirty="0" smtClean="0">
                <a:solidFill>
                  <a:schemeClr val="tx2">
                    <a:lumMod val="75000"/>
                  </a:schemeClr>
                </a:solidFill>
                <a:latin typeface="Arial" charset="0"/>
                <a:cs typeface="Arial" charset="0"/>
              </a:rPr>
              <a:t>SPSS</a:t>
            </a:r>
            <a:endParaRPr lang="es-ES" sz="2400" b="1" dirty="0">
              <a:solidFill>
                <a:schemeClr val="tx2">
                  <a:lumMod val="75000"/>
                </a:schemeClr>
              </a:solidFill>
              <a:latin typeface="Arial" charset="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3 CuadroTexto"/>
          <p:cNvSpPr txBox="1"/>
          <p:nvPr/>
        </p:nvSpPr>
        <p:spPr>
          <a:xfrm>
            <a:off x="1746275" y="1700601"/>
            <a:ext cx="9105365" cy="523220"/>
          </a:xfrm>
          <a:prstGeom prst="rect">
            <a:avLst/>
          </a:prstGeom>
          <a:noFill/>
        </p:spPr>
        <p:txBody>
          <a:bodyPr wrap="square" rtlCol="0">
            <a:spAutoFit/>
          </a:bodyPr>
          <a:lstStyle>
            <a:defPPr>
              <a:defRPr lang="es-ES"/>
            </a:defPPr>
            <a:lvl1pPr algn="r">
              <a:defRPr sz="2800">
                <a:latin typeface="Arial Rounded MT Bold" pitchFamily="34" charset="0"/>
                <a:cs typeface="Arial" pitchFamily="34" charset="0"/>
              </a:defRPr>
            </a:lvl1pPr>
          </a:lstStyle>
          <a:p>
            <a:r>
              <a:rPr lang="es-ES" dirty="0" smtClean="0"/>
              <a:t>Asistente de preparación del análisis</a:t>
            </a:r>
            <a:endParaRPr lang="es-ES" dirty="0"/>
          </a:p>
        </p:txBody>
      </p:sp>
      <p:pic>
        <p:nvPicPr>
          <p:cNvPr id="2" name="Imagen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465041" y="2772048"/>
            <a:ext cx="8771380" cy="4671465"/>
          </a:xfrm>
          <a:prstGeom prst="rect">
            <a:avLst/>
          </a:prstGeom>
          <a:ln>
            <a:noFill/>
          </a:ln>
          <a:effectLst>
            <a:softEdge rad="112500"/>
          </a:effectLst>
        </p:spPr>
      </p:pic>
    </p:spTree>
    <p:extLst>
      <p:ext uri="{BB962C8B-B14F-4D97-AF65-F5344CB8AC3E}">
        <p14:creationId xmlns:p14="http://schemas.microsoft.com/office/powerpoint/2010/main" val="1840879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3 CuadroTexto"/>
          <p:cNvSpPr txBox="1"/>
          <p:nvPr/>
        </p:nvSpPr>
        <p:spPr>
          <a:xfrm>
            <a:off x="1746275" y="1700601"/>
            <a:ext cx="9105365" cy="523220"/>
          </a:xfrm>
          <a:prstGeom prst="rect">
            <a:avLst/>
          </a:prstGeom>
          <a:noFill/>
        </p:spPr>
        <p:txBody>
          <a:bodyPr wrap="square" rtlCol="0">
            <a:spAutoFit/>
          </a:bodyPr>
          <a:lstStyle>
            <a:defPPr>
              <a:defRPr lang="es-ES"/>
            </a:defPPr>
            <a:lvl1pPr algn="r">
              <a:defRPr sz="2800">
                <a:latin typeface="Arial Rounded MT Bold" pitchFamily="34" charset="0"/>
                <a:cs typeface="Arial" pitchFamily="34" charset="0"/>
              </a:defRPr>
            </a:lvl1pPr>
          </a:lstStyle>
          <a:p>
            <a:r>
              <a:rPr lang="es-ES" dirty="0" smtClean="0"/>
              <a:t>Motivación</a:t>
            </a:r>
            <a:endParaRPr lang="es-ES" dirty="0"/>
          </a:p>
        </p:txBody>
      </p:sp>
      <p:sp>
        <p:nvSpPr>
          <p:cNvPr id="5" name="4 Marcador de contenido"/>
          <p:cNvSpPr txBox="1">
            <a:spLocks/>
          </p:cNvSpPr>
          <p:nvPr/>
        </p:nvSpPr>
        <p:spPr bwMode="auto">
          <a:xfrm>
            <a:off x="738163" y="2628032"/>
            <a:ext cx="10441160"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Autofit/>
          </a:bodyPr>
          <a:lstStyle>
            <a:lvl1pPr marL="0" indent="0" algn="ctr" rtl="0" eaLnBrk="1" fontAlgn="base" hangingPunct="1">
              <a:spcBef>
                <a:spcPct val="20000"/>
              </a:spcBef>
              <a:spcAft>
                <a:spcPct val="0"/>
              </a:spcAft>
              <a:buFont typeface="Arial" charset="0"/>
              <a:buNone/>
              <a:defRPr sz="3200" kern="1200">
                <a:solidFill>
                  <a:schemeClr val="tx1">
                    <a:tint val="75000"/>
                  </a:schemeClr>
                </a:solidFill>
                <a:latin typeface="+mn-lt"/>
                <a:ea typeface="ＭＳ Ｐゴシック" charset="0"/>
                <a:cs typeface="ＭＳ Ｐゴシック" charset="0"/>
              </a:defRPr>
            </a:lvl1pPr>
            <a:lvl2pPr marL="457200" indent="0" algn="ctr" rtl="0" eaLnBrk="1" fontAlgn="base" hangingPunct="1">
              <a:spcBef>
                <a:spcPct val="20000"/>
              </a:spcBef>
              <a:spcAft>
                <a:spcPct val="0"/>
              </a:spcAft>
              <a:buFont typeface="Arial" charset="0"/>
              <a:buNone/>
              <a:defRPr sz="2800" kern="1200">
                <a:solidFill>
                  <a:schemeClr val="tx1">
                    <a:tint val="75000"/>
                  </a:schemeClr>
                </a:solidFill>
                <a:latin typeface="+mn-lt"/>
                <a:ea typeface="ＭＳ Ｐゴシック" charset="0"/>
                <a:cs typeface="+mn-cs"/>
              </a:defRPr>
            </a:lvl2pPr>
            <a:lvl3pPr marL="91440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ＭＳ Ｐゴシック" charset="0"/>
                <a:cs typeface="+mn-cs"/>
              </a:defRPr>
            </a:lvl3pPr>
            <a:lvl4pPr marL="13716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0"/>
                <a:cs typeface="+mn-cs"/>
              </a:defRPr>
            </a:lvl4pPr>
            <a:lvl5pPr marL="18288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0"/>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lnSpc>
                <a:spcPct val="125000"/>
              </a:lnSpc>
            </a:pPr>
            <a:r>
              <a:rPr lang="es-EC" sz="2000" dirty="0" smtClean="0">
                <a:solidFill>
                  <a:schemeClr val="tx1"/>
                </a:solidFill>
              </a:rPr>
              <a:t>La opción Muestras complejas permite seleccionar una muestra de acuerdo con un diseño complejo e incorporar las especificaciones del diseño al análisis de los datos, asegurando así que los resultados serán válidos.</a:t>
            </a:r>
          </a:p>
          <a:p>
            <a:pPr algn="just">
              <a:lnSpc>
                <a:spcPct val="125000"/>
              </a:lnSpc>
            </a:pPr>
            <a:endParaRPr lang="es-EC" sz="2000" dirty="0">
              <a:solidFill>
                <a:schemeClr val="tx1"/>
              </a:solidFill>
            </a:endParaRPr>
          </a:p>
          <a:p>
            <a:pPr algn="just">
              <a:lnSpc>
                <a:spcPct val="125000"/>
              </a:lnSpc>
            </a:pPr>
            <a:r>
              <a:rPr lang="es-EC" sz="2000" dirty="0" smtClean="0">
                <a:solidFill>
                  <a:schemeClr val="tx1"/>
                </a:solidFill>
              </a:rPr>
              <a:t>Tal y como se define en [1, </a:t>
            </a:r>
            <a:r>
              <a:rPr lang="es-EC" sz="2000" dirty="0" err="1" smtClean="0">
                <a:solidFill>
                  <a:schemeClr val="tx1"/>
                </a:solidFill>
              </a:rPr>
              <a:t>pag</a:t>
            </a:r>
            <a:r>
              <a:rPr lang="es-EC" sz="2000" dirty="0" smtClean="0">
                <a:solidFill>
                  <a:schemeClr val="tx1"/>
                </a:solidFill>
              </a:rPr>
              <a:t>. 2], los archivos de plan contienen especificaciones de la muestra compleja, . Existen dos tipos de archivos de plan:</a:t>
            </a:r>
          </a:p>
          <a:p>
            <a:pPr algn="just">
              <a:lnSpc>
                <a:spcPct val="125000"/>
              </a:lnSpc>
            </a:pPr>
            <a:endParaRPr lang="es-EC" sz="2000" dirty="0">
              <a:solidFill>
                <a:schemeClr val="tx1"/>
              </a:solidFill>
            </a:endParaRPr>
          </a:p>
          <a:p>
            <a:pPr marL="342900" indent="-342900" algn="just">
              <a:lnSpc>
                <a:spcPct val="125000"/>
              </a:lnSpc>
              <a:buFont typeface="Arial" panose="020B0604020202020204" pitchFamily="34" charset="0"/>
              <a:buChar char="•"/>
            </a:pPr>
            <a:r>
              <a:rPr lang="es-EC" sz="2000" dirty="0" smtClean="0">
                <a:solidFill>
                  <a:schemeClr val="tx1"/>
                </a:solidFill>
              </a:rPr>
              <a:t>Plan de muestreo.</a:t>
            </a:r>
          </a:p>
          <a:p>
            <a:pPr marL="342900" indent="-342900" algn="just">
              <a:lnSpc>
                <a:spcPct val="125000"/>
              </a:lnSpc>
              <a:buFont typeface="Arial" panose="020B0604020202020204" pitchFamily="34" charset="0"/>
              <a:buChar char="•"/>
            </a:pPr>
            <a:endParaRPr lang="es-EC" sz="2000" dirty="0" smtClean="0">
              <a:solidFill>
                <a:schemeClr val="tx1"/>
              </a:solidFill>
            </a:endParaRPr>
          </a:p>
          <a:p>
            <a:pPr marL="342900" indent="-342900" algn="just">
              <a:lnSpc>
                <a:spcPct val="125000"/>
              </a:lnSpc>
              <a:buFont typeface="Arial" panose="020B0604020202020204" pitchFamily="34" charset="0"/>
              <a:buChar char="•"/>
            </a:pPr>
            <a:r>
              <a:rPr lang="es-EC" sz="2000" dirty="0" smtClean="0">
                <a:solidFill>
                  <a:schemeClr val="tx1"/>
                </a:solidFill>
              </a:rPr>
              <a:t>Plan de análisis.</a:t>
            </a:r>
            <a:endParaRPr lang="es-EC" sz="2000" dirty="0">
              <a:solidFill>
                <a:schemeClr val="tx1"/>
              </a:solidFill>
            </a:endParaRPr>
          </a:p>
        </p:txBody>
      </p:sp>
    </p:spTree>
    <p:extLst>
      <p:ext uri="{BB962C8B-B14F-4D97-AF65-F5344CB8AC3E}">
        <p14:creationId xmlns:p14="http://schemas.microsoft.com/office/powerpoint/2010/main" val="1529769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3 CuadroTexto"/>
          <p:cNvSpPr txBox="1"/>
          <p:nvPr/>
        </p:nvSpPr>
        <p:spPr>
          <a:xfrm>
            <a:off x="1746275" y="1700601"/>
            <a:ext cx="9105365" cy="523220"/>
          </a:xfrm>
          <a:prstGeom prst="rect">
            <a:avLst/>
          </a:prstGeom>
          <a:noFill/>
        </p:spPr>
        <p:txBody>
          <a:bodyPr wrap="square" rtlCol="0">
            <a:spAutoFit/>
          </a:bodyPr>
          <a:lstStyle>
            <a:defPPr>
              <a:defRPr lang="es-ES"/>
            </a:defPPr>
            <a:lvl1pPr algn="r">
              <a:defRPr sz="2800">
                <a:latin typeface="Arial Rounded MT Bold" pitchFamily="34" charset="0"/>
                <a:cs typeface="Arial" pitchFamily="34" charset="0"/>
              </a:defRPr>
            </a:lvl1pPr>
          </a:lstStyle>
          <a:p>
            <a:r>
              <a:rPr lang="es-ES" dirty="0" smtClean="0"/>
              <a:t>Archivos de plan</a:t>
            </a:r>
            <a:endParaRPr lang="es-ES" dirty="0"/>
          </a:p>
        </p:txBody>
      </p:sp>
      <p:sp>
        <p:nvSpPr>
          <p:cNvPr id="5" name="4 Marcador de contenido"/>
          <p:cNvSpPr txBox="1">
            <a:spLocks/>
          </p:cNvSpPr>
          <p:nvPr/>
        </p:nvSpPr>
        <p:spPr bwMode="auto">
          <a:xfrm>
            <a:off x="738163" y="2628032"/>
            <a:ext cx="1044116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Autofit/>
          </a:bodyPr>
          <a:lstStyle>
            <a:lvl1pPr marL="0" indent="0" algn="ctr" rtl="0" eaLnBrk="1" fontAlgn="base" hangingPunct="1">
              <a:spcBef>
                <a:spcPct val="20000"/>
              </a:spcBef>
              <a:spcAft>
                <a:spcPct val="0"/>
              </a:spcAft>
              <a:buFont typeface="Arial" charset="0"/>
              <a:buNone/>
              <a:defRPr sz="3200" kern="1200">
                <a:solidFill>
                  <a:schemeClr val="tx1">
                    <a:tint val="75000"/>
                  </a:schemeClr>
                </a:solidFill>
                <a:latin typeface="+mn-lt"/>
                <a:ea typeface="ＭＳ Ｐゴシック" charset="0"/>
                <a:cs typeface="ＭＳ Ｐゴシック" charset="0"/>
              </a:defRPr>
            </a:lvl1pPr>
            <a:lvl2pPr marL="457200" indent="0" algn="ctr" rtl="0" eaLnBrk="1" fontAlgn="base" hangingPunct="1">
              <a:spcBef>
                <a:spcPct val="20000"/>
              </a:spcBef>
              <a:spcAft>
                <a:spcPct val="0"/>
              </a:spcAft>
              <a:buFont typeface="Arial" charset="0"/>
              <a:buNone/>
              <a:defRPr sz="2800" kern="1200">
                <a:solidFill>
                  <a:schemeClr val="tx1">
                    <a:tint val="75000"/>
                  </a:schemeClr>
                </a:solidFill>
                <a:latin typeface="+mn-lt"/>
                <a:ea typeface="ＭＳ Ｐゴシック" charset="0"/>
                <a:cs typeface="+mn-cs"/>
              </a:defRPr>
            </a:lvl2pPr>
            <a:lvl3pPr marL="91440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ＭＳ Ｐゴシック" charset="0"/>
                <a:cs typeface="+mn-cs"/>
              </a:defRPr>
            </a:lvl3pPr>
            <a:lvl4pPr marL="13716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0"/>
                <a:cs typeface="+mn-cs"/>
              </a:defRPr>
            </a:lvl4pPr>
            <a:lvl5pPr marL="18288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0"/>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just">
              <a:lnSpc>
                <a:spcPct val="125000"/>
              </a:lnSpc>
              <a:buFont typeface="Arial" panose="020B0604020202020204" pitchFamily="34" charset="0"/>
              <a:buChar char="•"/>
            </a:pPr>
            <a:r>
              <a:rPr lang="es-EC" sz="2000" b="1" dirty="0" smtClean="0">
                <a:solidFill>
                  <a:schemeClr val="tx1"/>
                </a:solidFill>
              </a:rPr>
              <a:t>Plan de muestreo: </a:t>
            </a:r>
            <a:r>
              <a:rPr lang="es-EC" sz="2000" dirty="0" smtClean="0">
                <a:solidFill>
                  <a:schemeClr val="tx1"/>
                </a:solidFill>
              </a:rPr>
              <a:t>las especificaciones dadas en el Asistente de muestreo definen un diseño muestral que se utiliza para extraer una muestra compleja. El archivo del plan de muestreo contiene esas especificaciones.</a:t>
            </a:r>
          </a:p>
          <a:p>
            <a:pPr marL="342900" indent="-342900" algn="just">
              <a:lnSpc>
                <a:spcPct val="125000"/>
              </a:lnSpc>
              <a:buFont typeface="Arial" panose="020B0604020202020204" pitchFamily="34" charset="0"/>
              <a:buChar char="•"/>
            </a:pPr>
            <a:endParaRPr lang="es-EC" sz="2000" dirty="0" smtClean="0">
              <a:solidFill>
                <a:schemeClr val="tx1"/>
              </a:solidFill>
            </a:endParaRPr>
          </a:p>
          <a:p>
            <a:pPr marL="342900" indent="-342900" algn="just">
              <a:lnSpc>
                <a:spcPct val="125000"/>
              </a:lnSpc>
              <a:buFont typeface="Arial" panose="020B0604020202020204" pitchFamily="34" charset="0"/>
              <a:buChar char="•"/>
            </a:pPr>
            <a:r>
              <a:rPr lang="es-EC" sz="2000" b="1" dirty="0" smtClean="0">
                <a:solidFill>
                  <a:schemeClr val="tx1"/>
                </a:solidFill>
              </a:rPr>
              <a:t>Plan de análisis: </a:t>
            </a:r>
            <a:r>
              <a:rPr lang="es-EC" sz="2000" dirty="0" smtClean="0">
                <a:solidFill>
                  <a:schemeClr val="tx1"/>
                </a:solidFill>
              </a:rPr>
              <a:t>Este archivo de plan contiene la información necesaria en los procedimientos de análisis de Muestras complejas para calcular correctamente las estimaciones de la varianza de una muestra compleja. El plan incluye la estructura de la muestra, los métodos de estimación de cada etapa y las referencias para variables necesarias como por ejemplo, las ponderaciones muestrales. El asistente de preparación del análisis permite crear y editar los planes de análisis.</a:t>
            </a:r>
            <a:endParaRPr lang="es-EC" sz="2000" dirty="0">
              <a:solidFill>
                <a:schemeClr val="tx1"/>
              </a:solidFill>
            </a:endParaRPr>
          </a:p>
        </p:txBody>
      </p:sp>
    </p:spTree>
    <p:extLst>
      <p:ext uri="{BB962C8B-B14F-4D97-AF65-F5344CB8AC3E}">
        <p14:creationId xmlns:p14="http://schemas.microsoft.com/office/powerpoint/2010/main" val="1629770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3 CuadroTexto"/>
          <p:cNvSpPr txBox="1"/>
          <p:nvPr/>
        </p:nvSpPr>
        <p:spPr>
          <a:xfrm>
            <a:off x="1890292" y="1700601"/>
            <a:ext cx="8961348" cy="523220"/>
          </a:xfrm>
          <a:prstGeom prst="rect">
            <a:avLst/>
          </a:prstGeom>
          <a:noFill/>
        </p:spPr>
        <p:txBody>
          <a:bodyPr wrap="square" rtlCol="0">
            <a:spAutoFit/>
          </a:bodyPr>
          <a:lstStyle>
            <a:defPPr>
              <a:defRPr lang="es-ES"/>
            </a:defPPr>
            <a:lvl1pPr algn="r">
              <a:defRPr sz="2800">
                <a:latin typeface="Arial Rounded MT Bold" pitchFamily="34" charset="0"/>
                <a:cs typeface="Arial" pitchFamily="34" charset="0"/>
              </a:defRPr>
            </a:lvl1pPr>
          </a:lstStyle>
          <a:p>
            <a:r>
              <a:rPr lang="es-ES" dirty="0" smtClean="0"/>
              <a:t>Cálculo y análisis de estimadores y sus varianzas</a:t>
            </a:r>
            <a:endParaRPr lang="es-ES" dirty="0"/>
          </a:p>
        </p:txBody>
      </p:sp>
      <p:sp>
        <p:nvSpPr>
          <p:cNvPr id="5" name="4 Marcador de contenido"/>
          <p:cNvSpPr txBox="1">
            <a:spLocks/>
          </p:cNvSpPr>
          <p:nvPr/>
        </p:nvSpPr>
        <p:spPr bwMode="auto">
          <a:xfrm>
            <a:off x="738163" y="2628032"/>
            <a:ext cx="10441160"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Autofit/>
          </a:bodyPr>
          <a:lstStyle>
            <a:lvl1pPr marL="0" indent="0" algn="ctr" rtl="0" eaLnBrk="1" fontAlgn="base" hangingPunct="1">
              <a:spcBef>
                <a:spcPct val="20000"/>
              </a:spcBef>
              <a:spcAft>
                <a:spcPct val="0"/>
              </a:spcAft>
              <a:buFont typeface="Arial" charset="0"/>
              <a:buNone/>
              <a:defRPr sz="3200" kern="1200">
                <a:solidFill>
                  <a:schemeClr val="tx1">
                    <a:tint val="75000"/>
                  </a:schemeClr>
                </a:solidFill>
                <a:latin typeface="+mn-lt"/>
                <a:ea typeface="ＭＳ Ｐゴシック" charset="0"/>
                <a:cs typeface="ＭＳ Ｐゴシック" charset="0"/>
              </a:defRPr>
            </a:lvl1pPr>
            <a:lvl2pPr marL="457200" indent="0" algn="ctr" rtl="0" eaLnBrk="1" fontAlgn="base" hangingPunct="1">
              <a:spcBef>
                <a:spcPct val="20000"/>
              </a:spcBef>
              <a:spcAft>
                <a:spcPct val="0"/>
              </a:spcAft>
              <a:buFont typeface="Arial" charset="0"/>
              <a:buNone/>
              <a:defRPr sz="2800" kern="1200">
                <a:solidFill>
                  <a:schemeClr val="tx1">
                    <a:tint val="75000"/>
                  </a:schemeClr>
                </a:solidFill>
                <a:latin typeface="+mn-lt"/>
                <a:ea typeface="ＭＳ Ｐゴシック" charset="0"/>
                <a:cs typeface="+mn-cs"/>
              </a:defRPr>
            </a:lvl2pPr>
            <a:lvl3pPr marL="91440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ＭＳ Ｐゴシック" charset="0"/>
                <a:cs typeface="+mn-cs"/>
              </a:defRPr>
            </a:lvl3pPr>
            <a:lvl4pPr marL="13716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0"/>
                <a:cs typeface="+mn-cs"/>
              </a:defRPr>
            </a:lvl4pPr>
            <a:lvl5pPr marL="18288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0"/>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lnSpc>
                <a:spcPct val="150000"/>
              </a:lnSpc>
            </a:pPr>
            <a:r>
              <a:rPr lang="es-EC" sz="2000" dirty="0" smtClean="0">
                <a:solidFill>
                  <a:schemeClr val="tx1"/>
                </a:solidFill>
              </a:rPr>
              <a:t>Siempre que estemos trabajando con estimadores provenientes de encuestas, al momento de calcularlos y analizarlos debemos considerar:</a:t>
            </a:r>
          </a:p>
          <a:p>
            <a:pPr marL="342900" indent="-342900" algn="just">
              <a:lnSpc>
                <a:spcPct val="150000"/>
              </a:lnSpc>
              <a:buFont typeface="Arial" panose="020B0604020202020204" pitchFamily="34" charset="0"/>
              <a:buChar char="•"/>
            </a:pPr>
            <a:r>
              <a:rPr lang="es-EC" sz="2000" dirty="0" smtClean="0">
                <a:solidFill>
                  <a:schemeClr val="tx1"/>
                </a:solidFill>
              </a:rPr>
              <a:t>Marco de muestreo.</a:t>
            </a:r>
          </a:p>
          <a:p>
            <a:pPr marL="342900" indent="-342900" algn="just">
              <a:lnSpc>
                <a:spcPct val="150000"/>
              </a:lnSpc>
              <a:buFont typeface="Arial" panose="020B0604020202020204" pitchFamily="34" charset="0"/>
              <a:buChar char="•"/>
            </a:pPr>
            <a:r>
              <a:rPr lang="es-EC" sz="2000" dirty="0" smtClean="0">
                <a:solidFill>
                  <a:schemeClr val="tx1"/>
                </a:solidFill>
              </a:rPr>
              <a:t>Diseño muestral.</a:t>
            </a:r>
          </a:p>
          <a:p>
            <a:pPr marL="342900" indent="-342900" algn="just">
              <a:lnSpc>
                <a:spcPct val="150000"/>
              </a:lnSpc>
              <a:buFont typeface="Arial" panose="020B0604020202020204" pitchFamily="34" charset="0"/>
              <a:buChar char="•"/>
            </a:pPr>
            <a:r>
              <a:rPr lang="es-EC" sz="2000" dirty="0" smtClean="0">
                <a:solidFill>
                  <a:schemeClr val="tx1"/>
                </a:solidFill>
              </a:rPr>
              <a:t>Tamaño de la muestra.</a:t>
            </a:r>
            <a:endParaRPr lang="es-EC" sz="2000" dirty="0">
              <a:solidFill>
                <a:schemeClr val="tx1"/>
              </a:solidFill>
            </a:endParaRPr>
          </a:p>
          <a:p>
            <a:pPr marL="342900" indent="-342900" algn="just">
              <a:lnSpc>
                <a:spcPct val="150000"/>
              </a:lnSpc>
              <a:buFont typeface="Arial" panose="020B0604020202020204" pitchFamily="34" charset="0"/>
              <a:buChar char="•"/>
            </a:pPr>
            <a:r>
              <a:rPr lang="es-EC" sz="2000" dirty="0" smtClean="0">
                <a:solidFill>
                  <a:schemeClr val="tx1"/>
                </a:solidFill>
              </a:rPr>
              <a:t>Variable(s) de diseño.</a:t>
            </a:r>
          </a:p>
          <a:p>
            <a:pPr marL="342900" indent="-342900" algn="just">
              <a:lnSpc>
                <a:spcPct val="150000"/>
              </a:lnSpc>
              <a:buFont typeface="Arial" panose="020B0604020202020204" pitchFamily="34" charset="0"/>
              <a:buChar char="•"/>
            </a:pPr>
            <a:r>
              <a:rPr lang="es-EC" sz="2000" dirty="0" smtClean="0">
                <a:solidFill>
                  <a:schemeClr val="tx1"/>
                </a:solidFill>
              </a:rPr>
              <a:t>Número de observaciones efectivas</a:t>
            </a:r>
            <a:r>
              <a:rPr lang="es-EC" sz="2000" dirty="0" smtClean="0">
                <a:solidFill>
                  <a:schemeClr val="tx1"/>
                </a:solidFill>
              </a:rPr>
              <a:t>.</a:t>
            </a:r>
            <a:endParaRPr lang="es-EC" sz="2000" dirty="0" smtClean="0">
              <a:solidFill>
                <a:schemeClr val="tx1"/>
              </a:solidFill>
            </a:endParaRPr>
          </a:p>
        </p:txBody>
      </p:sp>
    </p:spTree>
    <p:extLst>
      <p:ext uri="{BB962C8B-B14F-4D97-AF65-F5344CB8AC3E}">
        <p14:creationId xmlns:p14="http://schemas.microsoft.com/office/powerpoint/2010/main" val="3969262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Rectángulo redondeado 2"/>
          <p:cNvSpPr/>
          <p:nvPr/>
        </p:nvSpPr>
        <p:spPr>
          <a:xfrm>
            <a:off x="1619027" y="3227288"/>
            <a:ext cx="8463408" cy="37212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C"/>
          </a:p>
        </p:txBody>
      </p:sp>
      <p:sp>
        <p:nvSpPr>
          <p:cNvPr id="4" name="3 CuadroTexto"/>
          <p:cNvSpPr txBox="1"/>
          <p:nvPr/>
        </p:nvSpPr>
        <p:spPr>
          <a:xfrm>
            <a:off x="1890292" y="1700601"/>
            <a:ext cx="8961348" cy="523220"/>
          </a:xfrm>
          <a:prstGeom prst="rect">
            <a:avLst/>
          </a:prstGeom>
          <a:noFill/>
        </p:spPr>
        <p:txBody>
          <a:bodyPr wrap="square" rtlCol="0">
            <a:spAutoFit/>
          </a:bodyPr>
          <a:lstStyle>
            <a:defPPr>
              <a:defRPr lang="es-ES"/>
            </a:defPPr>
            <a:lvl1pPr algn="r">
              <a:defRPr sz="2800">
                <a:latin typeface="Arial Rounded MT Bold" pitchFamily="34" charset="0"/>
                <a:cs typeface="Arial" pitchFamily="34" charset="0"/>
              </a:defRPr>
            </a:lvl1pPr>
          </a:lstStyle>
          <a:p>
            <a:r>
              <a:rPr lang="es-ES" dirty="0" smtClean="0"/>
              <a:t>Varianza</a:t>
            </a:r>
            <a:endParaRPr lang="es-ES" dirty="0"/>
          </a:p>
        </p:txBody>
      </p:sp>
      <p:sp>
        <p:nvSpPr>
          <p:cNvPr id="2" name="Elipse 1"/>
          <p:cNvSpPr/>
          <p:nvPr/>
        </p:nvSpPr>
        <p:spPr>
          <a:xfrm>
            <a:off x="8438359" y="5403123"/>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6" name="Elipse 5"/>
          <p:cNvSpPr/>
          <p:nvPr/>
        </p:nvSpPr>
        <p:spPr>
          <a:xfrm>
            <a:off x="9307115" y="394796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7" name="Elipse 6"/>
          <p:cNvSpPr/>
          <p:nvPr/>
        </p:nvSpPr>
        <p:spPr>
          <a:xfrm>
            <a:off x="7701352" y="3572493"/>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8" name="Elipse 7"/>
          <p:cNvSpPr/>
          <p:nvPr/>
        </p:nvSpPr>
        <p:spPr>
          <a:xfrm>
            <a:off x="8240323" y="47133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9" name="Elipse 8"/>
          <p:cNvSpPr/>
          <p:nvPr/>
        </p:nvSpPr>
        <p:spPr>
          <a:xfrm>
            <a:off x="6948109" y="594825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0" name="Elipse 9"/>
          <p:cNvSpPr/>
          <p:nvPr/>
        </p:nvSpPr>
        <p:spPr>
          <a:xfrm>
            <a:off x="5526695" y="494884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1" name="Elipse 10"/>
          <p:cNvSpPr/>
          <p:nvPr/>
        </p:nvSpPr>
        <p:spPr>
          <a:xfrm>
            <a:off x="6298570" y="431183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2" name="Elipse 11"/>
          <p:cNvSpPr/>
          <p:nvPr/>
        </p:nvSpPr>
        <p:spPr>
          <a:xfrm>
            <a:off x="2490354" y="355745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p:cNvSpPr/>
          <p:nvPr/>
        </p:nvSpPr>
        <p:spPr>
          <a:xfrm>
            <a:off x="1804963" y="468766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4" name="Elipse 13"/>
          <p:cNvSpPr/>
          <p:nvPr/>
        </p:nvSpPr>
        <p:spPr>
          <a:xfrm>
            <a:off x="3308688" y="444648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5" name="Elipse 14"/>
          <p:cNvSpPr/>
          <p:nvPr/>
        </p:nvSpPr>
        <p:spPr>
          <a:xfrm>
            <a:off x="2001446" y="397986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6" name="Elipse 15"/>
          <p:cNvSpPr/>
          <p:nvPr/>
        </p:nvSpPr>
        <p:spPr>
          <a:xfrm>
            <a:off x="2486571" y="444648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7" name="Elipse 16"/>
          <p:cNvSpPr/>
          <p:nvPr/>
        </p:nvSpPr>
        <p:spPr>
          <a:xfrm>
            <a:off x="4662599" y="361057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8" name="Elipse 17"/>
          <p:cNvSpPr/>
          <p:nvPr/>
        </p:nvSpPr>
        <p:spPr>
          <a:xfrm>
            <a:off x="2136270" y="513244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9" name="Elipse 18"/>
          <p:cNvSpPr/>
          <p:nvPr/>
        </p:nvSpPr>
        <p:spPr>
          <a:xfrm>
            <a:off x="3301585" y="516486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0" name="Elipse 19"/>
          <p:cNvSpPr/>
          <p:nvPr/>
        </p:nvSpPr>
        <p:spPr>
          <a:xfrm>
            <a:off x="2638106" y="566438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1" name="Elipse 20"/>
          <p:cNvSpPr/>
          <p:nvPr/>
        </p:nvSpPr>
        <p:spPr>
          <a:xfrm>
            <a:off x="4122539" y="532899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2" name="Elipse 21"/>
          <p:cNvSpPr/>
          <p:nvPr/>
        </p:nvSpPr>
        <p:spPr>
          <a:xfrm>
            <a:off x="2217470" y="653109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3" name="Elipse 22"/>
          <p:cNvSpPr/>
          <p:nvPr/>
        </p:nvSpPr>
        <p:spPr>
          <a:xfrm>
            <a:off x="2118147" y="594825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4" name="Elipse 23"/>
          <p:cNvSpPr/>
          <p:nvPr/>
        </p:nvSpPr>
        <p:spPr>
          <a:xfrm>
            <a:off x="4554587" y="476255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5" name="Elipse 24"/>
          <p:cNvSpPr/>
          <p:nvPr/>
        </p:nvSpPr>
        <p:spPr>
          <a:xfrm>
            <a:off x="3813783" y="603441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6" name="Elipse 25"/>
          <p:cNvSpPr/>
          <p:nvPr/>
        </p:nvSpPr>
        <p:spPr>
          <a:xfrm>
            <a:off x="3031936" y="637924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7" name="Elipse 26"/>
          <p:cNvSpPr/>
          <p:nvPr/>
        </p:nvSpPr>
        <p:spPr>
          <a:xfrm>
            <a:off x="4951371" y="64872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8" name="Elipse 27"/>
          <p:cNvSpPr/>
          <p:nvPr/>
        </p:nvSpPr>
        <p:spPr>
          <a:xfrm>
            <a:off x="8020415" y="641549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9" name="Elipse 28"/>
          <p:cNvSpPr/>
          <p:nvPr/>
        </p:nvSpPr>
        <p:spPr>
          <a:xfrm>
            <a:off x="6628177" y="518709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0" name="Elipse 29"/>
          <p:cNvSpPr/>
          <p:nvPr/>
        </p:nvSpPr>
        <p:spPr>
          <a:xfrm>
            <a:off x="6786835" y="358330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1" name="Elipse 30"/>
          <p:cNvSpPr/>
          <p:nvPr/>
        </p:nvSpPr>
        <p:spPr>
          <a:xfrm>
            <a:off x="7485328" y="434974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2" name="Elipse 31"/>
          <p:cNvSpPr/>
          <p:nvPr/>
        </p:nvSpPr>
        <p:spPr>
          <a:xfrm>
            <a:off x="3750159" y="383995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3" name="Elipse 32"/>
          <p:cNvSpPr/>
          <p:nvPr/>
        </p:nvSpPr>
        <p:spPr>
          <a:xfrm>
            <a:off x="9091091" y="573223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4" name="Elipse 33"/>
          <p:cNvSpPr/>
          <p:nvPr/>
        </p:nvSpPr>
        <p:spPr>
          <a:xfrm>
            <a:off x="7701352" y="5531383"/>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5" name="Elipse 34"/>
          <p:cNvSpPr/>
          <p:nvPr/>
        </p:nvSpPr>
        <p:spPr>
          <a:xfrm>
            <a:off x="8983079" y="46193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6" name="Elipse 35"/>
          <p:cNvSpPr/>
          <p:nvPr/>
        </p:nvSpPr>
        <p:spPr>
          <a:xfrm>
            <a:off x="8587035" y="350256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7" name="Elipse 36"/>
          <p:cNvSpPr/>
          <p:nvPr/>
        </p:nvSpPr>
        <p:spPr>
          <a:xfrm>
            <a:off x="5320269" y="427269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8" name="Elipse 37"/>
          <p:cNvSpPr/>
          <p:nvPr/>
        </p:nvSpPr>
        <p:spPr>
          <a:xfrm>
            <a:off x="4951371" y="555636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9" name="Elipse 38"/>
          <p:cNvSpPr/>
          <p:nvPr/>
        </p:nvSpPr>
        <p:spPr>
          <a:xfrm>
            <a:off x="5950829" y="619947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40" name="Elipse 39"/>
          <p:cNvSpPr/>
          <p:nvPr/>
        </p:nvSpPr>
        <p:spPr>
          <a:xfrm>
            <a:off x="9430549" y="644324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41" name="Elipse 40"/>
          <p:cNvSpPr/>
          <p:nvPr/>
        </p:nvSpPr>
        <p:spPr>
          <a:xfrm>
            <a:off x="5932721" y="551113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42" name="Elipse 41"/>
          <p:cNvSpPr/>
          <p:nvPr/>
        </p:nvSpPr>
        <p:spPr>
          <a:xfrm>
            <a:off x="5766383" y="3787133"/>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43" name="CuadroTexto 42"/>
          <p:cNvSpPr txBox="1"/>
          <p:nvPr/>
        </p:nvSpPr>
        <p:spPr>
          <a:xfrm>
            <a:off x="1619027" y="2235549"/>
            <a:ext cx="1093569" cy="369332"/>
          </a:xfrm>
          <a:prstGeom prst="rect">
            <a:avLst/>
          </a:prstGeom>
          <a:noFill/>
        </p:spPr>
        <p:txBody>
          <a:bodyPr wrap="none" rtlCol="0">
            <a:spAutoFit/>
          </a:bodyPr>
          <a:lstStyle/>
          <a:p>
            <a:r>
              <a:rPr lang="es-EC" dirty="0" smtClean="0"/>
              <a:t>DOMINIO</a:t>
            </a:r>
            <a:endParaRPr lang="es-EC" dirty="0"/>
          </a:p>
        </p:txBody>
      </p:sp>
      <p:cxnSp>
        <p:nvCxnSpPr>
          <p:cNvPr id="45" name="Conector angular 44"/>
          <p:cNvCxnSpPr>
            <a:stCxn id="43" idx="3"/>
            <a:endCxn id="3" idx="0"/>
          </p:cNvCxnSpPr>
          <p:nvPr/>
        </p:nvCxnSpPr>
        <p:spPr>
          <a:xfrm>
            <a:off x="2712596" y="2420215"/>
            <a:ext cx="3138135" cy="80707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CuadroTexto 47"/>
          <p:cNvSpPr txBox="1"/>
          <p:nvPr/>
        </p:nvSpPr>
        <p:spPr>
          <a:xfrm>
            <a:off x="5275093" y="7308552"/>
            <a:ext cx="1151277" cy="369332"/>
          </a:xfrm>
          <a:prstGeom prst="rect">
            <a:avLst/>
          </a:prstGeom>
          <a:noFill/>
        </p:spPr>
        <p:txBody>
          <a:bodyPr wrap="none" rtlCol="0">
            <a:spAutoFit/>
          </a:bodyPr>
          <a:lstStyle/>
          <a:p>
            <a:r>
              <a:rPr lang="es-EC" dirty="0" smtClean="0"/>
              <a:t>Individuos</a:t>
            </a:r>
            <a:endParaRPr lang="es-EC" dirty="0"/>
          </a:p>
        </p:txBody>
      </p:sp>
      <p:cxnSp>
        <p:nvCxnSpPr>
          <p:cNvPr id="50" name="Conector recto de flecha 49"/>
          <p:cNvCxnSpPr>
            <a:stCxn id="48" idx="0"/>
            <a:endCxn id="26" idx="5"/>
          </p:cNvCxnSpPr>
          <p:nvPr/>
        </p:nvCxnSpPr>
        <p:spPr>
          <a:xfrm flipH="1" flipV="1">
            <a:off x="3216324" y="6563628"/>
            <a:ext cx="2634408" cy="744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de flecha 52"/>
          <p:cNvCxnSpPr>
            <a:stCxn id="48" idx="0"/>
            <a:endCxn id="2" idx="4"/>
          </p:cNvCxnSpPr>
          <p:nvPr/>
        </p:nvCxnSpPr>
        <p:spPr>
          <a:xfrm flipV="1">
            <a:off x="5850732" y="5619147"/>
            <a:ext cx="2695639" cy="1689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de flecha 55"/>
          <p:cNvCxnSpPr>
            <a:stCxn id="48" idx="0"/>
            <a:endCxn id="33" idx="2"/>
          </p:cNvCxnSpPr>
          <p:nvPr/>
        </p:nvCxnSpPr>
        <p:spPr>
          <a:xfrm flipV="1">
            <a:off x="5850732" y="5840242"/>
            <a:ext cx="3240359" cy="1468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p:cNvCxnSpPr>
            <a:stCxn id="48" idx="0"/>
            <a:endCxn id="10" idx="4"/>
          </p:cNvCxnSpPr>
          <p:nvPr/>
        </p:nvCxnSpPr>
        <p:spPr>
          <a:xfrm flipH="1" flipV="1">
            <a:off x="5634707" y="5164865"/>
            <a:ext cx="216025" cy="2143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de flecha 61"/>
          <p:cNvCxnSpPr>
            <a:stCxn id="48" idx="0"/>
            <a:endCxn id="36" idx="3"/>
          </p:cNvCxnSpPr>
          <p:nvPr/>
        </p:nvCxnSpPr>
        <p:spPr>
          <a:xfrm flipV="1">
            <a:off x="5850732" y="3686954"/>
            <a:ext cx="2767939" cy="3621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ector recto de flecha 64"/>
          <p:cNvCxnSpPr>
            <a:stCxn id="48" idx="0"/>
            <a:endCxn id="32" idx="5"/>
          </p:cNvCxnSpPr>
          <p:nvPr/>
        </p:nvCxnSpPr>
        <p:spPr>
          <a:xfrm flipH="1" flipV="1">
            <a:off x="3934547" y="4024343"/>
            <a:ext cx="1916185" cy="3284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ector recto de flecha 70"/>
          <p:cNvCxnSpPr>
            <a:stCxn id="48" idx="0"/>
            <a:endCxn id="25" idx="5"/>
          </p:cNvCxnSpPr>
          <p:nvPr/>
        </p:nvCxnSpPr>
        <p:spPr>
          <a:xfrm flipH="1" flipV="1">
            <a:off x="3998171" y="6218803"/>
            <a:ext cx="1852561" cy="1089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594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Rectángulo redondeado 2"/>
          <p:cNvSpPr/>
          <p:nvPr/>
        </p:nvSpPr>
        <p:spPr>
          <a:xfrm>
            <a:off x="1619027" y="3227288"/>
            <a:ext cx="8463408" cy="37212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C"/>
          </a:p>
        </p:txBody>
      </p:sp>
      <p:sp>
        <p:nvSpPr>
          <p:cNvPr id="4" name="3 CuadroTexto"/>
          <p:cNvSpPr txBox="1"/>
          <p:nvPr/>
        </p:nvSpPr>
        <p:spPr>
          <a:xfrm>
            <a:off x="1890292" y="1700601"/>
            <a:ext cx="8961348" cy="523220"/>
          </a:xfrm>
          <a:prstGeom prst="rect">
            <a:avLst/>
          </a:prstGeom>
          <a:noFill/>
        </p:spPr>
        <p:txBody>
          <a:bodyPr wrap="square" rtlCol="0">
            <a:spAutoFit/>
          </a:bodyPr>
          <a:lstStyle>
            <a:defPPr>
              <a:defRPr lang="es-ES"/>
            </a:defPPr>
            <a:lvl1pPr algn="r">
              <a:defRPr sz="2800">
                <a:latin typeface="Arial Rounded MT Bold" pitchFamily="34" charset="0"/>
                <a:cs typeface="Arial" pitchFamily="34" charset="0"/>
              </a:defRPr>
            </a:lvl1pPr>
          </a:lstStyle>
          <a:p>
            <a:r>
              <a:rPr lang="es-ES" dirty="0" smtClean="0"/>
              <a:t>Varianza</a:t>
            </a:r>
            <a:endParaRPr lang="es-ES" dirty="0"/>
          </a:p>
        </p:txBody>
      </p:sp>
      <p:sp>
        <p:nvSpPr>
          <p:cNvPr id="2" name="Elipse 1"/>
          <p:cNvSpPr/>
          <p:nvPr/>
        </p:nvSpPr>
        <p:spPr>
          <a:xfrm>
            <a:off x="8438359" y="5403123"/>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6" name="Elipse 5"/>
          <p:cNvSpPr/>
          <p:nvPr/>
        </p:nvSpPr>
        <p:spPr>
          <a:xfrm>
            <a:off x="9307115" y="3947967"/>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7" name="Elipse 6"/>
          <p:cNvSpPr/>
          <p:nvPr/>
        </p:nvSpPr>
        <p:spPr>
          <a:xfrm>
            <a:off x="7701352" y="3572493"/>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8" name="Elipse 7"/>
          <p:cNvSpPr/>
          <p:nvPr/>
        </p:nvSpPr>
        <p:spPr>
          <a:xfrm>
            <a:off x="8240323" y="4713380"/>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9" name="Elipse 8"/>
          <p:cNvSpPr/>
          <p:nvPr/>
        </p:nvSpPr>
        <p:spPr>
          <a:xfrm>
            <a:off x="6948109" y="594825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0" name="Elipse 9"/>
          <p:cNvSpPr/>
          <p:nvPr/>
        </p:nvSpPr>
        <p:spPr>
          <a:xfrm>
            <a:off x="5526695" y="494884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1" name="Elipse 10"/>
          <p:cNvSpPr/>
          <p:nvPr/>
        </p:nvSpPr>
        <p:spPr>
          <a:xfrm>
            <a:off x="6298570" y="431183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2" name="Elipse 11"/>
          <p:cNvSpPr/>
          <p:nvPr/>
        </p:nvSpPr>
        <p:spPr>
          <a:xfrm>
            <a:off x="2490354" y="355745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p:cNvSpPr/>
          <p:nvPr/>
        </p:nvSpPr>
        <p:spPr>
          <a:xfrm>
            <a:off x="1804963" y="468766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4" name="Elipse 13"/>
          <p:cNvSpPr/>
          <p:nvPr/>
        </p:nvSpPr>
        <p:spPr>
          <a:xfrm>
            <a:off x="3308688" y="4446488"/>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15" name="Elipse 14"/>
          <p:cNvSpPr/>
          <p:nvPr/>
        </p:nvSpPr>
        <p:spPr>
          <a:xfrm>
            <a:off x="2001446" y="3979862"/>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16" name="Elipse 15"/>
          <p:cNvSpPr/>
          <p:nvPr/>
        </p:nvSpPr>
        <p:spPr>
          <a:xfrm>
            <a:off x="2486571" y="4446488"/>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17" name="Elipse 16"/>
          <p:cNvSpPr/>
          <p:nvPr/>
        </p:nvSpPr>
        <p:spPr>
          <a:xfrm>
            <a:off x="4662599" y="361057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8" name="Elipse 17"/>
          <p:cNvSpPr/>
          <p:nvPr/>
        </p:nvSpPr>
        <p:spPr>
          <a:xfrm>
            <a:off x="2136270" y="5132440"/>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19" name="Elipse 18"/>
          <p:cNvSpPr/>
          <p:nvPr/>
        </p:nvSpPr>
        <p:spPr>
          <a:xfrm>
            <a:off x="3301585" y="516486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0" name="Elipse 19"/>
          <p:cNvSpPr/>
          <p:nvPr/>
        </p:nvSpPr>
        <p:spPr>
          <a:xfrm>
            <a:off x="2638106" y="566438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1" name="Elipse 20"/>
          <p:cNvSpPr/>
          <p:nvPr/>
        </p:nvSpPr>
        <p:spPr>
          <a:xfrm>
            <a:off x="4122539" y="5328997"/>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22" name="Elipse 21"/>
          <p:cNvSpPr/>
          <p:nvPr/>
        </p:nvSpPr>
        <p:spPr>
          <a:xfrm>
            <a:off x="2217470" y="6531099"/>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23" name="Elipse 22"/>
          <p:cNvSpPr/>
          <p:nvPr/>
        </p:nvSpPr>
        <p:spPr>
          <a:xfrm>
            <a:off x="2118147" y="594825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4" name="Elipse 23"/>
          <p:cNvSpPr/>
          <p:nvPr/>
        </p:nvSpPr>
        <p:spPr>
          <a:xfrm>
            <a:off x="4554587" y="4762557"/>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25" name="Elipse 24"/>
          <p:cNvSpPr/>
          <p:nvPr/>
        </p:nvSpPr>
        <p:spPr>
          <a:xfrm>
            <a:off x="3813783" y="6034415"/>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26" name="Elipse 25"/>
          <p:cNvSpPr/>
          <p:nvPr/>
        </p:nvSpPr>
        <p:spPr>
          <a:xfrm>
            <a:off x="3031936" y="6379240"/>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27" name="Elipse 26"/>
          <p:cNvSpPr/>
          <p:nvPr/>
        </p:nvSpPr>
        <p:spPr>
          <a:xfrm>
            <a:off x="4951371" y="64872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8" name="Elipse 27"/>
          <p:cNvSpPr/>
          <p:nvPr/>
        </p:nvSpPr>
        <p:spPr>
          <a:xfrm>
            <a:off x="8020415" y="6415495"/>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29" name="Elipse 28"/>
          <p:cNvSpPr/>
          <p:nvPr/>
        </p:nvSpPr>
        <p:spPr>
          <a:xfrm>
            <a:off x="6628177" y="5187099"/>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30" name="Elipse 29"/>
          <p:cNvSpPr/>
          <p:nvPr/>
        </p:nvSpPr>
        <p:spPr>
          <a:xfrm>
            <a:off x="6786835" y="3583302"/>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31" name="Elipse 30"/>
          <p:cNvSpPr/>
          <p:nvPr/>
        </p:nvSpPr>
        <p:spPr>
          <a:xfrm>
            <a:off x="7485328" y="4349745"/>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32" name="Elipse 31"/>
          <p:cNvSpPr/>
          <p:nvPr/>
        </p:nvSpPr>
        <p:spPr>
          <a:xfrm>
            <a:off x="3750159" y="3839955"/>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33" name="Elipse 32"/>
          <p:cNvSpPr/>
          <p:nvPr/>
        </p:nvSpPr>
        <p:spPr>
          <a:xfrm>
            <a:off x="9091091" y="5732230"/>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34" name="Elipse 33"/>
          <p:cNvSpPr/>
          <p:nvPr/>
        </p:nvSpPr>
        <p:spPr>
          <a:xfrm>
            <a:off x="7701352" y="5531383"/>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35" name="Elipse 34"/>
          <p:cNvSpPr/>
          <p:nvPr/>
        </p:nvSpPr>
        <p:spPr>
          <a:xfrm>
            <a:off x="8983079" y="46193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6" name="Elipse 35"/>
          <p:cNvSpPr/>
          <p:nvPr/>
        </p:nvSpPr>
        <p:spPr>
          <a:xfrm>
            <a:off x="8587035" y="350256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7" name="Elipse 36"/>
          <p:cNvSpPr/>
          <p:nvPr/>
        </p:nvSpPr>
        <p:spPr>
          <a:xfrm>
            <a:off x="5320269" y="4272699"/>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38" name="Elipse 37"/>
          <p:cNvSpPr/>
          <p:nvPr/>
        </p:nvSpPr>
        <p:spPr>
          <a:xfrm>
            <a:off x="4951371" y="555636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9" name="Elipse 38"/>
          <p:cNvSpPr/>
          <p:nvPr/>
        </p:nvSpPr>
        <p:spPr>
          <a:xfrm>
            <a:off x="5950829" y="6199471"/>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40" name="Elipse 39"/>
          <p:cNvSpPr/>
          <p:nvPr/>
        </p:nvSpPr>
        <p:spPr>
          <a:xfrm>
            <a:off x="9430549" y="6443247"/>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41" name="Elipse 40"/>
          <p:cNvSpPr/>
          <p:nvPr/>
        </p:nvSpPr>
        <p:spPr>
          <a:xfrm>
            <a:off x="5932721" y="5511135"/>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42" name="Elipse 41"/>
          <p:cNvSpPr/>
          <p:nvPr/>
        </p:nvSpPr>
        <p:spPr>
          <a:xfrm>
            <a:off x="5766383" y="3787133"/>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43" name="CuadroTexto 42"/>
          <p:cNvSpPr txBox="1"/>
          <p:nvPr/>
        </p:nvSpPr>
        <p:spPr>
          <a:xfrm>
            <a:off x="1619027" y="2235549"/>
            <a:ext cx="1093569" cy="369332"/>
          </a:xfrm>
          <a:prstGeom prst="rect">
            <a:avLst/>
          </a:prstGeom>
          <a:noFill/>
        </p:spPr>
        <p:txBody>
          <a:bodyPr wrap="none" rtlCol="0">
            <a:spAutoFit/>
          </a:bodyPr>
          <a:lstStyle/>
          <a:p>
            <a:r>
              <a:rPr lang="es-EC" dirty="0" smtClean="0"/>
              <a:t>DOMINIO</a:t>
            </a:r>
            <a:endParaRPr lang="es-EC" dirty="0"/>
          </a:p>
        </p:txBody>
      </p:sp>
      <p:cxnSp>
        <p:nvCxnSpPr>
          <p:cNvPr id="45" name="Conector angular 44"/>
          <p:cNvCxnSpPr>
            <a:stCxn id="43" idx="3"/>
            <a:endCxn id="3" idx="0"/>
          </p:cNvCxnSpPr>
          <p:nvPr/>
        </p:nvCxnSpPr>
        <p:spPr>
          <a:xfrm>
            <a:off x="2712596" y="2420215"/>
            <a:ext cx="3138135" cy="80707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CuadroTexto 47"/>
          <p:cNvSpPr txBox="1"/>
          <p:nvPr/>
        </p:nvSpPr>
        <p:spPr>
          <a:xfrm>
            <a:off x="5275093" y="7308552"/>
            <a:ext cx="1151277" cy="369332"/>
          </a:xfrm>
          <a:prstGeom prst="rect">
            <a:avLst/>
          </a:prstGeom>
          <a:noFill/>
        </p:spPr>
        <p:txBody>
          <a:bodyPr wrap="none" rtlCol="0">
            <a:spAutoFit/>
          </a:bodyPr>
          <a:lstStyle/>
          <a:p>
            <a:r>
              <a:rPr lang="es-EC" dirty="0" smtClean="0"/>
              <a:t>Individuos</a:t>
            </a:r>
            <a:endParaRPr lang="es-EC" dirty="0"/>
          </a:p>
        </p:txBody>
      </p:sp>
      <p:cxnSp>
        <p:nvCxnSpPr>
          <p:cNvPr id="50" name="Conector recto de flecha 49"/>
          <p:cNvCxnSpPr>
            <a:stCxn id="48" idx="0"/>
            <a:endCxn id="26" idx="5"/>
          </p:cNvCxnSpPr>
          <p:nvPr/>
        </p:nvCxnSpPr>
        <p:spPr>
          <a:xfrm flipH="1" flipV="1">
            <a:off x="3216324" y="6563628"/>
            <a:ext cx="2634408" cy="744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de flecha 52"/>
          <p:cNvCxnSpPr>
            <a:stCxn id="48" idx="0"/>
            <a:endCxn id="2" idx="4"/>
          </p:cNvCxnSpPr>
          <p:nvPr/>
        </p:nvCxnSpPr>
        <p:spPr>
          <a:xfrm flipV="1">
            <a:off x="5850732" y="5619147"/>
            <a:ext cx="2695639" cy="1689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de flecha 55"/>
          <p:cNvCxnSpPr>
            <a:stCxn id="48" idx="0"/>
            <a:endCxn id="33" idx="2"/>
          </p:cNvCxnSpPr>
          <p:nvPr/>
        </p:nvCxnSpPr>
        <p:spPr>
          <a:xfrm flipV="1">
            <a:off x="5850732" y="5840242"/>
            <a:ext cx="3240359" cy="1468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p:cNvCxnSpPr>
            <a:stCxn id="48" idx="0"/>
            <a:endCxn id="10" idx="4"/>
          </p:cNvCxnSpPr>
          <p:nvPr/>
        </p:nvCxnSpPr>
        <p:spPr>
          <a:xfrm flipH="1" flipV="1">
            <a:off x="5634707" y="5164865"/>
            <a:ext cx="216025" cy="2143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de flecha 61"/>
          <p:cNvCxnSpPr>
            <a:stCxn id="48" idx="0"/>
            <a:endCxn id="36" idx="3"/>
          </p:cNvCxnSpPr>
          <p:nvPr/>
        </p:nvCxnSpPr>
        <p:spPr>
          <a:xfrm flipV="1">
            <a:off x="5850732" y="3686954"/>
            <a:ext cx="2767939" cy="3621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ector recto de flecha 64"/>
          <p:cNvCxnSpPr>
            <a:stCxn id="48" idx="0"/>
            <a:endCxn id="32" idx="5"/>
          </p:cNvCxnSpPr>
          <p:nvPr/>
        </p:nvCxnSpPr>
        <p:spPr>
          <a:xfrm flipH="1" flipV="1">
            <a:off x="3934547" y="4024343"/>
            <a:ext cx="1916185" cy="3284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ector recto de flecha 70"/>
          <p:cNvCxnSpPr>
            <a:stCxn id="48" idx="0"/>
            <a:endCxn id="25" idx="5"/>
          </p:cNvCxnSpPr>
          <p:nvPr/>
        </p:nvCxnSpPr>
        <p:spPr>
          <a:xfrm flipH="1" flipV="1">
            <a:off x="3998171" y="6218803"/>
            <a:ext cx="1852561" cy="1089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0784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Rectángulo redondeado 2"/>
          <p:cNvSpPr/>
          <p:nvPr/>
        </p:nvSpPr>
        <p:spPr>
          <a:xfrm>
            <a:off x="1619027" y="3227288"/>
            <a:ext cx="8463408" cy="37212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C"/>
          </a:p>
        </p:txBody>
      </p:sp>
      <p:sp>
        <p:nvSpPr>
          <p:cNvPr id="4" name="3 CuadroTexto"/>
          <p:cNvSpPr txBox="1"/>
          <p:nvPr/>
        </p:nvSpPr>
        <p:spPr>
          <a:xfrm>
            <a:off x="1890292" y="1700601"/>
            <a:ext cx="8961348" cy="523220"/>
          </a:xfrm>
          <a:prstGeom prst="rect">
            <a:avLst/>
          </a:prstGeom>
          <a:noFill/>
        </p:spPr>
        <p:txBody>
          <a:bodyPr wrap="square" rtlCol="0">
            <a:spAutoFit/>
          </a:bodyPr>
          <a:lstStyle>
            <a:defPPr>
              <a:defRPr lang="es-ES"/>
            </a:defPPr>
            <a:lvl1pPr algn="r">
              <a:defRPr sz="2800">
                <a:latin typeface="Arial Rounded MT Bold" pitchFamily="34" charset="0"/>
                <a:cs typeface="Arial" pitchFamily="34" charset="0"/>
              </a:defRPr>
            </a:lvl1pPr>
          </a:lstStyle>
          <a:p>
            <a:r>
              <a:rPr lang="es-ES" dirty="0" smtClean="0"/>
              <a:t>Varianza</a:t>
            </a:r>
            <a:endParaRPr lang="es-ES" dirty="0"/>
          </a:p>
        </p:txBody>
      </p:sp>
      <p:sp>
        <p:nvSpPr>
          <p:cNvPr id="2" name="Elipse 1"/>
          <p:cNvSpPr/>
          <p:nvPr/>
        </p:nvSpPr>
        <p:spPr>
          <a:xfrm>
            <a:off x="8438359" y="5403123"/>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6" name="Elipse 5"/>
          <p:cNvSpPr/>
          <p:nvPr/>
        </p:nvSpPr>
        <p:spPr>
          <a:xfrm>
            <a:off x="9307115" y="3947967"/>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7" name="Elipse 6"/>
          <p:cNvSpPr/>
          <p:nvPr/>
        </p:nvSpPr>
        <p:spPr>
          <a:xfrm>
            <a:off x="7701352" y="3572493"/>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8" name="Elipse 7"/>
          <p:cNvSpPr/>
          <p:nvPr/>
        </p:nvSpPr>
        <p:spPr>
          <a:xfrm>
            <a:off x="8240323" y="4713380"/>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9" name="Elipse 8"/>
          <p:cNvSpPr/>
          <p:nvPr/>
        </p:nvSpPr>
        <p:spPr>
          <a:xfrm>
            <a:off x="6948109" y="594825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0" name="Elipse 9"/>
          <p:cNvSpPr/>
          <p:nvPr/>
        </p:nvSpPr>
        <p:spPr>
          <a:xfrm>
            <a:off x="5526695" y="4948841"/>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C"/>
          </a:p>
        </p:txBody>
      </p:sp>
      <p:sp>
        <p:nvSpPr>
          <p:cNvPr id="11" name="Elipse 10"/>
          <p:cNvSpPr/>
          <p:nvPr/>
        </p:nvSpPr>
        <p:spPr>
          <a:xfrm>
            <a:off x="6298570" y="431183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2" name="Elipse 11"/>
          <p:cNvSpPr/>
          <p:nvPr/>
        </p:nvSpPr>
        <p:spPr>
          <a:xfrm>
            <a:off x="2490354" y="355745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p:cNvSpPr/>
          <p:nvPr/>
        </p:nvSpPr>
        <p:spPr>
          <a:xfrm>
            <a:off x="1804963" y="468766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4" name="Elipse 13"/>
          <p:cNvSpPr/>
          <p:nvPr/>
        </p:nvSpPr>
        <p:spPr>
          <a:xfrm>
            <a:off x="3308688" y="4446488"/>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15" name="Elipse 14"/>
          <p:cNvSpPr/>
          <p:nvPr/>
        </p:nvSpPr>
        <p:spPr>
          <a:xfrm>
            <a:off x="2001446" y="3979862"/>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16" name="Elipse 15"/>
          <p:cNvSpPr/>
          <p:nvPr/>
        </p:nvSpPr>
        <p:spPr>
          <a:xfrm>
            <a:off x="2486571" y="4446488"/>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17" name="Elipse 16"/>
          <p:cNvSpPr/>
          <p:nvPr/>
        </p:nvSpPr>
        <p:spPr>
          <a:xfrm>
            <a:off x="4662599" y="361057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8" name="Elipse 17"/>
          <p:cNvSpPr/>
          <p:nvPr/>
        </p:nvSpPr>
        <p:spPr>
          <a:xfrm>
            <a:off x="2136270" y="5132440"/>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19" name="Elipse 18"/>
          <p:cNvSpPr/>
          <p:nvPr/>
        </p:nvSpPr>
        <p:spPr>
          <a:xfrm>
            <a:off x="3301585" y="516486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0" name="Elipse 19"/>
          <p:cNvSpPr/>
          <p:nvPr/>
        </p:nvSpPr>
        <p:spPr>
          <a:xfrm>
            <a:off x="2638106" y="566438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1" name="Elipse 20"/>
          <p:cNvSpPr/>
          <p:nvPr/>
        </p:nvSpPr>
        <p:spPr>
          <a:xfrm>
            <a:off x="4122539" y="5328997"/>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22" name="Elipse 21"/>
          <p:cNvSpPr/>
          <p:nvPr/>
        </p:nvSpPr>
        <p:spPr>
          <a:xfrm>
            <a:off x="2217470" y="6531099"/>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23" name="Elipse 22"/>
          <p:cNvSpPr/>
          <p:nvPr/>
        </p:nvSpPr>
        <p:spPr>
          <a:xfrm>
            <a:off x="2118147" y="594825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4" name="Elipse 23"/>
          <p:cNvSpPr/>
          <p:nvPr/>
        </p:nvSpPr>
        <p:spPr>
          <a:xfrm>
            <a:off x="4554587" y="4762557"/>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25" name="Elipse 24"/>
          <p:cNvSpPr/>
          <p:nvPr/>
        </p:nvSpPr>
        <p:spPr>
          <a:xfrm>
            <a:off x="3813783" y="6034415"/>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26" name="Elipse 25"/>
          <p:cNvSpPr/>
          <p:nvPr/>
        </p:nvSpPr>
        <p:spPr>
          <a:xfrm>
            <a:off x="3031936" y="6379240"/>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27" name="Elipse 26"/>
          <p:cNvSpPr/>
          <p:nvPr/>
        </p:nvSpPr>
        <p:spPr>
          <a:xfrm>
            <a:off x="4951371" y="64872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8" name="Elipse 27"/>
          <p:cNvSpPr/>
          <p:nvPr/>
        </p:nvSpPr>
        <p:spPr>
          <a:xfrm>
            <a:off x="8020415" y="6415495"/>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29" name="Elipse 28"/>
          <p:cNvSpPr/>
          <p:nvPr/>
        </p:nvSpPr>
        <p:spPr>
          <a:xfrm>
            <a:off x="6628177" y="5187099"/>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30" name="Elipse 29"/>
          <p:cNvSpPr/>
          <p:nvPr/>
        </p:nvSpPr>
        <p:spPr>
          <a:xfrm>
            <a:off x="6786835" y="3583302"/>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31" name="Elipse 30"/>
          <p:cNvSpPr/>
          <p:nvPr/>
        </p:nvSpPr>
        <p:spPr>
          <a:xfrm>
            <a:off x="7485328" y="4349745"/>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32" name="Elipse 31"/>
          <p:cNvSpPr/>
          <p:nvPr/>
        </p:nvSpPr>
        <p:spPr>
          <a:xfrm>
            <a:off x="3750159" y="3839955"/>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33" name="Elipse 32"/>
          <p:cNvSpPr/>
          <p:nvPr/>
        </p:nvSpPr>
        <p:spPr>
          <a:xfrm>
            <a:off x="9091091" y="5732230"/>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34" name="Elipse 33"/>
          <p:cNvSpPr/>
          <p:nvPr/>
        </p:nvSpPr>
        <p:spPr>
          <a:xfrm>
            <a:off x="7701352" y="5531383"/>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35" name="Elipse 34"/>
          <p:cNvSpPr/>
          <p:nvPr/>
        </p:nvSpPr>
        <p:spPr>
          <a:xfrm>
            <a:off x="8983079" y="46193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6" name="Elipse 35"/>
          <p:cNvSpPr/>
          <p:nvPr/>
        </p:nvSpPr>
        <p:spPr>
          <a:xfrm>
            <a:off x="8587035" y="350256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7" name="Elipse 36"/>
          <p:cNvSpPr/>
          <p:nvPr/>
        </p:nvSpPr>
        <p:spPr>
          <a:xfrm>
            <a:off x="5320269" y="4272699"/>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38" name="Elipse 37"/>
          <p:cNvSpPr/>
          <p:nvPr/>
        </p:nvSpPr>
        <p:spPr>
          <a:xfrm>
            <a:off x="4951371" y="555636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9" name="Elipse 38"/>
          <p:cNvSpPr/>
          <p:nvPr/>
        </p:nvSpPr>
        <p:spPr>
          <a:xfrm>
            <a:off x="5950829" y="6199471"/>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40" name="Elipse 39"/>
          <p:cNvSpPr/>
          <p:nvPr/>
        </p:nvSpPr>
        <p:spPr>
          <a:xfrm>
            <a:off x="9430549" y="6443247"/>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41" name="Elipse 40"/>
          <p:cNvSpPr/>
          <p:nvPr/>
        </p:nvSpPr>
        <p:spPr>
          <a:xfrm>
            <a:off x="5932721" y="5511135"/>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42" name="Elipse 41"/>
          <p:cNvSpPr/>
          <p:nvPr/>
        </p:nvSpPr>
        <p:spPr>
          <a:xfrm>
            <a:off x="5766383" y="3787133"/>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cxnSp>
        <p:nvCxnSpPr>
          <p:cNvPr id="55" name="Conector recto 54"/>
          <p:cNvCxnSpPr>
            <a:stCxn id="10" idx="0"/>
            <a:endCxn id="37" idx="4"/>
          </p:cNvCxnSpPr>
          <p:nvPr/>
        </p:nvCxnSpPr>
        <p:spPr>
          <a:xfrm flipH="1" flipV="1">
            <a:off x="5428281" y="4488723"/>
            <a:ext cx="206426" cy="460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Conector recto 62"/>
          <p:cNvCxnSpPr>
            <a:stCxn id="10" idx="0"/>
            <a:endCxn id="42" idx="4"/>
          </p:cNvCxnSpPr>
          <p:nvPr/>
        </p:nvCxnSpPr>
        <p:spPr>
          <a:xfrm flipV="1">
            <a:off x="5634707" y="4003157"/>
            <a:ext cx="239688" cy="945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ector recto 63"/>
          <p:cNvCxnSpPr>
            <a:stCxn id="10" idx="7"/>
            <a:endCxn id="36" idx="3"/>
          </p:cNvCxnSpPr>
          <p:nvPr/>
        </p:nvCxnSpPr>
        <p:spPr>
          <a:xfrm flipV="1">
            <a:off x="5711083" y="3686954"/>
            <a:ext cx="2907588" cy="1293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Conector recto 65"/>
          <p:cNvCxnSpPr>
            <a:stCxn id="10" idx="6"/>
            <a:endCxn id="8" idx="3"/>
          </p:cNvCxnSpPr>
          <p:nvPr/>
        </p:nvCxnSpPr>
        <p:spPr>
          <a:xfrm flipV="1">
            <a:off x="5742719" y="4897768"/>
            <a:ext cx="2529240" cy="159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Conector recto 66"/>
          <p:cNvCxnSpPr>
            <a:stCxn id="10" idx="6"/>
            <a:endCxn id="40" idx="2"/>
          </p:cNvCxnSpPr>
          <p:nvPr/>
        </p:nvCxnSpPr>
        <p:spPr>
          <a:xfrm>
            <a:off x="5742719" y="5056853"/>
            <a:ext cx="3687830" cy="1494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Conector recto 67"/>
          <p:cNvCxnSpPr>
            <a:stCxn id="9" idx="1"/>
            <a:endCxn id="10" idx="5"/>
          </p:cNvCxnSpPr>
          <p:nvPr/>
        </p:nvCxnSpPr>
        <p:spPr>
          <a:xfrm flipH="1" flipV="1">
            <a:off x="5711083" y="5133229"/>
            <a:ext cx="1268662" cy="846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Conector recto 68"/>
          <p:cNvCxnSpPr>
            <a:stCxn id="41" idx="1"/>
            <a:endCxn id="10" idx="5"/>
          </p:cNvCxnSpPr>
          <p:nvPr/>
        </p:nvCxnSpPr>
        <p:spPr>
          <a:xfrm flipH="1" flipV="1">
            <a:off x="5711083" y="5133229"/>
            <a:ext cx="253274" cy="409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Conector recto 69"/>
          <p:cNvCxnSpPr>
            <a:stCxn id="27" idx="0"/>
            <a:endCxn id="10" idx="4"/>
          </p:cNvCxnSpPr>
          <p:nvPr/>
        </p:nvCxnSpPr>
        <p:spPr>
          <a:xfrm flipV="1">
            <a:off x="5059383" y="5164865"/>
            <a:ext cx="575324" cy="1322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Conector recto 71"/>
          <p:cNvCxnSpPr>
            <a:stCxn id="10" idx="2"/>
            <a:endCxn id="21" idx="6"/>
          </p:cNvCxnSpPr>
          <p:nvPr/>
        </p:nvCxnSpPr>
        <p:spPr>
          <a:xfrm flipH="1">
            <a:off x="4338563" y="5056853"/>
            <a:ext cx="1188132" cy="380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Conector recto 72"/>
          <p:cNvCxnSpPr>
            <a:stCxn id="38" idx="7"/>
            <a:endCxn id="10" idx="3"/>
          </p:cNvCxnSpPr>
          <p:nvPr/>
        </p:nvCxnSpPr>
        <p:spPr>
          <a:xfrm flipV="1">
            <a:off x="5135759" y="5133229"/>
            <a:ext cx="422572" cy="454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Conector recto 73"/>
          <p:cNvCxnSpPr>
            <a:stCxn id="10" idx="2"/>
            <a:endCxn id="13" idx="5"/>
          </p:cNvCxnSpPr>
          <p:nvPr/>
        </p:nvCxnSpPr>
        <p:spPr>
          <a:xfrm flipH="1" flipV="1">
            <a:off x="1989351" y="4872052"/>
            <a:ext cx="3537344" cy="184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Conector recto 96"/>
          <p:cNvCxnSpPr>
            <a:stCxn id="10" idx="7"/>
            <a:endCxn id="30" idx="3"/>
          </p:cNvCxnSpPr>
          <p:nvPr/>
        </p:nvCxnSpPr>
        <p:spPr>
          <a:xfrm flipV="1">
            <a:off x="5711083" y="3767690"/>
            <a:ext cx="1107388" cy="1212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Conector recto 97"/>
          <p:cNvCxnSpPr>
            <a:stCxn id="10" idx="1"/>
            <a:endCxn id="17" idx="5"/>
          </p:cNvCxnSpPr>
          <p:nvPr/>
        </p:nvCxnSpPr>
        <p:spPr>
          <a:xfrm flipH="1" flipV="1">
            <a:off x="4846987" y="3794966"/>
            <a:ext cx="711344" cy="1185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Conector recto 98"/>
          <p:cNvCxnSpPr>
            <a:stCxn id="10" idx="1"/>
            <a:endCxn id="12" idx="5"/>
          </p:cNvCxnSpPr>
          <p:nvPr/>
        </p:nvCxnSpPr>
        <p:spPr>
          <a:xfrm flipH="1" flipV="1">
            <a:off x="2674742" y="3741845"/>
            <a:ext cx="2883589" cy="1238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Conector recto 111"/>
          <p:cNvCxnSpPr>
            <a:stCxn id="22" idx="7"/>
            <a:endCxn id="10" idx="3"/>
          </p:cNvCxnSpPr>
          <p:nvPr/>
        </p:nvCxnSpPr>
        <p:spPr>
          <a:xfrm flipV="1">
            <a:off x="2401858" y="5133229"/>
            <a:ext cx="3156473" cy="14295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Conector recto 112"/>
          <p:cNvCxnSpPr>
            <a:stCxn id="39" idx="1"/>
            <a:endCxn id="10" idx="4"/>
          </p:cNvCxnSpPr>
          <p:nvPr/>
        </p:nvCxnSpPr>
        <p:spPr>
          <a:xfrm flipH="1" flipV="1">
            <a:off x="5634707" y="5164865"/>
            <a:ext cx="347758" cy="106624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421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Rectángulo redondeado 2"/>
          <p:cNvSpPr/>
          <p:nvPr/>
        </p:nvSpPr>
        <p:spPr>
          <a:xfrm>
            <a:off x="1602259" y="3227288"/>
            <a:ext cx="8463408" cy="37212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C"/>
          </a:p>
        </p:txBody>
      </p:sp>
      <p:sp>
        <p:nvSpPr>
          <p:cNvPr id="4" name="3 CuadroTexto"/>
          <p:cNvSpPr txBox="1"/>
          <p:nvPr/>
        </p:nvSpPr>
        <p:spPr>
          <a:xfrm>
            <a:off x="1890292" y="1700601"/>
            <a:ext cx="8961348" cy="523220"/>
          </a:xfrm>
          <a:prstGeom prst="rect">
            <a:avLst/>
          </a:prstGeom>
          <a:noFill/>
        </p:spPr>
        <p:txBody>
          <a:bodyPr wrap="square" rtlCol="0">
            <a:spAutoFit/>
          </a:bodyPr>
          <a:lstStyle>
            <a:defPPr>
              <a:defRPr lang="es-ES"/>
            </a:defPPr>
            <a:lvl1pPr algn="r">
              <a:defRPr sz="2800">
                <a:latin typeface="Arial Rounded MT Bold" pitchFamily="34" charset="0"/>
                <a:cs typeface="Arial" pitchFamily="34" charset="0"/>
              </a:defRPr>
            </a:lvl1pPr>
          </a:lstStyle>
          <a:p>
            <a:r>
              <a:rPr lang="es-ES" dirty="0" smtClean="0"/>
              <a:t>Varianza</a:t>
            </a:r>
            <a:endParaRPr lang="es-ES" dirty="0"/>
          </a:p>
        </p:txBody>
      </p:sp>
      <p:sp>
        <p:nvSpPr>
          <p:cNvPr id="2" name="Elipse 1"/>
          <p:cNvSpPr/>
          <p:nvPr/>
        </p:nvSpPr>
        <p:spPr>
          <a:xfrm>
            <a:off x="4780117" y="462548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6" name="Elipse 5"/>
          <p:cNvSpPr/>
          <p:nvPr/>
        </p:nvSpPr>
        <p:spPr>
          <a:xfrm>
            <a:off x="9307115" y="3947967"/>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7" name="Elipse 6"/>
          <p:cNvSpPr/>
          <p:nvPr/>
        </p:nvSpPr>
        <p:spPr>
          <a:xfrm>
            <a:off x="7701352" y="3572493"/>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8" name="Elipse 7"/>
          <p:cNvSpPr/>
          <p:nvPr/>
        </p:nvSpPr>
        <p:spPr>
          <a:xfrm>
            <a:off x="8240323" y="4713380"/>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9" name="Elipse 8"/>
          <p:cNvSpPr/>
          <p:nvPr/>
        </p:nvSpPr>
        <p:spPr>
          <a:xfrm>
            <a:off x="6948109" y="594825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0" name="Elipse 9"/>
          <p:cNvSpPr/>
          <p:nvPr/>
        </p:nvSpPr>
        <p:spPr>
          <a:xfrm>
            <a:off x="5526695" y="494884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1" name="Elipse 10"/>
          <p:cNvSpPr/>
          <p:nvPr/>
        </p:nvSpPr>
        <p:spPr>
          <a:xfrm>
            <a:off x="6298570" y="431183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2" name="Elipse 11"/>
          <p:cNvSpPr/>
          <p:nvPr/>
        </p:nvSpPr>
        <p:spPr>
          <a:xfrm>
            <a:off x="2490354" y="3557457"/>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13" name="Elipse 12"/>
          <p:cNvSpPr/>
          <p:nvPr/>
        </p:nvSpPr>
        <p:spPr>
          <a:xfrm>
            <a:off x="1804963" y="4687664"/>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14" name="Elipse 13"/>
          <p:cNvSpPr/>
          <p:nvPr/>
        </p:nvSpPr>
        <p:spPr>
          <a:xfrm>
            <a:off x="3127960" y="4095813"/>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15" name="Elipse 14"/>
          <p:cNvSpPr/>
          <p:nvPr/>
        </p:nvSpPr>
        <p:spPr>
          <a:xfrm>
            <a:off x="2001446" y="3979862"/>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16" name="Elipse 15"/>
          <p:cNvSpPr/>
          <p:nvPr/>
        </p:nvSpPr>
        <p:spPr>
          <a:xfrm>
            <a:off x="2486571" y="4446488"/>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17" name="Elipse 16"/>
          <p:cNvSpPr/>
          <p:nvPr/>
        </p:nvSpPr>
        <p:spPr>
          <a:xfrm>
            <a:off x="4662599" y="361057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8" name="Elipse 17"/>
          <p:cNvSpPr/>
          <p:nvPr/>
        </p:nvSpPr>
        <p:spPr>
          <a:xfrm>
            <a:off x="2136270" y="5132440"/>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19" name="Elipse 18"/>
          <p:cNvSpPr/>
          <p:nvPr/>
        </p:nvSpPr>
        <p:spPr>
          <a:xfrm>
            <a:off x="3235972" y="4903688"/>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20" name="Elipse 19"/>
          <p:cNvSpPr/>
          <p:nvPr/>
        </p:nvSpPr>
        <p:spPr>
          <a:xfrm>
            <a:off x="2852823" y="5619147"/>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21" name="Elipse 20"/>
          <p:cNvSpPr/>
          <p:nvPr/>
        </p:nvSpPr>
        <p:spPr>
          <a:xfrm>
            <a:off x="4029807" y="5386344"/>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22" name="Elipse 21"/>
          <p:cNvSpPr/>
          <p:nvPr/>
        </p:nvSpPr>
        <p:spPr>
          <a:xfrm>
            <a:off x="2217470" y="6531099"/>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23" name="Elipse 22"/>
          <p:cNvSpPr/>
          <p:nvPr/>
        </p:nvSpPr>
        <p:spPr>
          <a:xfrm>
            <a:off x="2118147" y="5948254"/>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24" name="Elipse 23"/>
          <p:cNvSpPr/>
          <p:nvPr/>
        </p:nvSpPr>
        <p:spPr>
          <a:xfrm>
            <a:off x="3905098" y="4306816"/>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25" name="Elipse 24"/>
          <p:cNvSpPr/>
          <p:nvPr/>
        </p:nvSpPr>
        <p:spPr>
          <a:xfrm>
            <a:off x="3813783" y="6034415"/>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26" name="Elipse 25"/>
          <p:cNvSpPr/>
          <p:nvPr/>
        </p:nvSpPr>
        <p:spPr>
          <a:xfrm>
            <a:off x="3031936" y="6379240"/>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27" name="Elipse 26"/>
          <p:cNvSpPr/>
          <p:nvPr/>
        </p:nvSpPr>
        <p:spPr>
          <a:xfrm>
            <a:off x="4951371" y="64872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8" name="Elipse 27"/>
          <p:cNvSpPr/>
          <p:nvPr/>
        </p:nvSpPr>
        <p:spPr>
          <a:xfrm>
            <a:off x="8020415" y="6415495"/>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29" name="Elipse 28"/>
          <p:cNvSpPr/>
          <p:nvPr/>
        </p:nvSpPr>
        <p:spPr>
          <a:xfrm>
            <a:off x="6628177" y="518709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0" name="Elipse 29"/>
          <p:cNvSpPr/>
          <p:nvPr/>
        </p:nvSpPr>
        <p:spPr>
          <a:xfrm>
            <a:off x="6786835" y="358330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1" name="Elipse 30"/>
          <p:cNvSpPr/>
          <p:nvPr/>
        </p:nvSpPr>
        <p:spPr>
          <a:xfrm>
            <a:off x="7485328" y="4349745"/>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32" name="Elipse 31"/>
          <p:cNvSpPr/>
          <p:nvPr/>
        </p:nvSpPr>
        <p:spPr>
          <a:xfrm>
            <a:off x="3597759" y="3449445"/>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33" name="Elipse 32"/>
          <p:cNvSpPr/>
          <p:nvPr/>
        </p:nvSpPr>
        <p:spPr>
          <a:xfrm>
            <a:off x="9091091" y="5732230"/>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34" name="Elipse 33"/>
          <p:cNvSpPr/>
          <p:nvPr/>
        </p:nvSpPr>
        <p:spPr>
          <a:xfrm>
            <a:off x="7701352" y="5531383"/>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35" name="Elipse 34"/>
          <p:cNvSpPr/>
          <p:nvPr/>
        </p:nvSpPr>
        <p:spPr>
          <a:xfrm>
            <a:off x="8983079" y="4619352"/>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36" name="Elipse 35"/>
          <p:cNvSpPr/>
          <p:nvPr/>
        </p:nvSpPr>
        <p:spPr>
          <a:xfrm>
            <a:off x="8587035" y="3502566"/>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37" name="Elipse 36"/>
          <p:cNvSpPr/>
          <p:nvPr/>
        </p:nvSpPr>
        <p:spPr>
          <a:xfrm>
            <a:off x="5320269" y="427269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8" name="Elipse 37"/>
          <p:cNvSpPr/>
          <p:nvPr/>
        </p:nvSpPr>
        <p:spPr>
          <a:xfrm>
            <a:off x="4951371" y="555636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9" name="Elipse 38"/>
          <p:cNvSpPr/>
          <p:nvPr/>
        </p:nvSpPr>
        <p:spPr>
          <a:xfrm>
            <a:off x="5950829" y="619947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40" name="Elipse 39"/>
          <p:cNvSpPr/>
          <p:nvPr/>
        </p:nvSpPr>
        <p:spPr>
          <a:xfrm>
            <a:off x="9430549" y="6443247"/>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41" name="Elipse 40"/>
          <p:cNvSpPr/>
          <p:nvPr/>
        </p:nvSpPr>
        <p:spPr>
          <a:xfrm>
            <a:off x="5932721" y="551113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42" name="Elipse 41"/>
          <p:cNvSpPr/>
          <p:nvPr/>
        </p:nvSpPr>
        <p:spPr>
          <a:xfrm>
            <a:off x="5766383" y="3787133"/>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cxnSp>
        <p:nvCxnSpPr>
          <p:cNvPr id="43" name="Conector recto 42"/>
          <p:cNvCxnSpPr/>
          <p:nvPr/>
        </p:nvCxnSpPr>
        <p:spPr>
          <a:xfrm>
            <a:off x="4410571" y="3229466"/>
            <a:ext cx="0" cy="3721224"/>
          </a:xfrm>
          <a:prstGeom prst="line">
            <a:avLst/>
          </a:prstGeom>
          <a:ln w="25400">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cxnSp>
        <p:nvCxnSpPr>
          <p:cNvPr id="62" name="Conector recto 61"/>
          <p:cNvCxnSpPr/>
          <p:nvPr/>
        </p:nvCxnSpPr>
        <p:spPr>
          <a:xfrm>
            <a:off x="7362899" y="3227288"/>
            <a:ext cx="0" cy="3721224"/>
          </a:xfrm>
          <a:prstGeom prst="line">
            <a:avLst/>
          </a:prstGeom>
          <a:ln w="25400">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cxnSp>
        <p:nvCxnSpPr>
          <p:cNvPr id="46" name="Conector recto 45"/>
          <p:cNvCxnSpPr>
            <a:stCxn id="15" idx="4"/>
            <a:endCxn id="26" idx="1"/>
          </p:cNvCxnSpPr>
          <p:nvPr/>
        </p:nvCxnSpPr>
        <p:spPr>
          <a:xfrm>
            <a:off x="2109458" y="4195886"/>
            <a:ext cx="954114" cy="221499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Conector recto 79"/>
          <p:cNvCxnSpPr>
            <a:stCxn id="22" idx="6"/>
            <a:endCxn id="26" idx="2"/>
          </p:cNvCxnSpPr>
          <p:nvPr/>
        </p:nvCxnSpPr>
        <p:spPr>
          <a:xfrm flipV="1">
            <a:off x="2433494" y="6487252"/>
            <a:ext cx="598442" cy="151859"/>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Conector recto 80"/>
          <p:cNvCxnSpPr>
            <a:stCxn id="23" idx="5"/>
            <a:endCxn id="26" idx="2"/>
          </p:cNvCxnSpPr>
          <p:nvPr/>
        </p:nvCxnSpPr>
        <p:spPr>
          <a:xfrm>
            <a:off x="2302535" y="6132642"/>
            <a:ext cx="729401" cy="35461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Conector recto 81"/>
          <p:cNvCxnSpPr>
            <a:stCxn id="20" idx="4"/>
            <a:endCxn id="26" idx="0"/>
          </p:cNvCxnSpPr>
          <p:nvPr/>
        </p:nvCxnSpPr>
        <p:spPr>
          <a:xfrm>
            <a:off x="2960835" y="5835171"/>
            <a:ext cx="179113" cy="544069"/>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Conector recto 82"/>
          <p:cNvCxnSpPr>
            <a:stCxn id="19" idx="4"/>
            <a:endCxn id="26" idx="0"/>
          </p:cNvCxnSpPr>
          <p:nvPr/>
        </p:nvCxnSpPr>
        <p:spPr>
          <a:xfrm flipH="1">
            <a:off x="3139948" y="5119712"/>
            <a:ext cx="204036" cy="1259528"/>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Conector recto 83"/>
          <p:cNvCxnSpPr>
            <a:stCxn id="25" idx="3"/>
            <a:endCxn id="26" idx="7"/>
          </p:cNvCxnSpPr>
          <p:nvPr/>
        </p:nvCxnSpPr>
        <p:spPr>
          <a:xfrm flipH="1">
            <a:off x="3216324" y="6218803"/>
            <a:ext cx="629095" cy="192073"/>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Conector recto 84"/>
          <p:cNvCxnSpPr>
            <a:stCxn id="21" idx="3"/>
            <a:endCxn id="26" idx="7"/>
          </p:cNvCxnSpPr>
          <p:nvPr/>
        </p:nvCxnSpPr>
        <p:spPr>
          <a:xfrm flipH="1">
            <a:off x="3216324" y="5570732"/>
            <a:ext cx="845119" cy="840144"/>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Conector recto 85"/>
          <p:cNvCxnSpPr>
            <a:stCxn id="24" idx="3"/>
            <a:endCxn id="26" idx="0"/>
          </p:cNvCxnSpPr>
          <p:nvPr/>
        </p:nvCxnSpPr>
        <p:spPr>
          <a:xfrm flipH="1">
            <a:off x="3139948" y="4491204"/>
            <a:ext cx="796786" cy="1888036"/>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Conector recto 99"/>
          <p:cNvCxnSpPr>
            <a:stCxn id="42" idx="5"/>
            <a:endCxn id="11" idx="0"/>
          </p:cNvCxnSpPr>
          <p:nvPr/>
        </p:nvCxnSpPr>
        <p:spPr>
          <a:xfrm>
            <a:off x="5950771" y="3971521"/>
            <a:ext cx="455811" cy="34031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Conector recto 100"/>
          <p:cNvCxnSpPr>
            <a:stCxn id="2" idx="6"/>
            <a:endCxn id="11" idx="3"/>
          </p:cNvCxnSpPr>
          <p:nvPr/>
        </p:nvCxnSpPr>
        <p:spPr>
          <a:xfrm flipV="1">
            <a:off x="4996141" y="4496225"/>
            <a:ext cx="1334065" cy="23727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Conector recto 101"/>
          <p:cNvCxnSpPr>
            <a:stCxn id="10" idx="7"/>
          </p:cNvCxnSpPr>
          <p:nvPr/>
        </p:nvCxnSpPr>
        <p:spPr>
          <a:xfrm flipV="1">
            <a:off x="5711083" y="4513366"/>
            <a:ext cx="599621" cy="46711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Conector recto 102"/>
          <p:cNvCxnSpPr>
            <a:stCxn id="41" idx="0"/>
          </p:cNvCxnSpPr>
          <p:nvPr/>
        </p:nvCxnSpPr>
        <p:spPr>
          <a:xfrm flipV="1">
            <a:off x="6040733" y="4542356"/>
            <a:ext cx="363546" cy="968779"/>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Conector recto 103"/>
          <p:cNvCxnSpPr>
            <a:stCxn id="29" idx="0"/>
            <a:endCxn id="11" idx="4"/>
          </p:cNvCxnSpPr>
          <p:nvPr/>
        </p:nvCxnSpPr>
        <p:spPr>
          <a:xfrm flipH="1" flipV="1">
            <a:off x="6406582" y="4527861"/>
            <a:ext cx="329607" cy="65923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Conector recto 104"/>
          <p:cNvCxnSpPr>
            <a:stCxn id="30" idx="3"/>
            <a:endCxn id="11" idx="0"/>
          </p:cNvCxnSpPr>
          <p:nvPr/>
        </p:nvCxnSpPr>
        <p:spPr>
          <a:xfrm flipH="1">
            <a:off x="6406582" y="3767690"/>
            <a:ext cx="411889" cy="54414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Conector recto 105"/>
          <p:cNvCxnSpPr>
            <a:stCxn id="17" idx="5"/>
            <a:endCxn id="11" idx="2"/>
          </p:cNvCxnSpPr>
          <p:nvPr/>
        </p:nvCxnSpPr>
        <p:spPr>
          <a:xfrm>
            <a:off x="4846987" y="3794966"/>
            <a:ext cx="1451583" cy="62488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Conector recto 120"/>
          <p:cNvCxnSpPr>
            <a:stCxn id="37" idx="6"/>
            <a:endCxn id="11" idx="2"/>
          </p:cNvCxnSpPr>
          <p:nvPr/>
        </p:nvCxnSpPr>
        <p:spPr>
          <a:xfrm>
            <a:off x="5536293" y="4380711"/>
            <a:ext cx="762277" cy="3913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Conector recto 129"/>
          <p:cNvCxnSpPr>
            <a:stCxn id="27" idx="7"/>
            <a:endCxn id="11" idx="4"/>
          </p:cNvCxnSpPr>
          <p:nvPr/>
        </p:nvCxnSpPr>
        <p:spPr>
          <a:xfrm flipV="1">
            <a:off x="5135759" y="4527861"/>
            <a:ext cx="1270823" cy="199102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Conector recto 141"/>
          <p:cNvCxnSpPr>
            <a:stCxn id="18" idx="5"/>
            <a:endCxn id="26" idx="1"/>
          </p:cNvCxnSpPr>
          <p:nvPr/>
        </p:nvCxnSpPr>
        <p:spPr>
          <a:xfrm>
            <a:off x="2320658" y="5316828"/>
            <a:ext cx="742914" cy="1094048"/>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6" name="Conector recto 145"/>
          <p:cNvCxnSpPr>
            <a:stCxn id="33" idx="0"/>
            <a:endCxn id="35" idx="4"/>
          </p:cNvCxnSpPr>
          <p:nvPr/>
        </p:nvCxnSpPr>
        <p:spPr>
          <a:xfrm flipH="1" flipV="1">
            <a:off x="9091091" y="4835376"/>
            <a:ext cx="108012" cy="896854"/>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9" name="Conector recto 148"/>
          <p:cNvCxnSpPr>
            <a:stCxn id="33" idx="0"/>
            <a:endCxn id="6" idx="4"/>
          </p:cNvCxnSpPr>
          <p:nvPr/>
        </p:nvCxnSpPr>
        <p:spPr>
          <a:xfrm flipV="1">
            <a:off x="9199103" y="4163991"/>
            <a:ext cx="216024" cy="1568239"/>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Conector recto 149"/>
          <p:cNvCxnSpPr>
            <a:stCxn id="40" idx="1"/>
            <a:endCxn id="33" idx="4"/>
          </p:cNvCxnSpPr>
          <p:nvPr/>
        </p:nvCxnSpPr>
        <p:spPr>
          <a:xfrm flipH="1" flipV="1">
            <a:off x="9199103" y="5948254"/>
            <a:ext cx="263082" cy="526629"/>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1" name="Conector recto 150"/>
          <p:cNvCxnSpPr>
            <a:stCxn id="28" idx="7"/>
            <a:endCxn id="33" idx="4"/>
          </p:cNvCxnSpPr>
          <p:nvPr/>
        </p:nvCxnSpPr>
        <p:spPr>
          <a:xfrm flipV="1">
            <a:off x="8204803" y="5948254"/>
            <a:ext cx="994300" cy="49887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Conector recto 151"/>
          <p:cNvCxnSpPr>
            <a:stCxn id="34" idx="6"/>
            <a:endCxn id="33" idx="2"/>
          </p:cNvCxnSpPr>
          <p:nvPr/>
        </p:nvCxnSpPr>
        <p:spPr>
          <a:xfrm>
            <a:off x="7917376" y="5639395"/>
            <a:ext cx="1173715" cy="20084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3" name="Conector recto 152"/>
          <p:cNvCxnSpPr>
            <a:stCxn id="33" idx="2"/>
          </p:cNvCxnSpPr>
          <p:nvPr/>
        </p:nvCxnSpPr>
        <p:spPr>
          <a:xfrm flipH="1" flipV="1">
            <a:off x="7669465" y="4565770"/>
            <a:ext cx="1421626" cy="1274472"/>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4" name="Conector recto 153"/>
          <p:cNvCxnSpPr>
            <a:stCxn id="33" idx="1"/>
            <a:endCxn id="8" idx="5"/>
          </p:cNvCxnSpPr>
          <p:nvPr/>
        </p:nvCxnSpPr>
        <p:spPr>
          <a:xfrm flipH="1" flipV="1">
            <a:off x="8424711" y="4897768"/>
            <a:ext cx="698016" cy="866098"/>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5" name="Conector recto 154"/>
          <p:cNvCxnSpPr>
            <a:stCxn id="33" idx="1"/>
            <a:endCxn id="7" idx="5"/>
          </p:cNvCxnSpPr>
          <p:nvPr/>
        </p:nvCxnSpPr>
        <p:spPr>
          <a:xfrm flipH="1" flipV="1">
            <a:off x="7885740" y="3756881"/>
            <a:ext cx="1236987" cy="200698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77" name="CuadroTexto 176"/>
          <p:cNvSpPr txBox="1"/>
          <p:nvPr/>
        </p:nvSpPr>
        <p:spPr>
          <a:xfrm>
            <a:off x="4688394" y="7308552"/>
            <a:ext cx="2324675" cy="369332"/>
          </a:xfrm>
          <a:prstGeom prst="rect">
            <a:avLst/>
          </a:prstGeom>
          <a:noFill/>
        </p:spPr>
        <p:txBody>
          <a:bodyPr wrap="none" rtlCol="0">
            <a:spAutoFit/>
          </a:bodyPr>
          <a:lstStyle/>
          <a:p>
            <a:r>
              <a:rPr lang="es-EC" dirty="0" smtClean="0"/>
              <a:t>Varianza del estimador</a:t>
            </a:r>
            <a:endParaRPr lang="es-EC" dirty="0"/>
          </a:p>
        </p:txBody>
      </p:sp>
      <p:cxnSp>
        <p:nvCxnSpPr>
          <p:cNvPr id="179" name="Conector recto de flecha 178"/>
          <p:cNvCxnSpPr>
            <a:stCxn id="177" idx="0"/>
          </p:cNvCxnSpPr>
          <p:nvPr/>
        </p:nvCxnSpPr>
        <p:spPr>
          <a:xfrm flipH="1" flipV="1">
            <a:off x="3127960" y="6820285"/>
            <a:ext cx="2722772" cy="488267"/>
          </a:xfrm>
          <a:prstGeom prst="straightConnector1">
            <a:avLst/>
          </a:prstGeom>
          <a:ln w="28575">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1" name="Conector recto de flecha 180"/>
          <p:cNvCxnSpPr>
            <a:stCxn id="177" idx="0"/>
          </p:cNvCxnSpPr>
          <p:nvPr/>
        </p:nvCxnSpPr>
        <p:spPr>
          <a:xfrm flipV="1">
            <a:off x="5850732" y="6775051"/>
            <a:ext cx="2952327" cy="533501"/>
          </a:xfrm>
          <a:prstGeom prst="straightConnector1">
            <a:avLst/>
          </a:prstGeom>
          <a:ln w="28575">
            <a:solidFill>
              <a:schemeClr val="accent3">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2" name="Conector recto de flecha 181"/>
          <p:cNvCxnSpPr>
            <a:stCxn id="177" idx="0"/>
          </p:cNvCxnSpPr>
          <p:nvPr/>
        </p:nvCxnSpPr>
        <p:spPr>
          <a:xfrm flipH="1" flipV="1">
            <a:off x="5850731" y="6766368"/>
            <a:ext cx="1" cy="542184"/>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0041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ángulo redondeado 2"/>
          <p:cNvSpPr/>
          <p:nvPr/>
        </p:nvSpPr>
        <p:spPr>
          <a:xfrm>
            <a:off x="1602259" y="3227288"/>
            <a:ext cx="8463408" cy="37212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C"/>
          </a:p>
        </p:txBody>
      </p:sp>
      <p:sp>
        <p:nvSpPr>
          <p:cNvPr id="4" name="3 CuadroTexto"/>
          <p:cNvSpPr txBox="1"/>
          <p:nvPr/>
        </p:nvSpPr>
        <p:spPr>
          <a:xfrm>
            <a:off x="1890292" y="1700601"/>
            <a:ext cx="8961348" cy="523220"/>
          </a:xfrm>
          <a:prstGeom prst="rect">
            <a:avLst/>
          </a:prstGeom>
          <a:noFill/>
        </p:spPr>
        <p:txBody>
          <a:bodyPr wrap="square" rtlCol="0">
            <a:spAutoFit/>
          </a:bodyPr>
          <a:lstStyle>
            <a:defPPr>
              <a:defRPr lang="es-ES"/>
            </a:defPPr>
            <a:lvl1pPr algn="r">
              <a:defRPr sz="2800">
                <a:latin typeface="Arial Rounded MT Bold" pitchFamily="34" charset="0"/>
                <a:cs typeface="Arial" pitchFamily="34" charset="0"/>
              </a:defRPr>
            </a:lvl1pPr>
          </a:lstStyle>
          <a:p>
            <a:r>
              <a:rPr lang="es-ES" dirty="0" smtClean="0"/>
              <a:t>Varianza</a:t>
            </a:r>
            <a:endParaRPr lang="es-ES" dirty="0"/>
          </a:p>
        </p:txBody>
      </p:sp>
      <p:sp>
        <p:nvSpPr>
          <p:cNvPr id="2" name="Elipse 1"/>
          <p:cNvSpPr/>
          <p:nvPr/>
        </p:nvSpPr>
        <p:spPr>
          <a:xfrm>
            <a:off x="4780117" y="462548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6" name="Elipse 5"/>
          <p:cNvSpPr/>
          <p:nvPr/>
        </p:nvSpPr>
        <p:spPr>
          <a:xfrm>
            <a:off x="9307115" y="3947967"/>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7" name="Elipse 6"/>
          <p:cNvSpPr/>
          <p:nvPr/>
        </p:nvSpPr>
        <p:spPr>
          <a:xfrm>
            <a:off x="7701352" y="3572493"/>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8" name="Elipse 7"/>
          <p:cNvSpPr/>
          <p:nvPr/>
        </p:nvSpPr>
        <p:spPr>
          <a:xfrm>
            <a:off x="8240323" y="4713380"/>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9" name="Elipse 8"/>
          <p:cNvSpPr/>
          <p:nvPr/>
        </p:nvSpPr>
        <p:spPr>
          <a:xfrm>
            <a:off x="6948109" y="594825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0" name="Elipse 9"/>
          <p:cNvSpPr/>
          <p:nvPr/>
        </p:nvSpPr>
        <p:spPr>
          <a:xfrm>
            <a:off x="5526695" y="494884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1" name="Elipse 10"/>
          <p:cNvSpPr/>
          <p:nvPr/>
        </p:nvSpPr>
        <p:spPr>
          <a:xfrm>
            <a:off x="6298570" y="431183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2" name="Elipse 11"/>
          <p:cNvSpPr/>
          <p:nvPr/>
        </p:nvSpPr>
        <p:spPr>
          <a:xfrm>
            <a:off x="2490354" y="3557457"/>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13" name="Elipse 12"/>
          <p:cNvSpPr/>
          <p:nvPr/>
        </p:nvSpPr>
        <p:spPr>
          <a:xfrm>
            <a:off x="1804963" y="4687664"/>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14" name="Elipse 13"/>
          <p:cNvSpPr/>
          <p:nvPr/>
        </p:nvSpPr>
        <p:spPr>
          <a:xfrm>
            <a:off x="3127960" y="4095813"/>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15" name="Elipse 14"/>
          <p:cNvSpPr/>
          <p:nvPr/>
        </p:nvSpPr>
        <p:spPr>
          <a:xfrm>
            <a:off x="2001446" y="3979862"/>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16" name="Elipse 15"/>
          <p:cNvSpPr/>
          <p:nvPr/>
        </p:nvSpPr>
        <p:spPr>
          <a:xfrm>
            <a:off x="2486571" y="4446488"/>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17" name="Elipse 16"/>
          <p:cNvSpPr/>
          <p:nvPr/>
        </p:nvSpPr>
        <p:spPr>
          <a:xfrm>
            <a:off x="4662599" y="361057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8" name="Elipse 17"/>
          <p:cNvSpPr/>
          <p:nvPr/>
        </p:nvSpPr>
        <p:spPr>
          <a:xfrm>
            <a:off x="2136270" y="5132440"/>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19" name="Elipse 18"/>
          <p:cNvSpPr/>
          <p:nvPr/>
        </p:nvSpPr>
        <p:spPr>
          <a:xfrm>
            <a:off x="3235972" y="4903688"/>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20" name="Elipse 19"/>
          <p:cNvSpPr/>
          <p:nvPr/>
        </p:nvSpPr>
        <p:spPr>
          <a:xfrm>
            <a:off x="2852823" y="5619147"/>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21" name="Elipse 20"/>
          <p:cNvSpPr/>
          <p:nvPr/>
        </p:nvSpPr>
        <p:spPr>
          <a:xfrm>
            <a:off x="4029807" y="5386344"/>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22" name="Elipse 21"/>
          <p:cNvSpPr/>
          <p:nvPr/>
        </p:nvSpPr>
        <p:spPr>
          <a:xfrm>
            <a:off x="2217470" y="6531099"/>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23" name="Elipse 22"/>
          <p:cNvSpPr/>
          <p:nvPr/>
        </p:nvSpPr>
        <p:spPr>
          <a:xfrm>
            <a:off x="2118147" y="5948254"/>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24" name="Elipse 23"/>
          <p:cNvSpPr/>
          <p:nvPr/>
        </p:nvSpPr>
        <p:spPr>
          <a:xfrm>
            <a:off x="3905098" y="4306816"/>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25" name="Elipse 24"/>
          <p:cNvSpPr/>
          <p:nvPr/>
        </p:nvSpPr>
        <p:spPr>
          <a:xfrm>
            <a:off x="3813783" y="6034415"/>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26" name="Elipse 25"/>
          <p:cNvSpPr/>
          <p:nvPr/>
        </p:nvSpPr>
        <p:spPr>
          <a:xfrm>
            <a:off x="3031936" y="6379240"/>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27" name="Elipse 26"/>
          <p:cNvSpPr/>
          <p:nvPr/>
        </p:nvSpPr>
        <p:spPr>
          <a:xfrm>
            <a:off x="4951371" y="64872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8" name="Elipse 27"/>
          <p:cNvSpPr/>
          <p:nvPr/>
        </p:nvSpPr>
        <p:spPr>
          <a:xfrm>
            <a:off x="8020415" y="6415495"/>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29" name="Elipse 28"/>
          <p:cNvSpPr/>
          <p:nvPr/>
        </p:nvSpPr>
        <p:spPr>
          <a:xfrm>
            <a:off x="6628177" y="518709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0" name="Elipse 29"/>
          <p:cNvSpPr/>
          <p:nvPr/>
        </p:nvSpPr>
        <p:spPr>
          <a:xfrm>
            <a:off x="6786835" y="358330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1" name="Elipse 30"/>
          <p:cNvSpPr/>
          <p:nvPr/>
        </p:nvSpPr>
        <p:spPr>
          <a:xfrm>
            <a:off x="7485328" y="4349745"/>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32" name="Elipse 31"/>
          <p:cNvSpPr/>
          <p:nvPr/>
        </p:nvSpPr>
        <p:spPr>
          <a:xfrm>
            <a:off x="3597759" y="3449445"/>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C"/>
          </a:p>
        </p:txBody>
      </p:sp>
      <p:sp>
        <p:nvSpPr>
          <p:cNvPr id="33" name="Elipse 32"/>
          <p:cNvSpPr/>
          <p:nvPr/>
        </p:nvSpPr>
        <p:spPr>
          <a:xfrm>
            <a:off x="9091091" y="5732230"/>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34" name="Elipse 33"/>
          <p:cNvSpPr/>
          <p:nvPr/>
        </p:nvSpPr>
        <p:spPr>
          <a:xfrm>
            <a:off x="7701352" y="5531383"/>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35" name="Elipse 34"/>
          <p:cNvSpPr/>
          <p:nvPr/>
        </p:nvSpPr>
        <p:spPr>
          <a:xfrm>
            <a:off x="8983079" y="4619352"/>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36" name="Elipse 35"/>
          <p:cNvSpPr/>
          <p:nvPr/>
        </p:nvSpPr>
        <p:spPr>
          <a:xfrm>
            <a:off x="8587035" y="3502566"/>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37" name="Elipse 36"/>
          <p:cNvSpPr/>
          <p:nvPr/>
        </p:nvSpPr>
        <p:spPr>
          <a:xfrm>
            <a:off x="5320269" y="427269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8" name="Elipse 37"/>
          <p:cNvSpPr/>
          <p:nvPr/>
        </p:nvSpPr>
        <p:spPr>
          <a:xfrm>
            <a:off x="4951371" y="555636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9" name="Elipse 38"/>
          <p:cNvSpPr/>
          <p:nvPr/>
        </p:nvSpPr>
        <p:spPr>
          <a:xfrm>
            <a:off x="5950829" y="619947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40" name="Elipse 39"/>
          <p:cNvSpPr/>
          <p:nvPr/>
        </p:nvSpPr>
        <p:spPr>
          <a:xfrm>
            <a:off x="9430549" y="6443247"/>
            <a:ext cx="216024" cy="2160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41" name="Elipse 40"/>
          <p:cNvSpPr/>
          <p:nvPr/>
        </p:nvSpPr>
        <p:spPr>
          <a:xfrm>
            <a:off x="5932721" y="551113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42" name="Elipse 41"/>
          <p:cNvSpPr/>
          <p:nvPr/>
        </p:nvSpPr>
        <p:spPr>
          <a:xfrm>
            <a:off x="5766383" y="3787133"/>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cxnSp>
        <p:nvCxnSpPr>
          <p:cNvPr id="43" name="Conector recto 42"/>
          <p:cNvCxnSpPr/>
          <p:nvPr/>
        </p:nvCxnSpPr>
        <p:spPr>
          <a:xfrm>
            <a:off x="4410571" y="3229466"/>
            <a:ext cx="0" cy="3721224"/>
          </a:xfrm>
          <a:prstGeom prst="line">
            <a:avLst/>
          </a:prstGeom>
          <a:ln w="25400">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cxnSp>
        <p:nvCxnSpPr>
          <p:cNvPr id="62" name="Conector recto 61"/>
          <p:cNvCxnSpPr/>
          <p:nvPr/>
        </p:nvCxnSpPr>
        <p:spPr>
          <a:xfrm>
            <a:off x="7362899" y="3227288"/>
            <a:ext cx="0" cy="3721224"/>
          </a:xfrm>
          <a:prstGeom prst="line">
            <a:avLst/>
          </a:prstGeom>
          <a:ln w="25400">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86388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PRESENTACION 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PRESENTACION 2013.pot</Template>
  <TotalTime>1909</TotalTime>
  <Words>266</Words>
  <Application>Microsoft Office PowerPoint</Application>
  <PresentationFormat>Personalizado</PresentationFormat>
  <Paragraphs>32</Paragraphs>
  <Slides>10</Slides>
  <Notes>0</Notes>
  <HiddenSlides>1</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ＭＳ Ｐゴシック</vt:lpstr>
      <vt:lpstr>Arial</vt:lpstr>
      <vt:lpstr>Arial Rounded MT Bold</vt:lpstr>
      <vt:lpstr>Calibri</vt:lpstr>
      <vt:lpstr>PRESENTACION 2013</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INEC Byron Sosa</dc:creator>
  <cp:lastModifiedBy>INEC Javier Nunez</cp:lastModifiedBy>
  <cp:revision>76</cp:revision>
  <dcterms:created xsi:type="dcterms:W3CDTF">2013-02-27T13:49:33Z</dcterms:created>
  <dcterms:modified xsi:type="dcterms:W3CDTF">2015-07-13T14:07:25Z</dcterms:modified>
</cp:coreProperties>
</file>