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3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1" d="100"/>
          <a:sy n="81" d="100"/>
        </p:scale>
        <p:origin x="7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xmlns="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xmlns="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xmlns="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8/8/2024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9" y="20539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METODOLOGIA </a:t>
            </a:r>
            <a:r>
              <a:rPr lang="es-MX" dirty="0"/>
              <a:t>PARA EL DISEÑO MUESTRAL DEL NUEVO IPP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/>
              <a:t>DINEM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 smtClean="0"/>
              <a:t>Agosto, 2024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diseño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275" y="1667932"/>
            <a:ext cx="10582242" cy="35074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el análisis del tamaño </a:t>
            </a:r>
            <a:r>
              <a:rPr lang="es-MX" dirty="0" err="1"/>
              <a:t>muestral</a:t>
            </a:r>
            <a:r>
              <a:rPr lang="es-MX" dirty="0"/>
              <a:t> se ha considerado como variable de diseño las “Ventas Totales 2021” obtenida del DIEE-2021 para cada empresa. </a:t>
            </a:r>
          </a:p>
        </p:txBody>
      </p:sp>
      <p:pic>
        <p:nvPicPr>
          <p:cNvPr id="1026" name="Picture 2" descr="Qué es una Variable? - Marca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81" y="3636842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Tamaño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32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</a:t>
            </a:r>
            <a:r>
              <a:rPr lang="es-MX" dirty="0" err="1"/>
              <a:t>muestral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Para determinar el tamaño de la muestra se usa como variable de diseño “Ventas Totales”. La fórmula para dicho cálculo se presenta a continuación: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EC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algn="just"/>
                <a:endParaRPr lang="es-E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 la muestra por dominio.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Ni = Tamaño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Si = </a:t>
                </a:r>
                <a:r>
                  <a:rPr lang="es-ES" dirty="0" err="1"/>
                  <a:t>Cuasivarianza</a:t>
                </a:r>
                <a:r>
                  <a:rPr lang="es-ES" dirty="0"/>
                  <a:t> del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 = Error relativo máximo admisible.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z = Coeficiente que representa el nivel de seguridad o confianza.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vi = ventas totales en el dominio 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dirty="0" err="1"/>
                  <a:t>tnri</a:t>
                </a:r>
                <a:r>
                  <a:rPr lang="es-ES" dirty="0"/>
                  <a:t> = Tasa de no respuesta del dominio i.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168101"/>
                <a:ext cx="10582242" cy="5206820"/>
              </a:xfrm>
              <a:blipFill rotWithShape="0">
                <a:blip r:embed="rId2"/>
                <a:stretch>
                  <a:fillRect l="-691" t="-2693" r="-7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Tasas de no respuesta (TNR)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394344"/>
            <a:ext cx="10582242" cy="465766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 consideran las tasas de no respuesta de la cobertura histórica actualizada para la </a:t>
            </a:r>
            <a:r>
              <a:rPr lang="es-ES" i="1" dirty="0"/>
              <a:t>Encuesta Estructural Empresarial </a:t>
            </a:r>
            <a:r>
              <a:rPr lang="es-ES" dirty="0"/>
              <a:t>ENESEM-2021.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las “Pequeñas Empresas” y algunos otros dominios no se cuenta con una tasa de no respuesta ya que la ENESEM no recolecta información para esos casos.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el caso de las “Pequeñas Empresas” se asigna como TNR el promedio de aquellos dominios de estudio que comparten la misma actividad principal.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todos los dominios, de los que no se disponen de tasa de no respuesta, se propone desde el equipo de DECON/CAB-SIP fijar en el 20%.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Para las “Grandes Empresas” no se requiere una tasa de no respuesta ya que tienen probabilidad uno (1) de inclusión.</a:t>
            </a:r>
          </a:p>
        </p:txBody>
      </p:sp>
    </p:spTree>
    <p:extLst>
      <p:ext uri="{BB962C8B-B14F-4D97-AF65-F5344CB8AC3E}">
        <p14:creationId xmlns:p14="http://schemas.microsoft.com/office/powerpoint/2010/main" val="137739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Selección de la muestra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2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Distribución</a:t>
            </a:r>
            <a:r>
              <a:rPr lang="es-MX" dirty="0" smtClean="0"/>
              <a:t> </a:t>
            </a:r>
            <a:r>
              <a:rPr lang="es-MX" dirty="0"/>
              <a:t>de la muestra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  <a:blipFill>
                <a:blip r:embed="rId2"/>
                <a:stretch>
                  <a:fillRect l="-922" t="-1944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9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168100"/>
            <a:ext cx="10039795" cy="210993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990600" y="3546557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990514" y="4374247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Elaborar un diseño </a:t>
            </a:r>
            <a:r>
              <a:rPr lang="es-ES" dirty="0" err="1"/>
              <a:t>muestral</a:t>
            </a:r>
            <a:r>
              <a:rPr lang="es-ES" dirty="0"/>
              <a:t> probabilístico para la encuesta que mide los Índices de Precios al Productor de Disponibilidad Nacional (IPP-DN).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Marco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9788611" cy="50084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marco de muestreo que se considera está definido por las empresas que constan en el Directorio de Empresas y Establecimientos Económicos 2021 (DIEE-2021). </a:t>
            </a:r>
            <a:endParaRPr lang="es-EC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la construcción del marco </a:t>
            </a:r>
            <a:r>
              <a:rPr lang="es-MX" dirty="0" err="1"/>
              <a:t>muestral</a:t>
            </a:r>
            <a:r>
              <a:rPr lang="es-MX" dirty="0"/>
              <a:t>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dígitos</a:t>
            </a:r>
            <a:r>
              <a:rPr lang="es-E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DIEE-2021 está conformado por 858.101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Con 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dominio de estudio.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Se seleccionan aquellas empresas de tamaño Pequeña empresa (2), Mediana empresa “A” (3), Mediana empresa “B” (4) y Grande empresa (5). Se excluyen las empresas que constan como “empresas no ubicadas” en el DIEE-2021.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por 5.965 empresas: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7947"/>
              </p:ext>
            </p:extLst>
          </p:nvPr>
        </p:nvGraphicFramePr>
        <p:xfrm>
          <a:off x="1190445" y="1781669"/>
          <a:ext cx="9739225" cy="457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8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75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8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7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699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Código Sección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Descripción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TAMAÑO DE EMPRESA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Total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8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Pequeña empresa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“A”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Mediana “B”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Grande empresa</a:t>
                      </a:r>
                      <a:endParaRPr lang="es-EC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A 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Agricultura, ganadería, silvicultura y pesca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116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B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Explotación minas y canteras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C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Industrias manufactureras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2.281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461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341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3.685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E</a:t>
                      </a:r>
                      <a:endParaRPr lang="es-EC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Distribución agua; alcantarillado, desechos y saneamiento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G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 dirty="0">
                          <a:effectLst/>
                        </a:rPr>
                        <a:t>Comercio, reparación automotores y motocicletas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H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Transporte y almacenamiento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I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alojamiento y de servicio de comidas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84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J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Información y comunicación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8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112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K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financieras y de seguros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102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L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Actividades inmobiliarias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16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249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M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profesionales, científicas y técnicas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523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583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4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N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Actividades de servicios administrativos y de apoyo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219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31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287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P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Enseñanza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45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67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69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R</a:t>
                      </a:r>
                      <a:endParaRPr lang="es-EC" sz="11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100" u="none" strike="noStrike">
                          <a:effectLst/>
                        </a:rPr>
                        <a:t>Artes, entretenimiento y recreación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22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>
                          <a:effectLst/>
                        </a:rPr>
                        <a:t>-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100" u="none" strike="noStrike" dirty="0">
                          <a:effectLst/>
                        </a:rPr>
                        <a:t>23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43" marR="6243" marT="6243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Dominios de estudio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05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Dominios de estudio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603513"/>
            <a:ext cx="4478365" cy="434008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Los dominios de estudio para el análisis </a:t>
            </a:r>
            <a:r>
              <a:rPr lang="es-ES" dirty="0" err="1"/>
              <a:t>muestral</a:t>
            </a:r>
            <a:r>
              <a:rPr lang="es-ES" dirty="0"/>
              <a:t> están definidos por los sectores económicos (Código CIIU4-Sección-1 dígito) y agrupados por el tamaño de la empresa.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considera un grupo de inclusión forzosa, este grupo corresponde a aquellas empresas catalogadas como “Grande Empresa” (tamaño 5).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13940"/>
              </p:ext>
            </p:extLst>
          </p:nvPr>
        </p:nvGraphicFramePr>
        <p:xfrm>
          <a:off x="5768196" y="1268079"/>
          <a:ext cx="4724400" cy="467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222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Código Sección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TAMAÑO DE EMPRESA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Total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22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2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3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4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1" u="none" strike="noStrike" dirty="0">
                          <a:effectLst/>
                        </a:rPr>
                        <a:t>5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A 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B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C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2.281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461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341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3.685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E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31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G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H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I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84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J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8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112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K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102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L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16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249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M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523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583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N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219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31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20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287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P</a:t>
                      </a:r>
                      <a:endParaRPr lang="es-EC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45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13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67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2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R</a:t>
                      </a:r>
                      <a:endParaRPr lang="es-EC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22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1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>
                          <a:effectLst/>
                        </a:rPr>
                        <a:t>-</a:t>
                      </a:r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u="none" strike="noStrike" dirty="0">
                          <a:effectLst/>
                        </a:rPr>
                        <a:t>23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Variable de diseño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798</Words>
  <Application>Microsoft Office PowerPoint</Application>
  <PresentationFormat>Panorámica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de Office</vt:lpstr>
      <vt:lpstr>METODOLOGIA PARA EL DISEÑO MUESTRAL DEL NUEVO IPP</vt:lpstr>
      <vt:lpstr>Introducción</vt:lpstr>
      <vt:lpstr>Introducción</vt:lpstr>
      <vt:lpstr>Marco muestral</vt:lpstr>
      <vt:lpstr>Marco muestral</vt:lpstr>
      <vt:lpstr>Marco muestral</vt:lpstr>
      <vt:lpstr>Dominios de estudio</vt:lpstr>
      <vt:lpstr>Dominios de estudio</vt:lpstr>
      <vt:lpstr>Variable de diseño</vt:lpstr>
      <vt:lpstr>Variables de diseño</vt:lpstr>
      <vt:lpstr>Tamaño muestral</vt:lpstr>
      <vt:lpstr>Tamaño muestral</vt:lpstr>
      <vt:lpstr>Tasas de no respuesta (TNR)</vt:lpstr>
      <vt:lpstr>Selección de la muestra</vt:lpstr>
      <vt:lpstr>Distribución de la muestra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INEC Omar Llambo</cp:lastModifiedBy>
  <cp:revision>35</cp:revision>
  <dcterms:created xsi:type="dcterms:W3CDTF">2021-10-01T15:30:25Z</dcterms:created>
  <dcterms:modified xsi:type="dcterms:W3CDTF">2024-08-08T18:45:15Z</dcterms:modified>
</cp:coreProperties>
</file>