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5" r:id="rId4"/>
    <p:sldId id="268" r:id="rId5"/>
    <p:sldId id="264" r:id="rId6"/>
    <p:sldId id="262" r:id="rId7"/>
    <p:sldId id="261" r:id="rId8"/>
    <p:sldId id="260" r:id="rId9"/>
    <p:sldId id="267" r:id="rId10"/>
    <p:sldId id="258" r:id="rId11"/>
    <p:sldId id="266" r:id="rId12"/>
    <p:sldId id="259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52" d="100"/>
          <a:sy n="152" d="100"/>
        </p:scale>
        <p:origin x="-776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1" d="100"/>
        <a:sy n="201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64971-8D6C-454A-8FDE-18E7838C680E}" type="datetimeFigureOut">
              <a:rPr lang="en-US" smtClean="0"/>
              <a:t>9/10/14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77863-168F-A044-89C8-916F533CF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889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64971-8D6C-454A-8FDE-18E7838C680E}" type="datetimeFigureOut">
              <a:rPr lang="en-US" smtClean="0"/>
              <a:t>9/10/14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77863-168F-A044-89C8-916F533CF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93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64971-8D6C-454A-8FDE-18E7838C680E}" type="datetimeFigureOut">
              <a:rPr lang="en-US" smtClean="0"/>
              <a:t>9/10/14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77863-168F-A044-89C8-916F533CF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52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64971-8D6C-454A-8FDE-18E7838C680E}" type="datetimeFigureOut">
              <a:rPr lang="en-US" smtClean="0"/>
              <a:t>9/10/14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77863-168F-A044-89C8-916F533CF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777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64971-8D6C-454A-8FDE-18E7838C680E}" type="datetimeFigureOut">
              <a:rPr lang="en-US" smtClean="0"/>
              <a:t>9/10/14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77863-168F-A044-89C8-916F533CF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748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64971-8D6C-454A-8FDE-18E7838C680E}" type="datetimeFigureOut">
              <a:rPr lang="en-US" smtClean="0"/>
              <a:t>9/10/14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77863-168F-A044-89C8-916F533CF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504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64971-8D6C-454A-8FDE-18E7838C680E}" type="datetimeFigureOut">
              <a:rPr lang="en-US" smtClean="0"/>
              <a:t>9/10/14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77863-168F-A044-89C8-916F533CF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972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64971-8D6C-454A-8FDE-18E7838C680E}" type="datetimeFigureOut">
              <a:rPr lang="en-US" smtClean="0"/>
              <a:t>9/10/14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77863-168F-A044-89C8-916F533CF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226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64971-8D6C-454A-8FDE-18E7838C680E}" type="datetimeFigureOut">
              <a:rPr lang="en-US" smtClean="0"/>
              <a:t>9/10/14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77863-168F-A044-89C8-916F533CF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637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64971-8D6C-454A-8FDE-18E7838C680E}" type="datetimeFigureOut">
              <a:rPr lang="en-US" smtClean="0"/>
              <a:t>9/10/14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77863-168F-A044-89C8-916F533CF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67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64971-8D6C-454A-8FDE-18E7838C680E}" type="datetimeFigureOut">
              <a:rPr lang="en-US" smtClean="0"/>
              <a:t>9/10/14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77863-168F-A044-89C8-916F533CF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57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164971-8D6C-454A-8FDE-18E7838C680E}" type="datetimeFigureOut">
              <a:rPr lang="en-US" smtClean="0"/>
              <a:t>9/10/14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B77863-168F-A044-89C8-916F533CF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436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pattichis@gmail.com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pattichis@gmail.com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ivpcl.org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2948" y="1601661"/>
            <a:ext cx="8271429" cy="1998789"/>
          </a:xfrm>
        </p:spPr>
        <p:txBody>
          <a:bodyPr>
            <a:normAutofit/>
          </a:bodyPr>
          <a:lstStyle/>
          <a:p>
            <a:r>
              <a:rPr lang="en-US" dirty="0" smtClean="0"/>
              <a:t>Collaborative Solar </a:t>
            </a:r>
            <a:r>
              <a:rPr lang="en-US" dirty="0" smtClean="0"/>
              <a:t>Image </a:t>
            </a:r>
            <a:r>
              <a:rPr lang="en-US" dirty="0" smtClean="0"/>
              <a:t>Annotation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Professor Marios S. Pattichis</a:t>
            </a:r>
          </a:p>
          <a:p>
            <a:r>
              <a:rPr lang="en-US" dirty="0" smtClean="0">
                <a:hlinkClick r:id="rId2"/>
              </a:rPr>
              <a:t>pattichis@gmail.com</a:t>
            </a:r>
            <a:endParaRPr lang="en-US" dirty="0" smtClean="0"/>
          </a:p>
          <a:p>
            <a:r>
              <a:rPr lang="en-US" dirty="0" smtClean="0"/>
              <a:t>Director, image and video Processing and Communications Lab</a:t>
            </a:r>
          </a:p>
          <a:p>
            <a:r>
              <a:rPr lang="en-US" dirty="0" smtClean="0"/>
              <a:t>Chair, Computer Engineering Program</a:t>
            </a:r>
          </a:p>
          <a:p>
            <a:r>
              <a:rPr lang="en-US" dirty="0" err="1" smtClean="0"/>
              <a:t>Dept</a:t>
            </a:r>
            <a:r>
              <a:rPr lang="en-US" dirty="0" smtClean="0"/>
              <a:t> of ECE, UNM</a:t>
            </a:r>
          </a:p>
          <a:p>
            <a:r>
              <a:rPr lang="en-US" dirty="0" err="1"/>
              <a:t>i</a:t>
            </a:r>
            <a:r>
              <a:rPr lang="en-US" dirty="0" err="1" smtClean="0"/>
              <a:t>vpcl.org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1677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Points of contact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Primary UNM Sponsor:</a:t>
            </a:r>
          </a:p>
          <a:p>
            <a:pPr lvl="1"/>
            <a:r>
              <a:rPr lang="en-US" dirty="0" smtClean="0"/>
              <a:t>Prof. Marios S. Pattichis</a:t>
            </a:r>
          </a:p>
          <a:p>
            <a:pPr lvl="1"/>
            <a:r>
              <a:rPr lang="en-US" dirty="0" smtClean="0"/>
              <a:t>Email: </a:t>
            </a:r>
            <a:r>
              <a:rPr lang="en-US" dirty="0" smtClean="0">
                <a:hlinkClick r:id="rId2"/>
              </a:rPr>
              <a:t>pattichis@gmail.com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Phone: 277-0486</a:t>
            </a:r>
          </a:p>
          <a:p>
            <a:r>
              <a:rPr lang="en-US" dirty="0" smtClean="0"/>
              <a:t>AFRL Sponsor:</a:t>
            </a:r>
          </a:p>
          <a:p>
            <a:pPr lvl="1"/>
            <a:r>
              <a:rPr lang="en-US" dirty="0" smtClean="0"/>
              <a:t>Dr. Nick </a:t>
            </a:r>
            <a:r>
              <a:rPr lang="en-US" dirty="0" err="1" smtClean="0"/>
              <a:t>Arge</a:t>
            </a:r>
            <a:endParaRPr lang="en-US" dirty="0" smtClean="0"/>
          </a:p>
          <a:p>
            <a:pPr lvl="1"/>
            <a:r>
              <a:rPr lang="en-US" dirty="0" smtClean="0"/>
              <a:t>Email</a:t>
            </a:r>
            <a:r>
              <a:rPr lang="en-US" dirty="0"/>
              <a:t>: </a:t>
            </a:r>
            <a:r>
              <a:rPr lang="en-US" dirty="0" err="1"/>
              <a:t>nick.arge@kirtland.af.mil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5496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Top Ten Reasons to Pick This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167" y="1417638"/>
            <a:ext cx="8551333" cy="5101695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AutoNum type="arabicPeriod" startAt="10"/>
            </a:pPr>
            <a:r>
              <a:rPr lang="en-US" dirty="0" smtClean="0"/>
              <a:t>You want to save the world from a Solar attack.</a:t>
            </a:r>
          </a:p>
          <a:p>
            <a:pPr marL="514350" indent="-514350">
              <a:buAutoNum type="arabicPeriod" startAt="9"/>
            </a:pPr>
            <a:r>
              <a:rPr lang="en-US" dirty="0" smtClean="0"/>
              <a:t>You might get a summer job as an AFRL scholar.</a:t>
            </a:r>
          </a:p>
          <a:p>
            <a:pPr marL="514350" indent="-514350">
              <a:buAutoNum type="arabicPeriod" startAt="8"/>
            </a:pPr>
            <a:r>
              <a:rPr lang="en-US" dirty="0" smtClean="0"/>
              <a:t>You want to know how to pull data from the WEB.</a:t>
            </a:r>
          </a:p>
          <a:p>
            <a:pPr marL="514350" indent="-514350">
              <a:buAutoNum type="arabicPeriod" startAt="7"/>
            </a:pPr>
            <a:r>
              <a:rPr lang="en-US" dirty="0" smtClean="0"/>
              <a:t>Dr. Pattichis is a cool Professor.</a:t>
            </a:r>
          </a:p>
          <a:p>
            <a:pPr marL="514350" indent="-514350">
              <a:buAutoNum type="arabicPeriod" startAt="6"/>
            </a:pPr>
            <a:r>
              <a:rPr lang="en-US" dirty="0" smtClean="0"/>
              <a:t>Learn more </a:t>
            </a:r>
            <a:r>
              <a:rPr lang="en-US" dirty="0" smtClean="0"/>
              <a:t>about collaborative </a:t>
            </a:r>
            <a:r>
              <a:rPr lang="en-US" dirty="0" smtClean="0"/>
              <a:t>Web </a:t>
            </a:r>
            <a:r>
              <a:rPr lang="en-US" dirty="0" smtClean="0"/>
              <a:t>APPs.</a:t>
            </a:r>
            <a:endParaRPr lang="en-US" dirty="0" smtClean="0"/>
          </a:p>
          <a:p>
            <a:pPr marL="514350" indent="-514350">
              <a:buAutoNum type="arabicPeriod" startAt="5"/>
            </a:pPr>
            <a:r>
              <a:rPr lang="en-US" dirty="0" smtClean="0"/>
              <a:t>Learn more about </a:t>
            </a:r>
            <a:r>
              <a:rPr lang="en-US" dirty="0" smtClean="0"/>
              <a:t>HTML and CSS</a:t>
            </a:r>
            <a:r>
              <a:rPr lang="en-US" dirty="0" smtClean="0"/>
              <a:t>.</a:t>
            </a:r>
            <a:endParaRPr lang="en-US" dirty="0" smtClean="0"/>
          </a:p>
          <a:p>
            <a:pPr marL="514350" indent="-514350">
              <a:buAutoNum type="arabicPeriod" startAt="4"/>
            </a:pPr>
            <a:r>
              <a:rPr lang="en-US" dirty="0" smtClean="0"/>
              <a:t>Learn more about </a:t>
            </a:r>
            <a:r>
              <a:rPr lang="en-US" dirty="0" smtClean="0"/>
              <a:t>PHP.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3.   Learn </a:t>
            </a:r>
            <a:r>
              <a:rPr lang="en-US" dirty="0" smtClean="0"/>
              <a:t>more about </a:t>
            </a:r>
            <a:r>
              <a:rPr lang="en-US" dirty="0" err="1" smtClean="0"/>
              <a:t>Javascript</a:t>
            </a:r>
            <a:r>
              <a:rPr lang="en-US" dirty="0" smtClean="0"/>
              <a:t> and Canvas</a:t>
            </a:r>
            <a:r>
              <a:rPr lang="en-US" dirty="0" smtClean="0"/>
              <a:t>.</a:t>
            </a:r>
            <a:endParaRPr lang="en-US" dirty="0" smtClean="0"/>
          </a:p>
          <a:p>
            <a:pPr marL="514350" indent="-514350">
              <a:buAutoNum type="arabicPeriod" startAt="2"/>
            </a:pPr>
            <a:r>
              <a:rPr lang="en-US" dirty="0" smtClean="0"/>
              <a:t>You want a nice research project that will get you in a good graduate program (including UNM).</a:t>
            </a:r>
          </a:p>
          <a:p>
            <a:pPr marL="0" indent="0">
              <a:buNone/>
            </a:pPr>
            <a:r>
              <a:rPr lang="en-US" dirty="0" smtClean="0"/>
              <a:t>1. 	You might get a real job related to your project.</a:t>
            </a:r>
          </a:p>
        </p:txBody>
      </p:sp>
    </p:spTree>
    <p:extLst>
      <p:ext uri="{BB962C8B-B14F-4D97-AF65-F5344CB8AC3E}">
        <p14:creationId xmlns:p14="http://schemas.microsoft.com/office/powerpoint/2010/main" val="590550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Any 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91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13336"/>
          </a:xfrm>
        </p:spPr>
        <p:txBody>
          <a:bodyPr/>
          <a:lstStyle/>
          <a:p>
            <a:r>
              <a:rPr lang="en-US" dirty="0" smtClean="0"/>
              <a:t>Motivation: </a:t>
            </a:r>
            <a:r>
              <a:rPr lang="en-US" dirty="0" smtClean="0"/>
              <a:t>Analyze </a:t>
            </a:r>
            <a:r>
              <a:rPr lang="en-US" dirty="0" smtClean="0"/>
              <a:t>Solar Images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217392"/>
            <a:ext cx="8229600" cy="1908771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 descr="Macintosh HD:Users:pattichis:Desktop:AFRL-Summer-Report:CoronalWithZoo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378" y="1187974"/>
            <a:ext cx="8171019" cy="51097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895291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Project </a:t>
            </a:r>
            <a:r>
              <a:rPr lang="en-US" dirty="0" err="1" smtClean="0"/>
              <a:t>Requirments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Web App: it should run on a web server</a:t>
            </a:r>
          </a:p>
          <a:p>
            <a:r>
              <a:rPr lang="en-US" dirty="0" smtClean="0"/>
              <a:t>Should retrieve solar images from the internet</a:t>
            </a:r>
          </a:p>
          <a:p>
            <a:r>
              <a:rPr lang="en-US" dirty="0" smtClean="0"/>
              <a:t>Users should be allowed to annotate coronal holes on images</a:t>
            </a:r>
          </a:p>
          <a:p>
            <a:r>
              <a:rPr lang="en-US" dirty="0" smtClean="0"/>
              <a:t>Support multiple users</a:t>
            </a:r>
          </a:p>
          <a:p>
            <a:r>
              <a:rPr lang="en-US" dirty="0" smtClean="0"/>
              <a:t>Allow collaboration among users</a:t>
            </a:r>
          </a:p>
          <a:p>
            <a:r>
              <a:rPr lang="en-US" dirty="0" smtClean="0"/>
              <a:t>Deliver the Web App code as open-source for further research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62924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Work with free and open-source software that runs on </a:t>
            </a:r>
            <a:r>
              <a:rPr lang="en-US" dirty="0" smtClean="0"/>
              <a:t>standard browsers</a:t>
            </a:r>
            <a:endParaRPr lang="en-US" dirty="0" smtClean="0"/>
          </a:p>
          <a:p>
            <a:r>
              <a:rPr lang="en-US" dirty="0" smtClean="0"/>
              <a:t>Web App </a:t>
            </a:r>
            <a:r>
              <a:rPr lang="en-US" dirty="0" smtClean="0"/>
              <a:t>will use MySQL databases to store mouse clicks (points)</a:t>
            </a:r>
          </a:p>
          <a:p>
            <a:r>
              <a:rPr lang="en-US" dirty="0" smtClean="0"/>
              <a:t>Users will also be stored in MySQL databases</a:t>
            </a:r>
          </a:p>
          <a:p>
            <a:r>
              <a:rPr lang="en-US" dirty="0" smtClean="0"/>
              <a:t>Collaboration will need to implement MySQL database access protocols</a:t>
            </a:r>
          </a:p>
          <a:p>
            <a:r>
              <a:rPr lang="en-US" b="1" dirty="0" smtClean="0"/>
              <a:t>NEW:</a:t>
            </a:r>
            <a:r>
              <a:rPr lang="en-US" dirty="0" smtClean="0"/>
              <a:t> Web App will need to use Canvas to plot images</a:t>
            </a:r>
          </a:p>
          <a:p>
            <a:r>
              <a:rPr lang="en-US" dirty="0"/>
              <a:t>I recommend that you follow the most popular textbook on how to do this:</a:t>
            </a:r>
          </a:p>
          <a:p>
            <a:pPr lvl="1"/>
            <a:r>
              <a:rPr lang="en-US" dirty="0"/>
              <a:t>Robin Nixon, “Learning PHP, MySQL, JavaScript, CSS &amp; HTML5: A Step-by-Step Guide to Creating Dynamic Websites,” June 2014</a:t>
            </a:r>
            <a:r>
              <a:rPr lang="en-US" dirty="0" smtClean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14747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Sponsoring Entity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UNM ECE Professor Marios S. Pattichis</a:t>
            </a:r>
          </a:p>
          <a:p>
            <a:pPr lvl="1"/>
            <a:r>
              <a:rPr lang="en-US" dirty="0" smtClean="0"/>
              <a:t>Director of image and video Processing and Communications Lab (</a:t>
            </a:r>
            <a:r>
              <a:rPr lang="en-US" dirty="0" smtClean="0">
                <a:hlinkClick r:id="rId2"/>
              </a:rPr>
              <a:t>www.ivpcl.org</a:t>
            </a:r>
            <a:r>
              <a:rPr lang="en-US" dirty="0" smtClean="0"/>
              <a:t>)</a:t>
            </a:r>
          </a:p>
          <a:p>
            <a:r>
              <a:rPr lang="en-US" dirty="0" smtClean="0"/>
              <a:t>AFRL Space Weather Center of Excellence</a:t>
            </a:r>
          </a:p>
          <a:p>
            <a:pPr lvl="1"/>
            <a:r>
              <a:rPr lang="en-US" dirty="0" smtClean="0"/>
              <a:t>Dr. Nick </a:t>
            </a:r>
            <a:r>
              <a:rPr lang="en-US" dirty="0" err="1" smtClean="0"/>
              <a:t>Arge</a:t>
            </a:r>
            <a:endParaRPr lang="en-US" dirty="0" smtClean="0"/>
          </a:p>
          <a:p>
            <a:pPr lvl="1"/>
            <a:r>
              <a:rPr lang="en-US" dirty="0" smtClean="0"/>
              <a:t>Dr. Carl </a:t>
            </a:r>
            <a:r>
              <a:rPr lang="en-US" dirty="0" err="1" smtClean="0"/>
              <a:t>Henney</a:t>
            </a:r>
            <a:endParaRPr lang="en-US" dirty="0" smtClean="0"/>
          </a:p>
          <a:p>
            <a:pPr lvl="1"/>
            <a:r>
              <a:rPr lang="en-US" dirty="0" smtClean="0"/>
              <a:t>Dr. Rachel Hock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0184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sponsor is interested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Space weather can cause significant damage to spacecraft operations (e.g., GPS), astronauts, radio communications, and the power grid</a:t>
            </a:r>
          </a:p>
          <a:p>
            <a:r>
              <a:rPr lang="en-US" dirty="0"/>
              <a:t>Solar image analysis is required for space weather </a:t>
            </a:r>
            <a:r>
              <a:rPr lang="en-US" dirty="0" smtClean="0"/>
              <a:t>prediction</a:t>
            </a:r>
          </a:p>
          <a:p>
            <a:r>
              <a:rPr lang="en-US" dirty="0" smtClean="0"/>
              <a:t>Web App technology will replace IDL interface and provide fast response to events</a:t>
            </a:r>
          </a:p>
          <a:p>
            <a:r>
              <a:rPr lang="en-US" dirty="0" smtClean="0"/>
              <a:t>Nice teaching tool for Computer Engineering students who want to learn how to do Web Apps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5622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Deliverables as requested by sponsor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Running Web App</a:t>
            </a:r>
          </a:p>
          <a:p>
            <a:r>
              <a:rPr lang="en-US" dirty="0" smtClean="0"/>
              <a:t>Web App source files and data</a:t>
            </a:r>
          </a:p>
          <a:p>
            <a:r>
              <a:rPr lang="en-US" dirty="0" smtClean="0"/>
              <a:t>PHP, MySQL, </a:t>
            </a:r>
            <a:r>
              <a:rPr lang="en-US" dirty="0" err="1" smtClean="0"/>
              <a:t>Javascript</a:t>
            </a:r>
            <a:r>
              <a:rPr lang="en-US" dirty="0" smtClean="0"/>
              <a:t>, HTML, and CSS only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492826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Resources to be provided by sponsor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Face </a:t>
            </a:r>
            <a:r>
              <a:rPr lang="en-US" dirty="0" smtClean="0"/>
              <a:t>to face tutorials on the basic </a:t>
            </a:r>
            <a:r>
              <a:rPr lang="en-US" dirty="0" smtClean="0"/>
              <a:t>Web App development</a:t>
            </a:r>
            <a:endParaRPr lang="en-US" dirty="0" smtClean="0"/>
          </a:p>
          <a:p>
            <a:r>
              <a:rPr lang="en-US" dirty="0" smtClean="0"/>
              <a:t>Face to face meetings in ECE </a:t>
            </a:r>
            <a:r>
              <a:rPr lang="en-US" dirty="0" smtClean="0"/>
              <a:t>lobby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59795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Automatic Coronal Hole Matching SW</a:t>
            </a:r>
            <a:br>
              <a:rPr lang="en-US" dirty="0" smtClean="0"/>
            </a:br>
            <a:r>
              <a:rPr lang="en-US" dirty="0" smtClean="0"/>
              <a:t>This is provided to you!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785608"/>
            <a:ext cx="8229600" cy="1340555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Developed in </a:t>
            </a:r>
            <a:r>
              <a:rPr lang="en-US" dirty="0" err="1" smtClean="0"/>
              <a:t>Matlab</a:t>
            </a:r>
            <a:r>
              <a:rPr lang="en-US" dirty="0" smtClean="0"/>
              <a:t> and ported to </a:t>
            </a:r>
            <a:r>
              <a:rPr lang="en-US" dirty="0" err="1" smtClean="0"/>
              <a:t>OpenCV</a:t>
            </a:r>
            <a:r>
              <a:rPr lang="en-US" dirty="0" smtClean="0"/>
              <a:t> to allow you to visualize how good is an image analysis method for detecting coronal holes.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50" t="31582" r="9067" b="35467"/>
          <a:stretch/>
        </p:blipFill>
        <p:spPr bwMode="auto">
          <a:xfrm>
            <a:off x="132994" y="2039334"/>
            <a:ext cx="8921750" cy="211343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283893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776</TotalTime>
  <Words>509</Words>
  <Application>Microsoft Macintosh PowerPoint</Application>
  <PresentationFormat>On-screen Show (4:3)</PresentationFormat>
  <Paragraphs>64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Collaborative Solar Image Annotation</vt:lpstr>
      <vt:lpstr>Motivation: Analyze Solar Images</vt:lpstr>
      <vt:lpstr>General Project Requirments</vt:lpstr>
      <vt:lpstr>Software Outline</vt:lpstr>
      <vt:lpstr>Sponsoring Entity</vt:lpstr>
      <vt:lpstr>Why sponsor is interested</vt:lpstr>
      <vt:lpstr>Deliverables as requested by sponsor</vt:lpstr>
      <vt:lpstr>Resources to be provided by sponsor</vt:lpstr>
      <vt:lpstr>Automatic Coronal Hole Matching SW This is provided to you!</vt:lpstr>
      <vt:lpstr>Points of contact</vt:lpstr>
      <vt:lpstr>Top Ten Reasons to Pick This Project</vt:lpstr>
      <vt:lpstr>Any Questions?</vt:lpstr>
    </vt:vector>
  </TitlesOfParts>
  <Company>University of New Mexico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Solar Image Analysis: Working with R and XML</dc:title>
  <dc:creator>Marios Pattichis</dc:creator>
  <cp:lastModifiedBy>Marios Pattichis</cp:lastModifiedBy>
  <cp:revision>17</cp:revision>
  <cp:lastPrinted>2013-09-04T11:37:19Z</cp:lastPrinted>
  <dcterms:created xsi:type="dcterms:W3CDTF">2013-09-03T23:52:09Z</dcterms:created>
  <dcterms:modified xsi:type="dcterms:W3CDTF">2014-09-10T18:39:46Z</dcterms:modified>
</cp:coreProperties>
</file>